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50.xml" ContentType="application/vnd.openxmlformats-officedocument.presentationml.slide+xml"/>
  <Override PartName="/ppt/slides/slide2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51.xml" ContentType="application/vnd.openxmlformats-officedocument.presentationml.slide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4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6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82" r:id="rId17"/>
    <p:sldId id="383" r:id="rId18"/>
    <p:sldId id="384" r:id="rId19"/>
    <p:sldId id="385" r:id="rId20"/>
    <p:sldId id="378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9" r:id="rId37"/>
    <p:sldId id="372" r:id="rId38"/>
    <p:sldId id="373" r:id="rId39"/>
    <p:sldId id="312" r:id="rId40"/>
    <p:sldId id="322" r:id="rId41"/>
    <p:sldId id="313" r:id="rId42"/>
    <p:sldId id="314" r:id="rId43"/>
    <p:sldId id="315" r:id="rId44"/>
    <p:sldId id="317" r:id="rId45"/>
    <p:sldId id="386" r:id="rId46"/>
    <p:sldId id="380" r:id="rId47"/>
    <p:sldId id="375" r:id="rId48"/>
    <p:sldId id="374" r:id="rId49"/>
    <p:sldId id="381" r:id="rId50"/>
    <p:sldId id="376" r:id="rId51"/>
    <p:sldId id="377" r:id="rId52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-10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-10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-10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-108" charset="0"/>
        <a:ea typeface="+mn-ea"/>
        <a:cs typeface="+mn-cs"/>
      </a:defRPr>
    </a:lvl5pPr>
    <a:lvl6pPr marL="2286000" algn="l" defTabSz="457200" rtl="0" eaLnBrk="1" latinLnBrk="0" hangingPunct="1">
      <a:defRPr sz="2400" i="1" kern="1200">
        <a:solidFill>
          <a:schemeClr val="tx1"/>
        </a:solidFill>
        <a:latin typeface="Times New Roman" pitchFamily="-108" charset="0"/>
        <a:ea typeface="+mn-ea"/>
        <a:cs typeface="+mn-cs"/>
      </a:defRPr>
    </a:lvl6pPr>
    <a:lvl7pPr marL="2743200" algn="l" defTabSz="457200" rtl="0" eaLnBrk="1" latinLnBrk="0" hangingPunct="1">
      <a:defRPr sz="2400" i="1" kern="1200">
        <a:solidFill>
          <a:schemeClr val="tx1"/>
        </a:solidFill>
        <a:latin typeface="Times New Roman" pitchFamily="-108" charset="0"/>
        <a:ea typeface="+mn-ea"/>
        <a:cs typeface="+mn-cs"/>
      </a:defRPr>
    </a:lvl7pPr>
    <a:lvl8pPr marL="3200400" algn="l" defTabSz="457200" rtl="0" eaLnBrk="1" latinLnBrk="0" hangingPunct="1">
      <a:defRPr sz="2400" i="1" kern="1200">
        <a:solidFill>
          <a:schemeClr val="tx1"/>
        </a:solidFill>
        <a:latin typeface="Times New Roman" pitchFamily="-108" charset="0"/>
        <a:ea typeface="+mn-ea"/>
        <a:cs typeface="+mn-cs"/>
      </a:defRPr>
    </a:lvl8pPr>
    <a:lvl9pPr marL="3657600" algn="l" defTabSz="457200" rtl="0" eaLnBrk="1" latinLnBrk="0" hangingPunct="1">
      <a:defRPr sz="2400" i="1" kern="1200">
        <a:solidFill>
          <a:schemeClr val="tx1"/>
        </a:solidFill>
        <a:latin typeface="Times New Roman" pitchFamily="-10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2787"/>
    <p:restoredTop sz="90929"/>
  </p:normalViewPr>
  <p:slideViewPr>
    <p:cSldViewPr>
      <p:cViewPr varScale="1">
        <p:scale>
          <a:sx n="108" d="100"/>
          <a:sy n="108" d="100"/>
        </p:scale>
        <p:origin x="-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theme" Target="theme/theme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viewProps" Target="viewProps.xml"/><Relationship Id="rId59" Type="http://schemas.openxmlformats.org/officeDocument/2006/relationships/tableStyles" Target="tableStyles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printerSettings" Target="printerSettings/printerSettings1.bin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presProps" Target="presProps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54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C5059A4D-B691-6D49-BF6F-74711D9E3B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 i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 i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 i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 i="0"/>
            </a:lvl1pPr>
          </a:lstStyle>
          <a:p>
            <a:fld id="{E773E859-3457-CD46-BE83-12137CED99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E7F29-FBDA-1A4F-A41F-96E774CEA06B}" type="slidenum">
              <a:rPr lang="en-US"/>
              <a:pPr/>
              <a:t>1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ABADD-46A2-4847-B6F2-C53CB056B520}" type="slidenum">
              <a:rPr lang="en-US"/>
              <a:pPr/>
              <a:t>2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0ED1F-EBF3-144F-9D49-0FB3AB0210F6}" type="slidenum">
              <a:rPr lang="en-US"/>
              <a:pPr/>
              <a:t>20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8EBF4-FF89-9E4E-B8A9-00BD58E7607E}" type="slidenum">
              <a:rPr lang="en-US"/>
              <a:pPr/>
              <a:t>36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D69B6-CEA9-CB40-A7F2-17EC4FBCB40D}" type="slidenum">
              <a:rPr lang="en-US"/>
              <a:pPr/>
              <a:t>46</a:t>
            </a:fld>
            <a:endParaRPr lang="en-US"/>
          </a:p>
        </p:txBody>
      </p:sp>
      <p:sp>
        <p:nvSpPr>
          <p:cNvPr id="190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75AD4-E5D5-A040-B892-24030C346981}" type="slidenum">
              <a:rPr lang="en-US"/>
              <a:pPr/>
              <a:t>49</a:t>
            </a:fld>
            <a:endParaRPr lang="en-US"/>
          </a:p>
        </p:txBody>
      </p:sp>
      <p:sp>
        <p:nvSpPr>
          <p:cNvPr id="192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2D45EC-0E22-B841-BCD5-C288D59C2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405EEA-0405-5546-9980-DE551D4734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9AEBFF4-6D0F-3042-818E-D4F937D17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37F731-07E7-C849-8649-BC1C27336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3AD3F4-8F80-CE48-A7EB-36BBCE3F81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26CBF18-306A-024E-B7B4-6F059A7FB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8B9C77-0D1D-AE47-B612-C8DB4DA90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D47954-1C9D-D648-88C2-A259AC7D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7C7D43-1A44-4A4D-A05D-FA6813146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FEFB68-B524-0848-BD47-9D3DE0DBB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8E07D36-235A-B449-8B63-A64FC0C1D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BE5655B-261D-5C4C-A7CD-B20248422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Language Systems</a:t>
            </a:r>
          </a:p>
        </p:txBody>
      </p:sp>
      <p:sp>
        <p:nvSpPr>
          <p:cNvPr id="3" name="Rectangle 10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4" name="Rectangle 10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0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E0CB0DF-6BAC-6F48-8D5B-17D0B47D817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F818-498B-7047-A874-02B34006276E}" type="slidenum">
              <a:rPr lang="en-US"/>
              <a:pPr/>
              <a:t>10</a:t>
            </a:fld>
            <a:endParaRPr lang="en-US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962400" y="2743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linker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3703638" y="207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6439" name="AutoShape 7"/>
          <p:cNvSpPr>
            <a:spLocks noChangeArrowheads="1"/>
          </p:cNvSpPr>
          <p:nvPr/>
        </p:nvSpPr>
        <p:spPr bwMode="auto">
          <a:xfrm>
            <a:off x="3886200" y="2209800"/>
            <a:ext cx="1219200" cy="533400"/>
          </a:xfrm>
          <a:prstGeom prst="rightArrow">
            <a:avLst>
              <a:gd name="adj1" fmla="val 50000"/>
              <a:gd name="adj2" fmla="val 571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3703638" y="164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9600" y="990600"/>
            <a:ext cx="2590800" cy="3048000"/>
            <a:chOff x="4267200" y="2438400"/>
            <a:chExt cx="2590800" cy="3048000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5562600" y="3048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</a:t>
              </a:r>
              <a:r>
                <a:rPr lang="en-US" sz="1800" i="0" dirty="0" smtClean="0"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5562600" y="24384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5562600" y="33528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i="0" strike="sngStrike" dirty="0" smtClean="0">
                  <a:latin typeface="Courier New"/>
                  <a:cs typeface="Courier New"/>
                </a:rPr>
                <a:t>x</a:t>
              </a:r>
              <a:r>
                <a:rPr lang="en-US" sz="1800" i="0" strike="sngStrike" dirty="0" smtClean="0">
                  <a:latin typeface="Courier New"/>
                  <a:cs typeface="Courier New"/>
                </a:rPr>
                <a:t>x</a:t>
              </a:r>
              <a:r>
                <a:rPr lang="en-US" sz="1800" i="0" dirty="0" smtClean="0">
                  <a:latin typeface="Courier New"/>
                  <a:cs typeface="Courier New"/>
                </a:rPr>
                <a:t> </a:t>
              </a:r>
              <a:r>
                <a:rPr lang="en-US" sz="1800" b="1" i="0" dirty="0" err="1" smtClean="0">
                  <a:latin typeface="Courier New"/>
                  <a:cs typeface="Courier New"/>
                </a:rPr>
                <a:t>i</a:t>
              </a:r>
              <a:r>
                <a:rPr lang="en-US" sz="1800" b="1" i="0" dirty="0" smtClean="0">
                  <a:latin typeface="Courier New"/>
                  <a:cs typeface="Courier New"/>
                </a:rPr>
                <a:t> </a:t>
              </a:r>
              <a:r>
                <a:rPr lang="en-US" sz="1800" i="0" strike="sngStrike" dirty="0" err="1" smtClean="0">
                  <a:latin typeface="Courier New"/>
                  <a:cs typeface="Courier New"/>
                </a:rPr>
                <a:t>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562600" y="36576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562600" y="39624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</a:t>
              </a: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</a:t>
              </a:r>
              <a:r>
                <a:rPr kumimoji="0" lang="en-US" sz="1800" i="0" u="non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562600" y="42672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fred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562600" y="4572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5562600" y="48768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5562600" y="51816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4267200" y="24384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267200" y="30480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main: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05400" y="990600"/>
            <a:ext cx="2590800" cy="4267200"/>
            <a:chOff x="5486400" y="990600"/>
            <a:chExt cx="2590800" cy="4267200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6781800" y="16002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</a:t>
              </a:r>
              <a:r>
                <a:rPr lang="en-US" sz="1800" i="0" dirty="0" smtClean="0"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781800" y="9906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6781800" y="1905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i="0" strike="sngStrike" dirty="0" smtClean="0">
                  <a:latin typeface="Courier New"/>
                  <a:cs typeface="Courier New"/>
                </a:rPr>
                <a:t>x</a:t>
              </a:r>
              <a:r>
                <a:rPr lang="en-US" sz="1800" i="0" strike="sngStrike" dirty="0" smtClean="0">
                  <a:latin typeface="Courier New"/>
                  <a:cs typeface="Courier New"/>
                </a:rPr>
                <a:t>x</a:t>
              </a:r>
              <a:r>
                <a:rPr lang="en-US" sz="1800" i="0" dirty="0" smtClean="0">
                  <a:latin typeface="Courier New"/>
                  <a:cs typeface="Courier New"/>
                </a:rPr>
                <a:t> </a:t>
              </a:r>
              <a:r>
                <a:rPr lang="en-US" sz="1800" b="1" i="0" dirty="0" err="1" smtClean="0">
                  <a:latin typeface="Courier New"/>
                  <a:cs typeface="Courier New"/>
                </a:rPr>
                <a:t>i</a:t>
              </a:r>
              <a:r>
                <a:rPr lang="en-US" sz="1800" b="1" i="0" dirty="0" smtClean="0">
                  <a:latin typeface="Courier New"/>
                  <a:cs typeface="Courier New"/>
                </a:rPr>
                <a:t> </a:t>
              </a:r>
              <a:r>
                <a:rPr lang="en-US" sz="1800" i="0" strike="sngStrike" dirty="0" err="1" smtClean="0">
                  <a:latin typeface="Courier New"/>
                  <a:cs typeface="Courier New"/>
                </a:rPr>
                <a:t>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781800" y="22098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6781800" y="25146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</a:t>
              </a: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</a:t>
              </a:r>
              <a:r>
                <a:rPr kumimoji="0" lang="en-US" sz="1800" i="0" u="non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781800" y="28194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fred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6781800" y="31242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6781800" y="3429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781800" y="37338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5486400" y="9906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5486400" y="16002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main: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5486400" y="43434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fred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6781800" y="43434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6781800" y="46482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6781800" y="4953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/>
              <a:t>“Executable” file </a:t>
            </a:r>
            <a:r>
              <a:rPr lang="en-US" i="1"/>
              <a:t>still</a:t>
            </a:r>
            <a:r>
              <a:rPr lang="en-US"/>
              <a:t> not directly executable</a:t>
            </a:r>
          </a:p>
          <a:p>
            <a:pPr lvl="1"/>
            <a:r>
              <a:rPr lang="en-US"/>
              <a:t>Still has some names</a:t>
            </a:r>
          </a:p>
          <a:p>
            <a:pPr lvl="1"/>
            <a:r>
              <a:rPr lang="en-US"/>
              <a:t>Mostly machine language, but not entirely</a:t>
            </a:r>
          </a:p>
          <a:p>
            <a:r>
              <a:rPr lang="en-US"/>
              <a:t>Final step: when the program is run, the loader loads it into memory and replaces names with addresses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B334-E060-7E40-A5C8-383752B97FC1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Word About Memory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For our example, we are assuming a very simple kind of memory architecture</a:t>
            </a:r>
          </a:p>
          <a:p>
            <a:r>
              <a:rPr lang="en-US" sz="2800"/>
              <a:t>Memory organized as an array of bytes</a:t>
            </a:r>
          </a:p>
          <a:p>
            <a:r>
              <a:rPr lang="en-US" sz="2800"/>
              <a:t>Index of each byte in this array is its </a:t>
            </a:r>
            <a:r>
              <a:rPr lang="en-US" sz="2800" i="1"/>
              <a:t>address</a:t>
            </a:r>
            <a:endParaRPr lang="en-US" sz="2800"/>
          </a:p>
          <a:p>
            <a:r>
              <a:rPr lang="en-US" sz="2800"/>
              <a:t>Before loading, language system does not know where in this array the program will be placed</a:t>
            </a:r>
          </a:p>
          <a:p>
            <a:r>
              <a:rPr lang="en-US" sz="2800"/>
              <a:t>Loader finds an address for every piece and replaces names with addresses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CD40-88FC-DE43-8C60-7B97F5916DD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5440-2A47-004E-848D-D32E4731B9BB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3962400" y="2743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loader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703638" y="207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9509" name="AutoShape 5"/>
          <p:cNvSpPr>
            <a:spLocks noChangeArrowheads="1"/>
          </p:cNvSpPr>
          <p:nvPr/>
        </p:nvSpPr>
        <p:spPr bwMode="auto">
          <a:xfrm>
            <a:off x="3886200" y="2209800"/>
            <a:ext cx="1219200" cy="533400"/>
          </a:xfrm>
          <a:prstGeom prst="rightArrow">
            <a:avLst>
              <a:gd name="adj1" fmla="val 50000"/>
              <a:gd name="adj2" fmla="val 571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3703638" y="164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3444875" y="1311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3400" y="990600"/>
            <a:ext cx="2590800" cy="4267200"/>
            <a:chOff x="5486400" y="990600"/>
            <a:chExt cx="2590800" cy="426720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781800" y="16002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</a:t>
              </a:r>
              <a:r>
                <a:rPr lang="en-US" sz="1800" i="0" dirty="0" smtClean="0"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781800" y="9906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781800" y="1905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i="0" strike="sngStrike" dirty="0" smtClean="0">
                  <a:latin typeface="Courier New"/>
                  <a:cs typeface="Courier New"/>
                </a:rPr>
                <a:t>x</a:t>
              </a:r>
              <a:r>
                <a:rPr lang="en-US" sz="1800" i="0" strike="sngStrike" dirty="0" smtClean="0">
                  <a:latin typeface="Courier New"/>
                  <a:cs typeface="Courier New"/>
                </a:rPr>
                <a:t>x</a:t>
              </a:r>
              <a:r>
                <a:rPr lang="en-US" sz="1800" i="0" dirty="0" smtClean="0">
                  <a:latin typeface="Courier New"/>
                  <a:cs typeface="Courier New"/>
                </a:rPr>
                <a:t> </a:t>
              </a:r>
              <a:r>
                <a:rPr lang="en-US" sz="1800" b="1" i="0" dirty="0" err="1" smtClean="0">
                  <a:latin typeface="Courier New"/>
                  <a:cs typeface="Courier New"/>
                </a:rPr>
                <a:t>i</a:t>
              </a:r>
              <a:r>
                <a:rPr lang="en-US" sz="1800" b="1" i="0" dirty="0" smtClean="0">
                  <a:latin typeface="Courier New"/>
                  <a:cs typeface="Courier New"/>
                </a:rPr>
                <a:t> </a:t>
              </a:r>
              <a:r>
                <a:rPr lang="en-US" sz="1800" i="0" strike="sngStrike" dirty="0" err="1" smtClean="0">
                  <a:latin typeface="Courier New"/>
                  <a:cs typeface="Courier New"/>
                </a:rPr>
                <a:t>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781800" y="22098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6781800" y="25146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</a:t>
              </a: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</a:t>
              </a:r>
              <a:r>
                <a:rPr kumimoji="0" lang="en-US" sz="1800" i="0" u="non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781800" y="28194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fred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781800" y="31242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781800" y="3429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6781800" y="37338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5486400" y="9906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486400" y="16002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main: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486400" y="43434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fred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781800" y="43434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6781800" y="46482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781800" y="4953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410200" y="304800"/>
            <a:ext cx="2590800" cy="5791200"/>
            <a:chOff x="5410200" y="304800"/>
            <a:chExt cx="2590800" cy="5791200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6705600" y="9906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</a:t>
              </a:r>
              <a:r>
                <a:rPr lang="en-US" sz="1800" i="0" dirty="0" smtClean="0"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80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6705600" y="5334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6705600" y="12954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i="0" strike="sngStrike" dirty="0" smtClean="0">
                  <a:latin typeface="Courier New"/>
                  <a:cs typeface="Courier New"/>
                </a:rPr>
                <a:t>xx</a:t>
              </a:r>
              <a:r>
                <a:rPr lang="en-US" sz="1800" i="0" dirty="0" smtClean="0">
                  <a:latin typeface="Courier New"/>
                  <a:cs typeface="Courier New"/>
                </a:rPr>
                <a:t> </a:t>
              </a:r>
              <a:r>
                <a:rPr lang="en-US" sz="1800" b="1" i="0" dirty="0" smtClean="0">
                  <a:latin typeface="Courier New"/>
                  <a:cs typeface="Courier New"/>
                </a:rPr>
                <a:t>80 </a:t>
              </a:r>
              <a:r>
                <a:rPr lang="en-US" sz="1800" i="0" strike="sngStrike" dirty="0" err="1" smtClean="0">
                  <a:latin typeface="Courier New"/>
                  <a:cs typeface="Courier New"/>
                </a:rPr>
                <a:t>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705600" y="16002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6705600" y="1905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</a:t>
              </a: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</a:t>
              </a:r>
              <a:r>
                <a:rPr kumimoji="0" lang="en-US" sz="1800" i="0" u="non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lang="en-US" sz="1800" b="1" i="0" dirty="0" smtClean="0">
                  <a:latin typeface="Courier New"/>
                  <a:cs typeface="Courier New"/>
                </a:rPr>
                <a:t>80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705600" y="22098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60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6705600" y="25146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80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6705600" y="28194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6705600" y="31242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410200" y="9906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i="0" dirty="0" smtClean="0">
                  <a:latin typeface="Courier New"/>
                  <a:cs typeface="Courier New"/>
                </a:rPr>
                <a:t>20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410200" y="39624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60: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6705600" y="39624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6705600" y="42672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6705600" y="4572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05600" y="304800"/>
              <a:ext cx="1295400" cy="5791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5410200" y="3048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0: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5410200" y="12954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i="0" dirty="0" smtClean="0">
                  <a:latin typeface="Courier New"/>
                  <a:cs typeface="Courier New"/>
                </a:rPr>
                <a:t>(main)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5410200" y="42672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(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fred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)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5410200" y="53340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i="0" dirty="0" smtClean="0">
                  <a:latin typeface="Courier New"/>
                  <a:cs typeface="Courier New"/>
                </a:rPr>
                <a:t>8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0: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5410200" y="56388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(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)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/>
              <a:t>After loading, the program is entirely machine language</a:t>
            </a:r>
          </a:p>
          <a:p>
            <a:pPr lvl="1"/>
            <a:r>
              <a:rPr lang="en-US"/>
              <a:t>All names have been replaced with memory addresses</a:t>
            </a:r>
          </a:p>
          <a:p>
            <a:r>
              <a:rPr lang="en-US"/>
              <a:t>Processor begins executing its instructions, and the program runs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4A4-89BF-C142-9304-166E9E11008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Classical Sequence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F966-EBD9-A341-9466-5B9063C60A53}" type="slidenum">
              <a:rPr lang="en-US"/>
              <a:pPr/>
              <a:t>15</a:t>
            </a:fld>
            <a:endParaRPr lang="en-US"/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2484438" y="2620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 bwMode="auto">
          <a:xfrm>
            <a:off x="990600" y="2133600"/>
            <a:ext cx="1219200" cy="6096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rPr>
              <a:t>editor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276600" y="2133600"/>
            <a:ext cx="1219200" cy="6096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rPr>
              <a:t>compiler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172200" y="2133600"/>
            <a:ext cx="1371600" cy="6096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rPr>
              <a:t>assembler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572000" y="3581400"/>
            <a:ext cx="1219200" cy="6096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rPr>
              <a:t>loader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905000" y="3581400"/>
            <a:ext cx="1219200" cy="6096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rPr>
              <a:t>linker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2057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source</a:t>
            </a:r>
          </a:p>
          <a:p>
            <a:pPr algn="ctr"/>
            <a:r>
              <a:rPr lang="en-US" sz="1800" dirty="0" smtClean="0"/>
              <a:t>file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205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assembly-</a:t>
            </a:r>
          </a:p>
          <a:p>
            <a:pPr algn="ctr"/>
            <a:r>
              <a:rPr lang="en-US" sz="1800" dirty="0" smtClean="0"/>
              <a:t>l</a:t>
            </a:r>
            <a:r>
              <a:rPr lang="en-US" sz="1800" dirty="0" smtClean="0"/>
              <a:t>anguage file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2057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object</a:t>
            </a:r>
          </a:p>
          <a:p>
            <a:pPr algn="ctr"/>
            <a:r>
              <a:rPr lang="en-US" sz="1800" dirty="0" smtClean="0"/>
              <a:t>file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3505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executable</a:t>
            </a:r>
          </a:p>
          <a:p>
            <a:pPr algn="ctr"/>
            <a:r>
              <a:rPr lang="en-US" sz="1800" dirty="0" smtClean="0"/>
              <a:t>file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3505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</a:t>
            </a:r>
            <a:r>
              <a:rPr lang="en-US" sz="1800" dirty="0" smtClean="0"/>
              <a:t>unning program</a:t>
            </a:r>
          </a:p>
          <a:p>
            <a:pPr algn="ctr"/>
            <a:r>
              <a:rPr lang="en-US" sz="1800" dirty="0" smtClean="0"/>
              <a:t>in memory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Optimization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 generated by a compiler is usually </a:t>
            </a:r>
            <a:r>
              <a:rPr lang="en-US" i="1"/>
              <a:t>optimized</a:t>
            </a:r>
            <a:r>
              <a:rPr lang="en-US"/>
              <a:t> to make it faster, smaller, or both</a:t>
            </a:r>
          </a:p>
          <a:p>
            <a:r>
              <a:rPr lang="en-US"/>
              <a:t>Other optimizations may be done by the assembler, linker, and/or loader</a:t>
            </a:r>
          </a:p>
          <a:p>
            <a:r>
              <a:rPr lang="en-US"/>
              <a:t>A misnomer: the resulting code is better, but not guaranteed to be optimal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6954-BAED-F640-AFE8-BC16B6D348A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9661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Original code: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Improved code, with loop invariant moved: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7657-E976-174C-BD50-A26DAB988B34}" type="slidenum">
              <a:rPr lang="en-US"/>
              <a:pPr/>
              <a:t>17</a:t>
            </a:fld>
            <a:endParaRPr lang="en-US"/>
          </a:p>
        </p:txBody>
      </p:sp>
      <p:sp>
        <p:nvSpPr>
          <p:cNvPr id="196612" name="Text Box 1028"/>
          <p:cNvSpPr txBox="1">
            <a:spLocks noChangeArrowheads="1"/>
          </p:cNvSpPr>
          <p:nvPr/>
        </p:nvSpPr>
        <p:spPr bwMode="auto">
          <a:xfrm>
            <a:off x="2362200" y="220980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 i = 0;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while (i &lt; 100) {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a[i++] = x*x*x;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}</a:t>
            </a:r>
            <a:endParaRPr lang="en-US" i="0"/>
          </a:p>
        </p:txBody>
      </p:sp>
      <p:sp>
        <p:nvSpPr>
          <p:cNvPr id="196613" name="Text Box 1029"/>
          <p:cNvSpPr txBox="1">
            <a:spLocks noChangeArrowheads="1"/>
          </p:cNvSpPr>
          <p:nvPr/>
        </p:nvSpPr>
        <p:spPr bwMode="auto">
          <a:xfrm>
            <a:off x="2362200" y="4343400"/>
            <a:ext cx="3581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 i = 0;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 temp = x*x*x;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while (i &lt; 100) {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a[i++] = temp;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}</a:t>
            </a:r>
            <a:endParaRPr lang="en-US" i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Loop invariant removal is handled by most compilers</a:t>
            </a:r>
          </a:p>
          <a:p>
            <a:r>
              <a:rPr lang="en-US"/>
              <a:t>That is, most compilers generate the same efficient code from both of the previous examples</a:t>
            </a:r>
          </a:p>
          <a:p>
            <a:r>
              <a:rPr lang="en-US"/>
              <a:t>So it is a waste of the programmer’s time to make the transformation manually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D894-B987-5140-B801-B4B50E2B72E8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Optimizations</a:t>
            </a:r>
          </a:p>
        </p:txBody>
      </p:sp>
      <p:sp>
        <p:nvSpPr>
          <p:cNvPr id="1986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Some, like LIR, add variables</a:t>
            </a:r>
          </a:p>
          <a:p>
            <a:pPr>
              <a:lnSpc>
                <a:spcPct val="90000"/>
              </a:lnSpc>
            </a:pPr>
            <a:r>
              <a:rPr lang="en-US"/>
              <a:t>Others remove variables, remove code, add code, move code around, etc.</a:t>
            </a:r>
          </a:p>
          <a:p>
            <a:pPr>
              <a:lnSpc>
                <a:spcPct val="90000"/>
              </a:lnSpc>
            </a:pPr>
            <a:r>
              <a:rPr lang="en-US"/>
              <a:t>All make the connection between source code and object code more complicated</a:t>
            </a:r>
          </a:p>
          <a:p>
            <a:pPr>
              <a:lnSpc>
                <a:spcPct val="90000"/>
              </a:lnSpc>
            </a:pPr>
            <a:r>
              <a:rPr lang="en-US"/>
              <a:t>A simple question, such as “What assembly language code was generated for this statement?” may have a complicated answer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3BDF-C4D1-6546-BDE9-02553CC75808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classical sequence</a:t>
            </a:r>
          </a:p>
          <a:p>
            <a:r>
              <a:rPr lang="en-US"/>
              <a:t>Variations on the classical sequence</a:t>
            </a:r>
          </a:p>
          <a:p>
            <a:r>
              <a:rPr lang="en-US"/>
              <a:t>Binding times</a:t>
            </a:r>
          </a:p>
          <a:p>
            <a:r>
              <a:rPr lang="en-US"/>
              <a:t>Debuggers</a:t>
            </a:r>
          </a:p>
          <a:p>
            <a:r>
              <a:rPr lang="en-US"/>
              <a:t>Runtime support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DF0F-2AAF-D94F-83B5-59C0DFF8CDB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The classical sequence</a:t>
            </a:r>
          </a:p>
          <a:p>
            <a:r>
              <a:rPr lang="en-US"/>
              <a:t>Variations on the classical sequence</a:t>
            </a:r>
          </a:p>
          <a:p>
            <a:r>
              <a:rPr lang="en-US">
                <a:solidFill>
                  <a:schemeClr val="bg2"/>
                </a:solidFill>
              </a:rPr>
              <a:t>Binding times</a:t>
            </a:r>
          </a:p>
          <a:p>
            <a:r>
              <a:rPr lang="en-US">
                <a:solidFill>
                  <a:schemeClr val="bg2"/>
                </a:solidFill>
              </a:rPr>
              <a:t>Debuggers</a:t>
            </a:r>
          </a:p>
          <a:p>
            <a:r>
              <a:rPr lang="en-US">
                <a:solidFill>
                  <a:schemeClr val="bg2"/>
                </a:solidFill>
              </a:rPr>
              <a:t>Runtime support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BC98-B3CA-AB4C-837B-EF0114B7C220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Variation: Hiding The Steps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Many language systems make it possible to do the compile-assemble-link part with one command</a:t>
            </a:r>
          </a:p>
          <a:p>
            <a:pPr>
              <a:lnSpc>
                <a:spcPct val="90000"/>
              </a:lnSpc>
            </a:pPr>
            <a:r>
              <a:rPr lang="en-US" sz="2800"/>
              <a:t>Example: </a:t>
            </a:r>
            <a:r>
              <a:rPr lang="en-US" sz="2800" b="1">
                <a:latin typeface="Courier New" pitchFamily="-108" charset="0"/>
              </a:rPr>
              <a:t>gcc</a:t>
            </a:r>
            <a:r>
              <a:rPr lang="en-US" sz="2800"/>
              <a:t> command on a Unix system: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C581-7779-0840-95B2-479071737F0F}" type="slidenum">
              <a:rPr lang="en-US"/>
              <a:pPr/>
              <a:t>21</a:t>
            </a:fld>
            <a:endParaRPr 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143000" y="34290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latin typeface="Courier New" pitchFamily="-108" charset="0"/>
              </a:rPr>
              <a:t>gcc main.c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800600" y="3429000"/>
            <a:ext cx="3657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latin typeface="Courier New" pitchFamily="-108" charset="0"/>
              </a:rPr>
              <a:t>gcc main.c –S</a:t>
            </a:r>
            <a:br>
              <a:rPr lang="en-US" b="1" i="0">
                <a:latin typeface="Courier New" pitchFamily="-108" charset="0"/>
              </a:rPr>
            </a:br>
            <a:r>
              <a:rPr lang="en-US" b="1" i="0">
                <a:latin typeface="Courier New" pitchFamily="-108" charset="0"/>
              </a:rPr>
              <a:t>as main.s –o main.o</a:t>
            </a:r>
            <a:br>
              <a:rPr lang="en-US" b="1" i="0">
                <a:latin typeface="Courier New" pitchFamily="-108" charset="0"/>
              </a:rPr>
            </a:br>
            <a:r>
              <a:rPr lang="en-US" b="1" i="0">
                <a:latin typeface="Courier New" pitchFamily="-108" charset="0"/>
              </a:rPr>
              <a:t>ld …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4648200" y="3048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4876800" y="4800600"/>
            <a:ext cx="327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Compile, then assemble, then link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1066800" y="48006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Compile-assemble-link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to Object Code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modern compilers incorporate all the functionality of an assembler</a:t>
            </a:r>
          </a:p>
          <a:p>
            <a:r>
              <a:rPr lang="en-US"/>
              <a:t>They generate object code directly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1E4-A2BE-4E45-A05C-22BBB9E608F1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Variation: Integrated Development Environments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single interface for editing, running and debugging programs</a:t>
            </a:r>
          </a:p>
          <a:p>
            <a:pPr>
              <a:lnSpc>
                <a:spcPct val="90000"/>
              </a:lnSpc>
            </a:pPr>
            <a:r>
              <a:rPr lang="en-US" sz="2800"/>
              <a:t>Integration can add power at every step: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Editor knows language syntax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System may keep a database of source code (not individual text files) and object code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System may maintain versions, coordinate collaboration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Rebuilding after incremental changes can be coordinated, like Unix </a:t>
            </a:r>
            <a:r>
              <a:rPr lang="en-US" sz="2400" b="1">
                <a:latin typeface="Courier New" pitchFamily="-108" charset="0"/>
              </a:rPr>
              <a:t>make</a:t>
            </a:r>
            <a:r>
              <a:rPr lang="en-US" sz="2400"/>
              <a:t> but language-specific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Debuggers can benefit (more on this in a minute…)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1527-8D1C-6549-AD4E-F22ED66E1433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Variation: Interpreters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To </a:t>
            </a:r>
            <a:r>
              <a:rPr lang="en-US" sz="2800" i="1"/>
              <a:t>interpret</a:t>
            </a:r>
            <a:r>
              <a:rPr lang="en-US" sz="2800"/>
              <a:t> a program is to carry out the steps it specifies, without first translating into a lower-level language</a:t>
            </a:r>
          </a:p>
          <a:p>
            <a:r>
              <a:rPr lang="en-US" sz="2800"/>
              <a:t>Interpreters are usually much slower</a:t>
            </a:r>
          </a:p>
          <a:p>
            <a:pPr lvl="1"/>
            <a:r>
              <a:rPr lang="en-US" sz="2400"/>
              <a:t>Compiling takes more time up front, but program runs at hardware speed</a:t>
            </a:r>
          </a:p>
          <a:p>
            <a:pPr lvl="1"/>
            <a:r>
              <a:rPr lang="en-US" sz="2400"/>
              <a:t>Interpreting starts right away, but each step must be processed in software</a:t>
            </a:r>
          </a:p>
          <a:p>
            <a:r>
              <a:rPr lang="en-US" sz="2800"/>
              <a:t>Sounds like a simple distinction…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53F-61A5-4C42-8AAC-35594306CC49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Machines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language system can produce code in a machine language for which there is no hardware: an </a:t>
            </a:r>
            <a:r>
              <a:rPr lang="en-US" sz="2800" i="1"/>
              <a:t>intermediate code</a:t>
            </a:r>
          </a:p>
          <a:p>
            <a:pPr>
              <a:lnSpc>
                <a:spcPct val="90000"/>
              </a:lnSpc>
            </a:pPr>
            <a:r>
              <a:rPr lang="en-US" sz="2800"/>
              <a:t>Virtual machine must be simulated in software – interpreted, in fact</a:t>
            </a:r>
          </a:p>
          <a:p>
            <a:pPr>
              <a:lnSpc>
                <a:spcPct val="90000"/>
              </a:lnSpc>
            </a:pPr>
            <a:r>
              <a:rPr lang="en-US" sz="2800"/>
              <a:t>Language system may do the whole classical sequence, but then interpret the resulting intermediate-code program</a:t>
            </a:r>
          </a:p>
          <a:p>
            <a:pPr>
              <a:lnSpc>
                <a:spcPct val="90000"/>
              </a:lnSpc>
            </a:pPr>
            <a:r>
              <a:rPr lang="en-US" sz="280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E8B2-1545-8D46-BEEB-D4BFCB3D96EF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Virtual Machines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Cross-platform execution</a:t>
            </a:r>
          </a:p>
          <a:p>
            <a:pPr lvl="1"/>
            <a:r>
              <a:rPr lang="en-US"/>
              <a:t>Virtual machine can be implemented in software on many different platforms</a:t>
            </a:r>
          </a:p>
          <a:p>
            <a:pPr lvl="1"/>
            <a:r>
              <a:rPr lang="en-US"/>
              <a:t>Simulating physical machines is harder</a:t>
            </a:r>
          </a:p>
          <a:p>
            <a:r>
              <a:rPr lang="en-US"/>
              <a:t>Heightened security</a:t>
            </a:r>
          </a:p>
          <a:p>
            <a:pPr lvl="1"/>
            <a:r>
              <a:rPr lang="en-US"/>
              <a:t>Running program is never directly in charge</a:t>
            </a:r>
          </a:p>
          <a:p>
            <a:pPr lvl="1"/>
            <a:r>
              <a:rPr lang="en-US"/>
              <a:t>Interpreter can intervene if the program tries to do something it shouldn’t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324F-CB27-5941-B8B8-E274834BECB5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Java Virtual Machine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Java languages systems usually compile to code for a virtual machine: the JVM</a:t>
            </a:r>
          </a:p>
          <a:p>
            <a:pPr>
              <a:lnSpc>
                <a:spcPct val="90000"/>
              </a:lnSpc>
            </a:pPr>
            <a:r>
              <a:rPr lang="en-US"/>
              <a:t>JVM language is sometimes called </a:t>
            </a:r>
            <a:r>
              <a:rPr lang="en-US" i="1"/>
              <a:t>bytecode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Bytecode interpreter is part of almost every Web browser</a:t>
            </a:r>
          </a:p>
          <a:p>
            <a:pPr>
              <a:lnSpc>
                <a:spcPct val="90000"/>
              </a:lnSpc>
            </a:pPr>
            <a:r>
              <a:rPr lang="en-US"/>
              <a:t>When you browse a page that contains a Java applet, the browser runs the applet by interpreting its bytecode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C8F-FA42-BE49-93E3-7E6B23E3F07A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Language Spectrum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Pure interpreter</a:t>
            </a:r>
          </a:p>
          <a:p>
            <a:pPr lvl="1"/>
            <a:r>
              <a:rPr lang="en-US" sz="2400"/>
              <a:t>Intermediate language = high-level language</a:t>
            </a:r>
          </a:p>
          <a:p>
            <a:r>
              <a:rPr lang="en-US" sz="2800"/>
              <a:t>Tokenizing interpreter</a:t>
            </a:r>
          </a:p>
          <a:p>
            <a:pPr lvl="1"/>
            <a:r>
              <a:rPr lang="en-US" sz="2400"/>
              <a:t>Intermediate language = token stream</a:t>
            </a:r>
          </a:p>
          <a:p>
            <a:r>
              <a:rPr lang="en-US" sz="2800"/>
              <a:t>Intermediate-code compiler</a:t>
            </a:r>
          </a:p>
          <a:p>
            <a:pPr lvl="1"/>
            <a:r>
              <a:rPr lang="en-US" sz="2400"/>
              <a:t>Intermediate language = virtual machine language</a:t>
            </a:r>
          </a:p>
          <a:p>
            <a:r>
              <a:rPr lang="en-US" sz="2800"/>
              <a:t>Native-code compiler</a:t>
            </a:r>
          </a:p>
          <a:p>
            <a:pPr lvl="1"/>
            <a:r>
              <a:rPr lang="en-US" sz="2400"/>
              <a:t>Intermediate language = physical machine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6123-119A-184D-887A-369CA9651B1D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Delayed Linking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Delay linking step</a:t>
            </a:r>
          </a:p>
          <a:p>
            <a:r>
              <a:rPr lang="en-US"/>
              <a:t>Code for library functions is not included in the executable file of the calling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C0D-5689-954C-99D8-08DD48C705DC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Classical Sequence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Integrated development environments are wonderful, but…</a:t>
            </a:r>
          </a:p>
          <a:p>
            <a:r>
              <a:rPr lang="en-US" sz="2800"/>
              <a:t>Old-fashioned, un-integrated systems make the steps involved in running a program more clear</a:t>
            </a:r>
          </a:p>
          <a:p>
            <a:r>
              <a:rPr lang="en-US" sz="2800"/>
              <a:t>We will look the classical sequence of steps involved in running a program</a:t>
            </a:r>
          </a:p>
          <a:p>
            <a:r>
              <a:rPr lang="en-US" sz="2800"/>
              <a:t>(The example is generic: details vary from machine to machine)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C452-1640-8B48-B426-59D1CF2B325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Delayed Linking: Windows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Libraries of functions for delayed linking are stored in </a:t>
            </a:r>
            <a:r>
              <a:rPr lang="en-US" sz="2800" b="1">
                <a:latin typeface="Courier New" pitchFamily="-108" charset="0"/>
              </a:rPr>
              <a:t>.dll</a:t>
            </a:r>
            <a:r>
              <a:rPr lang="en-US" sz="2800"/>
              <a:t> files: dynamic-link library</a:t>
            </a:r>
          </a:p>
          <a:p>
            <a:pPr>
              <a:lnSpc>
                <a:spcPct val="90000"/>
              </a:lnSpc>
            </a:pPr>
            <a:r>
              <a:rPr lang="en-US" sz="2800"/>
              <a:t>Many language systems share this format</a:t>
            </a:r>
          </a:p>
          <a:p>
            <a:pPr>
              <a:lnSpc>
                <a:spcPct val="90000"/>
              </a:lnSpc>
            </a:pPr>
            <a:r>
              <a:rPr lang="en-US" sz="2800"/>
              <a:t>Two flavors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Load-time dynamic linking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Loader finds </a:t>
            </a:r>
            <a:r>
              <a:rPr lang="en-US" sz="2000" b="1">
                <a:latin typeface="Courier New" pitchFamily="-108" charset="0"/>
              </a:rPr>
              <a:t>.dll</a:t>
            </a:r>
            <a:r>
              <a:rPr lang="en-US" sz="2000"/>
              <a:t> files (which may already be in memory) and links the program to functions it needs, just before running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Run-time dynamic linking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Running program makes explicit system calls to find </a:t>
            </a:r>
            <a:r>
              <a:rPr lang="en-US" sz="2000" b="1">
                <a:latin typeface="Courier New" pitchFamily="-108" charset="0"/>
              </a:rPr>
              <a:t>.dll</a:t>
            </a:r>
            <a:r>
              <a:rPr lang="en-US" sz="2000"/>
              <a:t> files and load specific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95CB-88CA-DE43-AC06-677DF5929F30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Delayed Linking: Unix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Libraries of functions for delayed linking are stored in </a:t>
            </a:r>
            <a:r>
              <a:rPr lang="en-US" sz="2800" b="1">
                <a:latin typeface="Courier New" pitchFamily="-108" charset="0"/>
              </a:rPr>
              <a:t>.so</a:t>
            </a:r>
            <a:r>
              <a:rPr lang="en-US" sz="2800"/>
              <a:t> files: shared object</a:t>
            </a:r>
          </a:p>
          <a:p>
            <a:pPr>
              <a:lnSpc>
                <a:spcPct val="90000"/>
              </a:lnSpc>
            </a:pPr>
            <a:r>
              <a:rPr lang="en-US" sz="2800"/>
              <a:t>Suffix </a:t>
            </a:r>
            <a:r>
              <a:rPr lang="en-US" sz="2800" b="1">
                <a:latin typeface="Courier New" pitchFamily="-108" charset="0"/>
              </a:rPr>
              <a:t>.so</a:t>
            </a:r>
            <a:r>
              <a:rPr lang="en-US" sz="2800"/>
              <a:t> followed by version number</a:t>
            </a:r>
          </a:p>
          <a:p>
            <a:pPr>
              <a:lnSpc>
                <a:spcPct val="90000"/>
              </a:lnSpc>
            </a:pPr>
            <a:r>
              <a:rPr lang="en-US" sz="2800"/>
              <a:t>Many language systems share this format</a:t>
            </a:r>
          </a:p>
          <a:p>
            <a:pPr>
              <a:lnSpc>
                <a:spcPct val="90000"/>
              </a:lnSpc>
            </a:pPr>
            <a:r>
              <a:rPr lang="en-US" sz="2800"/>
              <a:t>Two flavors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Shared libraries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Loader links the program to functions it needs before running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Dynamically loaded libraries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Running program makes explicit system calls to find library files and load specific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8B9D-AC45-8042-A015-E16FCC3C5A6E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Delayed Linking: Java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JVM automatically loads and links classes when a program uses them</a:t>
            </a:r>
          </a:p>
          <a:p>
            <a:r>
              <a:rPr lang="en-US"/>
              <a:t>Class loader does a lot of work:</a:t>
            </a:r>
          </a:p>
          <a:p>
            <a:pPr lvl="1"/>
            <a:r>
              <a:rPr lang="en-US"/>
              <a:t>May load across Internet</a:t>
            </a:r>
          </a:p>
          <a:p>
            <a:pPr lvl="1"/>
            <a:r>
              <a:rPr lang="en-US"/>
              <a:t>Thoroughly checks loaded code to make sure it complies with JVM 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F668-BDB1-1C45-A89B-7A9F7BC46543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Delayed Linking Advantages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programs can share a copy of library functions: one copy on disk and in memory</a:t>
            </a:r>
          </a:p>
          <a:p>
            <a:r>
              <a:rPr lang="en-US"/>
              <a:t>Library functions can be updated independently of programs: all programs use repaired library code next time they run</a:t>
            </a:r>
          </a:p>
          <a:p>
            <a:r>
              <a:rPr lang="en-US"/>
              <a:t>Can avoid loading code that is never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D19C-FA63-B040-931A-4D70EC5B522A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Profiling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classical sequence runs twice</a:t>
            </a:r>
          </a:p>
          <a:p>
            <a:r>
              <a:rPr lang="en-US"/>
              <a:t>First run of the program collects statistics: parts most frequently executed, for example</a:t>
            </a:r>
          </a:p>
          <a:p>
            <a:r>
              <a:rPr lang="en-US"/>
              <a:t>Second compilation uses this information to help generate better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77-ECC7-AE4C-A515-CA78A85554C9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Compilation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 compiling takes place after the program starts running</a:t>
            </a:r>
          </a:p>
          <a:p>
            <a:pPr>
              <a:lnSpc>
                <a:spcPct val="90000"/>
              </a:lnSpc>
            </a:pPr>
            <a:r>
              <a:rPr lang="en-US" sz="2800"/>
              <a:t>Many variations: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Compile each function only when called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Start by interpreting, compile only those pieces that are called frequently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Compile roughly at first (for instance, to intermediate code); spend more time on frequently executed pieces (for instance, compile to native code and optimize)</a:t>
            </a:r>
          </a:p>
          <a:p>
            <a:pPr>
              <a:lnSpc>
                <a:spcPct val="90000"/>
              </a:lnSpc>
            </a:pPr>
            <a:r>
              <a:rPr lang="en-US" sz="2800"/>
              <a:t>Just-in-time (JIT) compilation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F2F2-729F-0D41-BEC8-3B75CBFF6BD8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The classical sequence</a:t>
            </a:r>
          </a:p>
          <a:p>
            <a:r>
              <a:rPr lang="en-US">
                <a:solidFill>
                  <a:schemeClr val="bg2"/>
                </a:solidFill>
              </a:rPr>
              <a:t>Variations on the classical sequence</a:t>
            </a:r>
          </a:p>
          <a:p>
            <a:r>
              <a:rPr lang="en-US"/>
              <a:t>Binding times</a:t>
            </a:r>
          </a:p>
          <a:p>
            <a:r>
              <a:rPr lang="en-US">
                <a:solidFill>
                  <a:schemeClr val="bg2"/>
                </a:solidFill>
              </a:rPr>
              <a:t>Debuggers</a:t>
            </a:r>
          </a:p>
          <a:p>
            <a:r>
              <a:rPr lang="en-US">
                <a:solidFill>
                  <a:schemeClr val="bg2"/>
                </a:solidFill>
              </a:rPr>
              <a:t>Runtime support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DC7-010B-9E45-879F-D0588A5E8524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Binding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7772400" cy="3657600"/>
          </a:xfrm>
        </p:spPr>
        <p:txBody>
          <a:bodyPr/>
          <a:lstStyle/>
          <a:p>
            <a:r>
              <a:rPr lang="en-US" sz="2800"/>
              <a:t>Binding means associating two things—especially, associating some property with an identifier from the program</a:t>
            </a:r>
          </a:p>
          <a:p>
            <a:r>
              <a:rPr lang="en-US" sz="2800"/>
              <a:t>In our example program:</a:t>
            </a:r>
          </a:p>
          <a:p>
            <a:pPr lvl="1"/>
            <a:r>
              <a:rPr lang="en-US" sz="2400"/>
              <a:t>What set of values is associated with </a:t>
            </a:r>
            <a:r>
              <a:rPr lang="en-US" sz="2400" b="1">
                <a:latin typeface="Courier New" pitchFamily="-108" charset="0"/>
              </a:rPr>
              <a:t>int</a:t>
            </a:r>
            <a:r>
              <a:rPr lang="en-US" sz="2400"/>
              <a:t>?</a:t>
            </a:r>
          </a:p>
          <a:p>
            <a:pPr lvl="1"/>
            <a:r>
              <a:rPr lang="en-US" sz="2400"/>
              <a:t>What is the type of </a:t>
            </a:r>
            <a:r>
              <a:rPr lang="en-US" sz="2400" b="1">
                <a:latin typeface="Courier New" pitchFamily="-108" charset="0"/>
              </a:rPr>
              <a:t>fred</a:t>
            </a:r>
            <a:r>
              <a:rPr lang="en-US" sz="2400"/>
              <a:t>?</a:t>
            </a:r>
          </a:p>
          <a:p>
            <a:pPr lvl="1"/>
            <a:r>
              <a:rPr lang="en-US" sz="2400"/>
              <a:t>What is the address of the object code for </a:t>
            </a:r>
            <a:r>
              <a:rPr lang="en-US" sz="2400" b="1">
                <a:latin typeface="Courier New" pitchFamily="-108" charset="0"/>
              </a:rPr>
              <a:t>main</a:t>
            </a:r>
            <a:r>
              <a:rPr lang="en-US" sz="2400"/>
              <a:t>?</a:t>
            </a:r>
          </a:p>
          <a:p>
            <a:pPr lvl="1"/>
            <a:r>
              <a:rPr lang="en-US" sz="2400"/>
              <a:t>What is the value of </a:t>
            </a:r>
            <a:r>
              <a:rPr lang="en-US" sz="2400" b="1">
                <a:latin typeface="Courier New" pitchFamily="-108" charset="0"/>
              </a:rPr>
              <a:t>i</a:t>
            </a:r>
            <a:r>
              <a:rPr lang="en-US" sz="2400"/>
              <a:t>?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BE5F-F931-8947-80B5-597624B0743D}" type="slidenum">
              <a:rPr lang="en-US"/>
              <a:pPr/>
              <a:t>37</a:t>
            </a:fld>
            <a:endParaRPr lang="en-US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2057400" y="4483100"/>
            <a:ext cx="5562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 i;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void main() { </a:t>
            </a: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for (i=1; i&lt;=100; i++) 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fred(i);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}</a:t>
            </a:r>
            <a:endParaRPr lang="en-US" i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Times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Different bindings take place at different times</a:t>
            </a:r>
          </a:p>
          <a:p>
            <a:r>
              <a:rPr lang="en-US" sz="2800"/>
              <a:t>There is a standard way of describing binding times with reference to the classical sequence:</a:t>
            </a:r>
          </a:p>
          <a:p>
            <a:pPr lvl="1"/>
            <a:r>
              <a:rPr lang="en-US" sz="2400"/>
              <a:t>Language definition time</a:t>
            </a:r>
          </a:p>
          <a:p>
            <a:pPr lvl="1"/>
            <a:r>
              <a:rPr lang="en-US" sz="2400"/>
              <a:t>Language implementation time</a:t>
            </a:r>
          </a:p>
          <a:p>
            <a:pPr lvl="1"/>
            <a:r>
              <a:rPr lang="en-US" sz="2400"/>
              <a:t>Compile time</a:t>
            </a:r>
          </a:p>
          <a:p>
            <a:pPr lvl="1"/>
            <a:r>
              <a:rPr lang="en-US" sz="2400"/>
              <a:t>Link time</a:t>
            </a:r>
          </a:p>
          <a:p>
            <a:pPr lvl="1"/>
            <a:r>
              <a:rPr lang="en-US" sz="2400"/>
              <a:t>Load time</a:t>
            </a:r>
          </a:p>
          <a:p>
            <a:pPr lvl="1"/>
            <a:r>
              <a:rPr lang="en-US" sz="2400"/>
              <a:t>Runtime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C7FD-CD43-D948-85B5-A2453526E3A2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Definition Time</a:t>
            </a:r>
          </a:p>
        </p:txBody>
      </p:sp>
      <p:sp>
        <p:nvSpPr>
          <p:cNvPr id="99338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properties are bound when the language is defined:</a:t>
            </a:r>
          </a:p>
          <a:p>
            <a:pPr lvl="1"/>
            <a:r>
              <a:rPr lang="en-US"/>
              <a:t>Meanings of keywords: </a:t>
            </a:r>
            <a:r>
              <a:rPr lang="en-US" b="1">
                <a:latin typeface="Courier New" pitchFamily="-108" charset="0"/>
              </a:rPr>
              <a:t>void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for</a:t>
            </a:r>
            <a:r>
              <a:rPr lang="en-US"/>
              <a:t>, etc.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327-55D1-204D-B28E-378139AFAFBB}" type="slidenum">
              <a:rPr lang="en-US"/>
              <a:pPr/>
              <a:t>39</a:t>
            </a:fld>
            <a:endParaRPr lang="en-US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1752600" y="3962400"/>
            <a:ext cx="5562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 i;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void main() { </a:t>
            </a: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for (i=1; i&lt;=100; i++) 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fred(i);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}</a:t>
            </a:r>
            <a:endParaRPr lang="en-US" i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514600"/>
          </a:xfrm>
        </p:spPr>
        <p:txBody>
          <a:bodyPr/>
          <a:lstStyle/>
          <a:p>
            <a:r>
              <a:rPr lang="en-US" sz="2800"/>
              <a:t>The programmer uses an editor to create a text file containing the program</a:t>
            </a:r>
          </a:p>
          <a:p>
            <a:r>
              <a:rPr lang="en-US" sz="2800"/>
              <a:t>A high-level language: machine independent</a:t>
            </a:r>
          </a:p>
          <a:p>
            <a:r>
              <a:rPr lang="en-US" sz="2800"/>
              <a:t>This C-like example program calls </a:t>
            </a:r>
            <a:r>
              <a:rPr lang="en-US" sz="2800" b="1">
                <a:latin typeface="Courier New" pitchFamily="-108" charset="0"/>
              </a:rPr>
              <a:t>fred</a:t>
            </a:r>
            <a:r>
              <a:rPr lang="en-US" sz="2800"/>
              <a:t> 100 times, passing each </a:t>
            </a:r>
            <a:r>
              <a:rPr lang="en-US" sz="2800" b="1">
                <a:latin typeface="Courier New" pitchFamily="-108" charset="0"/>
              </a:rPr>
              <a:t>i</a:t>
            </a:r>
            <a:r>
              <a:rPr lang="en-US" sz="2800"/>
              <a:t> from 1 to 100: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E43B-EDDC-5D4D-AE27-51683A7FD526}" type="slidenum">
              <a:rPr lang="en-US"/>
              <a:pPr/>
              <a:t>4</a:t>
            </a:fld>
            <a:endParaRPr lang="en-US"/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2057400" y="4330700"/>
            <a:ext cx="5562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 i;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void main() { </a:t>
            </a: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for (i=1; i&lt;=100; i++) 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fred(i);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}</a:t>
            </a:r>
            <a:endParaRPr lang="en-US" i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Implementation Time</a:t>
            </a:r>
          </a:p>
        </p:txBody>
      </p:sp>
      <p:sp>
        <p:nvSpPr>
          <p:cNvPr id="110604" name="Rectangle 12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 properties are bound when the language system is written: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range of values of type </a:t>
            </a:r>
            <a:r>
              <a:rPr lang="en-US" sz="2400" b="1">
                <a:latin typeface="Courier New" pitchFamily="-108" charset="0"/>
              </a:rPr>
              <a:t>int</a:t>
            </a:r>
            <a:r>
              <a:rPr lang="en-US" sz="2400"/>
              <a:t> in C (but in Java, these are part of the language definition)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implementation limitations: max identifier length, max number of array dimensions, etc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3555-CDFC-F747-AD8D-BA3994984A81}" type="slidenum">
              <a:rPr lang="en-US"/>
              <a:pPr/>
              <a:t>40</a:t>
            </a:fld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2362200" y="4191000"/>
            <a:ext cx="5562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 i;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void main() { </a:t>
            </a: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for (i=1; i&lt;=100; i++) 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fred(i);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}</a:t>
            </a:r>
            <a:endParaRPr lang="en-US" i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 Time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 properties are bound when the program is compiled or prepared for interpretation: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Types of variables, in languages like C and ML that use static typing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Declaration that goes with a given use of a variable, in languages that use static scoping (most languages)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69A-324C-A54C-8E1F-4A9DD3BECEFB}" type="slidenum">
              <a:rPr lang="en-US"/>
              <a:pPr/>
              <a:t>41</a:t>
            </a:fld>
            <a:endParaRPr lang="en-US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209800" y="4114800"/>
            <a:ext cx="5562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 i;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void main() { </a:t>
            </a: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for (i=1; i&lt;=100; i++) 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fred(i);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}</a:t>
            </a:r>
            <a:endParaRPr lang="en-US" i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Time</a:t>
            </a:r>
          </a:p>
        </p:txBody>
      </p:sp>
      <p:sp>
        <p:nvSpPr>
          <p:cNvPr id="101384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Some properties are bound when separately-compiled program parts are combined into one executable file by the linker:</a:t>
            </a:r>
          </a:p>
          <a:p>
            <a:pPr lvl="1">
              <a:lnSpc>
                <a:spcPct val="90000"/>
              </a:lnSpc>
            </a:pPr>
            <a:r>
              <a:rPr lang="en-US"/>
              <a:t>Object code for external function names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3DD6-2CC6-5248-A146-66F1AA642BD8}" type="slidenum">
              <a:rPr lang="en-US"/>
              <a:pPr/>
              <a:t>42</a:t>
            </a:fld>
            <a:endParaRPr lang="en-US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905000" y="3962400"/>
            <a:ext cx="5562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 i;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void main() { </a:t>
            </a: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for (i=1; i&lt;=100; i++) 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fred(i);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}</a:t>
            </a:r>
            <a:endParaRPr lang="en-US" i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Time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286000"/>
          </a:xfrm>
        </p:spPr>
        <p:txBody>
          <a:bodyPr/>
          <a:lstStyle/>
          <a:p>
            <a:r>
              <a:rPr lang="en-US" sz="2800"/>
              <a:t>Some properties are bound when the program is loaded into the computer’s memory, but before it runs:</a:t>
            </a:r>
          </a:p>
          <a:p>
            <a:pPr lvl="1"/>
            <a:r>
              <a:rPr lang="en-US" sz="2400"/>
              <a:t>Memory locations for code for functions</a:t>
            </a:r>
          </a:p>
          <a:p>
            <a:pPr lvl="1"/>
            <a:r>
              <a:rPr lang="en-US" sz="2400"/>
              <a:t>Memory locations for static variables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33C5-1257-0946-A2CB-6FC1D354EC68}" type="slidenum">
              <a:rPr lang="en-US"/>
              <a:pPr/>
              <a:t>43</a:t>
            </a:fld>
            <a:endParaRPr lang="en-US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209800" y="4191000"/>
            <a:ext cx="5562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 i;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void main() { </a:t>
            </a: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for (i=1; i&lt;=100; i++) 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fred(i);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}</a:t>
            </a:r>
            <a:endParaRPr lang="en-US" i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Time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Some properties are bound only when the code in question is executed:</a:t>
            </a:r>
          </a:p>
          <a:p>
            <a:pPr lvl="1"/>
            <a:r>
              <a:rPr lang="en-US" sz="2400"/>
              <a:t>Values of variables</a:t>
            </a:r>
          </a:p>
          <a:p>
            <a:pPr lvl="1"/>
            <a:r>
              <a:rPr lang="en-US" sz="2400"/>
              <a:t>Types of variables, in languages like Lisp that use dynamic typing</a:t>
            </a:r>
          </a:p>
          <a:p>
            <a:pPr lvl="1"/>
            <a:r>
              <a:rPr lang="en-US" sz="2400"/>
              <a:t>Declaration that goes with a given use of a variable (in languages that use dynamic scoping)</a:t>
            </a:r>
          </a:p>
          <a:p>
            <a:r>
              <a:rPr lang="en-US" sz="2800"/>
              <a:t>Also called </a:t>
            </a:r>
            <a:r>
              <a:rPr lang="en-US" sz="2800" i="1"/>
              <a:t>late</a:t>
            </a:r>
            <a:r>
              <a:rPr lang="en-US" sz="2800"/>
              <a:t> or </a:t>
            </a:r>
            <a:r>
              <a:rPr lang="en-US" sz="2800" i="1"/>
              <a:t>dynamic</a:t>
            </a:r>
            <a:r>
              <a:rPr lang="en-US" sz="2800"/>
              <a:t> binding (everything before run time is </a:t>
            </a:r>
            <a:r>
              <a:rPr lang="en-US" sz="2800" i="1"/>
              <a:t>early</a:t>
            </a:r>
            <a:r>
              <a:rPr lang="en-US" sz="2800"/>
              <a:t> or </a:t>
            </a:r>
            <a:r>
              <a:rPr lang="en-US" sz="2800" i="1"/>
              <a:t>static</a:t>
            </a:r>
            <a:r>
              <a:rPr lang="en-US" sz="280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9C4E-47BB-A54E-B61D-DBE27FE2DAA9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 Binding, Early Binding</a:t>
            </a:r>
          </a:p>
        </p:txBody>
      </p:sp>
      <p:sp>
        <p:nvSpPr>
          <p:cNvPr id="1996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most important question about a binding time: late or early?</a:t>
            </a:r>
          </a:p>
          <a:p>
            <a:pPr lvl="1"/>
            <a:r>
              <a:rPr lang="en-US"/>
              <a:t>Late: generally, this is more flexible at runtime (as with types, dynamic loading, etc.)</a:t>
            </a:r>
          </a:p>
          <a:p>
            <a:pPr lvl="1"/>
            <a:r>
              <a:rPr lang="en-US"/>
              <a:t>Early: generally, this is faster and more secure at runtime (less to do, less that can go wrong)</a:t>
            </a:r>
          </a:p>
          <a:p>
            <a:r>
              <a:rPr lang="en-US"/>
              <a:t>You can tell a lot about a language by looking at the binding times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4D3-22C5-964C-AF04-94CE3A14C1E1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894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The classical sequence</a:t>
            </a:r>
          </a:p>
          <a:p>
            <a:r>
              <a:rPr lang="en-US">
                <a:solidFill>
                  <a:schemeClr val="bg2"/>
                </a:solidFill>
              </a:rPr>
              <a:t>Variations on the classical sequence</a:t>
            </a:r>
          </a:p>
          <a:p>
            <a:r>
              <a:rPr lang="en-US">
                <a:solidFill>
                  <a:schemeClr val="bg2"/>
                </a:solidFill>
              </a:rPr>
              <a:t>Binding times</a:t>
            </a:r>
          </a:p>
          <a:p>
            <a:r>
              <a:rPr lang="en-US"/>
              <a:t>Debuggers</a:t>
            </a:r>
          </a:p>
          <a:p>
            <a:r>
              <a:rPr lang="en-US">
                <a:solidFill>
                  <a:schemeClr val="bg2"/>
                </a:solidFill>
              </a:rPr>
              <a:t>Runtime support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F22C-042C-C743-9C54-03C222052635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Features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Examine a snapshot, such as a core dump</a:t>
            </a:r>
          </a:p>
          <a:p>
            <a:r>
              <a:rPr lang="en-US" sz="2800"/>
              <a:t>Examine a running program on the fly</a:t>
            </a:r>
          </a:p>
          <a:p>
            <a:pPr lvl="1"/>
            <a:r>
              <a:rPr lang="en-US" sz="2400"/>
              <a:t>Single stepping, breakpointing, modifying variables</a:t>
            </a:r>
          </a:p>
          <a:p>
            <a:r>
              <a:rPr lang="en-US" sz="2800"/>
              <a:t>Modify currently running program</a:t>
            </a:r>
          </a:p>
          <a:p>
            <a:pPr lvl="1"/>
            <a:r>
              <a:rPr lang="en-US" sz="2400"/>
              <a:t>Recompile, relink, reload parts while program runs</a:t>
            </a:r>
          </a:p>
          <a:p>
            <a:r>
              <a:rPr lang="en-US" sz="2800"/>
              <a:t>Advanced debugging features require an integrated development environment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4C2C-3687-3B4A-811F-F5672C3F4C74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Information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Where is it executing?</a:t>
            </a:r>
          </a:p>
          <a:p>
            <a:r>
              <a:rPr lang="en-US" sz="2800"/>
              <a:t>What is the traceback of calls leading there?</a:t>
            </a:r>
          </a:p>
          <a:p>
            <a:r>
              <a:rPr lang="en-US" sz="2800"/>
              <a:t>What are the values of variables?</a:t>
            </a:r>
          </a:p>
          <a:p>
            <a:r>
              <a:rPr lang="en-US" sz="2800"/>
              <a:t>Source-level information from machine-level code</a:t>
            </a:r>
          </a:p>
          <a:p>
            <a:pPr lvl="1"/>
            <a:r>
              <a:rPr lang="en-US" sz="2400"/>
              <a:t>Variables and functions by name</a:t>
            </a:r>
          </a:p>
          <a:p>
            <a:pPr lvl="1"/>
            <a:r>
              <a:rPr lang="en-US" sz="2400"/>
              <a:t>Code locations by source position</a:t>
            </a:r>
          </a:p>
          <a:p>
            <a:r>
              <a:rPr lang="en-US" sz="2800"/>
              <a:t>Connection between levels can be hard to maintain, for example because of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2A99-9467-004F-8A71-FEEAFFCAC8E2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The classical sequence</a:t>
            </a:r>
          </a:p>
          <a:p>
            <a:r>
              <a:rPr lang="en-US">
                <a:solidFill>
                  <a:schemeClr val="bg2"/>
                </a:solidFill>
              </a:rPr>
              <a:t>Variations on the classical sequence</a:t>
            </a:r>
          </a:p>
          <a:p>
            <a:r>
              <a:rPr lang="en-US">
                <a:solidFill>
                  <a:schemeClr val="bg2"/>
                </a:solidFill>
              </a:rPr>
              <a:t>Binding times</a:t>
            </a:r>
          </a:p>
          <a:p>
            <a:r>
              <a:rPr lang="en-US">
                <a:solidFill>
                  <a:schemeClr val="bg2"/>
                </a:solidFill>
              </a:rPr>
              <a:t>Debuggers</a:t>
            </a:r>
          </a:p>
          <a:p>
            <a:r>
              <a:rPr lang="en-US"/>
              <a:t>Runtime support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64BD-9386-B54C-8834-5B0FB594E335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Compiler translates to assembly language</a:t>
            </a:r>
          </a:p>
          <a:p>
            <a:pPr>
              <a:lnSpc>
                <a:spcPct val="90000"/>
              </a:lnSpc>
            </a:pPr>
            <a:r>
              <a:rPr lang="en-US"/>
              <a:t>Machine-specific</a:t>
            </a:r>
          </a:p>
          <a:p>
            <a:pPr>
              <a:lnSpc>
                <a:spcPct val="90000"/>
              </a:lnSpc>
            </a:pPr>
            <a:r>
              <a:rPr lang="en-US"/>
              <a:t>Each line represents either a piece of data, or a single machine-level instruction</a:t>
            </a:r>
          </a:p>
          <a:p>
            <a:pPr>
              <a:lnSpc>
                <a:spcPct val="90000"/>
              </a:lnSpc>
            </a:pPr>
            <a:r>
              <a:rPr lang="en-US"/>
              <a:t>Programs used to be written directly in assembly language, before Fortran (1957)</a:t>
            </a:r>
          </a:p>
          <a:p>
            <a:pPr>
              <a:lnSpc>
                <a:spcPct val="90000"/>
              </a:lnSpc>
            </a:pPr>
            <a:r>
              <a:rPr lang="en-US"/>
              <a:t>Now used directly only when the compiler does not do what you want, which is rare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24AF-A3AD-644D-B4C4-9694319A6F23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Support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Additional code the linker includes even if the program does not refer to it explicitly</a:t>
            </a:r>
          </a:p>
          <a:p>
            <a:pPr lvl="1"/>
            <a:r>
              <a:rPr lang="en-US" sz="2400"/>
              <a:t>Startup processing: initializing the machine state</a:t>
            </a:r>
          </a:p>
          <a:p>
            <a:pPr lvl="1"/>
            <a:r>
              <a:rPr lang="en-US" sz="2400"/>
              <a:t>Exception handling: reacting to exceptions</a:t>
            </a:r>
          </a:p>
          <a:p>
            <a:pPr lvl="1"/>
            <a:r>
              <a:rPr lang="en-US" sz="2400"/>
              <a:t>Memory management: allocating memory, reusing it when the program is finished with it</a:t>
            </a:r>
          </a:p>
          <a:p>
            <a:pPr lvl="1"/>
            <a:r>
              <a:rPr lang="en-US" sz="2400"/>
              <a:t>Operating system interface: communicating between running program and operating system for I/O, etc.</a:t>
            </a:r>
          </a:p>
          <a:p>
            <a:r>
              <a:rPr lang="en-US" sz="2800"/>
              <a:t>An important hidden player in language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384A-6C05-CD4C-96D5-3884B44C9124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Language systems implement languages</a:t>
            </a:r>
          </a:p>
          <a:p>
            <a:pPr>
              <a:lnSpc>
                <a:spcPct val="90000"/>
              </a:lnSpc>
            </a:pPr>
            <a:r>
              <a:rPr lang="en-US"/>
              <a:t>Today: a quick introduction</a:t>
            </a:r>
          </a:p>
          <a:p>
            <a:pPr>
              <a:lnSpc>
                <a:spcPct val="90000"/>
              </a:lnSpc>
            </a:pPr>
            <a:r>
              <a:rPr lang="en-US"/>
              <a:t>More implementation issues later, especially:</a:t>
            </a:r>
          </a:p>
          <a:p>
            <a:pPr lvl="1">
              <a:lnSpc>
                <a:spcPct val="90000"/>
              </a:lnSpc>
            </a:pPr>
            <a:r>
              <a:rPr lang="en-US"/>
              <a:t>Chapter 12: memory locations for variables</a:t>
            </a:r>
          </a:p>
          <a:p>
            <a:pPr lvl="1">
              <a:lnSpc>
                <a:spcPct val="90000"/>
              </a:lnSpc>
            </a:pPr>
            <a:r>
              <a:rPr lang="en-US"/>
              <a:t>Chapter 14: memory management</a:t>
            </a:r>
          </a:p>
          <a:p>
            <a:pPr lvl="1">
              <a:lnSpc>
                <a:spcPct val="90000"/>
              </a:lnSpc>
            </a:pPr>
            <a:r>
              <a:rPr lang="en-US"/>
              <a:t>Chapter 18: parameters</a:t>
            </a:r>
          </a:p>
          <a:p>
            <a:pPr lvl="1">
              <a:lnSpc>
                <a:spcPct val="90000"/>
              </a:lnSpc>
            </a:pPr>
            <a:r>
              <a:rPr lang="en-US"/>
              <a:t>Chapter 21: cost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573-C113-7D41-AAFC-9D1AE183839A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A2CD-5808-7147-9031-5B472B095B45}" type="slidenum">
              <a:rPr lang="en-US"/>
              <a:pPr/>
              <a:t>6</a:t>
            </a:fld>
            <a:endParaRPr 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562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 i;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void main() { </a:t>
            </a: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for (i=1; i&lt;=100; i++) 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fred(i);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}</a:t>
            </a:r>
            <a:endParaRPr lang="en-US" i="0"/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3352800" y="2590800"/>
            <a:ext cx="54864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i:     data word 0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main:  move 1 to i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t1:    compare i with 100 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jump to t2 if greater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push i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call fred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add 1 to i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go to t1</a:t>
            </a:r>
            <a:b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t2:    return</a:t>
            </a:r>
            <a:endParaRPr lang="en-US" i="0"/>
          </a:p>
        </p:txBody>
      </p:sp>
      <p:sp>
        <p:nvSpPr>
          <p:cNvPr id="142342" name="AutoShape 6"/>
          <p:cNvSpPr>
            <a:spLocks noChangeArrowheads="1"/>
          </p:cNvSpPr>
          <p:nvPr/>
        </p:nvSpPr>
        <p:spPr bwMode="auto">
          <a:xfrm flipV="1">
            <a:off x="1600200" y="2438400"/>
            <a:ext cx="1143000" cy="1143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762000" y="3429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compiler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Assembly language is still not directly executable</a:t>
            </a:r>
          </a:p>
          <a:p>
            <a:pPr lvl="1">
              <a:lnSpc>
                <a:spcPct val="90000"/>
              </a:lnSpc>
            </a:pPr>
            <a:r>
              <a:rPr lang="en-US"/>
              <a:t>Still text format, readable by people</a:t>
            </a:r>
          </a:p>
          <a:p>
            <a:pPr lvl="1">
              <a:lnSpc>
                <a:spcPct val="90000"/>
              </a:lnSpc>
            </a:pPr>
            <a:r>
              <a:rPr lang="en-US"/>
              <a:t>Still has names, not memory addresses</a:t>
            </a:r>
          </a:p>
          <a:p>
            <a:pPr>
              <a:lnSpc>
                <a:spcPct val="90000"/>
              </a:lnSpc>
            </a:pPr>
            <a:r>
              <a:rPr lang="en-US"/>
              <a:t>Assembler converts each assembly-language instruction into the machine’s binary format: its </a:t>
            </a:r>
            <a:r>
              <a:rPr lang="en-US" i="1"/>
              <a:t>machine language</a:t>
            </a:r>
          </a:p>
          <a:p>
            <a:pPr>
              <a:lnSpc>
                <a:spcPct val="90000"/>
              </a:lnSpc>
            </a:pPr>
            <a:r>
              <a:rPr lang="en-US"/>
              <a:t>Resulting object file not readable by people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CAE-8F11-8A48-968D-391A6732D5D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2C9C-E466-3844-B0CE-1D50B7339FEE}" type="slidenum">
              <a:rPr lang="en-US"/>
              <a:pPr/>
              <a:t>8</a:t>
            </a:fld>
            <a:endParaRPr lang="en-US"/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609600" y="152400"/>
            <a:ext cx="54864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 dirty="0" err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:     data word 0</a:t>
            </a:r>
            <a:b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main:  move 1 to </a:t>
            </a:r>
            <a:r>
              <a:rPr lang="en-US" b="1" i="0" dirty="0" err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t1:    compare </a:t>
            </a:r>
            <a:r>
              <a:rPr lang="en-US" b="1" i="0" dirty="0" err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with 100 </a:t>
            </a:r>
            <a:b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jump to t2 if greater</a:t>
            </a:r>
            <a:b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push </a:t>
            </a:r>
            <a:r>
              <a:rPr lang="en-US" b="1" i="0" dirty="0" err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call </a:t>
            </a:r>
            <a:r>
              <a:rPr lang="en-US" b="1" i="0" dirty="0" err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fred</a:t>
            </a: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add 1 to </a:t>
            </a:r>
            <a:r>
              <a:rPr lang="en-US" b="1" i="0" dirty="0" err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go to t1</a:t>
            </a:r>
            <a:b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t2:    return</a:t>
            </a:r>
            <a:endParaRPr lang="en-US" i="0" dirty="0"/>
          </a:p>
        </p:txBody>
      </p:sp>
      <p:sp>
        <p:nvSpPr>
          <p:cNvPr id="144388" name="AutoShape 4"/>
          <p:cNvSpPr>
            <a:spLocks noChangeArrowheads="1"/>
          </p:cNvSpPr>
          <p:nvPr/>
        </p:nvSpPr>
        <p:spPr bwMode="auto">
          <a:xfrm flipV="1">
            <a:off x="2971800" y="3810000"/>
            <a:ext cx="1143000" cy="1143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2133600" y="4800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assembler</a:t>
            </a: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3703638" y="207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953000" y="2514600"/>
            <a:ext cx="2590800" cy="3048000"/>
            <a:chOff x="4267200" y="2438400"/>
            <a:chExt cx="2590800" cy="30480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5562600" y="3048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</a:t>
              </a:r>
              <a:r>
                <a:rPr lang="en-US" sz="1800" i="0" dirty="0" smtClean="0"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562600" y="24384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5562600" y="33528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i="0" strike="sngStrike" dirty="0" smtClean="0">
                  <a:latin typeface="Courier New"/>
                  <a:cs typeface="Courier New"/>
                </a:rPr>
                <a:t>x</a:t>
              </a:r>
              <a:r>
                <a:rPr lang="en-US" sz="1800" i="0" strike="sngStrike" dirty="0" smtClean="0">
                  <a:latin typeface="Courier New"/>
                  <a:cs typeface="Courier New"/>
                </a:rPr>
                <a:t>x</a:t>
              </a:r>
              <a:r>
                <a:rPr lang="en-US" sz="1800" i="0" dirty="0" smtClean="0">
                  <a:latin typeface="Courier New"/>
                  <a:cs typeface="Courier New"/>
                </a:rPr>
                <a:t> </a:t>
              </a:r>
              <a:r>
                <a:rPr lang="en-US" sz="1800" b="1" i="0" dirty="0" err="1" smtClean="0">
                  <a:latin typeface="Courier New"/>
                  <a:cs typeface="Courier New"/>
                </a:rPr>
                <a:t>i</a:t>
              </a:r>
              <a:r>
                <a:rPr lang="en-US" sz="1800" b="1" i="0" dirty="0" smtClean="0">
                  <a:latin typeface="Courier New"/>
                  <a:cs typeface="Courier New"/>
                </a:rPr>
                <a:t> </a:t>
              </a:r>
              <a:r>
                <a:rPr lang="en-US" sz="1800" i="0" strike="sngStrike" dirty="0" err="1" smtClean="0">
                  <a:latin typeface="Courier New"/>
                  <a:cs typeface="Courier New"/>
                </a:rPr>
                <a:t>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5562600" y="36576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562600" y="39624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</a:t>
              </a: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</a:t>
              </a:r>
              <a:r>
                <a:rPr kumimoji="0" lang="en-US" sz="1800" i="0" u="non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562600" y="42672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fred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562600" y="45720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 </a:t>
              </a: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562600" y="48768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sng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5562600" y="5181600"/>
              <a:ext cx="12954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0" strike="sngStrike" dirty="0" err="1" smtClean="0">
                  <a:latin typeface="Courier New"/>
                  <a:cs typeface="Courier New"/>
                </a:rPr>
                <a:t>xxxxxx</a:t>
              </a:r>
              <a:endParaRPr kumimoji="0" lang="en-US" sz="180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4267200" y="24384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i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267200" y="3048000"/>
              <a:ext cx="1295400" cy="3048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/>
                  <a:cs typeface="Courier New"/>
                </a:rPr>
                <a:t>main: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</a:t>
            </a:r>
          </a:p>
        </p:txBody>
      </p:sp>
      <p:sp>
        <p:nvSpPr>
          <p:cNvPr id="145411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 sz="2800"/>
              <a:t>Object file </a:t>
            </a:r>
            <a:r>
              <a:rPr lang="en-US" sz="2800" i="1"/>
              <a:t>still</a:t>
            </a:r>
            <a:r>
              <a:rPr lang="en-US" sz="2800"/>
              <a:t> not directly executable</a:t>
            </a:r>
          </a:p>
          <a:p>
            <a:pPr lvl="1"/>
            <a:r>
              <a:rPr lang="en-US" sz="2400"/>
              <a:t>Missing some parts</a:t>
            </a:r>
          </a:p>
          <a:p>
            <a:pPr lvl="1"/>
            <a:r>
              <a:rPr lang="en-US" sz="2400"/>
              <a:t>Still has some names</a:t>
            </a:r>
          </a:p>
          <a:p>
            <a:pPr lvl="1"/>
            <a:r>
              <a:rPr lang="en-US" sz="2400"/>
              <a:t>Mostly machine language, but not entirely</a:t>
            </a:r>
          </a:p>
          <a:p>
            <a:r>
              <a:rPr lang="en-US" sz="2800"/>
              <a:t>Linker collects and combines all the different parts</a:t>
            </a:r>
          </a:p>
          <a:p>
            <a:r>
              <a:rPr lang="en-US" sz="2800"/>
              <a:t>In our example, </a:t>
            </a:r>
            <a:r>
              <a:rPr lang="en-US" sz="2800" b="1">
                <a:latin typeface="Courier New" pitchFamily="-108" charset="0"/>
              </a:rPr>
              <a:t>fred</a:t>
            </a:r>
            <a:r>
              <a:rPr lang="en-US" sz="2800"/>
              <a:t> was compiled separately, and may even have been written in a different high-level language</a:t>
            </a:r>
          </a:p>
          <a:p>
            <a:r>
              <a:rPr lang="en-US" sz="2800"/>
              <a:t>Result is the executable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AADE-490D-3D43-959E-2E7BC9D6C2F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2819</TotalTime>
  <Words>3123</Words>
  <Application>Microsoft PowerPoint</Application>
  <PresentationFormat>On-screen Show (4:3)</PresentationFormat>
  <Paragraphs>518</Paragraphs>
  <Slides>51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parse trees</vt:lpstr>
      <vt:lpstr>Language Systems</vt:lpstr>
      <vt:lpstr>Outline</vt:lpstr>
      <vt:lpstr>The Classical Sequence</vt:lpstr>
      <vt:lpstr>Creating</vt:lpstr>
      <vt:lpstr>Compiling</vt:lpstr>
      <vt:lpstr>Slide 6</vt:lpstr>
      <vt:lpstr>Assembling</vt:lpstr>
      <vt:lpstr>Slide 8</vt:lpstr>
      <vt:lpstr>Linking</vt:lpstr>
      <vt:lpstr>Slide 10</vt:lpstr>
      <vt:lpstr>Loading</vt:lpstr>
      <vt:lpstr>A Word About Memory</vt:lpstr>
      <vt:lpstr>Slide 13</vt:lpstr>
      <vt:lpstr>Running</vt:lpstr>
      <vt:lpstr>The Classical Sequence</vt:lpstr>
      <vt:lpstr>About Optimization</vt:lpstr>
      <vt:lpstr>Example</vt:lpstr>
      <vt:lpstr>Example</vt:lpstr>
      <vt:lpstr>Other Optimizations</vt:lpstr>
      <vt:lpstr>Outline</vt:lpstr>
      <vt:lpstr>Variation: Hiding The Steps</vt:lpstr>
      <vt:lpstr>Compiling to Object Code</vt:lpstr>
      <vt:lpstr>Variation: Integrated Development Environments</vt:lpstr>
      <vt:lpstr>Variation: Interpreters</vt:lpstr>
      <vt:lpstr>Virtual Machines</vt:lpstr>
      <vt:lpstr>Why Virtual Machines</vt:lpstr>
      <vt:lpstr>The Java Virtual Machine</vt:lpstr>
      <vt:lpstr>Intermediate Language Spectrum</vt:lpstr>
      <vt:lpstr>Delayed Linking</vt:lpstr>
      <vt:lpstr>Delayed Linking: Windows</vt:lpstr>
      <vt:lpstr>Delayed Linking: Unix</vt:lpstr>
      <vt:lpstr>Delayed Linking: Java</vt:lpstr>
      <vt:lpstr>Delayed Linking Advantages</vt:lpstr>
      <vt:lpstr>Profiling</vt:lpstr>
      <vt:lpstr>Dynamic Compilation</vt:lpstr>
      <vt:lpstr>Outline</vt:lpstr>
      <vt:lpstr>Binding</vt:lpstr>
      <vt:lpstr>Binding Times</vt:lpstr>
      <vt:lpstr>Language Definition Time</vt:lpstr>
      <vt:lpstr>Language Implementation Time</vt:lpstr>
      <vt:lpstr>Compile Time</vt:lpstr>
      <vt:lpstr>Link Time</vt:lpstr>
      <vt:lpstr>Load Time</vt:lpstr>
      <vt:lpstr>Run Time</vt:lpstr>
      <vt:lpstr>Late Binding, Early Binding</vt:lpstr>
      <vt:lpstr>Outline</vt:lpstr>
      <vt:lpstr>Debugging Features</vt:lpstr>
      <vt:lpstr>Debugging Information</vt:lpstr>
      <vt:lpstr>Outline</vt:lpstr>
      <vt:lpstr>Runtime Support</vt:lpstr>
      <vt:lpstr>Conclusion</vt:lpstr>
    </vt:vector>
  </TitlesOfParts>
  <Company>University of Wisconsin - Milwaukee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Systems</dc:title>
  <dc:subject>Textbook, Chapter Four</dc:subject>
  <dc:creator>Adam Webber</dc:creator>
  <cp:lastModifiedBy>Adam Webber</cp:lastModifiedBy>
  <cp:revision>35</cp:revision>
  <dcterms:created xsi:type="dcterms:W3CDTF">2009-07-11T23:16:49Z</dcterms:created>
  <dcterms:modified xsi:type="dcterms:W3CDTF">2009-07-12T01:48:35Z</dcterms:modified>
</cp:coreProperties>
</file>