
<file path=[Content_Types].xml><?xml version="1.0" encoding="utf-8"?>
<Types xmlns="http://schemas.openxmlformats.org/package/2006/content-types">
  <Override PartName="/ppt/slides/slide12.xml" ContentType="application/vnd.openxmlformats-officedocument.presentationml.slide+xml"/>
  <Override PartName="/ppt/slides/slide4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s/slide22.xml" ContentType="application/vnd.openxmlformats-officedocument.presentationml.slide+xml"/>
  <Override PartName="/ppt/slides/slide28.xml" ContentType="application/vnd.openxmlformats-officedocument.presentationml.slide+xml"/>
  <Override PartName="/ppt/theme/theme2.xml" ContentType="application/vnd.openxmlformats-officedocument.theme+xml"/>
  <Override PartName="/ppt/slides/slide2.xml" ContentType="application/vnd.openxmlformats-officedocument.presentationml.slide+xml"/>
  <Override PartName="/docProps/app.xml" ContentType="application/vnd.openxmlformats-officedocument.extended-properties+xml"/>
  <Override PartName="/ppt/slides/slide30.xml" ContentType="application/vnd.openxmlformats-officedocument.presentationml.slide+xml"/>
  <Override PartName="/ppt/slides/slide35.xml" ContentType="application/vnd.openxmlformats-officedocument.presentationml.slide+xml"/>
  <Override PartName="/ppt/slides/slide42.xml" ContentType="application/vnd.openxmlformats-officedocument.presentationml.slide+xml"/>
  <Override PartName="/ppt/slides/slide36.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47.xml" ContentType="application/vnd.openxmlformats-officedocument.presentationml.slide+xml"/>
  <Override PartName="/ppt/slides/slide45.xml" ContentType="application/vnd.openxmlformats-officedocument.presentationml.slide+xml"/>
  <Override PartName="/ppt/theme/theme3.xml" ContentType="application/vnd.openxmlformats-officedocument.theme+xml"/>
  <Override PartName="/ppt/slideLayouts/slideLayout3.xml" ContentType="application/vnd.openxmlformats-officedocument.presentationml.slideLayout+xml"/>
  <Override PartName="/ppt/slides/slide21.xml" ContentType="application/vnd.openxmlformats-officedocument.presentationml.slide+xml"/>
  <Override PartName="/ppt/slides/slide50.xml" ContentType="application/vnd.openxmlformats-officedocument.presentationml.slide+xml"/>
  <Override PartName="/ppt/slides/slide23.xml" ContentType="application/vnd.openxmlformats-officedocument.presentationml.slide+xml"/>
  <Override PartName="/ppt/slides/slide54.xml" ContentType="application/vnd.openxmlformats-officedocument.presentationml.slide+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s/slide52.xml" ContentType="application/vnd.openxmlformats-officedocument.presentationml.slide+xml"/>
  <Override PartName="/ppt/slides/slide1.xml" ContentType="application/vnd.openxmlformats-officedocument.presentationml.slide+xml"/>
  <Override PartName="/ppt/slides/slide51.xml" ContentType="application/vnd.openxmlformats-officedocument.presentationml.slide+xml"/>
  <Default Extension="xml" ContentType="application/xml"/>
  <Override PartName="/ppt/slides/slide7.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slides/slide25.xml" ContentType="application/vnd.openxmlformats-officedocument.presentationml.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handoutMasters/handoutMaster1.xml" ContentType="application/vnd.openxmlformats-officedocument.presentationml.handoutMaster+xml"/>
  <Override PartName="/ppt/slides/slide13.xml" ContentType="application/vnd.openxmlformats-officedocument.presentationml.slide+xml"/>
  <Override PartName="/ppt/slides/slide40.xml" ContentType="application/vnd.openxmlformats-officedocument.presentationml.slide+xml"/>
  <Override PartName="/ppt/slides/slide14.xml" ContentType="application/vnd.openxmlformats-officedocument.presentationml.slide+xml"/>
  <Override PartName="/ppt/slides/slide34.xml" ContentType="application/vnd.openxmlformats-officedocument.presentationml.slide+xml"/>
  <Override PartName="/ppt/slides/slide44.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slides/slide49.xml" ContentType="application/vnd.openxmlformats-officedocument.presentationml.slide+xml"/>
  <Override PartName="/ppt/slideLayouts/slideLayout2.xml" ContentType="application/vnd.openxmlformats-officedocument.presentationml.slideLayout+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slides/slide43.xml" ContentType="application/vnd.openxmlformats-officedocument.presentationml.slide+xml"/>
  <Override PartName="/ppt/slides/slide48.xml" ContentType="application/vnd.openxmlformats-officedocument.presentationml.slide+xml"/>
  <Override PartName="/ppt/theme/theme1.xml" ContentType="application/vnd.openxmlformats-officedocument.theme+xml"/>
  <Override PartName="/ppt/presentation.xml" ContentType="application/vnd.openxmlformats-officedocument.presentationml.presentation.main+xml"/>
  <Override PartName="/ppt/slideLayouts/slideLayout6.xml" ContentType="application/vnd.openxmlformats-officedocument.presentationml.slideLayout+xml"/>
  <Override PartName="/ppt/slides/slide5.xml" ContentType="application/vnd.openxmlformats-officedocument.presentationml.slide+xml"/>
  <Override PartName="/ppt/slides/slide37.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slides/slide33.xml" ContentType="application/vnd.openxmlformats-officedocument.presentationml.slide+xml"/>
  <Override PartName="/ppt/presProps.xml" ContentType="application/vnd.openxmlformats-officedocument.presentationml.presProps+xml"/>
  <Default Extension="jpeg" ContentType="image/jpeg"/>
  <Override PartName="/ppt/slides/slide3.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Layouts/slideLayout11.xml" ContentType="application/vnd.openxmlformats-officedocument.presentationml.slideLayout+xml"/>
  <Override PartName="/docProps/core.xml" ContentType="application/vnd.openxmlformats-package.core-properties+xml"/>
  <Override PartName="/ppt/slides/slide56.xml" ContentType="application/vnd.openxmlformats-officedocument.presentationml.slide+xml"/>
  <Override PartName="/ppt/slides/slide8.xml" ContentType="application/vnd.openxmlformats-officedocument.presentationml.slide+xml"/>
  <Override PartName="/ppt/slides/slide31.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Default Extension="rels" ContentType="application/vnd.openxmlformats-package.relationships+xml"/>
  <Override PartName="/ppt/slides/slide9.xml" ContentType="application/vnd.openxmlformats-officedocument.presentationml.slide+xml"/>
  <Override PartName="/ppt/slides/slide53.xml" ContentType="application/vnd.openxmlformats-officedocument.presentationml.slide+xml"/>
  <Override PartName="/ppt/slides/slide24.xml" ContentType="application/vnd.openxmlformats-officedocument.presentationml.slide+xml"/>
  <Override PartName="/ppt/slides/slide39.xml" ContentType="application/vnd.openxmlformats-officedocument.presentationml.slide+xml"/>
  <Override PartName="/ppt/slides/slide32.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38.xml" ContentType="application/vnd.openxmlformats-officedocument.presentationml.slide+xml"/>
  <Override PartName="/ppt/slides/slide19.xml" ContentType="application/vnd.openxmlformats-officedocument.presentationml.slide+xml"/>
  <Override PartName="/ppt/slides/slide41.xml" ContentType="application/vnd.openxmlformats-officedocument.presentationml.slide+xml"/>
  <Override PartName="/ppt/slides/slide29.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61" r:id="rId1"/>
  </p:sldMasterIdLst>
  <p:notesMasterIdLst>
    <p:notesMasterId r:id="rId58"/>
  </p:notesMasterIdLst>
  <p:handoutMasterIdLst>
    <p:handoutMasterId r:id="rId59"/>
  </p:handoutMasterIdLst>
  <p:sldIdLst>
    <p:sldId id="256" r:id="rId2"/>
    <p:sldId id="320" r:id="rId3"/>
    <p:sldId id="257" r:id="rId4"/>
    <p:sldId id="302" r:id="rId5"/>
    <p:sldId id="258" r:id="rId6"/>
    <p:sldId id="301" r:id="rId7"/>
    <p:sldId id="259" r:id="rId8"/>
    <p:sldId id="315" r:id="rId9"/>
    <p:sldId id="260" r:id="rId10"/>
    <p:sldId id="261" r:id="rId11"/>
    <p:sldId id="303" r:id="rId12"/>
    <p:sldId id="262" r:id="rId13"/>
    <p:sldId id="304" r:id="rId14"/>
    <p:sldId id="263" r:id="rId15"/>
    <p:sldId id="264" r:id="rId16"/>
    <p:sldId id="266" r:id="rId17"/>
    <p:sldId id="268" r:id="rId18"/>
    <p:sldId id="283" r:id="rId19"/>
    <p:sldId id="294" r:id="rId20"/>
    <p:sldId id="269" r:id="rId21"/>
    <p:sldId id="316" r:id="rId22"/>
    <p:sldId id="270" r:id="rId23"/>
    <p:sldId id="272" r:id="rId24"/>
    <p:sldId id="274" r:id="rId25"/>
    <p:sldId id="281" r:id="rId26"/>
    <p:sldId id="282" r:id="rId27"/>
    <p:sldId id="317" r:id="rId28"/>
    <p:sldId id="275" r:id="rId29"/>
    <p:sldId id="292" r:id="rId30"/>
    <p:sldId id="284" r:id="rId31"/>
    <p:sldId id="276" r:id="rId32"/>
    <p:sldId id="277" r:id="rId33"/>
    <p:sldId id="322" r:id="rId34"/>
    <p:sldId id="307" r:id="rId35"/>
    <p:sldId id="305" r:id="rId36"/>
    <p:sldId id="306" r:id="rId37"/>
    <p:sldId id="278" r:id="rId38"/>
    <p:sldId id="279" r:id="rId39"/>
    <p:sldId id="280" r:id="rId40"/>
    <p:sldId id="318" r:id="rId41"/>
    <p:sldId id="289" r:id="rId42"/>
    <p:sldId id="321" r:id="rId43"/>
    <p:sldId id="293" r:id="rId44"/>
    <p:sldId id="308" r:id="rId45"/>
    <p:sldId id="291" r:id="rId46"/>
    <p:sldId id="309" r:id="rId47"/>
    <p:sldId id="323" r:id="rId48"/>
    <p:sldId id="324" r:id="rId49"/>
    <p:sldId id="310" r:id="rId50"/>
    <p:sldId id="319" r:id="rId51"/>
    <p:sldId id="286" r:id="rId52"/>
    <p:sldId id="287" r:id="rId53"/>
    <p:sldId id="311" r:id="rId54"/>
    <p:sldId id="314" r:id="rId55"/>
    <p:sldId id="298" r:id="rId56"/>
    <p:sldId id="299" r:id="rId57"/>
  </p:sldIdLst>
  <p:sldSz cx="9144000" cy="6858000" type="screen4x3"/>
  <p:notesSz cx="6831013" cy="9117013"/>
  <p:defaultTextStyle>
    <a:defPPr>
      <a:defRPr lang="en-US"/>
    </a:defPPr>
    <a:lvl1pPr algn="l" rtl="0" eaLnBrk="0" fontAlgn="base" hangingPunct="0">
      <a:spcBef>
        <a:spcPct val="0"/>
      </a:spcBef>
      <a:spcAft>
        <a:spcPct val="0"/>
      </a:spcAft>
      <a:defRPr sz="2400" kern="1200">
        <a:solidFill>
          <a:schemeClr val="tx1"/>
        </a:solidFill>
        <a:latin typeface="Times New Roman" pitchFamily="-112"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2"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2"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2"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2" charset="0"/>
        <a:ea typeface="+mn-ea"/>
        <a:cs typeface="+mn-cs"/>
      </a:defRPr>
    </a:lvl5pPr>
    <a:lvl6pPr marL="2286000" algn="l" defTabSz="457200" rtl="0" eaLnBrk="1" latinLnBrk="0" hangingPunct="1">
      <a:defRPr sz="2400" kern="1200">
        <a:solidFill>
          <a:schemeClr val="tx1"/>
        </a:solidFill>
        <a:latin typeface="Times New Roman" pitchFamily="-112" charset="0"/>
        <a:ea typeface="+mn-ea"/>
        <a:cs typeface="+mn-cs"/>
      </a:defRPr>
    </a:lvl6pPr>
    <a:lvl7pPr marL="2743200" algn="l" defTabSz="457200" rtl="0" eaLnBrk="1" latinLnBrk="0" hangingPunct="1">
      <a:defRPr sz="2400" kern="1200">
        <a:solidFill>
          <a:schemeClr val="tx1"/>
        </a:solidFill>
        <a:latin typeface="Times New Roman" pitchFamily="-112" charset="0"/>
        <a:ea typeface="+mn-ea"/>
        <a:cs typeface="+mn-cs"/>
      </a:defRPr>
    </a:lvl7pPr>
    <a:lvl8pPr marL="3200400" algn="l" defTabSz="457200" rtl="0" eaLnBrk="1" latinLnBrk="0" hangingPunct="1">
      <a:defRPr sz="2400" kern="1200">
        <a:solidFill>
          <a:schemeClr val="tx1"/>
        </a:solidFill>
        <a:latin typeface="Times New Roman" pitchFamily="-112" charset="0"/>
        <a:ea typeface="+mn-ea"/>
        <a:cs typeface="+mn-cs"/>
      </a:defRPr>
    </a:lvl8pPr>
    <a:lvl9pPr marL="3657600" algn="l" defTabSz="457200" rtl="0" eaLnBrk="1" latinLnBrk="0" hangingPunct="1">
      <a:defRPr sz="2400" kern="1200">
        <a:solidFill>
          <a:schemeClr val="tx1"/>
        </a:solidFill>
        <a:latin typeface="Times New Roman" pitchFamily="-112"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useTimings="0">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8358" autoAdjust="0"/>
    <p:restoredTop sz="90929"/>
  </p:normalViewPr>
  <p:slideViewPr>
    <p:cSldViewPr>
      <p:cViewPr>
        <p:scale>
          <a:sx n="66" d="100"/>
          <a:sy n="66" d="100"/>
        </p:scale>
        <p:origin x="-3336" y="-17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752" y="-84"/>
      </p:cViewPr>
      <p:guideLst>
        <p:guide orient="horz" pos="2872"/>
        <p:guide pos="2152"/>
      </p:guideLst>
    </p:cSldViewPr>
  </p:notesViewPr>
  <p:gridSpacing cx="78028800" cy="78028800"/>
</p:viewPr>
</file>

<file path=ppt/_rels/presentation.xml.rels><?xml version="1.0" encoding="UTF-8" standalone="yes"?>
<Relationships xmlns="http://schemas.openxmlformats.org/package/2006/relationships"><Relationship Id="rId64" Type="http://schemas.openxmlformats.org/officeDocument/2006/relationships/tableStyles" Target="tableStyles.xml"/><Relationship Id="rId60" Type="http://schemas.openxmlformats.org/officeDocument/2006/relationships/printerSettings" Target="printerSettings/printerSettings1.bin"/><Relationship Id="rId39" Type="http://schemas.openxmlformats.org/officeDocument/2006/relationships/slide" Target="slides/slide38.xml"/><Relationship Id="rId7" Type="http://schemas.openxmlformats.org/officeDocument/2006/relationships/slide" Target="slides/slide6.xml"/><Relationship Id="rId43" Type="http://schemas.openxmlformats.org/officeDocument/2006/relationships/slide" Target="slides/slide42.xml"/><Relationship Id="rId25" Type="http://schemas.openxmlformats.org/officeDocument/2006/relationships/slide" Target="slides/slide24.xml"/><Relationship Id="rId10" Type="http://schemas.openxmlformats.org/officeDocument/2006/relationships/slide" Target="slides/slide9.xml"/><Relationship Id="rId50" Type="http://schemas.openxmlformats.org/officeDocument/2006/relationships/slide" Target="slides/slide49.xml"/><Relationship Id="rId63" Type="http://schemas.openxmlformats.org/officeDocument/2006/relationships/theme" Target="theme/theme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27" Type="http://schemas.openxmlformats.org/officeDocument/2006/relationships/slide" Target="slides/slide26.xml"/><Relationship Id="rId14" Type="http://schemas.openxmlformats.org/officeDocument/2006/relationships/slide" Target="slides/slide13.xml"/><Relationship Id="rId4" Type="http://schemas.openxmlformats.org/officeDocument/2006/relationships/slide" Target="slides/slide3.xml"/><Relationship Id="rId28" Type="http://schemas.openxmlformats.org/officeDocument/2006/relationships/slide" Target="slides/slide27.xml"/><Relationship Id="rId45" Type="http://schemas.openxmlformats.org/officeDocument/2006/relationships/slide" Target="slides/slide44.xml"/><Relationship Id="rId58" Type="http://schemas.openxmlformats.org/officeDocument/2006/relationships/notesMaster" Target="notesMasters/notesMaster1.xml"/><Relationship Id="rId42" Type="http://schemas.openxmlformats.org/officeDocument/2006/relationships/slide" Target="slides/slide41.xml"/><Relationship Id="rId6" Type="http://schemas.openxmlformats.org/officeDocument/2006/relationships/slide" Target="slides/slide5.xml"/><Relationship Id="rId49" Type="http://schemas.openxmlformats.org/officeDocument/2006/relationships/slide" Target="slides/slide48.xml"/><Relationship Id="rId44" Type="http://schemas.openxmlformats.org/officeDocument/2006/relationships/slide" Target="slides/slide43.xml"/><Relationship Id="rId19" Type="http://schemas.openxmlformats.org/officeDocument/2006/relationships/slide" Target="slides/slide18.xml"/><Relationship Id="rId38" Type="http://schemas.openxmlformats.org/officeDocument/2006/relationships/slide" Target="slides/slide37.xml"/><Relationship Id="rId20" Type="http://schemas.openxmlformats.org/officeDocument/2006/relationships/slide" Target="slides/slide19.xml"/><Relationship Id="rId2" Type="http://schemas.openxmlformats.org/officeDocument/2006/relationships/slide" Target="slides/slide1.xml"/><Relationship Id="rId46" Type="http://schemas.openxmlformats.org/officeDocument/2006/relationships/slide" Target="slides/slide45.xml"/><Relationship Id="rId57" Type="http://schemas.openxmlformats.org/officeDocument/2006/relationships/slide" Target="slides/slide56.xml"/><Relationship Id="rId59" Type="http://schemas.openxmlformats.org/officeDocument/2006/relationships/handoutMaster" Target="handoutMasters/handoutMaster1.xml"/><Relationship Id="rId35" Type="http://schemas.openxmlformats.org/officeDocument/2006/relationships/slide" Target="slides/slide34.xml"/><Relationship Id="rId51" Type="http://schemas.openxmlformats.org/officeDocument/2006/relationships/slide" Target="slides/slide50.xml"/><Relationship Id="rId55" Type="http://schemas.openxmlformats.org/officeDocument/2006/relationships/slide" Target="slides/slide54.xml"/><Relationship Id="rId31" Type="http://schemas.openxmlformats.org/officeDocument/2006/relationships/slide" Target="slides/slide30.xml"/><Relationship Id="rId34" Type="http://schemas.openxmlformats.org/officeDocument/2006/relationships/slide" Target="slides/slide33.xml"/><Relationship Id="rId40" Type="http://schemas.openxmlformats.org/officeDocument/2006/relationships/slide" Target="slides/slide39.xml"/><Relationship Id="rId62" Type="http://schemas.openxmlformats.org/officeDocument/2006/relationships/viewProps" Target="viewProps.xml"/><Relationship Id="rId36" Type="http://schemas.openxmlformats.org/officeDocument/2006/relationships/slide" Target="slides/slide35.xml"/><Relationship Id="rId1" Type="http://schemas.openxmlformats.org/officeDocument/2006/relationships/slideMaster" Target="slideMasters/slideMaster1.xml"/><Relationship Id="rId24" Type="http://schemas.openxmlformats.org/officeDocument/2006/relationships/slide" Target="slides/slide23.xml"/><Relationship Id="rId47" Type="http://schemas.openxmlformats.org/officeDocument/2006/relationships/slide" Target="slides/slide46.xml"/><Relationship Id="rId56" Type="http://schemas.openxmlformats.org/officeDocument/2006/relationships/slide" Target="slides/slide55.xml"/><Relationship Id="rId48" Type="http://schemas.openxmlformats.org/officeDocument/2006/relationships/slide" Target="slides/slide47.xml"/><Relationship Id="rId8" Type="http://schemas.openxmlformats.org/officeDocument/2006/relationships/slide" Target="slides/slide7.xml"/><Relationship Id="rId13" Type="http://schemas.openxmlformats.org/officeDocument/2006/relationships/slide" Target="slides/slide12.xml"/><Relationship Id="rId32" Type="http://schemas.openxmlformats.org/officeDocument/2006/relationships/slide" Target="slides/slide31.xml"/><Relationship Id="rId37" Type="http://schemas.openxmlformats.org/officeDocument/2006/relationships/slide" Target="slides/slide36.xml"/><Relationship Id="rId52" Type="http://schemas.openxmlformats.org/officeDocument/2006/relationships/slide" Target="slides/slide51.xml"/><Relationship Id="rId54" Type="http://schemas.openxmlformats.org/officeDocument/2006/relationships/slide" Target="slides/slide53.xml"/><Relationship Id="rId12" Type="http://schemas.openxmlformats.org/officeDocument/2006/relationships/slide" Target="slides/slide11.xml"/><Relationship Id="rId3" Type="http://schemas.openxmlformats.org/officeDocument/2006/relationships/slide" Target="slides/slide2.xml"/><Relationship Id="rId23" Type="http://schemas.openxmlformats.org/officeDocument/2006/relationships/slide" Target="slides/slide22.xml"/><Relationship Id="rId61" Type="http://schemas.openxmlformats.org/officeDocument/2006/relationships/presProps" Target="presProps.xml"/><Relationship Id="rId53" Type="http://schemas.openxmlformats.org/officeDocument/2006/relationships/slide" Target="slides/slide52.xml"/><Relationship Id="rId26" Type="http://schemas.openxmlformats.org/officeDocument/2006/relationships/slide" Target="slides/slide25.xml"/><Relationship Id="rId30" Type="http://schemas.openxmlformats.org/officeDocument/2006/relationships/slide" Target="slides/slide29.xml"/><Relationship Id="rId11" Type="http://schemas.openxmlformats.org/officeDocument/2006/relationships/slide" Target="slides/slide10.xml"/><Relationship Id="rId29" Type="http://schemas.openxmlformats.org/officeDocument/2006/relationships/slide" Target="slides/slide28.xml"/><Relationship Id="rId16" Type="http://schemas.openxmlformats.org/officeDocument/2006/relationships/slide" Target="slides/slide15.xml"/><Relationship Id="rId33" Type="http://schemas.openxmlformats.org/officeDocument/2006/relationships/slide" Target="slides/slide32.xml"/><Relationship Id="rId41" Type="http://schemas.openxmlformats.org/officeDocument/2006/relationships/slide" Target="slides/slide40.xml"/><Relationship Id="rId5" Type="http://schemas.openxmlformats.org/officeDocument/2006/relationships/slide" Target="slides/slide4.xml"/><Relationship Id="rId15" Type="http://schemas.openxmlformats.org/officeDocument/2006/relationships/slide" Target="slides/slide14.xml"/><Relationship Id="rId22" Type="http://schemas.openxmlformats.org/officeDocument/2006/relationships/slide" Target="slides/slide21.xml"/><Relationship Id="rId21" Type="http://schemas.openxmlformats.org/officeDocument/2006/relationships/slide" Target="slides/slide2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2960688" cy="455613"/>
          </a:xfrm>
          <a:prstGeom prst="rect">
            <a:avLst/>
          </a:prstGeom>
          <a:noFill/>
          <a:ln w="9525">
            <a:noFill/>
            <a:miter lim="800000"/>
            <a:headEnd/>
            <a:tailEnd/>
          </a:ln>
          <a:effectLst/>
        </p:spPr>
        <p:txBody>
          <a:bodyPr vert="horz" wrap="square" lIns="91129" tIns="45565" rIns="91129" bIns="45565" numCol="1" anchor="t" anchorCtr="0" compatLnSpc="1">
            <a:prstTxWarp prst="textNoShape">
              <a:avLst/>
            </a:prstTxWarp>
          </a:bodyPr>
          <a:lstStyle>
            <a:lvl1pPr defTabSz="911225">
              <a:defRPr sz="1200"/>
            </a:lvl1pPr>
          </a:lstStyle>
          <a:p>
            <a:endParaRPr lang="en-US"/>
          </a:p>
        </p:txBody>
      </p:sp>
      <p:sp>
        <p:nvSpPr>
          <p:cNvPr id="82947" name="Rectangle 3"/>
          <p:cNvSpPr>
            <a:spLocks noGrp="1" noChangeArrowheads="1"/>
          </p:cNvSpPr>
          <p:nvPr>
            <p:ph type="dt" sz="quarter" idx="1"/>
          </p:nvPr>
        </p:nvSpPr>
        <p:spPr bwMode="auto">
          <a:xfrm>
            <a:off x="3870325" y="0"/>
            <a:ext cx="2960688" cy="455613"/>
          </a:xfrm>
          <a:prstGeom prst="rect">
            <a:avLst/>
          </a:prstGeom>
          <a:noFill/>
          <a:ln w="9525">
            <a:noFill/>
            <a:miter lim="800000"/>
            <a:headEnd/>
            <a:tailEnd/>
          </a:ln>
          <a:effectLst/>
        </p:spPr>
        <p:txBody>
          <a:bodyPr vert="horz" wrap="square" lIns="91129" tIns="45565" rIns="91129" bIns="45565" numCol="1" anchor="t" anchorCtr="0" compatLnSpc="1">
            <a:prstTxWarp prst="textNoShape">
              <a:avLst/>
            </a:prstTxWarp>
          </a:bodyPr>
          <a:lstStyle>
            <a:lvl1pPr algn="r" defTabSz="911225">
              <a:defRPr sz="1200"/>
            </a:lvl1pPr>
          </a:lstStyle>
          <a:p>
            <a:endParaRPr lang="en-US"/>
          </a:p>
        </p:txBody>
      </p:sp>
      <p:sp>
        <p:nvSpPr>
          <p:cNvPr id="82948" name="Rectangle 4"/>
          <p:cNvSpPr>
            <a:spLocks noGrp="1" noChangeArrowheads="1"/>
          </p:cNvSpPr>
          <p:nvPr>
            <p:ph type="ftr" sz="quarter" idx="2"/>
          </p:nvPr>
        </p:nvSpPr>
        <p:spPr bwMode="auto">
          <a:xfrm>
            <a:off x="0" y="8661400"/>
            <a:ext cx="2960688" cy="455613"/>
          </a:xfrm>
          <a:prstGeom prst="rect">
            <a:avLst/>
          </a:prstGeom>
          <a:noFill/>
          <a:ln w="9525">
            <a:noFill/>
            <a:miter lim="800000"/>
            <a:headEnd/>
            <a:tailEnd/>
          </a:ln>
          <a:effectLst/>
        </p:spPr>
        <p:txBody>
          <a:bodyPr vert="horz" wrap="square" lIns="91129" tIns="45565" rIns="91129" bIns="45565" numCol="1" anchor="b" anchorCtr="0" compatLnSpc="1">
            <a:prstTxWarp prst="textNoShape">
              <a:avLst/>
            </a:prstTxWarp>
          </a:bodyPr>
          <a:lstStyle>
            <a:lvl1pPr defTabSz="911225">
              <a:defRPr sz="1200"/>
            </a:lvl1pPr>
          </a:lstStyle>
          <a:p>
            <a:endParaRPr lang="en-US"/>
          </a:p>
        </p:txBody>
      </p:sp>
      <p:sp>
        <p:nvSpPr>
          <p:cNvPr id="82949" name="Rectangle 5"/>
          <p:cNvSpPr>
            <a:spLocks noGrp="1" noChangeArrowheads="1"/>
          </p:cNvSpPr>
          <p:nvPr>
            <p:ph type="sldNum" sz="quarter" idx="3"/>
          </p:nvPr>
        </p:nvSpPr>
        <p:spPr bwMode="auto">
          <a:xfrm>
            <a:off x="3870325" y="8661400"/>
            <a:ext cx="2960688" cy="455613"/>
          </a:xfrm>
          <a:prstGeom prst="rect">
            <a:avLst/>
          </a:prstGeom>
          <a:noFill/>
          <a:ln w="9525">
            <a:noFill/>
            <a:miter lim="800000"/>
            <a:headEnd/>
            <a:tailEnd/>
          </a:ln>
          <a:effectLst/>
        </p:spPr>
        <p:txBody>
          <a:bodyPr vert="horz" wrap="square" lIns="91129" tIns="45565" rIns="91129" bIns="45565" numCol="1" anchor="b" anchorCtr="0" compatLnSpc="1">
            <a:prstTxWarp prst="textNoShape">
              <a:avLst/>
            </a:prstTxWarp>
          </a:bodyPr>
          <a:lstStyle>
            <a:lvl1pPr algn="r" defTabSz="911225">
              <a:defRPr sz="1200"/>
            </a:lvl1pPr>
          </a:lstStyle>
          <a:p>
            <a:fld id="{61AEF943-BE8D-544B-A9B7-8889CA5D5C93}" type="slidenum">
              <a:rPr lang="en-US"/>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60688" cy="455613"/>
          </a:xfrm>
          <a:prstGeom prst="rect">
            <a:avLst/>
          </a:prstGeom>
          <a:noFill/>
          <a:ln w="9525">
            <a:noFill/>
            <a:miter lim="800000"/>
            <a:headEnd/>
            <a:tailEnd/>
          </a:ln>
          <a:effectLst/>
        </p:spPr>
        <p:txBody>
          <a:bodyPr vert="horz" wrap="square" lIns="91129" tIns="45565" rIns="91129" bIns="45565" numCol="1" anchor="t" anchorCtr="0" compatLnSpc="1">
            <a:prstTxWarp prst="textNoShape">
              <a:avLst/>
            </a:prstTxWarp>
          </a:bodyPr>
          <a:lstStyle>
            <a:lvl1pPr defTabSz="911225">
              <a:defRPr sz="1200"/>
            </a:lvl1pPr>
          </a:lstStyle>
          <a:p>
            <a:endParaRPr lang="en-US"/>
          </a:p>
        </p:txBody>
      </p:sp>
      <p:sp>
        <p:nvSpPr>
          <p:cNvPr id="33795" name="Rectangle 3"/>
          <p:cNvSpPr>
            <a:spLocks noGrp="1" noChangeArrowheads="1"/>
          </p:cNvSpPr>
          <p:nvPr>
            <p:ph type="dt" idx="1"/>
          </p:nvPr>
        </p:nvSpPr>
        <p:spPr bwMode="auto">
          <a:xfrm>
            <a:off x="3870325" y="0"/>
            <a:ext cx="2960688" cy="455613"/>
          </a:xfrm>
          <a:prstGeom prst="rect">
            <a:avLst/>
          </a:prstGeom>
          <a:noFill/>
          <a:ln w="9525">
            <a:noFill/>
            <a:miter lim="800000"/>
            <a:headEnd/>
            <a:tailEnd/>
          </a:ln>
          <a:effectLst/>
        </p:spPr>
        <p:txBody>
          <a:bodyPr vert="horz" wrap="square" lIns="91129" tIns="45565" rIns="91129" bIns="45565" numCol="1" anchor="t" anchorCtr="0" compatLnSpc="1">
            <a:prstTxWarp prst="textNoShape">
              <a:avLst/>
            </a:prstTxWarp>
          </a:bodyPr>
          <a:lstStyle>
            <a:lvl1pPr algn="r" defTabSz="911225">
              <a:defRPr sz="1200"/>
            </a:lvl1pPr>
          </a:lstStyle>
          <a:p>
            <a:endParaRPr lang="en-US"/>
          </a:p>
        </p:txBody>
      </p:sp>
      <p:sp>
        <p:nvSpPr>
          <p:cNvPr id="33796" name="Rectangle 4"/>
          <p:cNvSpPr>
            <a:spLocks noGrp="1" noRot="1" noChangeAspect="1" noChangeArrowheads="1" noTextEdit="1"/>
          </p:cNvSpPr>
          <p:nvPr>
            <p:ph type="sldImg" idx="2"/>
          </p:nvPr>
        </p:nvSpPr>
        <p:spPr bwMode="auto">
          <a:xfrm>
            <a:off x="1136650" y="684213"/>
            <a:ext cx="4557713" cy="3417887"/>
          </a:xfrm>
          <a:prstGeom prst="rect">
            <a:avLst/>
          </a:prstGeom>
          <a:noFill/>
          <a:ln w="9525">
            <a:solidFill>
              <a:srgbClr val="000000"/>
            </a:solidFill>
            <a:miter lim="800000"/>
            <a:headEnd/>
            <a:tailEnd/>
          </a:ln>
          <a:effectLst/>
        </p:spPr>
      </p:sp>
      <p:sp>
        <p:nvSpPr>
          <p:cNvPr id="33797" name="Rectangle 5"/>
          <p:cNvSpPr>
            <a:spLocks noGrp="1" noChangeArrowheads="1"/>
          </p:cNvSpPr>
          <p:nvPr>
            <p:ph type="body" sz="quarter" idx="3"/>
          </p:nvPr>
        </p:nvSpPr>
        <p:spPr bwMode="auto">
          <a:xfrm>
            <a:off x="911225" y="4330700"/>
            <a:ext cx="5008563" cy="4102100"/>
          </a:xfrm>
          <a:prstGeom prst="rect">
            <a:avLst/>
          </a:prstGeom>
          <a:noFill/>
          <a:ln w="9525">
            <a:noFill/>
            <a:miter lim="800000"/>
            <a:headEnd/>
            <a:tailEnd/>
          </a:ln>
          <a:effectLst/>
        </p:spPr>
        <p:txBody>
          <a:bodyPr vert="horz" wrap="square" lIns="91129" tIns="45565" rIns="91129" bIns="4556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3798" name="Rectangle 6"/>
          <p:cNvSpPr>
            <a:spLocks noGrp="1" noChangeArrowheads="1"/>
          </p:cNvSpPr>
          <p:nvPr>
            <p:ph type="ftr" sz="quarter" idx="4"/>
          </p:nvPr>
        </p:nvSpPr>
        <p:spPr bwMode="auto">
          <a:xfrm>
            <a:off x="0" y="8661400"/>
            <a:ext cx="2960688" cy="455613"/>
          </a:xfrm>
          <a:prstGeom prst="rect">
            <a:avLst/>
          </a:prstGeom>
          <a:noFill/>
          <a:ln w="9525">
            <a:noFill/>
            <a:miter lim="800000"/>
            <a:headEnd/>
            <a:tailEnd/>
          </a:ln>
          <a:effectLst/>
        </p:spPr>
        <p:txBody>
          <a:bodyPr vert="horz" wrap="square" lIns="91129" tIns="45565" rIns="91129" bIns="45565" numCol="1" anchor="b" anchorCtr="0" compatLnSpc="1">
            <a:prstTxWarp prst="textNoShape">
              <a:avLst/>
            </a:prstTxWarp>
          </a:bodyPr>
          <a:lstStyle>
            <a:lvl1pPr defTabSz="911225">
              <a:defRPr sz="1200"/>
            </a:lvl1pPr>
          </a:lstStyle>
          <a:p>
            <a:endParaRPr lang="en-US"/>
          </a:p>
        </p:txBody>
      </p:sp>
      <p:sp>
        <p:nvSpPr>
          <p:cNvPr id="33799" name="Rectangle 7"/>
          <p:cNvSpPr>
            <a:spLocks noGrp="1" noChangeArrowheads="1"/>
          </p:cNvSpPr>
          <p:nvPr>
            <p:ph type="sldNum" sz="quarter" idx="5"/>
          </p:nvPr>
        </p:nvSpPr>
        <p:spPr bwMode="auto">
          <a:xfrm>
            <a:off x="3870325" y="8661400"/>
            <a:ext cx="2960688" cy="455613"/>
          </a:xfrm>
          <a:prstGeom prst="rect">
            <a:avLst/>
          </a:prstGeom>
          <a:noFill/>
          <a:ln w="9525">
            <a:noFill/>
            <a:miter lim="800000"/>
            <a:headEnd/>
            <a:tailEnd/>
          </a:ln>
          <a:effectLst/>
        </p:spPr>
        <p:txBody>
          <a:bodyPr vert="horz" wrap="square" lIns="91129" tIns="45565" rIns="91129" bIns="45565" numCol="1" anchor="b" anchorCtr="0" compatLnSpc="1">
            <a:prstTxWarp prst="textNoShape">
              <a:avLst/>
            </a:prstTxWarp>
          </a:bodyPr>
          <a:lstStyle>
            <a:lvl1pPr algn="r" defTabSz="911225">
              <a:defRPr sz="1200"/>
            </a:lvl1pPr>
          </a:lstStyle>
          <a:p>
            <a:fld id="{F3691A77-334D-A746-A06C-93DCCC5218A5}" type="slidenum">
              <a:rPr lang="en-US"/>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12"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A2A1D1-CA94-F24D-8442-587A93BA5A3B}" type="slidenum">
              <a:rPr lang="en-US"/>
              <a:pPr/>
              <a:t>1</a:t>
            </a:fld>
            <a:endParaRPr lang="en-US"/>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A25627-3285-394F-87BF-88070F0AE010}" type="slidenum">
              <a:rPr lang="en-US"/>
              <a:pPr/>
              <a:t>3</a:t>
            </a:fld>
            <a:endParaRPr lang="en-US"/>
          </a:p>
        </p:txBody>
      </p:sp>
      <p:sp>
        <p:nvSpPr>
          <p:cNvPr id="56322" name="Rectangle 1026"/>
          <p:cNvSpPr>
            <a:spLocks noGrp="1" noRot="1" noChangeAspect="1" noChangeArrowheads="1" noTextEdit="1"/>
          </p:cNvSpPr>
          <p:nvPr>
            <p:ph type="sldImg"/>
          </p:nvPr>
        </p:nvSpPr>
        <p:spPr>
          <a:ln/>
        </p:spPr>
      </p:sp>
      <p:sp>
        <p:nvSpPr>
          <p:cNvPr id="56323"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6C265B-1BAD-FE4D-9572-B1B36CD04542}" type="slidenum">
              <a:rPr lang="en-US"/>
              <a:pPr/>
              <a:t>5</a:t>
            </a:fld>
            <a:endParaRPr lang="en-US"/>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92DB8F-E349-1443-B0C7-5C9A7052E2D5}" type="slidenum">
              <a:rPr lang="en-US"/>
              <a:pPr/>
              <a:t>6</a:t>
            </a:fld>
            <a:endParaRPr 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27204B-3E7F-014D-B0A9-3781F10EB410}" type="slidenum">
              <a:rPr lang="en-US"/>
              <a:pPr/>
              <a:t>7</a:t>
            </a:fld>
            <a:endParaRPr lang="en-US"/>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377825" y="1676400"/>
            <a:ext cx="8389938" cy="4421188"/>
            <a:chOff x="238" y="1056"/>
            <a:chExt cx="5285" cy="2785"/>
          </a:xfrm>
        </p:grpSpPr>
        <p:grpSp>
          <p:nvGrpSpPr>
            <p:cNvPr id="3" name="Group 3"/>
            <p:cNvGrpSpPr>
              <a:grpSpLocks/>
            </p:cNvGrpSpPr>
            <p:nvPr/>
          </p:nvGrpSpPr>
          <p:grpSpPr bwMode="auto">
            <a:xfrm>
              <a:off x="238" y="1056"/>
              <a:ext cx="5285" cy="1393"/>
              <a:chOff x="238" y="1056"/>
              <a:chExt cx="5285" cy="1393"/>
            </a:xfrm>
          </p:grpSpPr>
          <p:sp>
            <p:nvSpPr>
              <p:cNvPr id="4100" name="Rectangle 4"/>
              <p:cNvSpPr>
                <a:spLocks noChangeArrowheads="1"/>
              </p:cNvSpPr>
              <p:nvPr/>
            </p:nvSpPr>
            <p:spPr bwMode="auto">
              <a:xfrm>
                <a:off x="243" y="1057"/>
                <a:ext cx="5272" cy="1391"/>
              </a:xfrm>
              <a:prstGeom prst="rect">
                <a:avLst/>
              </a:prstGeom>
              <a:solidFill>
                <a:srgbClr val="EAEAEA">
                  <a:alpha val="50000"/>
                </a:srgbClr>
              </a:solidFill>
              <a:ln w="9525">
                <a:noFill/>
                <a:miter lim="800000"/>
                <a:headEnd/>
                <a:tailEnd/>
              </a:ln>
              <a:effectLst/>
            </p:spPr>
            <p:txBody>
              <a:bodyPr wrap="none" anchor="ctr">
                <a:prstTxWarp prst="textNoShape">
                  <a:avLst/>
                </a:prstTxWarp>
              </a:bodyPr>
              <a:lstStyle/>
              <a:p>
                <a:endParaRPr lang="en-US"/>
              </a:p>
            </p:txBody>
          </p:sp>
          <p:sp>
            <p:nvSpPr>
              <p:cNvPr id="4101" name="Freeform 5"/>
              <p:cNvSpPr>
                <a:spLocks/>
              </p:cNvSpPr>
              <p:nvPr/>
            </p:nvSpPr>
            <p:spPr bwMode="auto">
              <a:xfrm>
                <a:off x="238" y="1056"/>
                <a:ext cx="5273" cy="1393"/>
              </a:xfrm>
              <a:custGeom>
                <a:avLst/>
                <a:gdLst/>
                <a:ahLst/>
                <a:cxnLst>
                  <a:cxn ang="0">
                    <a:pos x="5272" y="0"/>
                  </a:cxn>
                  <a:cxn ang="0">
                    <a:pos x="0" y="0"/>
                  </a:cxn>
                  <a:cxn ang="0">
                    <a:pos x="0" y="1392"/>
                  </a:cxn>
                </a:cxnLst>
                <a:rect l="0" t="0" r="r" b="b"/>
                <a:pathLst>
                  <a:path w="5273" h="1393">
                    <a:moveTo>
                      <a:pt x="5272" y="0"/>
                    </a:moveTo>
                    <a:lnTo>
                      <a:pt x="0" y="0"/>
                    </a:lnTo>
                    <a:lnTo>
                      <a:pt x="0" y="1392"/>
                    </a:lnTo>
                  </a:path>
                </a:pathLst>
              </a:custGeom>
              <a:noFill/>
              <a:ln w="12700" cap="rnd" cmpd="sng">
                <a:solidFill>
                  <a:srgbClr val="B2B2B2"/>
                </a:solidFill>
                <a:prstDash val="solid"/>
                <a:round/>
                <a:headEnd type="none" w="sm" len="sm"/>
                <a:tailEnd type="none" w="sm" len="sm"/>
              </a:ln>
              <a:effectLst/>
            </p:spPr>
            <p:txBody>
              <a:bodyPr>
                <a:prstTxWarp prst="textNoShape">
                  <a:avLst/>
                </a:prstTxWarp>
              </a:bodyPr>
              <a:lstStyle/>
              <a:p>
                <a:endParaRPr lang="en-US"/>
              </a:p>
            </p:txBody>
          </p:sp>
          <p:sp>
            <p:nvSpPr>
              <p:cNvPr id="4102" name="Freeform 6"/>
              <p:cNvSpPr>
                <a:spLocks/>
              </p:cNvSpPr>
              <p:nvPr/>
            </p:nvSpPr>
            <p:spPr bwMode="auto">
              <a:xfrm>
                <a:off x="250" y="1056"/>
                <a:ext cx="5273" cy="1393"/>
              </a:xfrm>
              <a:custGeom>
                <a:avLst/>
                <a:gdLst/>
                <a:ahLst/>
                <a:cxnLst>
                  <a:cxn ang="0">
                    <a:pos x="5272" y="0"/>
                  </a:cxn>
                  <a:cxn ang="0">
                    <a:pos x="5272" y="1392"/>
                  </a:cxn>
                  <a:cxn ang="0">
                    <a:pos x="0" y="1392"/>
                  </a:cxn>
                </a:cxnLst>
                <a:rect l="0" t="0" r="r" b="b"/>
                <a:pathLst>
                  <a:path w="5273" h="1393">
                    <a:moveTo>
                      <a:pt x="5272" y="0"/>
                    </a:moveTo>
                    <a:lnTo>
                      <a:pt x="5272" y="1392"/>
                    </a:lnTo>
                    <a:lnTo>
                      <a:pt x="0" y="1392"/>
                    </a:lnTo>
                  </a:path>
                </a:pathLst>
              </a:custGeom>
              <a:noFill/>
              <a:ln w="12700" cap="rnd" cmpd="sng">
                <a:solidFill>
                  <a:srgbClr val="FFFFFF"/>
                </a:solidFill>
                <a:prstDash val="solid"/>
                <a:round/>
                <a:headEnd type="none" w="sm" len="sm"/>
                <a:tailEnd type="none" w="sm" len="sm"/>
              </a:ln>
              <a:effectLst/>
            </p:spPr>
            <p:txBody>
              <a:bodyPr>
                <a:prstTxWarp prst="textNoShape">
                  <a:avLst/>
                </a:prstTxWarp>
              </a:bodyPr>
              <a:lstStyle/>
              <a:p>
                <a:endParaRPr lang="en-US"/>
              </a:p>
            </p:txBody>
          </p:sp>
        </p:grpSp>
        <p:grpSp>
          <p:nvGrpSpPr>
            <p:cNvPr id="4" name="Group 7"/>
            <p:cNvGrpSpPr>
              <a:grpSpLocks/>
            </p:cNvGrpSpPr>
            <p:nvPr/>
          </p:nvGrpSpPr>
          <p:grpSpPr bwMode="auto">
            <a:xfrm>
              <a:off x="240" y="3744"/>
              <a:ext cx="5281" cy="97"/>
              <a:chOff x="240" y="3744"/>
              <a:chExt cx="5281" cy="97"/>
            </a:xfrm>
          </p:grpSpPr>
          <p:sp>
            <p:nvSpPr>
              <p:cNvPr id="4104" name="Rectangle 8"/>
              <p:cNvSpPr>
                <a:spLocks noChangeArrowheads="1"/>
              </p:cNvSpPr>
              <p:nvPr/>
            </p:nvSpPr>
            <p:spPr bwMode="auto">
              <a:xfrm>
                <a:off x="240" y="3744"/>
                <a:ext cx="5280" cy="96"/>
              </a:xfrm>
              <a:prstGeom prst="rect">
                <a:avLst/>
              </a:prstGeom>
              <a:solidFill>
                <a:srgbClr val="EAEAEA">
                  <a:alpha val="50000"/>
                </a:srgbClr>
              </a:solidFill>
              <a:ln w="9525">
                <a:noFill/>
                <a:miter lim="800000"/>
                <a:headEnd/>
                <a:tailEnd/>
              </a:ln>
              <a:effectLst/>
            </p:spPr>
            <p:txBody>
              <a:bodyPr wrap="none" anchor="ctr">
                <a:prstTxWarp prst="textNoShape">
                  <a:avLst/>
                </a:prstTxWarp>
              </a:bodyPr>
              <a:lstStyle/>
              <a:p>
                <a:endParaRPr lang="en-US"/>
              </a:p>
            </p:txBody>
          </p:sp>
          <p:sp>
            <p:nvSpPr>
              <p:cNvPr id="4105" name="Freeform 9"/>
              <p:cNvSpPr>
                <a:spLocks/>
              </p:cNvSpPr>
              <p:nvPr/>
            </p:nvSpPr>
            <p:spPr bwMode="auto">
              <a:xfrm>
                <a:off x="240" y="3744"/>
                <a:ext cx="5281" cy="97"/>
              </a:xfrm>
              <a:custGeom>
                <a:avLst/>
                <a:gdLst/>
                <a:ahLst/>
                <a:cxnLst>
                  <a:cxn ang="0">
                    <a:pos x="5280" y="0"/>
                  </a:cxn>
                  <a:cxn ang="0">
                    <a:pos x="0" y="0"/>
                  </a:cxn>
                  <a:cxn ang="0">
                    <a:pos x="0" y="96"/>
                  </a:cxn>
                </a:cxnLst>
                <a:rect l="0" t="0" r="r" b="b"/>
                <a:pathLst>
                  <a:path w="5281" h="97">
                    <a:moveTo>
                      <a:pt x="5280" y="0"/>
                    </a:moveTo>
                    <a:lnTo>
                      <a:pt x="0" y="0"/>
                    </a:lnTo>
                    <a:lnTo>
                      <a:pt x="0" y="96"/>
                    </a:lnTo>
                  </a:path>
                </a:pathLst>
              </a:custGeom>
              <a:noFill/>
              <a:ln w="12700" cap="rnd" cmpd="sng">
                <a:solidFill>
                  <a:srgbClr val="B2B2B2"/>
                </a:solidFill>
                <a:prstDash val="solid"/>
                <a:round/>
                <a:headEnd type="none" w="sm" len="sm"/>
                <a:tailEnd type="none" w="sm" len="sm"/>
              </a:ln>
              <a:effectLst/>
            </p:spPr>
            <p:txBody>
              <a:bodyPr>
                <a:prstTxWarp prst="textNoShape">
                  <a:avLst/>
                </a:prstTxWarp>
              </a:bodyPr>
              <a:lstStyle/>
              <a:p>
                <a:endParaRPr lang="en-US"/>
              </a:p>
            </p:txBody>
          </p:sp>
          <p:sp>
            <p:nvSpPr>
              <p:cNvPr id="4106" name="Freeform 10"/>
              <p:cNvSpPr>
                <a:spLocks/>
              </p:cNvSpPr>
              <p:nvPr/>
            </p:nvSpPr>
            <p:spPr bwMode="auto">
              <a:xfrm>
                <a:off x="240" y="3744"/>
                <a:ext cx="5281" cy="97"/>
              </a:xfrm>
              <a:custGeom>
                <a:avLst/>
                <a:gdLst/>
                <a:ahLst/>
                <a:cxnLst>
                  <a:cxn ang="0">
                    <a:pos x="5280" y="0"/>
                  </a:cxn>
                  <a:cxn ang="0">
                    <a:pos x="5280" y="96"/>
                  </a:cxn>
                  <a:cxn ang="0">
                    <a:pos x="0" y="96"/>
                  </a:cxn>
                </a:cxnLst>
                <a:rect l="0" t="0" r="r" b="b"/>
                <a:pathLst>
                  <a:path w="5281" h="97">
                    <a:moveTo>
                      <a:pt x="5280" y="0"/>
                    </a:moveTo>
                    <a:lnTo>
                      <a:pt x="5280" y="96"/>
                    </a:lnTo>
                    <a:lnTo>
                      <a:pt x="0" y="96"/>
                    </a:lnTo>
                  </a:path>
                </a:pathLst>
              </a:custGeom>
              <a:noFill/>
              <a:ln w="12700" cap="rnd" cmpd="sng">
                <a:solidFill>
                  <a:srgbClr val="FFFFFF"/>
                </a:solidFill>
                <a:prstDash val="solid"/>
                <a:round/>
                <a:headEnd type="none" w="sm" len="sm"/>
                <a:tailEnd type="none" w="sm" len="sm"/>
              </a:ln>
              <a:effectLst/>
            </p:spPr>
            <p:txBody>
              <a:bodyPr>
                <a:prstTxWarp prst="textNoShape">
                  <a:avLst/>
                </a:prstTxWarp>
              </a:bodyPr>
              <a:lstStyle/>
              <a:p>
                <a:endParaRPr lang="en-US"/>
              </a:p>
            </p:txBody>
          </p:sp>
        </p:grpSp>
        <p:grpSp>
          <p:nvGrpSpPr>
            <p:cNvPr id="5" name="Group 11"/>
            <p:cNvGrpSpPr>
              <a:grpSpLocks/>
            </p:cNvGrpSpPr>
            <p:nvPr/>
          </p:nvGrpSpPr>
          <p:grpSpPr bwMode="auto">
            <a:xfrm>
              <a:off x="338" y="1200"/>
              <a:ext cx="97" cy="1104"/>
              <a:chOff x="338" y="1200"/>
              <a:chExt cx="97" cy="1104"/>
            </a:xfrm>
          </p:grpSpPr>
          <p:sp useBgFill="1">
            <p:nvSpPr>
              <p:cNvPr id="4108" name="Rectangle 12"/>
              <p:cNvSpPr>
                <a:spLocks noChangeArrowheads="1"/>
              </p:cNvSpPr>
              <p:nvPr/>
            </p:nvSpPr>
            <p:spPr bwMode="auto">
              <a:xfrm>
                <a:off x="338" y="1201"/>
                <a:ext cx="96" cy="1103"/>
              </a:xfrm>
              <a:prstGeom prst="rect">
                <a:avLst/>
              </a:prstGeom>
              <a:ln w="9525">
                <a:noFill/>
                <a:miter lim="800000"/>
                <a:headEnd/>
                <a:tailEnd/>
              </a:ln>
              <a:effectLst/>
            </p:spPr>
            <p:txBody>
              <a:bodyPr wrap="none" anchor="ctr">
                <a:prstTxWarp prst="textNoShape">
                  <a:avLst/>
                </a:prstTxWarp>
              </a:bodyPr>
              <a:lstStyle/>
              <a:p>
                <a:endParaRPr lang="en-US"/>
              </a:p>
            </p:txBody>
          </p:sp>
          <p:sp>
            <p:nvSpPr>
              <p:cNvPr id="4109" name="Freeform 13"/>
              <p:cNvSpPr>
                <a:spLocks/>
              </p:cNvSpPr>
              <p:nvPr/>
            </p:nvSpPr>
            <p:spPr bwMode="auto">
              <a:xfrm>
                <a:off x="338" y="1200"/>
                <a:ext cx="97" cy="1104"/>
              </a:xfrm>
              <a:custGeom>
                <a:avLst/>
                <a:gdLst/>
                <a:ahLst/>
                <a:cxnLst>
                  <a:cxn ang="0">
                    <a:pos x="0" y="1103"/>
                  </a:cxn>
                  <a:cxn ang="0">
                    <a:pos x="96" y="1103"/>
                  </a:cxn>
                  <a:cxn ang="0">
                    <a:pos x="96" y="0"/>
                  </a:cxn>
                </a:cxnLst>
                <a:rect l="0" t="0" r="r" b="b"/>
                <a:pathLst>
                  <a:path w="97" h="1104">
                    <a:moveTo>
                      <a:pt x="0" y="1103"/>
                    </a:moveTo>
                    <a:lnTo>
                      <a:pt x="96" y="1103"/>
                    </a:lnTo>
                    <a:lnTo>
                      <a:pt x="96" y="0"/>
                    </a:lnTo>
                  </a:path>
                </a:pathLst>
              </a:custGeom>
              <a:noFill/>
              <a:ln w="12700" cap="rnd" cmpd="sng">
                <a:solidFill>
                  <a:srgbClr val="B2B2B2"/>
                </a:solidFill>
                <a:prstDash val="solid"/>
                <a:round/>
                <a:headEnd type="none" w="sm" len="sm"/>
                <a:tailEnd type="none" w="sm" len="sm"/>
              </a:ln>
              <a:effectLst/>
            </p:spPr>
            <p:txBody>
              <a:bodyPr>
                <a:prstTxWarp prst="textNoShape">
                  <a:avLst/>
                </a:prstTxWarp>
              </a:bodyPr>
              <a:lstStyle/>
              <a:p>
                <a:endParaRPr lang="en-US"/>
              </a:p>
            </p:txBody>
          </p:sp>
          <p:sp>
            <p:nvSpPr>
              <p:cNvPr id="4110" name="Freeform 14"/>
              <p:cNvSpPr>
                <a:spLocks/>
              </p:cNvSpPr>
              <p:nvPr/>
            </p:nvSpPr>
            <p:spPr bwMode="auto">
              <a:xfrm>
                <a:off x="338" y="1200"/>
                <a:ext cx="97" cy="1104"/>
              </a:xfrm>
              <a:custGeom>
                <a:avLst/>
                <a:gdLst/>
                <a:ahLst/>
                <a:cxnLst>
                  <a:cxn ang="0">
                    <a:pos x="0" y="1103"/>
                  </a:cxn>
                  <a:cxn ang="0">
                    <a:pos x="0" y="0"/>
                  </a:cxn>
                  <a:cxn ang="0">
                    <a:pos x="96" y="0"/>
                  </a:cxn>
                </a:cxnLst>
                <a:rect l="0" t="0" r="r" b="b"/>
                <a:pathLst>
                  <a:path w="97" h="1104">
                    <a:moveTo>
                      <a:pt x="0" y="1103"/>
                    </a:moveTo>
                    <a:lnTo>
                      <a:pt x="0" y="0"/>
                    </a:lnTo>
                    <a:lnTo>
                      <a:pt x="96" y="0"/>
                    </a:lnTo>
                  </a:path>
                </a:pathLst>
              </a:custGeom>
              <a:noFill/>
              <a:ln w="12700" cap="rnd" cmpd="sng">
                <a:solidFill>
                  <a:srgbClr val="FFFFFF"/>
                </a:solidFill>
                <a:prstDash val="solid"/>
                <a:round/>
                <a:headEnd type="none" w="sm" len="sm"/>
                <a:tailEnd type="none" w="sm" len="sm"/>
              </a:ln>
              <a:effectLst/>
            </p:spPr>
            <p:txBody>
              <a:bodyPr>
                <a:prstTxWarp prst="textNoShape">
                  <a:avLst/>
                </a:prstTxWarp>
              </a:bodyPr>
              <a:lstStyle/>
              <a:p>
                <a:endParaRPr lang="en-US"/>
              </a:p>
            </p:txBody>
          </p:sp>
        </p:grpSp>
      </p:grpSp>
      <p:sp>
        <p:nvSpPr>
          <p:cNvPr id="4111" name="Rectangle 15"/>
          <p:cNvSpPr>
            <a:spLocks noGrp="1" noChangeArrowheads="1"/>
          </p:cNvSpPr>
          <p:nvPr>
            <p:ph type="ctrTitle" sz="quarter"/>
          </p:nvPr>
        </p:nvSpPr>
        <p:spPr>
          <a:xfrm>
            <a:off x="836613" y="2133600"/>
            <a:ext cx="7772400" cy="1143000"/>
          </a:xfrm>
        </p:spPr>
        <p:txBody>
          <a:bodyPr/>
          <a:lstStyle>
            <a:lvl1pPr>
              <a:defRPr/>
            </a:lvl1pPr>
          </a:lstStyle>
          <a:p>
            <a:r>
              <a:rPr lang="en-US" smtClean="0"/>
              <a:t>Click to edit Master title style</a:t>
            </a:r>
            <a:endParaRPr lang="en-US"/>
          </a:p>
        </p:txBody>
      </p:sp>
      <p:sp>
        <p:nvSpPr>
          <p:cNvPr id="4112" name="Rectangle 16"/>
          <p:cNvSpPr>
            <a:spLocks noGrp="1" noChangeArrowheads="1"/>
          </p:cNvSpPr>
          <p:nvPr>
            <p:ph type="subTitle" sz="quarter" idx="1"/>
          </p:nvPr>
        </p:nvSpPr>
        <p:spPr>
          <a:xfrm>
            <a:off x="1371600" y="4038600"/>
            <a:ext cx="6400800" cy="1752600"/>
          </a:xfrm>
        </p:spPr>
        <p:txBody>
          <a:bodyPr anchor="ctr"/>
          <a:lstStyle>
            <a:lvl1pPr marL="0" indent="0" algn="ctr">
              <a:buFont typeface="Monotype Sorts" pitchFamily="-108" charset="2"/>
              <a:buNone/>
              <a:defRPr/>
            </a:lvl1pPr>
          </a:lstStyle>
          <a:p>
            <a:r>
              <a:rPr lang="en-US" smtClean="0"/>
              <a:t>Click to edit Master subtitle style</a:t>
            </a:r>
            <a:endParaRPr lang="en-US"/>
          </a:p>
        </p:txBody>
      </p:sp>
      <p:sp>
        <p:nvSpPr>
          <p:cNvPr id="4113" name="Rectangle 17"/>
          <p:cNvSpPr>
            <a:spLocks noGrp="1" noChangeArrowheads="1"/>
          </p:cNvSpPr>
          <p:nvPr>
            <p:ph type="dt" sz="quarter" idx="2"/>
          </p:nvPr>
        </p:nvSpPr>
        <p:spPr>
          <a:xfrm>
            <a:off x="381000" y="6324600"/>
            <a:ext cx="1981200" cy="457200"/>
          </a:xfrm>
        </p:spPr>
        <p:txBody>
          <a:bodyPr/>
          <a:lstStyle>
            <a:lvl1pPr>
              <a:defRPr/>
            </a:lvl1pPr>
          </a:lstStyle>
          <a:p>
            <a:r>
              <a:rPr lang="en-US" smtClean="0"/>
              <a:t>Chapter Five</a:t>
            </a:r>
            <a:endParaRPr lang="en-US"/>
          </a:p>
        </p:txBody>
      </p:sp>
      <p:sp>
        <p:nvSpPr>
          <p:cNvPr id="4114" name="Rectangle 18"/>
          <p:cNvSpPr>
            <a:spLocks noGrp="1" noChangeArrowheads="1"/>
          </p:cNvSpPr>
          <p:nvPr>
            <p:ph type="ftr" sz="quarter" idx="3"/>
          </p:nvPr>
        </p:nvSpPr>
        <p:spPr>
          <a:xfrm>
            <a:off x="3048000" y="6324600"/>
            <a:ext cx="3124200" cy="457200"/>
          </a:xfrm>
        </p:spPr>
        <p:txBody>
          <a:bodyPr/>
          <a:lstStyle>
            <a:lvl1pPr>
              <a:defRPr/>
            </a:lvl1pPr>
          </a:lstStyle>
          <a:p>
            <a:r>
              <a:rPr lang="en-US" smtClean="0"/>
              <a:t>Modern Programming Languages, 2nd ed.</a:t>
            </a:r>
            <a:endParaRPr lang="en-US"/>
          </a:p>
        </p:txBody>
      </p:sp>
      <p:sp>
        <p:nvSpPr>
          <p:cNvPr id="4115" name="Rectangle 19"/>
          <p:cNvSpPr>
            <a:spLocks noGrp="1" noChangeArrowheads="1"/>
          </p:cNvSpPr>
          <p:nvPr>
            <p:ph type="sldNum" sz="quarter" idx="4"/>
          </p:nvPr>
        </p:nvSpPr>
        <p:spPr>
          <a:xfrm>
            <a:off x="6858000" y="6324600"/>
            <a:ext cx="1905000" cy="457200"/>
          </a:xfrm>
        </p:spPr>
        <p:txBody>
          <a:bodyPr/>
          <a:lstStyle>
            <a:lvl1pPr>
              <a:defRPr/>
            </a:lvl1pPr>
          </a:lstStyle>
          <a:p>
            <a:fld id="{890FF1F6-19EB-044B-BA98-C5856F95D56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Chapter Five</a:t>
            </a:r>
            <a:endParaRPr lang="en-US"/>
          </a:p>
        </p:txBody>
      </p:sp>
      <p:sp>
        <p:nvSpPr>
          <p:cNvPr id="5" name="Footer Placeholder 4"/>
          <p:cNvSpPr>
            <a:spLocks noGrp="1"/>
          </p:cNvSpPr>
          <p:nvPr>
            <p:ph type="ftr" sz="quarter" idx="11"/>
          </p:nvPr>
        </p:nvSpPr>
        <p:spPr/>
        <p:txBody>
          <a:bodyPr/>
          <a:lstStyle>
            <a:lvl1pPr>
              <a:defRPr/>
            </a:lvl1p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lvl1pPr>
              <a:defRPr smtClean="0"/>
            </a:lvl1pPr>
          </a:lstStyle>
          <a:p>
            <a:fld id="{2200F19C-B7E6-3340-A227-F7961C8AA01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342900"/>
            <a:ext cx="1943100" cy="5524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42900"/>
            <a:ext cx="5676900" cy="5524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Chapter Five</a:t>
            </a:r>
            <a:endParaRPr lang="en-US"/>
          </a:p>
        </p:txBody>
      </p:sp>
      <p:sp>
        <p:nvSpPr>
          <p:cNvPr id="5" name="Footer Placeholder 4"/>
          <p:cNvSpPr>
            <a:spLocks noGrp="1"/>
          </p:cNvSpPr>
          <p:nvPr>
            <p:ph type="ftr" sz="quarter" idx="11"/>
          </p:nvPr>
        </p:nvSpPr>
        <p:spPr/>
        <p:txBody>
          <a:bodyPr/>
          <a:lstStyle>
            <a:lvl1pPr>
              <a:defRPr/>
            </a:lvl1p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lvl1pPr>
              <a:defRPr smtClean="0"/>
            </a:lvl1pPr>
          </a:lstStyle>
          <a:p>
            <a:fld id="{43B36453-E9E1-6A42-AE90-792FEBF9D2E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Chapter Five</a:t>
            </a:r>
            <a:endParaRPr lang="en-US"/>
          </a:p>
        </p:txBody>
      </p:sp>
      <p:sp>
        <p:nvSpPr>
          <p:cNvPr id="5" name="Footer Placeholder 4"/>
          <p:cNvSpPr>
            <a:spLocks noGrp="1"/>
          </p:cNvSpPr>
          <p:nvPr>
            <p:ph type="ftr" sz="quarter" idx="11"/>
          </p:nvPr>
        </p:nvSpPr>
        <p:spPr/>
        <p:txBody>
          <a:bodyPr/>
          <a:lstStyle>
            <a:lvl1pPr>
              <a:defRPr/>
            </a:lvl1p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lvl1pPr>
              <a:defRPr smtClean="0"/>
            </a:lvl1pPr>
          </a:lstStyle>
          <a:p>
            <a:fld id="{6269F476-8E5D-AA41-B94A-4A1950E64EA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Chapter Five</a:t>
            </a:r>
            <a:endParaRPr lang="en-US"/>
          </a:p>
        </p:txBody>
      </p:sp>
      <p:sp>
        <p:nvSpPr>
          <p:cNvPr id="5" name="Footer Placeholder 4"/>
          <p:cNvSpPr>
            <a:spLocks noGrp="1"/>
          </p:cNvSpPr>
          <p:nvPr>
            <p:ph type="ftr" sz="quarter" idx="11"/>
          </p:nvPr>
        </p:nvSpPr>
        <p:spPr/>
        <p:txBody>
          <a:bodyPr/>
          <a:lstStyle>
            <a:lvl1pPr>
              <a:defRPr/>
            </a:lvl1p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lvl1pPr>
              <a:defRPr smtClean="0"/>
            </a:lvl1pPr>
          </a:lstStyle>
          <a:p>
            <a:fld id="{FFBA87B0-50B3-4341-8B60-BB1AC6504F2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Chapter Five</a:t>
            </a:r>
            <a:endParaRPr lang="en-US"/>
          </a:p>
        </p:txBody>
      </p:sp>
      <p:sp>
        <p:nvSpPr>
          <p:cNvPr id="6" name="Footer Placeholder 5"/>
          <p:cNvSpPr>
            <a:spLocks noGrp="1"/>
          </p:cNvSpPr>
          <p:nvPr>
            <p:ph type="ftr" sz="quarter" idx="11"/>
          </p:nvPr>
        </p:nvSpPr>
        <p:spPr/>
        <p:txBody>
          <a:bodyPr/>
          <a:lstStyle>
            <a:lvl1pPr>
              <a:defRPr/>
            </a:lvl1pPr>
          </a:lstStyle>
          <a:p>
            <a:r>
              <a:rPr lang="en-US" smtClean="0"/>
              <a:t>Modern Programming Languages, 2nd ed.</a:t>
            </a:r>
            <a:endParaRPr lang="en-US"/>
          </a:p>
        </p:txBody>
      </p:sp>
      <p:sp>
        <p:nvSpPr>
          <p:cNvPr id="7" name="Slide Number Placeholder 6"/>
          <p:cNvSpPr>
            <a:spLocks noGrp="1"/>
          </p:cNvSpPr>
          <p:nvPr>
            <p:ph type="sldNum" sz="quarter" idx="12"/>
          </p:nvPr>
        </p:nvSpPr>
        <p:spPr/>
        <p:txBody>
          <a:bodyPr/>
          <a:lstStyle>
            <a:lvl1pPr>
              <a:defRPr smtClean="0"/>
            </a:lvl1pPr>
          </a:lstStyle>
          <a:p>
            <a:fld id="{A86CCC9F-92C9-6347-97D6-299D9C7BB0B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Chapter Five</a:t>
            </a:r>
            <a:endParaRPr lang="en-US"/>
          </a:p>
        </p:txBody>
      </p:sp>
      <p:sp>
        <p:nvSpPr>
          <p:cNvPr id="8" name="Footer Placeholder 7"/>
          <p:cNvSpPr>
            <a:spLocks noGrp="1"/>
          </p:cNvSpPr>
          <p:nvPr>
            <p:ph type="ftr" sz="quarter" idx="11"/>
          </p:nvPr>
        </p:nvSpPr>
        <p:spPr/>
        <p:txBody>
          <a:bodyPr/>
          <a:lstStyle>
            <a:lvl1pPr>
              <a:defRPr/>
            </a:lvl1pPr>
          </a:lstStyle>
          <a:p>
            <a:r>
              <a:rPr lang="en-US" smtClean="0"/>
              <a:t>Modern Programming Languages, 2nd ed.</a:t>
            </a:r>
            <a:endParaRPr lang="en-US"/>
          </a:p>
        </p:txBody>
      </p:sp>
      <p:sp>
        <p:nvSpPr>
          <p:cNvPr id="9" name="Slide Number Placeholder 8"/>
          <p:cNvSpPr>
            <a:spLocks noGrp="1"/>
          </p:cNvSpPr>
          <p:nvPr>
            <p:ph type="sldNum" sz="quarter" idx="12"/>
          </p:nvPr>
        </p:nvSpPr>
        <p:spPr/>
        <p:txBody>
          <a:bodyPr/>
          <a:lstStyle>
            <a:lvl1pPr>
              <a:defRPr smtClean="0"/>
            </a:lvl1pPr>
          </a:lstStyle>
          <a:p>
            <a:fld id="{6A1E2FED-869B-C545-8AB3-E8B009CC80A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Chapter Five</a:t>
            </a:r>
            <a:endParaRPr lang="en-US"/>
          </a:p>
        </p:txBody>
      </p:sp>
      <p:sp>
        <p:nvSpPr>
          <p:cNvPr id="4" name="Footer Placeholder 3"/>
          <p:cNvSpPr>
            <a:spLocks noGrp="1"/>
          </p:cNvSpPr>
          <p:nvPr>
            <p:ph type="ftr" sz="quarter" idx="11"/>
          </p:nvPr>
        </p:nvSpPr>
        <p:spPr/>
        <p:txBody>
          <a:bodyPr/>
          <a:lstStyle>
            <a:lvl1pPr>
              <a:defRPr/>
            </a:lvl1pPr>
          </a:lstStyle>
          <a:p>
            <a:r>
              <a:rPr lang="en-US" smtClean="0"/>
              <a:t>Modern Programming Languages, 2nd ed.</a:t>
            </a:r>
            <a:endParaRPr lang="en-US"/>
          </a:p>
        </p:txBody>
      </p:sp>
      <p:sp>
        <p:nvSpPr>
          <p:cNvPr id="5" name="Slide Number Placeholder 4"/>
          <p:cNvSpPr>
            <a:spLocks noGrp="1"/>
          </p:cNvSpPr>
          <p:nvPr>
            <p:ph type="sldNum" sz="quarter" idx="12"/>
          </p:nvPr>
        </p:nvSpPr>
        <p:spPr/>
        <p:txBody>
          <a:bodyPr/>
          <a:lstStyle>
            <a:lvl1pPr>
              <a:defRPr smtClean="0"/>
            </a:lvl1pPr>
          </a:lstStyle>
          <a:p>
            <a:fld id="{30354912-EDE1-4E40-9050-7C070B6653D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Chapter Five</a:t>
            </a:r>
            <a:endParaRPr lang="en-US"/>
          </a:p>
        </p:txBody>
      </p:sp>
      <p:sp>
        <p:nvSpPr>
          <p:cNvPr id="3" name="Footer Placeholder 2"/>
          <p:cNvSpPr>
            <a:spLocks noGrp="1"/>
          </p:cNvSpPr>
          <p:nvPr>
            <p:ph type="ftr" sz="quarter" idx="11"/>
          </p:nvPr>
        </p:nvSpPr>
        <p:spPr/>
        <p:txBody>
          <a:bodyPr/>
          <a:lstStyle>
            <a:lvl1pPr>
              <a:defRPr/>
            </a:lvl1pPr>
          </a:lstStyle>
          <a:p>
            <a:r>
              <a:rPr lang="en-US" smtClean="0"/>
              <a:t>Modern Programming Languages, 2nd ed.</a:t>
            </a:r>
            <a:endParaRPr lang="en-US"/>
          </a:p>
        </p:txBody>
      </p:sp>
      <p:sp>
        <p:nvSpPr>
          <p:cNvPr id="4" name="Slide Number Placeholder 3"/>
          <p:cNvSpPr>
            <a:spLocks noGrp="1"/>
          </p:cNvSpPr>
          <p:nvPr>
            <p:ph type="sldNum" sz="quarter" idx="12"/>
          </p:nvPr>
        </p:nvSpPr>
        <p:spPr/>
        <p:txBody>
          <a:bodyPr/>
          <a:lstStyle>
            <a:lvl1pPr>
              <a:defRPr smtClean="0"/>
            </a:lvl1pPr>
          </a:lstStyle>
          <a:p>
            <a:fld id="{61977DB1-CD2D-E94D-9749-FF479191DF1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Chapter Five</a:t>
            </a:r>
            <a:endParaRPr lang="en-US"/>
          </a:p>
        </p:txBody>
      </p:sp>
      <p:sp>
        <p:nvSpPr>
          <p:cNvPr id="6" name="Footer Placeholder 5"/>
          <p:cNvSpPr>
            <a:spLocks noGrp="1"/>
          </p:cNvSpPr>
          <p:nvPr>
            <p:ph type="ftr" sz="quarter" idx="11"/>
          </p:nvPr>
        </p:nvSpPr>
        <p:spPr/>
        <p:txBody>
          <a:bodyPr/>
          <a:lstStyle>
            <a:lvl1pPr>
              <a:defRPr/>
            </a:lvl1pPr>
          </a:lstStyle>
          <a:p>
            <a:r>
              <a:rPr lang="en-US" smtClean="0"/>
              <a:t>Modern Programming Languages, 2nd ed.</a:t>
            </a:r>
            <a:endParaRPr lang="en-US"/>
          </a:p>
        </p:txBody>
      </p:sp>
      <p:sp>
        <p:nvSpPr>
          <p:cNvPr id="7" name="Slide Number Placeholder 6"/>
          <p:cNvSpPr>
            <a:spLocks noGrp="1"/>
          </p:cNvSpPr>
          <p:nvPr>
            <p:ph type="sldNum" sz="quarter" idx="12"/>
          </p:nvPr>
        </p:nvSpPr>
        <p:spPr/>
        <p:txBody>
          <a:bodyPr/>
          <a:lstStyle>
            <a:lvl1pPr>
              <a:defRPr smtClean="0"/>
            </a:lvl1pPr>
          </a:lstStyle>
          <a:p>
            <a:fld id="{57713BBC-505E-9F41-A326-EB362BA605D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Chapter Five</a:t>
            </a:r>
            <a:endParaRPr lang="en-US"/>
          </a:p>
        </p:txBody>
      </p:sp>
      <p:sp>
        <p:nvSpPr>
          <p:cNvPr id="6" name="Footer Placeholder 5"/>
          <p:cNvSpPr>
            <a:spLocks noGrp="1"/>
          </p:cNvSpPr>
          <p:nvPr>
            <p:ph type="ftr" sz="quarter" idx="11"/>
          </p:nvPr>
        </p:nvSpPr>
        <p:spPr/>
        <p:txBody>
          <a:bodyPr/>
          <a:lstStyle>
            <a:lvl1pPr>
              <a:defRPr/>
            </a:lvl1pPr>
          </a:lstStyle>
          <a:p>
            <a:r>
              <a:rPr lang="en-US" smtClean="0"/>
              <a:t>Modern Programming Languages, 2nd ed.</a:t>
            </a:r>
            <a:endParaRPr lang="en-US"/>
          </a:p>
        </p:txBody>
      </p:sp>
      <p:sp>
        <p:nvSpPr>
          <p:cNvPr id="7" name="Slide Number Placeholder 6"/>
          <p:cNvSpPr>
            <a:spLocks noGrp="1"/>
          </p:cNvSpPr>
          <p:nvPr>
            <p:ph type="sldNum" sz="quarter" idx="12"/>
          </p:nvPr>
        </p:nvSpPr>
        <p:spPr/>
        <p:txBody>
          <a:bodyPr/>
          <a:lstStyle>
            <a:lvl1pPr>
              <a:defRPr smtClean="0"/>
            </a:lvl1pPr>
          </a:lstStyle>
          <a:p>
            <a:fld id="{19DF3D86-84FB-4548-BE7E-EF8E30B1FAE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074" name="Rectangle 1026"/>
          <p:cNvSpPr>
            <a:spLocks noGrp="1" noChangeArrowheads="1"/>
          </p:cNvSpPr>
          <p:nvPr>
            <p:ph type="title"/>
          </p:nvPr>
        </p:nvSpPr>
        <p:spPr bwMode="auto">
          <a:xfrm>
            <a:off x="838200" y="342900"/>
            <a:ext cx="7772400" cy="11049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endParaRPr lang="en-US"/>
          </a:p>
        </p:txBody>
      </p:sp>
      <p:sp>
        <p:nvSpPr>
          <p:cNvPr id="3075" name="Rectangle 1027"/>
          <p:cNvSpPr>
            <a:spLocks noGrp="1" noChangeArrowheads="1"/>
          </p:cNvSpPr>
          <p:nvPr>
            <p:ph type="body" idx="1"/>
          </p:nvPr>
        </p:nvSpPr>
        <p:spPr bwMode="auto">
          <a:xfrm>
            <a:off x="838200" y="175260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076" name="Rectangle 1028"/>
          <p:cNvSpPr>
            <a:spLocks noGrp="1" noChangeArrowheads="1"/>
          </p:cNvSpPr>
          <p:nvPr>
            <p:ph type="dt" sz="half" idx="2"/>
          </p:nvPr>
        </p:nvSpPr>
        <p:spPr bwMode="auto">
          <a:xfrm>
            <a:off x="381000" y="6323013"/>
            <a:ext cx="20574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lvl1pPr>
          </a:lstStyle>
          <a:p>
            <a:r>
              <a:rPr lang="en-US" smtClean="0"/>
              <a:t>Chapter Five</a:t>
            </a:r>
            <a:endParaRPr lang="en-US"/>
          </a:p>
        </p:txBody>
      </p:sp>
      <p:sp>
        <p:nvSpPr>
          <p:cNvPr id="3077" name="Rectangle 1029"/>
          <p:cNvSpPr>
            <a:spLocks noGrp="1" noChangeArrowheads="1"/>
          </p:cNvSpPr>
          <p:nvPr>
            <p:ph type="ftr" sz="quarter" idx="3"/>
          </p:nvPr>
        </p:nvSpPr>
        <p:spPr bwMode="auto">
          <a:xfrm>
            <a:off x="3048000" y="6323013"/>
            <a:ext cx="3048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lvl1pPr>
          </a:lstStyle>
          <a:p>
            <a:r>
              <a:rPr lang="en-US" smtClean="0"/>
              <a:t>Modern Programming Languages, 2nd ed.</a:t>
            </a:r>
            <a:endParaRPr lang="en-US"/>
          </a:p>
        </p:txBody>
      </p:sp>
      <p:sp>
        <p:nvSpPr>
          <p:cNvPr id="3078" name="Rectangle 1030"/>
          <p:cNvSpPr>
            <a:spLocks noGrp="1" noChangeArrowheads="1"/>
          </p:cNvSpPr>
          <p:nvPr>
            <p:ph type="sldNum" sz="quarter" idx="4"/>
          </p:nvPr>
        </p:nvSpPr>
        <p:spPr bwMode="auto">
          <a:xfrm>
            <a:off x="6858000" y="6323013"/>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lvl1pPr>
          </a:lstStyle>
          <a:p>
            <a:fld id="{25C013C9-A849-7B41-80DC-26C3A7BB658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imes New Roman" pitchFamily="-108" charset="0"/>
        </a:defRPr>
      </a:lvl2pPr>
      <a:lvl3pPr algn="l" rtl="0" eaLnBrk="1" fontAlgn="base" hangingPunct="1">
        <a:spcBef>
          <a:spcPct val="0"/>
        </a:spcBef>
        <a:spcAft>
          <a:spcPct val="0"/>
        </a:spcAft>
        <a:defRPr sz="4400">
          <a:solidFill>
            <a:schemeClr val="tx2"/>
          </a:solidFill>
          <a:latin typeface="Times New Roman" pitchFamily="-108" charset="0"/>
        </a:defRPr>
      </a:lvl3pPr>
      <a:lvl4pPr algn="l" rtl="0" eaLnBrk="1" fontAlgn="base" hangingPunct="1">
        <a:spcBef>
          <a:spcPct val="0"/>
        </a:spcBef>
        <a:spcAft>
          <a:spcPct val="0"/>
        </a:spcAft>
        <a:defRPr sz="4400">
          <a:solidFill>
            <a:schemeClr val="tx2"/>
          </a:solidFill>
          <a:latin typeface="Times New Roman" pitchFamily="-108" charset="0"/>
        </a:defRPr>
      </a:lvl4pPr>
      <a:lvl5pPr algn="l" rtl="0" eaLnBrk="1" fontAlgn="base" hangingPunct="1">
        <a:spcBef>
          <a:spcPct val="0"/>
        </a:spcBef>
        <a:spcAft>
          <a:spcPct val="0"/>
        </a:spcAft>
        <a:defRPr sz="4400">
          <a:solidFill>
            <a:schemeClr val="tx2"/>
          </a:solidFill>
          <a:latin typeface="Times New Roman" pitchFamily="-108" charset="0"/>
        </a:defRPr>
      </a:lvl5pPr>
      <a:lvl6pPr marL="457200" algn="l" rtl="0" eaLnBrk="1" fontAlgn="base" hangingPunct="1">
        <a:spcBef>
          <a:spcPct val="0"/>
        </a:spcBef>
        <a:spcAft>
          <a:spcPct val="0"/>
        </a:spcAft>
        <a:defRPr sz="4400">
          <a:solidFill>
            <a:schemeClr val="tx2"/>
          </a:solidFill>
          <a:latin typeface="Times New Roman" pitchFamily="-108" charset="0"/>
        </a:defRPr>
      </a:lvl6pPr>
      <a:lvl7pPr marL="914400" algn="l" rtl="0" eaLnBrk="1" fontAlgn="base" hangingPunct="1">
        <a:spcBef>
          <a:spcPct val="0"/>
        </a:spcBef>
        <a:spcAft>
          <a:spcPct val="0"/>
        </a:spcAft>
        <a:defRPr sz="4400">
          <a:solidFill>
            <a:schemeClr val="tx2"/>
          </a:solidFill>
          <a:latin typeface="Times New Roman" pitchFamily="-108" charset="0"/>
        </a:defRPr>
      </a:lvl7pPr>
      <a:lvl8pPr marL="1371600" algn="l" rtl="0" eaLnBrk="1" fontAlgn="base" hangingPunct="1">
        <a:spcBef>
          <a:spcPct val="0"/>
        </a:spcBef>
        <a:spcAft>
          <a:spcPct val="0"/>
        </a:spcAft>
        <a:defRPr sz="4400">
          <a:solidFill>
            <a:schemeClr val="tx2"/>
          </a:solidFill>
          <a:latin typeface="Times New Roman" pitchFamily="-108" charset="0"/>
        </a:defRPr>
      </a:lvl8pPr>
      <a:lvl9pPr marL="1828800" algn="l" rtl="0" eaLnBrk="1" fontAlgn="base" hangingPunct="1">
        <a:spcBef>
          <a:spcPct val="0"/>
        </a:spcBef>
        <a:spcAft>
          <a:spcPct val="0"/>
        </a:spcAft>
        <a:defRPr sz="4400">
          <a:solidFill>
            <a:schemeClr val="tx2"/>
          </a:solidFill>
          <a:latin typeface="Times New Roman" pitchFamily="-108" charset="0"/>
        </a:defRPr>
      </a:lvl9pPr>
    </p:titleStyle>
    <p:bodyStyle>
      <a:lvl1pPr marL="342900" indent="-342900" algn="l" rtl="0" eaLnBrk="1" fontAlgn="base" hangingPunct="1">
        <a:spcBef>
          <a:spcPct val="20000"/>
        </a:spcBef>
        <a:spcAft>
          <a:spcPct val="0"/>
        </a:spcAft>
        <a:buClr>
          <a:schemeClr val="bg2"/>
        </a:buClr>
        <a:buSzPct val="75000"/>
        <a:buFont typeface="Monotype Sorts" pitchFamily="-108"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bg2"/>
        </a:buClr>
        <a:buSzPct val="75000"/>
        <a:buChar char="–"/>
        <a:defRPr sz="2800">
          <a:solidFill>
            <a:schemeClr val="tx1"/>
          </a:solidFill>
          <a:latin typeface="+mn-lt"/>
          <a:ea typeface="ＭＳ Ｐゴシック" pitchFamily="-108" charset="-128"/>
        </a:defRPr>
      </a:lvl2pPr>
      <a:lvl3pPr marL="1143000" indent="-228600" algn="l" rtl="0" eaLnBrk="1" fontAlgn="base" hangingPunct="1">
        <a:spcBef>
          <a:spcPct val="20000"/>
        </a:spcBef>
        <a:spcAft>
          <a:spcPct val="0"/>
        </a:spcAft>
        <a:buClr>
          <a:schemeClr val="bg2"/>
        </a:buClr>
        <a:buSzPct val="75000"/>
        <a:buFont typeface="Monotype Sorts" pitchFamily="-108" charset="2"/>
        <a:buChar char="n"/>
        <a:defRPr sz="2400">
          <a:solidFill>
            <a:schemeClr val="tx1"/>
          </a:solidFill>
          <a:latin typeface="+mn-lt"/>
          <a:ea typeface="ＭＳ Ｐゴシック" pitchFamily="-108" charset="-128"/>
        </a:defRPr>
      </a:lvl3pPr>
      <a:lvl4pPr marL="1600200" indent="-228600" algn="l" rtl="0" eaLnBrk="1" fontAlgn="base" hangingPunct="1">
        <a:spcBef>
          <a:spcPct val="20000"/>
        </a:spcBef>
        <a:spcAft>
          <a:spcPct val="0"/>
        </a:spcAft>
        <a:buClr>
          <a:schemeClr val="bg2"/>
        </a:buClr>
        <a:buSzPct val="75000"/>
        <a:buChar char="–"/>
        <a:defRPr sz="2000">
          <a:solidFill>
            <a:schemeClr val="tx1"/>
          </a:solidFill>
          <a:latin typeface="+mn-lt"/>
          <a:ea typeface="ＭＳ Ｐゴシック" pitchFamily="-108" charset="-128"/>
        </a:defRPr>
      </a:lvl4pPr>
      <a:lvl5pPr marL="2057400" indent="-228600" algn="l" rtl="0" eaLnBrk="1" fontAlgn="base" hangingPunct="1">
        <a:spcBef>
          <a:spcPct val="20000"/>
        </a:spcBef>
        <a:spcAft>
          <a:spcPct val="0"/>
        </a:spcAft>
        <a:buClr>
          <a:schemeClr val="bg2"/>
        </a:buClr>
        <a:buSzPct val="75000"/>
        <a:buChar char="•"/>
        <a:defRPr sz="2000">
          <a:solidFill>
            <a:schemeClr val="tx1"/>
          </a:solidFill>
          <a:latin typeface="+mn-lt"/>
          <a:ea typeface="ＭＳ Ｐゴシック" pitchFamily="-108" charset="-128"/>
        </a:defRPr>
      </a:lvl5pPr>
      <a:lvl6pPr marL="2514600" indent="-228600" algn="l" rtl="0" eaLnBrk="1" fontAlgn="base" hangingPunct="1">
        <a:spcBef>
          <a:spcPct val="20000"/>
        </a:spcBef>
        <a:spcAft>
          <a:spcPct val="0"/>
        </a:spcAft>
        <a:buClr>
          <a:schemeClr val="bg2"/>
        </a:buClr>
        <a:buSzPct val="75000"/>
        <a:buChar char="•"/>
        <a:defRPr sz="2000">
          <a:solidFill>
            <a:schemeClr val="tx1"/>
          </a:solidFill>
          <a:latin typeface="+mn-lt"/>
          <a:ea typeface="ＭＳ Ｐゴシック" pitchFamily="-108" charset="-128"/>
        </a:defRPr>
      </a:lvl6pPr>
      <a:lvl7pPr marL="2971800" indent="-228600" algn="l" rtl="0" eaLnBrk="1" fontAlgn="base" hangingPunct="1">
        <a:spcBef>
          <a:spcPct val="20000"/>
        </a:spcBef>
        <a:spcAft>
          <a:spcPct val="0"/>
        </a:spcAft>
        <a:buClr>
          <a:schemeClr val="bg2"/>
        </a:buClr>
        <a:buSzPct val="75000"/>
        <a:buChar char="•"/>
        <a:defRPr sz="2000">
          <a:solidFill>
            <a:schemeClr val="tx1"/>
          </a:solidFill>
          <a:latin typeface="+mn-lt"/>
          <a:ea typeface="ＭＳ Ｐゴシック" pitchFamily="-108" charset="-128"/>
        </a:defRPr>
      </a:lvl7pPr>
      <a:lvl8pPr marL="3429000" indent="-228600" algn="l" rtl="0" eaLnBrk="1" fontAlgn="base" hangingPunct="1">
        <a:spcBef>
          <a:spcPct val="20000"/>
        </a:spcBef>
        <a:spcAft>
          <a:spcPct val="0"/>
        </a:spcAft>
        <a:buClr>
          <a:schemeClr val="bg2"/>
        </a:buClr>
        <a:buSzPct val="75000"/>
        <a:buChar char="•"/>
        <a:defRPr sz="2000">
          <a:solidFill>
            <a:schemeClr val="tx1"/>
          </a:solidFill>
          <a:latin typeface="+mn-lt"/>
          <a:ea typeface="ＭＳ Ｐゴシック" pitchFamily="-108" charset="-128"/>
        </a:defRPr>
      </a:lvl8pPr>
      <a:lvl9pPr marL="3886200" indent="-228600" algn="l" rtl="0" eaLnBrk="1" fontAlgn="base" hangingPunct="1">
        <a:spcBef>
          <a:spcPct val="20000"/>
        </a:spcBef>
        <a:spcAft>
          <a:spcPct val="0"/>
        </a:spcAft>
        <a:buClr>
          <a:schemeClr val="bg2"/>
        </a:buClr>
        <a:buSzPct val="75000"/>
        <a:buChar char="•"/>
        <a:defRPr sz="2000">
          <a:solidFill>
            <a:schemeClr val="tx1"/>
          </a:solidFill>
          <a:latin typeface="+mn-lt"/>
          <a:ea typeface="ＭＳ Ｐゴシック" pitchFamily="-108"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0" name="Rectangle 2"/>
          <p:cNvSpPr>
            <a:spLocks noGrp="1" noChangeArrowheads="1"/>
          </p:cNvSpPr>
          <p:nvPr>
            <p:ph type="ctrTitle" sz="quarter"/>
          </p:nvPr>
        </p:nvSpPr>
        <p:spPr/>
        <p:txBody>
          <a:bodyPr/>
          <a:lstStyle/>
          <a:p>
            <a:r>
              <a:rPr lang="en-US"/>
              <a:t>A First Look at ML</a:t>
            </a:r>
          </a:p>
        </p:txBody>
      </p:sp>
      <p:sp>
        <p:nvSpPr>
          <p:cNvPr id="3" name="Rectangle 17"/>
          <p:cNvSpPr>
            <a:spLocks noGrp="1" noChangeArrowheads="1"/>
          </p:cNvSpPr>
          <p:nvPr>
            <p:ph type="dt" sz="quarter" idx="2"/>
          </p:nvPr>
        </p:nvSpPr>
        <p:spPr/>
        <p:txBody>
          <a:bodyPr/>
          <a:lstStyle/>
          <a:p>
            <a:r>
              <a:rPr lang="en-US" smtClean="0"/>
              <a:t>Chapter Five</a:t>
            </a:r>
            <a:endParaRPr lang="en-US"/>
          </a:p>
        </p:txBody>
      </p:sp>
      <p:sp>
        <p:nvSpPr>
          <p:cNvPr id="4" name="Rectangle 18"/>
          <p:cNvSpPr>
            <a:spLocks noGrp="1" noChangeArrowheads="1"/>
          </p:cNvSpPr>
          <p:nvPr>
            <p:ph type="ftr" sz="quarter" idx="3"/>
          </p:nvPr>
        </p:nvSpPr>
        <p:spPr/>
        <p:txBody>
          <a:bodyPr/>
          <a:lstStyle/>
          <a:p>
            <a:r>
              <a:rPr lang="en-US" smtClean="0"/>
              <a:t>Modern Programming Languages, 2nd ed.</a:t>
            </a:r>
            <a:endParaRPr lang="en-US"/>
          </a:p>
        </p:txBody>
      </p:sp>
      <p:sp>
        <p:nvSpPr>
          <p:cNvPr id="5" name="Rectangle 19"/>
          <p:cNvSpPr>
            <a:spLocks noGrp="1" noChangeArrowheads="1"/>
          </p:cNvSpPr>
          <p:nvPr>
            <p:ph type="sldNum" sz="quarter" idx="4"/>
          </p:nvPr>
        </p:nvSpPr>
        <p:spPr/>
        <p:txBody>
          <a:bodyPr/>
          <a:lstStyle/>
          <a:p>
            <a:fld id="{DB56962E-1D0B-EA46-8F04-C48B3E9D4C93}" type="slidenum">
              <a:rPr lang="en-US"/>
              <a:pPr/>
              <a:t>1</a:t>
            </a:fld>
            <a:endParaRPr lang="en-US"/>
          </a:p>
        </p:txBody>
      </p:sp>
    </p:spTree>
  </p:cSld>
  <p:clrMapOvr>
    <a:masterClrMapping/>
  </p:clrMapOvr>
  <p:transition advTm="13152"/>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Chapter Five</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9562A8B2-799F-6B44-9EA2-1213947A42C5}" type="slidenum">
              <a:rPr lang="en-US"/>
              <a:pPr/>
              <a:t>10</a:t>
            </a:fld>
            <a:endParaRPr lang="en-US"/>
          </a:p>
        </p:txBody>
      </p:sp>
      <p:sp>
        <p:nvSpPr>
          <p:cNvPr id="9218" name="Text Box 2"/>
          <p:cNvSpPr txBox="1">
            <a:spLocks noChangeArrowheads="1"/>
          </p:cNvSpPr>
          <p:nvPr/>
        </p:nvSpPr>
        <p:spPr bwMode="auto">
          <a:xfrm>
            <a:off x="533400" y="533400"/>
            <a:ext cx="8229600" cy="3752850"/>
          </a:xfrm>
          <a:prstGeom prst="rect">
            <a:avLst/>
          </a:prstGeom>
          <a:noFill/>
          <a:ln w="9525">
            <a:solidFill>
              <a:schemeClr val="tx1"/>
            </a:solidFill>
            <a:miter lim="800000"/>
            <a:headEnd/>
            <a:tailEnd/>
          </a:ln>
          <a:effectLst/>
        </p:spPr>
        <p:txBody>
          <a:bodyPr>
            <a:prstTxWarp prst="textNoShape">
              <a:avLst/>
            </a:prstTxWarp>
            <a:spAutoFit/>
          </a:bodyPr>
          <a:lstStyle/>
          <a:p>
            <a:r>
              <a:rPr lang="en-US">
                <a:solidFill>
                  <a:srgbClr val="000000"/>
                </a:solidFill>
                <a:latin typeface="Courier New" pitchFamily="-112" charset="0"/>
                <a:ea typeface="Times New Roman" pitchFamily="-112" charset="0"/>
                <a:cs typeface="Times New Roman" pitchFamily="-112" charset="0"/>
              </a:rPr>
              <a:t>- </a:t>
            </a:r>
            <a:r>
              <a:rPr lang="en-US" b="1">
                <a:solidFill>
                  <a:srgbClr val="000000"/>
                </a:solidFill>
                <a:latin typeface="Courier New" pitchFamily="-112" charset="0"/>
                <a:ea typeface="Times New Roman" pitchFamily="-112" charset="0"/>
                <a:cs typeface="Times New Roman" pitchFamily="-112" charset="0"/>
              </a:rPr>
              <a:t>"bibity" ^ "bobity" ^ "boo";</a:t>
            </a:r>
            <a:br>
              <a:rPr lang="en-US" b="1">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val it = "bibitybobityboo" : string</a:t>
            </a:r>
          </a:p>
          <a:p>
            <a:r>
              <a:rPr lang="en-US">
                <a:solidFill>
                  <a:srgbClr val="000000"/>
                </a:solidFill>
                <a:latin typeface="Courier New" pitchFamily="-112" charset="0"/>
                <a:ea typeface="Times New Roman" pitchFamily="-112" charset="0"/>
                <a:cs typeface="Times New Roman" pitchFamily="-112" charset="0"/>
              </a:rPr>
              <a:t>- </a:t>
            </a:r>
            <a:r>
              <a:rPr lang="en-US" b="1">
                <a:solidFill>
                  <a:srgbClr val="000000"/>
                </a:solidFill>
                <a:latin typeface="Courier New" pitchFamily="-112" charset="0"/>
                <a:ea typeface="Times New Roman" pitchFamily="-112" charset="0"/>
                <a:cs typeface="Times New Roman" pitchFamily="-112" charset="0"/>
              </a:rPr>
              <a:t>2 &lt; 3;</a:t>
            </a:r>
            <a:br>
              <a:rPr lang="en-US" b="1">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val it = true : bool</a:t>
            </a:r>
            <a:br>
              <a:rPr lang="en-US">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 </a:t>
            </a:r>
            <a:r>
              <a:rPr lang="en-US" b="1">
                <a:solidFill>
                  <a:srgbClr val="000000"/>
                </a:solidFill>
                <a:latin typeface="Courier New" pitchFamily="-112" charset="0"/>
                <a:ea typeface="Times New Roman" pitchFamily="-112" charset="0"/>
                <a:cs typeface="Times New Roman" pitchFamily="-112" charset="0"/>
              </a:rPr>
              <a:t>1.0 &lt;= 1.0;</a:t>
            </a:r>
            <a:br>
              <a:rPr lang="en-US" b="1">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val it = true : bool</a:t>
            </a:r>
            <a:br>
              <a:rPr lang="en-US">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 </a:t>
            </a:r>
            <a:r>
              <a:rPr lang="en-US" b="1">
                <a:solidFill>
                  <a:srgbClr val="000000"/>
                </a:solidFill>
                <a:latin typeface="Courier New" pitchFamily="-112" charset="0"/>
                <a:ea typeface="Times New Roman" pitchFamily="-112" charset="0"/>
                <a:cs typeface="Times New Roman" pitchFamily="-112" charset="0"/>
              </a:rPr>
              <a:t>#"d" &gt; #"c";</a:t>
            </a:r>
            <a:br>
              <a:rPr lang="en-US" b="1">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val it = true : bool</a:t>
            </a:r>
            <a:br>
              <a:rPr lang="en-US">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 </a:t>
            </a:r>
            <a:r>
              <a:rPr lang="en-US" b="1">
                <a:solidFill>
                  <a:srgbClr val="000000"/>
                </a:solidFill>
                <a:latin typeface="Courier New" pitchFamily="-112" charset="0"/>
                <a:ea typeface="Times New Roman" pitchFamily="-112" charset="0"/>
                <a:cs typeface="Times New Roman" pitchFamily="-112" charset="0"/>
              </a:rPr>
              <a:t>"abce" &gt;= "abd";</a:t>
            </a:r>
            <a:br>
              <a:rPr lang="en-US" b="1">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val it = false : bool</a:t>
            </a:r>
          </a:p>
        </p:txBody>
      </p:sp>
      <p:sp>
        <p:nvSpPr>
          <p:cNvPr id="9219" name="Text Box 3"/>
          <p:cNvSpPr txBox="1">
            <a:spLocks noChangeArrowheads="1"/>
          </p:cNvSpPr>
          <p:nvPr/>
        </p:nvSpPr>
        <p:spPr bwMode="auto">
          <a:xfrm>
            <a:off x="609600" y="4406900"/>
            <a:ext cx="8077200" cy="19177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String concatenation: </a:t>
            </a:r>
            <a:r>
              <a:rPr lang="en-US" b="1">
                <a:latin typeface="Courier New" pitchFamily="-112" charset="0"/>
              </a:rPr>
              <a:t>^</a:t>
            </a:r>
            <a:r>
              <a:rPr lang="en-US"/>
              <a:t> operator</a:t>
            </a:r>
          </a:p>
          <a:p>
            <a:pPr>
              <a:spcBef>
                <a:spcPct val="50000"/>
              </a:spcBef>
            </a:pPr>
            <a:r>
              <a:rPr lang="en-US"/>
              <a:t>Ordering comparisons: </a:t>
            </a:r>
            <a:r>
              <a:rPr lang="en-US" b="1">
                <a:latin typeface="Courier New" pitchFamily="-112" charset="0"/>
              </a:rPr>
              <a:t>&lt;</a:t>
            </a:r>
            <a:r>
              <a:rPr lang="en-US"/>
              <a:t>, </a:t>
            </a:r>
            <a:r>
              <a:rPr lang="en-US" b="1">
                <a:latin typeface="Courier New" pitchFamily="-112" charset="0"/>
              </a:rPr>
              <a:t>&gt;</a:t>
            </a:r>
            <a:r>
              <a:rPr lang="en-US"/>
              <a:t>, </a:t>
            </a:r>
            <a:r>
              <a:rPr lang="en-US" b="1">
                <a:latin typeface="Courier New" pitchFamily="-112" charset="0"/>
              </a:rPr>
              <a:t>&lt;=</a:t>
            </a:r>
            <a:r>
              <a:rPr lang="en-US"/>
              <a:t>, </a:t>
            </a:r>
            <a:r>
              <a:rPr lang="en-US" b="1">
                <a:latin typeface="Courier New" pitchFamily="-112" charset="0"/>
              </a:rPr>
              <a:t>&gt;=</a:t>
            </a:r>
            <a:r>
              <a:rPr lang="en-US"/>
              <a:t>, apply to </a:t>
            </a:r>
            <a:r>
              <a:rPr lang="en-US" b="1">
                <a:latin typeface="Courier New" pitchFamily="-112" charset="0"/>
              </a:rPr>
              <a:t>string</a:t>
            </a:r>
            <a:r>
              <a:rPr lang="en-US"/>
              <a:t>, </a:t>
            </a:r>
            <a:r>
              <a:rPr lang="en-US" b="1">
                <a:latin typeface="Courier New" pitchFamily="-112" charset="0"/>
              </a:rPr>
              <a:t>char</a:t>
            </a:r>
            <a:r>
              <a:rPr lang="en-US"/>
              <a:t>, </a:t>
            </a:r>
            <a:r>
              <a:rPr lang="en-US" b="1">
                <a:latin typeface="Courier New" pitchFamily="-112" charset="0"/>
              </a:rPr>
              <a:t>int</a:t>
            </a:r>
            <a:r>
              <a:rPr lang="en-US"/>
              <a:t> and </a:t>
            </a:r>
            <a:r>
              <a:rPr lang="en-US" b="1">
                <a:latin typeface="Courier New" pitchFamily="-112" charset="0"/>
              </a:rPr>
              <a:t>real</a:t>
            </a:r>
          </a:p>
          <a:p>
            <a:pPr>
              <a:spcBef>
                <a:spcPct val="50000"/>
              </a:spcBef>
            </a:pPr>
            <a:r>
              <a:rPr lang="en-US"/>
              <a:t>Order on strings and characters is lexicographic</a:t>
            </a:r>
          </a:p>
        </p:txBody>
      </p:sp>
    </p:spTree>
  </p:cSld>
  <p:clrMapOvr>
    <a:masterClrMapping/>
  </p:clrMapOvr>
  <p:transition advTm="130704"/>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Chapter Five</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7E804FDF-14D1-4E45-A263-87A7D85872DC}" type="slidenum">
              <a:rPr lang="en-US"/>
              <a:pPr/>
              <a:t>11</a:t>
            </a:fld>
            <a:endParaRPr lang="en-US"/>
          </a:p>
        </p:txBody>
      </p:sp>
      <p:sp>
        <p:nvSpPr>
          <p:cNvPr id="64514" name="Text Box 2"/>
          <p:cNvSpPr txBox="1">
            <a:spLocks noChangeArrowheads="1"/>
          </p:cNvSpPr>
          <p:nvPr/>
        </p:nvSpPr>
        <p:spPr bwMode="auto">
          <a:xfrm>
            <a:off x="533400" y="381000"/>
            <a:ext cx="8229600" cy="4117975"/>
          </a:xfrm>
          <a:prstGeom prst="rect">
            <a:avLst/>
          </a:prstGeom>
          <a:noFill/>
          <a:ln w="9525">
            <a:solidFill>
              <a:schemeClr val="tx1"/>
            </a:solidFill>
            <a:miter lim="800000"/>
            <a:headEnd/>
            <a:tailEnd/>
          </a:ln>
          <a:effectLst/>
        </p:spPr>
        <p:txBody>
          <a:bodyPr>
            <a:prstTxWarp prst="textNoShape">
              <a:avLst/>
            </a:prstTxWarp>
            <a:spAutoFit/>
          </a:bodyPr>
          <a:lstStyle/>
          <a:p>
            <a:r>
              <a:rPr lang="en-US">
                <a:solidFill>
                  <a:srgbClr val="000000"/>
                </a:solidFill>
                <a:latin typeface="Courier New" pitchFamily="-112" charset="0"/>
                <a:ea typeface="Times New Roman" pitchFamily="-112" charset="0"/>
                <a:cs typeface="Times New Roman" pitchFamily="-112" charset="0"/>
              </a:rPr>
              <a:t>- </a:t>
            </a:r>
            <a:r>
              <a:rPr lang="en-US" b="1">
                <a:solidFill>
                  <a:srgbClr val="000000"/>
                </a:solidFill>
                <a:latin typeface="Courier New" pitchFamily="-112" charset="0"/>
                <a:ea typeface="Times New Roman" pitchFamily="-112" charset="0"/>
                <a:cs typeface="Times New Roman" pitchFamily="-112" charset="0"/>
              </a:rPr>
              <a:t>1 = 2;</a:t>
            </a:r>
          </a:p>
          <a:p>
            <a:r>
              <a:rPr lang="en-US">
                <a:solidFill>
                  <a:srgbClr val="000000"/>
                </a:solidFill>
                <a:latin typeface="Courier New" pitchFamily="-112" charset="0"/>
                <a:ea typeface="Times New Roman" pitchFamily="-112" charset="0"/>
                <a:cs typeface="Times New Roman" pitchFamily="-112" charset="0"/>
              </a:rPr>
              <a:t>val it = false : bool</a:t>
            </a:r>
          </a:p>
          <a:p>
            <a:r>
              <a:rPr lang="en-US">
                <a:solidFill>
                  <a:srgbClr val="000000"/>
                </a:solidFill>
                <a:latin typeface="Courier New" pitchFamily="-112" charset="0"/>
                <a:ea typeface="Times New Roman" pitchFamily="-112" charset="0"/>
                <a:cs typeface="Times New Roman" pitchFamily="-112" charset="0"/>
              </a:rPr>
              <a:t>- </a:t>
            </a:r>
            <a:r>
              <a:rPr lang="en-US" b="1">
                <a:solidFill>
                  <a:srgbClr val="000000"/>
                </a:solidFill>
                <a:latin typeface="Courier New" pitchFamily="-112" charset="0"/>
                <a:ea typeface="Times New Roman" pitchFamily="-112" charset="0"/>
                <a:cs typeface="Times New Roman" pitchFamily="-112" charset="0"/>
              </a:rPr>
              <a:t>true &lt;&gt; false;</a:t>
            </a:r>
          </a:p>
          <a:p>
            <a:r>
              <a:rPr lang="en-US">
                <a:solidFill>
                  <a:srgbClr val="000000"/>
                </a:solidFill>
                <a:latin typeface="Courier New" pitchFamily="-112" charset="0"/>
                <a:ea typeface="Times New Roman" pitchFamily="-112" charset="0"/>
                <a:cs typeface="Times New Roman" pitchFamily="-112" charset="0"/>
              </a:rPr>
              <a:t>val it = true : bool</a:t>
            </a:r>
          </a:p>
          <a:p>
            <a:r>
              <a:rPr lang="en-US">
                <a:solidFill>
                  <a:srgbClr val="000000"/>
                </a:solidFill>
                <a:latin typeface="Courier New" pitchFamily="-112" charset="0"/>
                <a:ea typeface="Times New Roman" pitchFamily="-112" charset="0"/>
                <a:cs typeface="Times New Roman" pitchFamily="-112" charset="0"/>
              </a:rPr>
              <a:t>- </a:t>
            </a:r>
            <a:r>
              <a:rPr lang="en-US" b="1">
                <a:solidFill>
                  <a:srgbClr val="000000"/>
                </a:solidFill>
                <a:latin typeface="Courier New" pitchFamily="-112" charset="0"/>
                <a:ea typeface="Times New Roman" pitchFamily="-112" charset="0"/>
                <a:cs typeface="Times New Roman" pitchFamily="-112" charset="0"/>
              </a:rPr>
              <a:t>1.3 = 1.3;</a:t>
            </a:r>
          </a:p>
          <a:p>
            <a:r>
              <a:rPr lang="en-US">
                <a:solidFill>
                  <a:srgbClr val="000000"/>
                </a:solidFill>
                <a:latin typeface="Courier New" pitchFamily="-112" charset="0"/>
                <a:ea typeface="Times New Roman" pitchFamily="-112" charset="0"/>
                <a:cs typeface="Times New Roman" pitchFamily="-112" charset="0"/>
              </a:rPr>
              <a:t>Error: operator and operand don't agree </a:t>
            </a:r>
          </a:p>
          <a:p>
            <a:r>
              <a:rPr lang="en-US">
                <a:solidFill>
                  <a:srgbClr val="000000"/>
                </a:solidFill>
                <a:latin typeface="Courier New" pitchFamily="-112" charset="0"/>
                <a:ea typeface="Times New Roman" pitchFamily="-112" charset="0"/>
                <a:cs typeface="Times New Roman" pitchFamily="-112" charset="0"/>
              </a:rPr>
              <a:t>              [equality type required]</a:t>
            </a:r>
          </a:p>
          <a:p>
            <a:r>
              <a:rPr lang="en-US">
                <a:solidFill>
                  <a:srgbClr val="000000"/>
                </a:solidFill>
                <a:latin typeface="Courier New" pitchFamily="-112" charset="0"/>
                <a:ea typeface="Times New Roman" pitchFamily="-112" charset="0"/>
                <a:cs typeface="Times New Roman" pitchFamily="-112" charset="0"/>
              </a:rPr>
              <a:t>  operator domain: ''Z * ''Z</a:t>
            </a:r>
          </a:p>
          <a:p>
            <a:r>
              <a:rPr lang="en-US">
                <a:solidFill>
                  <a:srgbClr val="000000"/>
                </a:solidFill>
                <a:latin typeface="Courier New" pitchFamily="-112" charset="0"/>
                <a:ea typeface="Times New Roman" pitchFamily="-112" charset="0"/>
                <a:cs typeface="Times New Roman" pitchFamily="-112" charset="0"/>
              </a:rPr>
              <a:t>  operand:         real * real</a:t>
            </a:r>
          </a:p>
          <a:p>
            <a:r>
              <a:rPr lang="en-US">
                <a:solidFill>
                  <a:srgbClr val="000000"/>
                </a:solidFill>
                <a:latin typeface="Courier New" pitchFamily="-112" charset="0"/>
                <a:ea typeface="Times New Roman" pitchFamily="-112" charset="0"/>
                <a:cs typeface="Times New Roman" pitchFamily="-112" charset="0"/>
              </a:rPr>
              <a:t>  in expression:</a:t>
            </a:r>
          </a:p>
          <a:p>
            <a:r>
              <a:rPr lang="en-US">
                <a:solidFill>
                  <a:srgbClr val="000000"/>
                </a:solidFill>
                <a:latin typeface="Courier New" pitchFamily="-112" charset="0"/>
                <a:ea typeface="Times New Roman" pitchFamily="-112" charset="0"/>
                <a:cs typeface="Times New Roman" pitchFamily="-112" charset="0"/>
              </a:rPr>
              <a:t>    1.3 = 1.3</a:t>
            </a:r>
          </a:p>
        </p:txBody>
      </p:sp>
      <p:sp>
        <p:nvSpPr>
          <p:cNvPr id="64515" name="Text Box 3"/>
          <p:cNvSpPr txBox="1">
            <a:spLocks noChangeArrowheads="1"/>
          </p:cNvSpPr>
          <p:nvPr/>
        </p:nvSpPr>
        <p:spPr bwMode="auto">
          <a:xfrm>
            <a:off x="609600" y="4695825"/>
            <a:ext cx="8077200" cy="15525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Equality comparisons: </a:t>
            </a:r>
            <a:r>
              <a:rPr lang="en-US" b="1">
                <a:latin typeface="Courier New" pitchFamily="-112" charset="0"/>
              </a:rPr>
              <a:t>=</a:t>
            </a:r>
            <a:r>
              <a:rPr lang="en-US"/>
              <a:t> and </a:t>
            </a:r>
            <a:r>
              <a:rPr lang="en-US" b="1">
                <a:latin typeface="Courier New" pitchFamily="-112" charset="0"/>
              </a:rPr>
              <a:t>&lt;&gt;</a:t>
            </a:r>
          </a:p>
          <a:p>
            <a:pPr>
              <a:spcBef>
                <a:spcPct val="50000"/>
              </a:spcBef>
            </a:pPr>
            <a:r>
              <a:rPr lang="en-US"/>
              <a:t>Most types are equality testable: these are </a:t>
            </a:r>
            <a:r>
              <a:rPr lang="en-US" i="1"/>
              <a:t>equality types</a:t>
            </a:r>
          </a:p>
          <a:p>
            <a:pPr>
              <a:spcBef>
                <a:spcPct val="50000"/>
              </a:spcBef>
            </a:pPr>
            <a:r>
              <a:rPr lang="en-US"/>
              <a:t>Type </a:t>
            </a:r>
            <a:r>
              <a:rPr lang="en-US" b="1">
                <a:latin typeface="Courier New" pitchFamily="-112" charset="0"/>
              </a:rPr>
              <a:t>real</a:t>
            </a:r>
            <a:r>
              <a:rPr lang="en-US"/>
              <a:t> is not an equality type</a:t>
            </a:r>
            <a:endParaRPr lang="en-US" b="1">
              <a:latin typeface="Courier New" pitchFamily="-112" charset="0"/>
            </a:endParaRPr>
          </a:p>
        </p:txBody>
      </p:sp>
    </p:spTree>
  </p:cSld>
  <p:clrMapOvr>
    <a:masterClrMapping/>
  </p:clrMapOvr>
  <p:transition advTm="130704"/>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Chapter Five</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2EEEEA14-125D-6A44-B87D-C2CF3A86DEAE}" type="slidenum">
              <a:rPr lang="en-US"/>
              <a:pPr/>
              <a:t>12</a:t>
            </a:fld>
            <a:endParaRPr lang="en-US"/>
          </a:p>
        </p:txBody>
      </p:sp>
      <p:sp>
        <p:nvSpPr>
          <p:cNvPr id="10242" name="Text Box 2"/>
          <p:cNvSpPr txBox="1">
            <a:spLocks noChangeArrowheads="1"/>
          </p:cNvSpPr>
          <p:nvPr/>
        </p:nvSpPr>
        <p:spPr bwMode="auto">
          <a:xfrm>
            <a:off x="533400" y="952500"/>
            <a:ext cx="8229600" cy="1562100"/>
          </a:xfrm>
          <a:prstGeom prst="rect">
            <a:avLst/>
          </a:prstGeom>
          <a:noFill/>
          <a:ln w="9525">
            <a:solidFill>
              <a:schemeClr val="tx1"/>
            </a:solidFill>
            <a:miter lim="800000"/>
            <a:headEnd/>
            <a:tailEnd/>
          </a:ln>
          <a:effectLst/>
        </p:spPr>
        <p:txBody>
          <a:bodyPr>
            <a:prstTxWarp prst="textNoShape">
              <a:avLst/>
            </a:prstTxWarp>
            <a:spAutoFit/>
          </a:bodyPr>
          <a:lstStyle/>
          <a:p>
            <a:r>
              <a:rPr lang="en-US">
                <a:solidFill>
                  <a:srgbClr val="000000"/>
                </a:solidFill>
                <a:latin typeface="Courier New" pitchFamily="-112" charset="0"/>
                <a:ea typeface="Times New Roman" pitchFamily="-112" charset="0"/>
                <a:cs typeface="Times New Roman" pitchFamily="-112" charset="0"/>
              </a:rPr>
              <a:t>- </a:t>
            </a:r>
            <a:r>
              <a:rPr lang="en-US" b="1">
                <a:solidFill>
                  <a:srgbClr val="000000"/>
                </a:solidFill>
                <a:latin typeface="Courier New" pitchFamily="-112" charset="0"/>
                <a:ea typeface="Times New Roman" pitchFamily="-112" charset="0"/>
                <a:cs typeface="Times New Roman" pitchFamily="-112" charset="0"/>
              </a:rPr>
              <a:t>1 &lt; 2 orelse 3 &gt; 4;</a:t>
            </a:r>
            <a:r>
              <a:rPr lang="en-US" b="1">
                <a:solidFill>
                  <a:srgbClr val="000000"/>
                </a:solidFill>
                <a:latin typeface="Courier New" pitchFamily="-112" charset="0"/>
                <a:ea typeface="Arial Unicode MS" pitchFamily="-112" charset="0"/>
                <a:cs typeface="Arial Unicode MS" pitchFamily="-112" charset="0"/>
              </a:rPr>
              <a:t/>
            </a:r>
            <a:br>
              <a:rPr lang="en-US" b="1">
                <a:solidFill>
                  <a:srgbClr val="000000"/>
                </a:solidFill>
                <a:latin typeface="Courier New" pitchFamily="-112" charset="0"/>
                <a:ea typeface="Arial Unicode MS" pitchFamily="-112" charset="0"/>
                <a:cs typeface="Arial Unicode MS" pitchFamily="-112" charset="0"/>
              </a:rPr>
            </a:br>
            <a:r>
              <a:rPr lang="en-US">
                <a:solidFill>
                  <a:srgbClr val="000000"/>
                </a:solidFill>
                <a:latin typeface="Courier New" pitchFamily="-112" charset="0"/>
                <a:ea typeface="Times New Roman" pitchFamily="-112" charset="0"/>
                <a:cs typeface="Times New Roman" pitchFamily="-112" charset="0"/>
              </a:rPr>
              <a:t>val it = true : bool</a:t>
            </a:r>
            <a:br>
              <a:rPr lang="en-US">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 </a:t>
            </a:r>
            <a:r>
              <a:rPr lang="en-US" b="1">
                <a:solidFill>
                  <a:srgbClr val="000000"/>
                </a:solidFill>
                <a:latin typeface="Courier New" pitchFamily="-112" charset="0"/>
                <a:ea typeface="Times New Roman" pitchFamily="-112" charset="0"/>
                <a:cs typeface="Times New Roman" pitchFamily="-112" charset="0"/>
              </a:rPr>
              <a:t>1 &lt; 2 andalso not (3 &lt; 4);</a:t>
            </a:r>
            <a:br>
              <a:rPr lang="en-US" b="1">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val it = false : bool</a:t>
            </a:r>
          </a:p>
        </p:txBody>
      </p:sp>
      <p:sp>
        <p:nvSpPr>
          <p:cNvPr id="10243" name="Text Box 3"/>
          <p:cNvSpPr txBox="1">
            <a:spLocks noChangeArrowheads="1"/>
          </p:cNvSpPr>
          <p:nvPr/>
        </p:nvSpPr>
        <p:spPr bwMode="auto">
          <a:xfrm>
            <a:off x="609600" y="3141663"/>
            <a:ext cx="8077200" cy="1735137"/>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Boolean operators: </a:t>
            </a:r>
            <a:r>
              <a:rPr lang="en-US" b="1">
                <a:latin typeface="Courier New" pitchFamily="-112" charset="0"/>
              </a:rPr>
              <a:t>andalso</a:t>
            </a:r>
            <a:r>
              <a:rPr lang="en-US"/>
              <a:t>, </a:t>
            </a:r>
            <a:r>
              <a:rPr lang="en-US" b="1">
                <a:latin typeface="Courier New" pitchFamily="-112" charset="0"/>
              </a:rPr>
              <a:t>orelse</a:t>
            </a:r>
            <a:r>
              <a:rPr lang="en-US"/>
              <a:t>, </a:t>
            </a:r>
            <a:r>
              <a:rPr lang="en-US" b="1">
                <a:latin typeface="Courier New" pitchFamily="-112" charset="0"/>
              </a:rPr>
              <a:t>not</a:t>
            </a:r>
            <a:r>
              <a:rPr lang="en-US"/>
              <a:t>.  (And we can also use </a:t>
            </a:r>
            <a:r>
              <a:rPr lang="en-US" b="1">
                <a:latin typeface="Courier New" pitchFamily="-112" charset="0"/>
              </a:rPr>
              <a:t>=</a:t>
            </a:r>
            <a:r>
              <a:rPr lang="en-US"/>
              <a:t> for equivalence and </a:t>
            </a:r>
            <a:r>
              <a:rPr lang="en-US" b="1">
                <a:latin typeface="Courier New" pitchFamily="-112" charset="0"/>
              </a:rPr>
              <a:t>&lt;&gt;</a:t>
            </a:r>
            <a:r>
              <a:rPr lang="en-US"/>
              <a:t> for exclusive or.)</a:t>
            </a:r>
          </a:p>
          <a:p>
            <a:pPr>
              <a:spcBef>
                <a:spcPct val="50000"/>
              </a:spcBef>
            </a:pPr>
            <a:r>
              <a:rPr lang="en-US"/>
              <a:t>Precedence so far: {</a:t>
            </a:r>
            <a:r>
              <a:rPr lang="en-US" b="1">
                <a:latin typeface="Courier New" pitchFamily="-112" charset="0"/>
              </a:rPr>
              <a:t>orelse</a:t>
            </a:r>
            <a:r>
              <a:rPr lang="en-US"/>
              <a:t>} &lt; {</a:t>
            </a:r>
            <a:r>
              <a:rPr lang="en-US" b="1">
                <a:latin typeface="Courier New" pitchFamily="-112" charset="0"/>
              </a:rPr>
              <a:t>andalso</a:t>
            </a:r>
            <a:r>
              <a:rPr lang="en-US"/>
              <a:t>} &lt; </a:t>
            </a:r>
            <a:br>
              <a:rPr lang="en-US"/>
            </a:br>
            <a:r>
              <a:rPr lang="en-US"/>
              <a:t>{</a:t>
            </a:r>
            <a:r>
              <a:rPr lang="en-US" b="1">
                <a:latin typeface="Courier New" pitchFamily="-112" charset="0"/>
              </a:rPr>
              <a:t>=</a:t>
            </a:r>
            <a:r>
              <a:rPr lang="en-US"/>
              <a:t>,</a:t>
            </a:r>
            <a:r>
              <a:rPr lang="en-US" b="1">
                <a:latin typeface="Courier New" pitchFamily="-112" charset="0"/>
              </a:rPr>
              <a:t>&lt;&gt;</a:t>
            </a:r>
            <a:r>
              <a:rPr lang="en-US"/>
              <a:t>,</a:t>
            </a:r>
            <a:r>
              <a:rPr lang="en-US" b="1">
                <a:latin typeface="Courier New" pitchFamily="-112" charset="0"/>
              </a:rPr>
              <a:t>&lt;</a:t>
            </a:r>
            <a:r>
              <a:rPr lang="en-US"/>
              <a:t>,</a:t>
            </a:r>
            <a:r>
              <a:rPr lang="en-US" b="1">
                <a:latin typeface="Courier New" pitchFamily="-112" charset="0"/>
              </a:rPr>
              <a:t>&gt;</a:t>
            </a:r>
            <a:r>
              <a:rPr lang="en-US"/>
              <a:t>,</a:t>
            </a:r>
            <a:r>
              <a:rPr lang="en-US" b="1">
                <a:latin typeface="Courier New" pitchFamily="-112" charset="0"/>
              </a:rPr>
              <a:t>&lt;=</a:t>
            </a:r>
            <a:r>
              <a:rPr lang="en-US"/>
              <a:t>,</a:t>
            </a:r>
            <a:r>
              <a:rPr lang="en-US" b="1">
                <a:latin typeface="Courier New" pitchFamily="-112" charset="0"/>
              </a:rPr>
              <a:t>&gt;=</a:t>
            </a:r>
            <a:r>
              <a:rPr lang="en-US"/>
              <a:t>} &lt; {</a:t>
            </a:r>
            <a:r>
              <a:rPr lang="en-US" b="1">
                <a:latin typeface="Courier New" pitchFamily="-112" charset="0"/>
              </a:rPr>
              <a:t>+</a:t>
            </a:r>
            <a:r>
              <a:rPr lang="en-US"/>
              <a:t>,</a:t>
            </a:r>
            <a:r>
              <a:rPr lang="en-US" b="1">
                <a:latin typeface="Courier New" pitchFamily="-112" charset="0"/>
              </a:rPr>
              <a:t>-</a:t>
            </a:r>
            <a:r>
              <a:rPr lang="en-US"/>
              <a:t>,</a:t>
            </a:r>
            <a:r>
              <a:rPr lang="en-US" b="1">
                <a:latin typeface="Courier New" pitchFamily="-112" charset="0"/>
              </a:rPr>
              <a:t>^</a:t>
            </a:r>
            <a:r>
              <a:rPr lang="en-US"/>
              <a:t>} &lt; {</a:t>
            </a:r>
            <a:r>
              <a:rPr lang="en-US" b="1">
                <a:latin typeface="Courier New" pitchFamily="-112" charset="0"/>
              </a:rPr>
              <a:t>*</a:t>
            </a:r>
            <a:r>
              <a:rPr lang="en-US"/>
              <a:t>,</a:t>
            </a:r>
            <a:r>
              <a:rPr lang="en-US" b="1">
                <a:latin typeface="Courier New" pitchFamily="-112" charset="0"/>
              </a:rPr>
              <a:t>/</a:t>
            </a:r>
            <a:r>
              <a:rPr lang="en-US"/>
              <a:t>,</a:t>
            </a:r>
            <a:r>
              <a:rPr lang="en-US" b="1">
                <a:latin typeface="Courier New" pitchFamily="-112" charset="0"/>
              </a:rPr>
              <a:t>div</a:t>
            </a:r>
            <a:r>
              <a:rPr lang="en-US"/>
              <a:t>,</a:t>
            </a:r>
            <a:r>
              <a:rPr lang="en-US" b="1">
                <a:latin typeface="Courier New" pitchFamily="-112" charset="0"/>
              </a:rPr>
              <a:t>mod</a:t>
            </a:r>
            <a:r>
              <a:rPr lang="en-US"/>
              <a:t>} &lt; {</a:t>
            </a:r>
            <a:r>
              <a:rPr lang="en-US" b="1">
                <a:latin typeface="Courier New" pitchFamily="-112" charset="0"/>
              </a:rPr>
              <a:t>~</a:t>
            </a:r>
            <a:r>
              <a:rPr lang="en-US"/>
              <a:t>,</a:t>
            </a:r>
            <a:r>
              <a:rPr lang="en-US" b="1">
                <a:latin typeface="Courier New" pitchFamily="-112" charset="0"/>
              </a:rPr>
              <a:t>not</a:t>
            </a:r>
            <a:r>
              <a:rPr lang="en-US"/>
              <a:t>}</a:t>
            </a:r>
          </a:p>
        </p:txBody>
      </p:sp>
    </p:spTree>
  </p:cSld>
  <p:clrMapOvr>
    <a:masterClrMapping/>
  </p:clrMapOvr>
  <p:transition advTm="78848"/>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Chapter Five</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43149CED-C171-4148-B712-7C61FF07A6D0}" type="slidenum">
              <a:rPr lang="en-US"/>
              <a:pPr/>
              <a:t>13</a:t>
            </a:fld>
            <a:endParaRPr lang="en-US"/>
          </a:p>
        </p:txBody>
      </p:sp>
      <p:sp>
        <p:nvSpPr>
          <p:cNvPr id="65538" name="Text Box 2"/>
          <p:cNvSpPr txBox="1">
            <a:spLocks noChangeArrowheads="1"/>
          </p:cNvSpPr>
          <p:nvPr/>
        </p:nvSpPr>
        <p:spPr bwMode="auto">
          <a:xfrm>
            <a:off x="533400" y="533400"/>
            <a:ext cx="8229600" cy="831850"/>
          </a:xfrm>
          <a:prstGeom prst="rect">
            <a:avLst/>
          </a:prstGeom>
          <a:noFill/>
          <a:ln w="9525">
            <a:solidFill>
              <a:schemeClr val="tx1"/>
            </a:solidFill>
            <a:miter lim="800000"/>
            <a:headEnd/>
            <a:tailEnd/>
          </a:ln>
          <a:effectLst/>
        </p:spPr>
        <p:txBody>
          <a:bodyPr>
            <a:prstTxWarp prst="textNoShape">
              <a:avLst/>
            </a:prstTxWarp>
            <a:spAutoFit/>
          </a:bodyPr>
          <a:lstStyle/>
          <a:p>
            <a:r>
              <a:rPr lang="en-US">
                <a:solidFill>
                  <a:srgbClr val="000000"/>
                </a:solidFill>
                <a:latin typeface="Courier New" pitchFamily="-112" charset="0"/>
                <a:ea typeface="Times New Roman" pitchFamily="-112" charset="0"/>
                <a:cs typeface="Times New Roman" pitchFamily="-112" charset="0"/>
              </a:rPr>
              <a:t>- </a:t>
            </a:r>
            <a:r>
              <a:rPr lang="en-US" b="1">
                <a:solidFill>
                  <a:srgbClr val="000000"/>
                </a:solidFill>
                <a:latin typeface="Courier New" pitchFamily="-112" charset="0"/>
                <a:ea typeface="Times New Roman" pitchFamily="-112" charset="0"/>
                <a:cs typeface="Times New Roman" pitchFamily="-112" charset="0"/>
              </a:rPr>
              <a:t>true orelse 1 div 0 = 0;</a:t>
            </a:r>
            <a:br>
              <a:rPr lang="en-US" b="1">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val it = true : bool</a:t>
            </a:r>
          </a:p>
        </p:txBody>
      </p:sp>
      <p:sp>
        <p:nvSpPr>
          <p:cNvPr id="65539" name="Text Box 3"/>
          <p:cNvSpPr txBox="1">
            <a:spLocks noChangeArrowheads="1"/>
          </p:cNvSpPr>
          <p:nvPr/>
        </p:nvSpPr>
        <p:spPr bwMode="auto">
          <a:xfrm>
            <a:off x="609600" y="2438400"/>
            <a:ext cx="8077200" cy="228282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Note: </a:t>
            </a:r>
            <a:r>
              <a:rPr lang="en-US" b="1">
                <a:latin typeface="Courier New" pitchFamily="-112" charset="0"/>
              </a:rPr>
              <a:t>andalso</a:t>
            </a:r>
            <a:r>
              <a:rPr lang="en-US" b="1"/>
              <a:t> </a:t>
            </a:r>
            <a:r>
              <a:rPr lang="en-US"/>
              <a:t>and </a:t>
            </a:r>
            <a:r>
              <a:rPr lang="en-US" b="1">
                <a:latin typeface="Courier New" pitchFamily="-112" charset="0"/>
              </a:rPr>
              <a:t>orelse</a:t>
            </a:r>
            <a:r>
              <a:rPr lang="en-US"/>
              <a:t> are short-circuiting operators: if the first operand of </a:t>
            </a:r>
            <a:r>
              <a:rPr lang="en-US" b="1">
                <a:latin typeface="Courier New" pitchFamily="-112" charset="0"/>
              </a:rPr>
              <a:t>orelse</a:t>
            </a:r>
            <a:r>
              <a:rPr lang="en-US"/>
              <a:t> is true, the second is not evaluated; likewise if the first operand of </a:t>
            </a:r>
            <a:r>
              <a:rPr lang="en-US" b="1">
                <a:latin typeface="Courier New" pitchFamily="-112" charset="0"/>
              </a:rPr>
              <a:t>andalso</a:t>
            </a:r>
            <a:r>
              <a:rPr lang="en-US"/>
              <a:t> is false</a:t>
            </a:r>
          </a:p>
          <a:p>
            <a:pPr>
              <a:spcBef>
                <a:spcPct val="50000"/>
              </a:spcBef>
            </a:pPr>
            <a:r>
              <a:rPr lang="en-US"/>
              <a:t>Technically, they are not ML operators, but keywords</a:t>
            </a:r>
          </a:p>
          <a:p>
            <a:pPr>
              <a:spcBef>
                <a:spcPct val="50000"/>
              </a:spcBef>
            </a:pPr>
            <a:r>
              <a:rPr lang="en-US"/>
              <a:t>All true ML operators evaluate all operands</a:t>
            </a:r>
          </a:p>
        </p:txBody>
      </p:sp>
    </p:spTree>
  </p:cSld>
  <p:clrMapOvr>
    <a:masterClrMapping/>
  </p:clrMapOvr>
  <p:transition advTm="78848"/>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Chapter Five</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30C0A452-0FE8-5444-8DA4-FC214EA8414A}" type="slidenum">
              <a:rPr lang="en-US"/>
              <a:pPr/>
              <a:t>14</a:t>
            </a:fld>
            <a:endParaRPr lang="en-US"/>
          </a:p>
        </p:txBody>
      </p:sp>
      <p:sp>
        <p:nvSpPr>
          <p:cNvPr id="11266" name="Text Box 2"/>
          <p:cNvSpPr txBox="1">
            <a:spLocks noChangeArrowheads="1"/>
          </p:cNvSpPr>
          <p:nvPr/>
        </p:nvSpPr>
        <p:spPr bwMode="auto">
          <a:xfrm>
            <a:off x="533400" y="533400"/>
            <a:ext cx="8229600" cy="2292350"/>
          </a:xfrm>
          <a:prstGeom prst="rect">
            <a:avLst/>
          </a:prstGeom>
          <a:noFill/>
          <a:ln w="9525">
            <a:solidFill>
              <a:schemeClr val="tx1"/>
            </a:solidFill>
            <a:miter lim="800000"/>
            <a:headEnd/>
            <a:tailEnd/>
          </a:ln>
          <a:effectLst/>
        </p:spPr>
        <p:txBody>
          <a:bodyPr>
            <a:prstTxWarp prst="textNoShape">
              <a:avLst/>
            </a:prstTxWarp>
            <a:spAutoFit/>
          </a:bodyPr>
          <a:lstStyle/>
          <a:p>
            <a:r>
              <a:rPr lang="en-US">
                <a:solidFill>
                  <a:srgbClr val="000000"/>
                </a:solidFill>
                <a:latin typeface="Courier New" pitchFamily="-112" charset="0"/>
                <a:ea typeface="Times New Roman" pitchFamily="-112" charset="0"/>
                <a:cs typeface="Times New Roman" pitchFamily="-112" charset="0"/>
              </a:rPr>
              <a:t>- </a:t>
            </a:r>
            <a:r>
              <a:rPr lang="en-US" b="1">
                <a:solidFill>
                  <a:srgbClr val="000000"/>
                </a:solidFill>
                <a:latin typeface="Courier New" pitchFamily="-112" charset="0"/>
                <a:ea typeface="Times New Roman" pitchFamily="-112" charset="0"/>
                <a:cs typeface="Times New Roman" pitchFamily="-112" charset="0"/>
              </a:rPr>
              <a:t>if 1 &lt; 2 then #"x" else #"y";</a:t>
            </a:r>
            <a:br>
              <a:rPr lang="en-US" b="1">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val it = #"x" : char</a:t>
            </a:r>
            <a:br>
              <a:rPr lang="en-US">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 </a:t>
            </a:r>
            <a:r>
              <a:rPr lang="en-US" b="1">
                <a:solidFill>
                  <a:srgbClr val="000000"/>
                </a:solidFill>
                <a:latin typeface="Courier New" pitchFamily="-112" charset="0"/>
                <a:ea typeface="Times New Roman" pitchFamily="-112" charset="0"/>
                <a:cs typeface="Times New Roman" pitchFamily="-112" charset="0"/>
              </a:rPr>
              <a:t>if 1 &gt; 2 then 34 else 56;</a:t>
            </a:r>
            <a:br>
              <a:rPr lang="en-US" b="1">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val it = 56 : int</a:t>
            </a:r>
            <a:br>
              <a:rPr lang="en-US">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 </a:t>
            </a:r>
            <a:r>
              <a:rPr lang="en-US" b="1">
                <a:solidFill>
                  <a:srgbClr val="000000"/>
                </a:solidFill>
                <a:latin typeface="Courier New" pitchFamily="-112" charset="0"/>
                <a:ea typeface="Times New Roman" pitchFamily="-112" charset="0"/>
                <a:cs typeface="Times New Roman" pitchFamily="-112" charset="0"/>
              </a:rPr>
              <a:t>(if 1 &lt; 2 then 34 else 56) + 1;</a:t>
            </a:r>
            <a:br>
              <a:rPr lang="en-US" b="1">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val it = 35 : int</a:t>
            </a:r>
          </a:p>
        </p:txBody>
      </p:sp>
      <p:sp>
        <p:nvSpPr>
          <p:cNvPr id="11267" name="Text Box 3"/>
          <p:cNvSpPr txBox="1">
            <a:spLocks noChangeArrowheads="1"/>
          </p:cNvSpPr>
          <p:nvPr/>
        </p:nvSpPr>
        <p:spPr bwMode="auto">
          <a:xfrm>
            <a:off x="609600" y="3276600"/>
            <a:ext cx="8077200" cy="2830513"/>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Conditional expression (not statement) using </a:t>
            </a:r>
            <a:r>
              <a:rPr lang="en-US" b="1">
                <a:latin typeface="Courier New" pitchFamily="-112" charset="0"/>
              </a:rPr>
              <a:t>if</a:t>
            </a:r>
            <a:r>
              <a:rPr lang="en-US"/>
              <a:t> … </a:t>
            </a:r>
            <a:r>
              <a:rPr lang="en-US" b="1">
                <a:latin typeface="Courier New" pitchFamily="-112" charset="0"/>
              </a:rPr>
              <a:t>then</a:t>
            </a:r>
            <a:r>
              <a:rPr lang="en-US"/>
              <a:t> … </a:t>
            </a:r>
            <a:r>
              <a:rPr lang="en-US" b="1">
                <a:latin typeface="Courier New" pitchFamily="-112" charset="0"/>
              </a:rPr>
              <a:t>else</a:t>
            </a:r>
            <a:r>
              <a:rPr lang="en-US"/>
              <a:t> … </a:t>
            </a:r>
          </a:p>
          <a:p>
            <a:pPr>
              <a:spcBef>
                <a:spcPct val="50000"/>
              </a:spcBef>
            </a:pPr>
            <a:r>
              <a:rPr lang="en-US"/>
              <a:t>Similar to C's ternary operator: </a:t>
            </a:r>
            <a:r>
              <a:rPr lang="en-US" b="1">
                <a:latin typeface="Courier New" pitchFamily="-112" charset="0"/>
              </a:rPr>
              <a:t>(1&lt;2) ? 'x' : 'y'</a:t>
            </a:r>
            <a:endParaRPr lang="en-US"/>
          </a:p>
          <a:p>
            <a:pPr>
              <a:spcBef>
                <a:spcPct val="50000"/>
              </a:spcBef>
            </a:pPr>
            <a:r>
              <a:rPr lang="en-US"/>
              <a:t>Value of the expression is the value of the </a:t>
            </a:r>
            <a:r>
              <a:rPr lang="en-US" b="1">
                <a:latin typeface="Courier New" pitchFamily="-112" charset="0"/>
              </a:rPr>
              <a:t>then</a:t>
            </a:r>
            <a:r>
              <a:rPr lang="en-US"/>
              <a:t> part, if the test part is true, or the value of the </a:t>
            </a:r>
            <a:r>
              <a:rPr lang="en-US" b="1">
                <a:latin typeface="Courier New" pitchFamily="-112" charset="0"/>
              </a:rPr>
              <a:t>else</a:t>
            </a:r>
            <a:r>
              <a:rPr lang="en-US"/>
              <a:t> part otherwise</a:t>
            </a:r>
          </a:p>
          <a:p>
            <a:pPr>
              <a:spcBef>
                <a:spcPct val="50000"/>
              </a:spcBef>
            </a:pPr>
            <a:r>
              <a:rPr lang="en-US"/>
              <a:t>There is no </a:t>
            </a:r>
            <a:r>
              <a:rPr lang="en-US" b="1">
                <a:latin typeface="Courier New" pitchFamily="-112" charset="0"/>
              </a:rPr>
              <a:t>if</a:t>
            </a:r>
            <a:r>
              <a:rPr lang="en-US"/>
              <a:t> … </a:t>
            </a:r>
            <a:r>
              <a:rPr lang="en-US" b="1">
                <a:latin typeface="Courier New" pitchFamily="-112" charset="0"/>
              </a:rPr>
              <a:t>then</a:t>
            </a:r>
            <a:r>
              <a:rPr lang="en-US"/>
              <a:t> construct</a:t>
            </a:r>
          </a:p>
        </p:txBody>
      </p:sp>
    </p:spTree>
  </p:cSld>
  <p:clrMapOvr>
    <a:masterClrMapping/>
  </p:clrMapOvr>
  <p:transition advTm="66272"/>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Practice</a:t>
            </a:r>
          </a:p>
        </p:txBody>
      </p:sp>
      <p:sp>
        <p:nvSpPr>
          <p:cNvPr id="4" name="Date Placeholder 2"/>
          <p:cNvSpPr>
            <a:spLocks noGrp="1"/>
          </p:cNvSpPr>
          <p:nvPr>
            <p:ph type="dt" sz="half" idx="10"/>
          </p:nvPr>
        </p:nvSpPr>
        <p:spPr/>
        <p:txBody>
          <a:bodyPr/>
          <a:lstStyle/>
          <a:p>
            <a:r>
              <a:rPr lang="en-US" smtClean="0"/>
              <a:t>Chapter Five</a:t>
            </a:r>
            <a:endParaRPr lang="en-US"/>
          </a:p>
        </p:txBody>
      </p:sp>
      <p:sp>
        <p:nvSpPr>
          <p:cNvPr id="5" name="Footer Placeholder 3"/>
          <p:cNvSpPr>
            <a:spLocks noGrp="1"/>
          </p:cNvSpPr>
          <p:nvPr>
            <p:ph type="ftr" sz="quarter" idx="11"/>
          </p:nvPr>
        </p:nvSpPr>
        <p:spPr/>
        <p:txBody>
          <a:bodyPr/>
          <a:lstStyle/>
          <a:p>
            <a:r>
              <a:rPr lang="en-US" smtClean="0"/>
              <a:t>Modern Programming Languages, 2nd ed.</a:t>
            </a:r>
            <a:endParaRPr lang="en-US"/>
          </a:p>
        </p:txBody>
      </p:sp>
      <p:sp>
        <p:nvSpPr>
          <p:cNvPr id="6" name="Slide Number Placeholder 4"/>
          <p:cNvSpPr>
            <a:spLocks noGrp="1"/>
          </p:cNvSpPr>
          <p:nvPr>
            <p:ph type="sldNum" sz="quarter" idx="12"/>
          </p:nvPr>
        </p:nvSpPr>
        <p:spPr/>
        <p:txBody>
          <a:bodyPr/>
          <a:lstStyle/>
          <a:p>
            <a:fld id="{395D27DE-9D4C-E24E-AB8A-30A1AEC0DCAC}" type="slidenum">
              <a:rPr lang="en-US"/>
              <a:pPr/>
              <a:t>15</a:t>
            </a:fld>
            <a:endParaRPr lang="en-US"/>
          </a:p>
        </p:txBody>
      </p:sp>
      <p:sp>
        <p:nvSpPr>
          <p:cNvPr id="12291" name="Text Box 3"/>
          <p:cNvSpPr txBox="1">
            <a:spLocks noChangeArrowheads="1"/>
          </p:cNvSpPr>
          <p:nvPr/>
        </p:nvSpPr>
        <p:spPr bwMode="auto">
          <a:xfrm>
            <a:off x="914400" y="1524000"/>
            <a:ext cx="7772400" cy="48387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What is the value and ML type for each of these expressions?</a:t>
            </a:r>
          </a:p>
          <a:p>
            <a:pPr>
              <a:spcBef>
                <a:spcPct val="50000"/>
              </a:spcBef>
            </a:pPr>
            <a:r>
              <a:rPr lang="en-US" b="1">
                <a:latin typeface="Courier New" pitchFamily="-112" charset="0"/>
              </a:rPr>
              <a:t>1 * 2 + 3 * 4</a:t>
            </a:r>
            <a:br>
              <a:rPr lang="en-US" b="1">
                <a:latin typeface="Courier New" pitchFamily="-112" charset="0"/>
              </a:rPr>
            </a:br>
            <a:r>
              <a:rPr lang="en-US" b="1">
                <a:latin typeface="Courier New" pitchFamily="-112" charset="0"/>
              </a:rPr>
              <a:t>"abc" ^ "def"</a:t>
            </a:r>
            <a:br>
              <a:rPr lang="en-US" b="1">
                <a:latin typeface="Courier New" pitchFamily="-112" charset="0"/>
              </a:rPr>
            </a:br>
            <a:r>
              <a:rPr lang="en-US" b="1">
                <a:latin typeface="Courier New" pitchFamily="-112" charset="0"/>
              </a:rPr>
              <a:t>if (1 &lt; 2) then 3.0 else 4.0</a:t>
            </a:r>
            <a:br>
              <a:rPr lang="en-US" b="1">
                <a:latin typeface="Courier New" pitchFamily="-112" charset="0"/>
              </a:rPr>
            </a:br>
            <a:r>
              <a:rPr lang="en-US" b="1">
                <a:latin typeface="Courier New" pitchFamily="-112" charset="0"/>
              </a:rPr>
              <a:t>1 &lt; 2 orelse (1 div 0) = 0</a:t>
            </a:r>
          </a:p>
          <a:p>
            <a:pPr>
              <a:spcBef>
                <a:spcPct val="50000"/>
              </a:spcBef>
            </a:pPr>
            <a:endParaRPr lang="en-US" b="1">
              <a:latin typeface="Courier New" pitchFamily="-112" charset="0"/>
            </a:endParaRPr>
          </a:p>
          <a:p>
            <a:pPr>
              <a:spcBef>
                <a:spcPct val="50000"/>
              </a:spcBef>
            </a:pPr>
            <a:r>
              <a:rPr lang="en-US"/>
              <a:t>What is wrong with each of these expressions?</a:t>
            </a:r>
          </a:p>
          <a:p>
            <a:pPr>
              <a:spcBef>
                <a:spcPct val="50000"/>
              </a:spcBef>
            </a:pPr>
            <a:r>
              <a:rPr lang="en-US" b="1">
                <a:latin typeface="Courier New" pitchFamily="-112" charset="0"/>
              </a:rPr>
              <a:t>10 / 5</a:t>
            </a:r>
            <a:br>
              <a:rPr lang="en-US" b="1">
                <a:latin typeface="Courier New" pitchFamily="-112" charset="0"/>
              </a:rPr>
            </a:br>
            <a:r>
              <a:rPr lang="en-US" b="1">
                <a:latin typeface="Courier New" pitchFamily="-112" charset="0"/>
              </a:rPr>
              <a:t>#"a" = #"b" or 1 = 2</a:t>
            </a:r>
            <a:br>
              <a:rPr lang="en-US" b="1">
                <a:latin typeface="Courier New" pitchFamily="-112" charset="0"/>
              </a:rPr>
            </a:br>
            <a:r>
              <a:rPr lang="en-US" b="1">
                <a:latin typeface="Courier New" pitchFamily="-112" charset="0"/>
              </a:rPr>
              <a:t>1.0 = 1.0</a:t>
            </a:r>
            <a:br>
              <a:rPr lang="en-US" b="1">
                <a:latin typeface="Courier New" pitchFamily="-112" charset="0"/>
              </a:rPr>
            </a:br>
            <a:r>
              <a:rPr lang="en-US" b="1">
                <a:latin typeface="Courier New" pitchFamily="-112" charset="0"/>
              </a:rPr>
              <a:t>if (1&lt;2) then 3</a:t>
            </a:r>
            <a:endParaRPr lang="en-US" b="1"/>
          </a:p>
        </p:txBody>
      </p:sp>
    </p:spTree>
  </p:cSld>
  <p:clrMapOvr>
    <a:masterClrMapping/>
  </p:clrMapOvr>
  <p:transition advTm="150096"/>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Chapter Five</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E1B71EDB-677C-B641-9DCE-B8C5D087FF99}" type="slidenum">
              <a:rPr lang="en-US"/>
              <a:pPr/>
              <a:t>16</a:t>
            </a:fld>
            <a:endParaRPr lang="en-US"/>
          </a:p>
        </p:txBody>
      </p:sp>
      <p:sp>
        <p:nvSpPr>
          <p:cNvPr id="14338" name="Text Box 2"/>
          <p:cNvSpPr txBox="1">
            <a:spLocks noChangeArrowheads="1"/>
          </p:cNvSpPr>
          <p:nvPr/>
        </p:nvSpPr>
        <p:spPr bwMode="auto">
          <a:xfrm>
            <a:off x="533400" y="533400"/>
            <a:ext cx="8229600" cy="4117975"/>
          </a:xfrm>
          <a:prstGeom prst="rect">
            <a:avLst/>
          </a:prstGeom>
          <a:noFill/>
          <a:ln w="9525">
            <a:solidFill>
              <a:schemeClr val="tx1"/>
            </a:solidFill>
            <a:miter lim="800000"/>
            <a:headEnd/>
            <a:tailEnd/>
          </a:ln>
          <a:effectLst/>
        </p:spPr>
        <p:txBody>
          <a:bodyPr>
            <a:prstTxWarp prst="textNoShape">
              <a:avLst/>
            </a:prstTxWarp>
            <a:spAutoFit/>
          </a:bodyPr>
          <a:lstStyle/>
          <a:p>
            <a:r>
              <a:rPr lang="en-US">
                <a:solidFill>
                  <a:srgbClr val="000000"/>
                </a:solidFill>
                <a:latin typeface="Courier New" pitchFamily="-112" charset="0"/>
                <a:ea typeface="Times New Roman" pitchFamily="-112" charset="0"/>
                <a:cs typeface="Times New Roman" pitchFamily="-112" charset="0"/>
              </a:rPr>
              <a:t>- </a:t>
            </a:r>
            <a:r>
              <a:rPr lang="en-US" b="1">
                <a:solidFill>
                  <a:srgbClr val="000000"/>
                </a:solidFill>
                <a:latin typeface="Courier New" pitchFamily="-112" charset="0"/>
                <a:ea typeface="Times New Roman" pitchFamily="-112" charset="0"/>
                <a:cs typeface="Times New Roman" pitchFamily="-112" charset="0"/>
              </a:rPr>
              <a:t>1 * 2;</a:t>
            </a:r>
            <a:br>
              <a:rPr lang="en-US" b="1">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val it = 2 : int</a:t>
            </a:r>
            <a:br>
              <a:rPr lang="en-US">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 </a:t>
            </a:r>
            <a:r>
              <a:rPr lang="en-US" b="1">
                <a:solidFill>
                  <a:srgbClr val="000000"/>
                </a:solidFill>
                <a:latin typeface="Courier New" pitchFamily="-112" charset="0"/>
                <a:ea typeface="Times New Roman" pitchFamily="-112" charset="0"/>
                <a:cs typeface="Times New Roman" pitchFamily="-112" charset="0"/>
              </a:rPr>
              <a:t>1.0 * 2.0;</a:t>
            </a:r>
            <a:br>
              <a:rPr lang="en-US" b="1">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val it = 2.0 : real</a:t>
            </a:r>
            <a:br>
              <a:rPr lang="en-US">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 </a:t>
            </a:r>
            <a:r>
              <a:rPr lang="en-US" b="1">
                <a:solidFill>
                  <a:srgbClr val="000000"/>
                </a:solidFill>
                <a:latin typeface="Courier New" pitchFamily="-112" charset="0"/>
                <a:ea typeface="Times New Roman" pitchFamily="-112" charset="0"/>
                <a:cs typeface="Times New Roman" pitchFamily="-112" charset="0"/>
              </a:rPr>
              <a:t>1.0 * 2;</a:t>
            </a:r>
            <a:br>
              <a:rPr lang="en-US" b="1">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Error: operator and operand don't agree [literal]</a:t>
            </a:r>
            <a:br>
              <a:rPr lang="en-US">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  operator domain: real * real</a:t>
            </a:r>
            <a:br>
              <a:rPr lang="en-US">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  operand:         real * int</a:t>
            </a:r>
            <a:br>
              <a:rPr lang="en-US">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  in expression:</a:t>
            </a:r>
            <a:br>
              <a:rPr lang="en-US">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    1.0 * 2</a:t>
            </a:r>
          </a:p>
        </p:txBody>
      </p:sp>
      <p:sp>
        <p:nvSpPr>
          <p:cNvPr id="14339" name="Text Box 3"/>
          <p:cNvSpPr txBox="1">
            <a:spLocks noChangeArrowheads="1"/>
          </p:cNvSpPr>
          <p:nvPr/>
        </p:nvSpPr>
        <p:spPr bwMode="auto">
          <a:xfrm>
            <a:off x="609600" y="4800600"/>
            <a:ext cx="8077200" cy="1370013"/>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The </a:t>
            </a:r>
            <a:r>
              <a:rPr lang="en-US" b="1">
                <a:latin typeface="Courier New" pitchFamily="-112" charset="0"/>
              </a:rPr>
              <a:t>*</a:t>
            </a:r>
            <a:r>
              <a:rPr lang="en-US"/>
              <a:t> operator, and others like </a:t>
            </a:r>
            <a:r>
              <a:rPr lang="en-US" b="1">
                <a:latin typeface="Courier New" pitchFamily="-112" charset="0"/>
              </a:rPr>
              <a:t>+</a:t>
            </a:r>
            <a:r>
              <a:rPr lang="en-US"/>
              <a:t> and </a:t>
            </a:r>
            <a:r>
              <a:rPr lang="en-US" b="1">
                <a:latin typeface="Courier New" pitchFamily="-112" charset="0"/>
              </a:rPr>
              <a:t>&lt;</a:t>
            </a:r>
            <a:r>
              <a:rPr lang="en-US"/>
              <a:t>, are </a:t>
            </a:r>
            <a:r>
              <a:rPr lang="en-US" i="1"/>
              <a:t>overloaded</a:t>
            </a:r>
            <a:r>
              <a:rPr lang="en-US"/>
              <a:t> to have one meaning on pairs of integers, and another on pairs of reals</a:t>
            </a:r>
          </a:p>
          <a:p>
            <a:pPr>
              <a:spcBef>
                <a:spcPct val="50000"/>
              </a:spcBef>
            </a:pPr>
            <a:r>
              <a:rPr lang="en-US"/>
              <a:t>ML does not perform implicit type conversion</a:t>
            </a:r>
          </a:p>
        </p:txBody>
      </p:sp>
    </p:spTree>
  </p:cSld>
  <p:clrMapOvr>
    <a:masterClrMapping/>
  </p:clrMapOvr>
  <p:transition advTm="91792"/>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Chapter Five</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7CECBF38-0BF3-F245-9E8E-86E2129EA351}" type="slidenum">
              <a:rPr lang="en-US"/>
              <a:pPr/>
              <a:t>17</a:t>
            </a:fld>
            <a:endParaRPr lang="en-US"/>
          </a:p>
        </p:txBody>
      </p:sp>
      <p:sp>
        <p:nvSpPr>
          <p:cNvPr id="17410" name="Text Box 2"/>
          <p:cNvSpPr txBox="1">
            <a:spLocks noChangeArrowheads="1"/>
          </p:cNvSpPr>
          <p:nvPr/>
        </p:nvSpPr>
        <p:spPr bwMode="auto">
          <a:xfrm>
            <a:off x="533400" y="533400"/>
            <a:ext cx="8229600" cy="3022600"/>
          </a:xfrm>
          <a:prstGeom prst="rect">
            <a:avLst/>
          </a:prstGeom>
          <a:noFill/>
          <a:ln w="9525">
            <a:solidFill>
              <a:schemeClr val="tx1"/>
            </a:solidFill>
            <a:miter lim="800000"/>
            <a:headEnd/>
            <a:tailEnd/>
          </a:ln>
          <a:effectLst/>
        </p:spPr>
        <p:txBody>
          <a:bodyPr>
            <a:prstTxWarp prst="textNoShape">
              <a:avLst/>
            </a:prstTxWarp>
            <a:spAutoFit/>
          </a:bodyPr>
          <a:lstStyle/>
          <a:p>
            <a:r>
              <a:rPr lang="en-US">
                <a:solidFill>
                  <a:srgbClr val="000000"/>
                </a:solidFill>
                <a:latin typeface="Courier New" pitchFamily="-112" charset="0"/>
                <a:ea typeface="Times New Roman" pitchFamily="-112" charset="0"/>
                <a:cs typeface="Times New Roman" pitchFamily="-112" charset="0"/>
              </a:rPr>
              <a:t>- </a:t>
            </a:r>
            <a:r>
              <a:rPr lang="en-US" b="1">
                <a:solidFill>
                  <a:srgbClr val="000000"/>
                </a:solidFill>
                <a:latin typeface="Courier New" pitchFamily="-112" charset="0"/>
                <a:ea typeface="Times New Roman" pitchFamily="-112" charset="0"/>
                <a:cs typeface="Times New Roman" pitchFamily="-112" charset="0"/>
              </a:rPr>
              <a:t>real(123);</a:t>
            </a:r>
            <a:br>
              <a:rPr lang="en-US" b="1">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val it = 123.0 : real</a:t>
            </a:r>
            <a:br>
              <a:rPr lang="en-US">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 </a:t>
            </a:r>
            <a:r>
              <a:rPr lang="en-US" b="1">
                <a:solidFill>
                  <a:srgbClr val="000000"/>
                </a:solidFill>
                <a:latin typeface="Courier New" pitchFamily="-112" charset="0"/>
                <a:ea typeface="Times New Roman" pitchFamily="-112" charset="0"/>
                <a:cs typeface="Times New Roman" pitchFamily="-112" charset="0"/>
              </a:rPr>
              <a:t>floor(3.6);</a:t>
            </a:r>
            <a:br>
              <a:rPr lang="en-US" b="1">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val it = 3 : int</a:t>
            </a:r>
            <a:br>
              <a:rPr lang="en-US">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 </a:t>
            </a:r>
            <a:r>
              <a:rPr lang="en-US" b="1">
                <a:solidFill>
                  <a:srgbClr val="000000"/>
                </a:solidFill>
                <a:latin typeface="Courier New" pitchFamily="-112" charset="0"/>
                <a:ea typeface="Times New Roman" pitchFamily="-112" charset="0"/>
                <a:cs typeface="Times New Roman" pitchFamily="-112" charset="0"/>
              </a:rPr>
              <a:t>floor 3.6;</a:t>
            </a:r>
            <a:br>
              <a:rPr lang="en-US" b="1">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val it = 3 : int</a:t>
            </a:r>
            <a:br>
              <a:rPr lang="en-US">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 </a:t>
            </a:r>
            <a:r>
              <a:rPr lang="en-US" b="1">
                <a:solidFill>
                  <a:srgbClr val="000000"/>
                </a:solidFill>
                <a:latin typeface="Courier New" pitchFamily="-112" charset="0"/>
                <a:ea typeface="Times New Roman" pitchFamily="-112" charset="0"/>
                <a:cs typeface="Times New Roman" pitchFamily="-112" charset="0"/>
              </a:rPr>
              <a:t>str #"a";</a:t>
            </a:r>
            <a:br>
              <a:rPr lang="en-US" b="1">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val it = "a" : string</a:t>
            </a:r>
          </a:p>
        </p:txBody>
      </p:sp>
      <p:sp>
        <p:nvSpPr>
          <p:cNvPr id="17411" name="Text Box 3"/>
          <p:cNvSpPr txBox="1">
            <a:spLocks noChangeArrowheads="1"/>
          </p:cNvSpPr>
          <p:nvPr/>
        </p:nvSpPr>
        <p:spPr bwMode="auto">
          <a:xfrm>
            <a:off x="609600" y="3630613"/>
            <a:ext cx="8077200" cy="283051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Builtin conversion functions: </a:t>
            </a:r>
            <a:r>
              <a:rPr lang="en-US" b="1">
                <a:latin typeface="Courier New" pitchFamily="-112" charset="0"/>
              </a:rPr>
              <a:t>real</a:t>
            </a:r>
            <a:r>
              <a:rPr lang="en-US"/>
              <a:t> (</a:t>
            </a:r>
            <a:r>
              <a:rPr lang="en-US" b="1">
                <a:latin typeface="Courier New" pitchFamily="-112" charset="0"/>
              </a:rPr>
              <a:t>int</a:t>
            </a:r>
            <a:r>
              <a:rPr lang="en-US"/>
              <a:t> to </a:t>
            </a:r>
            <a:r>
              <a:rPr lang="en-US" b="1">
                <a:latin typeface="Courier New" pitchFamily="-112" charset="0"/>
              </a:rPr>
              <a:t>real</a:t>
            </a:r>
            <a:r>
              <a:rPr lang="en-US"/>
              <a:t>), </a:t>
            </a:r>
            <a:r>
              <a:rPr lang="en-US" b="1">
                <a:latin typeface="Courier New" pitchFamily="-112" charset="0"/>
              </a:rPr>
              <a:t>floor</a:t>
            </a:r>
            <a:r>
              <a:rPr lang="en-US"/>
              <a:t> (</a:t>
            </a:r>
            <a:r>
              <a:rPr lang="en-US" b="1">
                <a:latin typeface="Courier New" pitchFamily="-112" charset="0"/>
              </a:rPr>
              <a:t>real</a:t>
            </a:r>
            <a:r>
              <a:rPr lang="en-US"/>
              <a:t> to </a:t>
            </a:r>
            <a:r>
              <a:rPr lang="en-US" b="1">
                <a:latin typeface="Courier New" pitchFamily="-112" charset="0"/>
              </a:rPr>
              <a:t>int</a:t>
            </a:r>
            <a:r>
              <a:rPr lang="en-US"/>
              <a:t>), </a:t>
            </a:r>
            <a:r>
              <a:rPr lang="en-US" b="1">
                <a:latin typeface="Courier New" pitchFamily="-112" charset="0"/>
              </a:rPr>
              <a:t>ceil</a:t>
            </a:r>
            <a:r>
              <a:rPr lang="en-US"/>
              <a:t> (</a:t>
            </a:r>
            <a:r>
              <a:rPr lang="en-US" b="1">
                <a:latin typeface="Courier New" pitchFamily="-112" charset="0"/>
              </a:rPr>
              <a:t>real</a:t>
            </a:r>
            <a:r>
              <a:rPr lang="en-US"/>
              <a:t> to </a:t>
            </a:r>
            <a:r>
              <a:rPr lang="en-US" b="1">
                <a:latin typeface="Courier New" pitchFamily="-112" charset="0"/>
              </a:rPr>
              <a:t>int</a:t>
            </a:r>
            <a:r>
              <a:rPr lang="en-US"/>
              <a:t>), </a:t>
            </a:r>
            <a:r>
              <a:rPr lang="en-US" b="1">
                <a:latin typeface="Courier New" pitchFamily="-112" charset="0"/>
              </a:rPr>
              <a:t>round</a:t>
            </a:r>
            <a:r>
              <a:rPr lang="en-US"/>
              <a:t> (</a:t>
            </a:r>
            <a:r>
              <a:rPr lang="en-US" b="1">
                <a:latin typeface="Courier New" pitchFamily="-112" charset="0"/>
              </a:rPr>
              <a:t>real</a:t>
            </a:r>
            <a:r>
              <a:rPr lang="en-US"/>
              <a:t> to </a:t>
            </a:r>
            <a:r>
              <a:rPr lang="en-US" b="1">
                <a:latin typeface="Courier New" pitchFamily="-112" charset="0"/>
              </a:rPr>
              <a:t>int</a:t>
            </a:r>
            <a:r>
              <a:rPr lang="en-US"/>
              <a:t>), </a:t>
            </a:r>
            <a:r>
              <a:rPr lang="en-US" b="1">
                <a:latin typeface="Courier New" pitchFamily="-112" charset="0"/>
              </a:rPr>
              <a:t>trunc</a:t>
            </a:r>
            <a:r>
              <a:rPr lang="en-US"/>
              <a:t> (</a:t>
            </a:r>
            <a:r>
              <a:rPr lang="en-US" b="1">
                <a:latin typeface="Courier New" pitchFamily="-112" charset="0"/>
              </a:rPr>
              <a:t>real</a:t>
            </a:r>
            <a:r>
              <a:rPr lang="en-US"/>
              <a:t> to </a:t>
            </a:r>
            <a:r>
              <a:rPr lang="en-US" b="1">
                <a:latin typeface="Courier New" pitchFamily="-112" charset="0"/>
              </a:rPr>
              <a:t>int</a:t>
            </a:r>
            <a:r>
              <a:rPr lang="en-US"/>
              <a:t>), </a:t>
            </a:r>
            <a:r>
              <a:rPr lang="en-US" b="1">
                <a:latin typeface="Courier New" pitchFamily="-112" charset="0"/>
              </a:rPr>
              <a:t>ord</a:t>
            </a:r>
            <a:r>
              <a:rPr lang="en-US"/>
              <a:t> (</a:t>
            </a:r>
            <a:r>
              <a:rPr lang="en-US" b="1">
                <a:latin typeface="Courier New" pitchFamily="-112" charset="0"/>
              </a:rPr>
              <a:t>char</a:t>
            </a:r>
            <a:r>
              <a:rPr lang="en-US"/>
              <a:t> to </a:t>
            </a:r>
            <a:r>
              <a:rPr lang="en-US" b="1">
                <a:latin typeface="Courier New" pitchFamily="-112" charset="0"/>
              </a:rPr>
              <a:t>int</a:t>
            </a:r>
            <a:r>
              <a:rPr lang="en-US"/>
              <a:t>), </a:t>
            </a:r>
            <a:r>
              <a:rPr lang="en-US" b="1">
                <a:latin typeface="Courier New" pitchFamily="-112" charset="0"/>
              </a:rPr>
              <a:t>chr</a:t>
            </a:r>
            <a:r>
              <a:rPr lang="en-US"/>
              <a:t> (</a:t>
            </a:r>
            <a:r>
              <a:rPr lang="en-US" b="1">
                <a:latin typeface="Courier New" pitchFamily="-112" charset="0"/>
              </a:rPr>
              <a:t>int</a:t>
            </a:r>
            <a:r>
              <a:rPr lang="en-US"/>
              <a:t> to </a:t>
            </a:r>
            <a:r>
              <a:rPr lang="en-US" b="1">
                <a:latin typeface="Courier New" pitchFamily="-112" charset="0"/>
              </a:rPr>
              <a:t>char</a:t>
            </a:r>
            <a:r>
              <a:rPr lang="en-US"/>
              <a:t>), </a:t>
            </a:r>
            <a:r>
              <a:rPr lang="en-US" b="1">
                <a:latin typeface="Courier New" pitchFamily="-112" charset="0"/>
              </a:rPr>
              <a:t>str</a:t>
            </a:r>
            <a:r>
              <a:rPr lang="en-US"/>
              <a:t> (</a:t>
            </a:r>
            <a:r>
              <a:rPr lang="en-US" b="1">
                <a:latin typeface="Courier New" pitchFamily="-112" charset="0"/>
              </a:rPr>
              <a:t>char</a:t>
            </a:r>
            <a:r>
              <a:rPr lang="en-US"/>
              <a:t> to </a:t>
            </a:r>
            <a:r>
              <a:rPr lang="en-US" b="1">
                <a:latin typeface="Courier New" pitchFamily="-112" charset="0"/>
              </a:rPr>
              <a:t>string</a:t>
            </a:r>
            <a:r>
              <a:rPr lang="en-US"/>
              <a:t>)</a:t>
            </a:r>
          </a:p>
          <a:p>
            <a:pPr>
              <a:spcBef>
                <a:spcPct val="50000"/>
              </a:spcBef>
            </a:pPr>
            <a:r>
              <a:rPr lang="en-US"/>
              <a:t>You apply a function to an argument in ML just by putting the function next to the argument. Parentheses around the argument are rarely necessary, and the usual ML style is to omit them</a:t>
            </a:r>
          </a:p>
        </p:txBody>
      </p:sp>
    </p:spTree>
  </p:cSld>
  <p:clrMapOvr>
    <a:masterClrMapping/>
  </p:clrMapOvr>
  <p:transition advTm="89824"/>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Function Associativity</a:t>
            </a:r>
          </a:p>
        </p:txBody>
      </p:sp>
      <p:sp>
        <p:nvSpPr>
          <p:cNvPr id="34819" name="Rectangle 3"/>
          <p:cNvSpPr>
            <a:spLocks noGrp="1" noChangeArrowheads="1"/>
          </p:cNvSpPr>
          <p:nvPr>
            <p:ph idx="1"/>
          </p:nvPr>
        </p:nvSpPr>
        <p:spPr>
          <a:xfrm>
            <a:off x="838200" y="1447800"/>
            <a:ext cx="7772400" cy="4724400"/>
          </a:xfrm>
        </p:spPr>
        <p:txBody>
          <a:bodyPr/>
          <a:lstStyle/>
          <a:p>
            <a:r>
              <a:rPr lang="en-US"/>
              <a:t>Function application is left-associative</a:t>
            </a:r>
          </a:p>
          <a:p>
            <a:r>
              <a:rPr lang="en-US"/>
              <a:t>So </a:t>
            </a:r>
            <a:r>
              <a:rPr lang="en-US" sz="2400" b="1">
                <a:latin typeface="Courier New" pitchFamily="-112" charset="0"/>
              </a:rPr>
              <a:t>f a b</a:t>
            </a:r>
            <a:r>
              <a:rPr lang="en-US"/>
              <a:t> means </a:t>
            </a:r>
            <a:r>
              <a:rPr lang="en-US" sz="2400" b="1">
                <a:latin typeface="Courier New" pitchFamily="-112" charset="0"/>
              </a:rPr>
              <a:t>(f a) b</a:t>
            </a:r>
            <a:r>
              <a:rPr lang="en-US"/>
              <a:t>, which means:</a:t>
            </a:r>
          </a:p>
          <a:p>
            <a:pPr lvl="1"/>
            <a:r>
              <a:rPr lang="en-US"/>
              <a:t>first apply </a:t>
            </a:r>
            <a:r>
              <a:rPr lang="en-US" sz="2400" b="1">
                <a:latin typeface="Courier New" pitchFamily="-112" charset="0"/>
              </a:rPr>
              <a:t>f</a:t>
            </a:r>
            <a:r>
              <a:rPr lang="en-US"/>
              <a:t> to the single argument </a:t>
            </a:r>
            <a:r>
              <a:rPr lang="en-US" sz="2400" b="1">
                <a:latin typeface="Courier New" pitchFamily="-112" charset="0"/>
              </a:rPr>
              <a:t>a</a:t>
            </a:r>
            <a:r>
              <a:rPr lang="en-US"/>
              <a:t>;</a:t>
            </a:r>
          </a:p>
          <a:p>
            <a:pPr lvl="1"/>
            <a:r>
              <a:rPr lang="en-US"/>
              <a:t>then take the value </a:t>
            </a:r>
            <a:r>
              <a:rPr lang="en-US" sz="2400" b="1">
                <a:latin typeface="Courier New" pitchFamily="-112" charset="0"/>
              </a:rPr>
              <a:t>f</a:t>
            </a:r>
            <a:r>
              <a:rPr lang="en-US"/>
              <a:t> returns, which should be another function;</a:t>
            </a:r>
          </a:p>
          <a:p>
            <a:pPr lvl="1"/>
            <a:r>
              <a:rPr lang="en-US"/>
              <a:t>then apply that function to </a:t>
            </a:r>
            <a:r>
              <a:rPr lang="en-US" sz="2400" b="1">
                <a:latin typeface="Courier New" pitchFamily="-112" charset="0"/>
              </a:rPr>
              <a:t>b</a:t>
            </a:r>
            <a:endParaRPr lang="en-US"/>
          </a:p>
          <a:p>
            <a:r>
              <a:rPr lang="en-US"/>
              <a:t>More on how this can be useful later</a:t>
            </a:r>
          </a:p>
          <a:p>
            <a:r>
              <a:rPr lang="en-US"/>
              <a:t>For now, just watch out for it</a:t>
            </a:r>
          </a:p>
        </p:txBody>
      </p:sp>
      <p:sp>
        <p:nvSpPr>
          <p:cNvPr id="4" name="Date Placeholder 3"/>
          <p:cNvSpPr>
            <a:spLocks noGrp="1"/>
          </p:cNvSpPr>
          <p:nvPr>
            <p:ph type="dt" sz="half" idx="10"/>
          </p:nvPr>
        </p:nvSpPr>
        <p:spPr/>
        <p:txBody>
          <a:bodyPr/>
          <a:lstStyle/>
          <a:p>
            <a:r>
              <a:rPr lang="en-US" smtClean="0"/>
              <a:t>Chapter Five</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A2F37D3F-A8B1-B747-B879-BE4F1021651F}" type="slidenum">
              <a:rPr lang="en-US"/>
              <a:pPr/>
              <a:t>18</a:t>
            </a:fld>
            <a:endParaRPr lang="en-US"/>
          </a:p>
        </p:txBody>
      </p:sp>
    </p:spTree>
  </p:cSld>
  <p:clrMapOvr>
    <a:masterClrMapping/>
  </p:clrMapOvr>
  <p:transition advTm="42752"/>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Chapter Five</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7A22C86C-5430-3146-AE90-E4694FBCF992}" type="slidenum">
              <a:rPr lang="en-US"/>
              <a:pPr/>
              <a:t>19</a:t>
            </a:fld>
            <a:endParaRPr lang="en-US"/>
          </a:p>
        </p:txBody>
      </p:sp>
      <p:sp>
        <p:nvSpPr>
          <p:cNvPr id="46082" name="Text Box 1026"/>
          <p:cNvSpPr txBox="1">
            <a:spLocks noChangeArrowheads="1"/>
          </p:cNvSpPr>
          <p:nvPr/>
        </p:nvSpPr>
        <p:spPr bwMode="auto">
          <a:xfrm>
            <a:off x="533400" y="533400"/>
            <a:ext cx="8229600" cy="1562100"/>
          </a:xfrm>
          <a:prstGeom prst="rect">
            <a:avLst/>
          </a:prstGeom>
          <a:noFill/>
          <a:ln w="9525">
            <a:solidFill>
              <a:schemeClr val="tx1"/>
            </a:solidFill>
            <a:miter lim="800000"/>
            <a:headEnd/>
            <a:tailEnd/>
          </a:ln>
          <a:effectLst/>
        </p:spPr>
        <p:txBody>
          <a:bodyPr>
            <a:prstTxWarp prst="textNoShape">
              <a:avLst/>
            </a:prstTxWarp>
            <a:spAutoFit/>
          </a:bodyPr>
          <a:lstStyle/>
          <a:p>
            <a:r>
              <a:rPr lang="en-US">
                <a:latin typeface="Courier New" pitchFamily="-112" charset="0"/>
              </a:rPr>
              <a:t>- </a:t>
            </a:r>
            <a:r>
              <a:rPr lang="en-US" b="1">
                <a:latin typeface="Courier New" pitchFamily="-112" charset="0"/>
              </a:rPr>
              <a:t>square 2+1;</a:t>
            </a:r>
          </a:p>
          <a:p>
            <a:r>
              <a:rPr lang="en-US">
                <a:latin typeface="Courier New" pitchFamily="-112" charset="0"/>
              </a:rPr>
              <a:t>val it = 5 : int</a:t>
            </a:r>
          </a:p>
          <a:p>
            <a:r>
              <a:rPr lang="en-US">
                <a:latin typeface="Courier New" pitchFamily="-112" charset="0"/>
              </a:rPr>
              <a:t>- </a:t>
            </a:r>
            <a:r>
              <a:rPr lang="en-US" b="1">
                <a:latin typeface="Courier New" pitchFamily="-112" charset="0"/>
              </a:rPr>
              <a:t>square (2+1);</a:t>
            </a:r>
          </a:p>
          <a:p>
            <a:r>
              <a:rPr lang="en-US">
                <a:latin typeface="Courier New" pitchFamily="-112" charset="0"/>
              </a:rPr>
              <a:t>val it = 9 : int</a:t>
            </a:r>
          </a:p>
        </p:txBody>
      </p:sp>
      <p:sp>
        <p:nvSpPr>
          <p:cNvPr id="46083" name="Text Box 1027"/>
          <p:cNvSpPr txBox="1">
            <a:spLocks noChangeArrowheads="1"/>
          </p:cNvSpPr>
          <p:nvPr/>
        </p:nvSpPr>
        <p:spPr bwMode="auto">
          <a:xfrm>
            <a:off x="609600" y="3505200"/>
            <a:ext cx="8077200" cy="1004888"/>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Function application has higher precedence than any operator</a:t>
            </a:r>
          </a:p>
          <a:p>
            <a:pPr>
              <a:spcBef>
                <a:spcPct val="50000"/>
              </a:spcBef>
            </a:pPr>
            <a:r>
              <a:rPr lang="en-US"/>
              <a:t>Be careful!</a:t>
            </a:r>
          </a:p>
        </p:txBody>
      </p:sp>
    </p:spTree>
  </p:cSld>
  <p:clrMapOvr>
    <a:masterClrMapping/>
  </p:clrMapOvr>
  <p:transition advTm="76928"/>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t>ML</a:t>
            </a:r>
          </a:p>
        </p:txBody>
      </p:sp>
      <p:sp>
        <p:nvSpPr>
          <p:cNvPr id="83971" name="Rectangle 3"/>
          <p:cNvSpPr>
            <a:spLocks noGrp="1" noChangeArrowheads="1"/>
          </p:cNvSpPr>
          <p:nvPr>
            <p:ph idx="1"/>
          </p:nvPr>
        </p:nvSpPr>
        <p:spPr/>
        <p:txBody>
          <a:bodyPr/>
          <a:lstStyle/>
          <a:p>
            <a:pPr>
              <a:lnSpc>
                <a:spcPct val="90000"/>
              </a:lnSpc>
            </a:pPr>
            <a:r>
              <a:rPr lang="en-US"/>
              <a:t>Meta Language</a:t>
            </a:r>
          </a:p>
          <a:p>
            <a:pPr>
              <a:lnSpc>
                <a:spcPct val="90000"/>
              </a:lnSpc>
            </a:pPr>
            <a:r>
              <a:rPr lang="en-US"/>
              <a:t>One of the more popular functional languages (which, admittedly, isn’t saying much)</a:t>
            </a:r>
          </a:p>
          <a:p>
            <a:pPr>
              <a:lnSpc>
                <a:spcPct val="90000"/>
              </a:lnSpc>
            </a:pPr>
            <a:r>
              <a:rPr lang="en-US"/>
              <a:t>Edinburgh, 1974, Robin Milner’s group</a:t>
            </a:r>
          </a:p>
          <a:p>
            <a:pPr>
              <a:lnSpc>
                <a:spcPct val="90000"/>
              </a:lnSpc>
            </a:pPr>
            <a:r>
              <a:rPr lang="en-US"/>
              <a:t>There are a number of dialects</a:t>
            </a:r>
          </a:p>
          <a:p>
            <a:pPr>
              <a:lnSpc>
                <a:spcPct val="90000"/>
              </a:lnSpc>
            </a:pPr>
            <a:r>
              <a:rPr lang="en-US"/>
              <a:t>We are using Standard ML, but we will just call it ML from now on</a:t>
            </a:r>
          </a:p>
        </p:txBody>
      </p:sp>
      <p:sp>
        <p:nvSpPr>
          <p:cNvPr id="4" name="Date Placeholder 3"/>
          <p:cNvSpPr>
            <a:spLocks noGrp="1"/>
          </p:cNvSpPr>
          <p:nvPr>
            <p:ph type="dt" sz="half" idx="10"/>
          </p:nvPr>
        </p:nvSpPr>
        <p:spPr/>
        <p:txBody>
          <a:bodyPr/>
          <a:lstStyle/>
          <a:p>
            <a:r>
              <a:rPr lang="en-US" smtClean="0"/>
              <a:t>Chapter Five</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02E3C4C4-C5C3-684A-8BE3-A6DDF2472F02}" type="slidenum">
              <a:rPr lang="en-US"/>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Practice</a:t>
            </a:r>
          </a:p>
        </p:txBody>
      </p:sp>
      <p:sp>
        <p:nvSpPr>
          <p:cNvPr id="4" name="Date Placeholder 2"/>
          <p:cNvSpPr>
            <a:spLocks noGrp="1"/>
          </p:cNvSpPr>
          <p:nvPr>
            <p:ph type="dt" sz="half" idx="10"/>
          </p:nvPr>
        </p:nvSpPr>
        <p:spPr/>
        <p:txBody>
          <a:bodyPr/>
          <a:lstStyle/>
          <a:p>
            <a:r>
              <a:rPr lang="en-US" smtClean="0"/>
              <a:t>Chapter Five</a:t>
            </a:r>
            <a:endParaRPr lang="en-US"/>
          </a:p>
        </p:txBody>
      </p:sp>
      <p:sp>
        <p:nvSpPr>
          <p:cNvPr id="5" name="Footer Placeholder 3"/>
          <p:cNvSpPr>
            <a:spLocks noGrp="1"/>
          </p:cNvSpPr>
          <p:nvPr>
            <p:ph type="ftr" sz="quarter" idx="11"/>
          </p:nvPr>
        </p:nvSpPr>
        <p:spPr/>
        <p:txBody>
          <a:bodyPr/>
          <a:lstStyle/>
          <a:p>
            <a:r>
              <a:rPr lang="en-US" smtClean="0"/>
              <a:t>Modern Programming Languages, 2nd ed.</a:t>
            </a:r>
            <a:endParaRPr lang="en-US"/>
          </a:p>
        </p:txBody>
      </p:sp>
      <p:sp>
        <p:nvSpPr>
          <p:cNvPr id="6" name="Slide Number Placeholder 4"/>
          <p:cNvSpPr>
            <a:spLocks noGrp="1"/>
          </p:cNvSpPr>
          <p:nvPr>
            <p:ph type="sldNum" sz="quarter" idx="12"/>
          </p:nvPr>
        </p:nvSpPr>
        <p:spPr/>
        <p:txBody>
          <a:bodyPr/>
          <a:lstStyle/>
          <a:p>
            <a:fld id="{76CB01F4-10EE-8242-B910-8A5F0E729FDA}" type="slidenum">
              <a:rPr lang="en-US"/>
              <a:pPr/>
              <a:t>20</a:t>
            </a:fld>
            <a:endParaRPr lang="en-US"/>
          </a:p>
        </p:txBody>
      </p:sp>
      <p:sp>
        <p:nvSpPr>
          <p:cNvPr id="18435" name="Text Box 3"/>
          <p:cNvSpPr txBox="1">
            <a:spLocks noChangeArrowheads="1"/>
          </p:cNvSpPr>
          <p:nvPr/>
        </p:nvSpPr>
        <p:spPr bwMode="auto">
          <a:xfrm>
            <a:off x="914400" y="1524000"/>
            <a:ext cx="7772400" cy="3195638"/>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What if anything is wrong with each of these expressions?</a:t>
            </a:r>
          </a:p>
          <a:p>
            <a:pPr>
              <a:spcBef>
                <a:spcPct val="50000"/>
              </a:spcBef>
            </a:pPr>
            <a:r>
              <a:rPr lang="en-US" b="1">
                <a:latin typeface="Courier New" pitchFamily="-112" charset="0"/>
              </a:rPr>
              <a:t>trunc 5</a:t>
            </a:r>
            <a:br>
              <a:rPr lang="en-US" b="1">
                <a:latin typeface="Courier New" pitchFamily="-112" charset="0"/>
              </a:rPr>
            </a:br>
            <a:r>
              <a:rPr lang="en-US" b="1">
                <a:latin typeface="Courier New" pitchFamily="-112" charset="0"/>
              </a:rPr>
              <a:t>ord "a" </a:t>
            </a:r>
            <a:br>
              <a:rPr lang="en-US" b="1">
                <a:latin typeface="Courier New" pitchFamily="-112" charset="0"/>
              </a:rPr>
            </a:br>
            <a:r>
              <a:rPr lang="en-US" b="1">
                <a:latin typeface="Courier New" pitchFamily="-112" charset="0"/>
              </a:rPr>
              <a:t>if 0 then 1 else 2</a:t>
            </a:r>
            <a:br>
              <a:rPr lang="en-US" b="1">
                <a:latin typeface="Courier New" pitchFamily="-112" charset="0"/>
              </a:rPr>
            </a:br>
            <a:r>
              <a:rPr lang="en-US" b="1">
                <a:latin typeface="Courier New" pitchFamily="-112" charset="0"/>
              </a:rPr>
              <a:t>if true then 1 else 2.0</a:t>
            </a:r>
            <a:br>
              <a:rPr lang="en-US" b="1">
                <a:latin typeface="Courier New" pitchFamily="-112" charset="0"/>
              </a:rPr>
            </a:br>
            <a:r>
              <a:rPr lang="en-US" b="1">
                <a:latin typeface="Courier New" pitchFamily="-112" charset="0"/>
              </a:rPr>
              <a:t>chr(trunc(97.0))</a:t>
            </a:r>
            <a:br>
              <a:rPr lang="en-US" b="1">
                <a:latin typeface="Courier New" pitchFamily="-112" charset="0"/>
              </a:rPr>
            </a:br>
            <a:r>
              <a:rPr lang="en-US" b="1">
                <a:latin typeface="Courier New" pitchFamily="-112" charset="0"/>
              </a:rPr>
              <a:t>chr(trunc 97.0)</a:t>
            </a:r>
            <a:br>
              <a:rPr lang="en-US" b="1">
                <a:latin typeface="Courier New" pitchFamily="-112" charset="0"/>
              </a:rPr>
            </a:br>
            <a:r>
              <a:rPr lang="en-US" b="1">
                <a:latin typeface="Courier New" pitchFamily="-112" charset="0"/>
              </a:rPr>
              <a:t>chr trunc 97.0</a:t>
            </a:r>
          </a:p>
        </p:txBody>
      </p:sp>
    </p:spTree>
  </p:cSld>
  <p:clrMapOvr>
    <a:masterClrMapping/>
  </p:clrMapOvr>
  <p:transition advTm="45152"/>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t>Outline</a:t>
            </a:r>
          </a:p>
        </p:txBody>
      </p:sp>
      <p:sp>
        <p:nvSpPr>
          <p:cNvPr id="77827" name="Rectangle 3"/>
          <p:cNvSpPr>
            <a:spLocks noGrp="1" noChangeArrowheads="1"/>
          </p:cNvSpPr>
          <p:nvPr>
            <p:ph idx="1"/>
          </p:nvPr>
        </p:nvSpPr>
        <p:spPr/>
        <p:txBody>
          <a:bodyPr/>
          <a:lstStyle/>
          <a:p>
            <a:r>
              <a:rPr lang="en-US">
                <a:solidFill>
                  <a:schemeClr val="bg2"/>
                </a:solidFill>
              </a:rPr>
              <a:t>Constants</a:t>
            </a:r>
          </a:p>
          <a:p>
            <a:r>
              <a:rPr lang="en-US">
                <a:solidFill>
                  <a:schemeClr val="bg2"/>
                </a:solidFill>
              </a:rPr>
              <a:t>Operators</a:t>
            </a:r>
          </a:p>
          <a:p>
            <a:r>
              <a:rPr lang="en-US"/>
              <a:t>Defining Variables</a:t>
            </a:r>
          </a:p>
          <a:p>
            <a:r>
              <a:rPr lang="en-US">
                <a:solidFill>
                  <a:schemeClr val="bg2"/>
                </a:solidFill>
              </a:rPr>
              <a:t>Tuples and Lists</a:t>
            </a:r>
          </a:p>
          <a:p>
            <a:r>
              <a:rPr lang="en-US">
                <a:solidFill>
                  <a:schemeClr val="bg2"/>
                </a:solidFill>
              </a:rPr>
              <a:t>Defining Functions</a:t>
            </a:r>
          </a:p>
          <a:p>
            <a:r>
              <a:rPr lang="en-US">
                <a:solidFill>
                  <a:schemeClr val="bg2"/>
                </a:solidFill>
              </a:rPr>
              <a:t>ML Types and Type Annotations</a:t>
            </a:r>
          </a:p>
        </p:txBody>
      </p:sp>
      <p:sp>
        <p:nvSpPr>
          <p:cNvPr id="4" name="Date Placeholder 3"/>
          <p:cNvSpPr>
            <a:spLocks noGrp="1"/>
          </p:cNvSpPr>
          <p:nvPr>
            <p:ph type="dt" sz="half" idx="10"/>
          </p:nvPr>
        </p:nvSpPr>
        <p:spPr/>
        <p:txBody>
          <a:bodyPr/>
          <a:lstStyle/>
          <a:p>
            <a:r>
              <a:rPr lang="en-US" smtClean="0"/>
              <a:t>Chapter Five</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E821CA13-FFE9-604E-A302-BA0EF167C98E}" type="slidenum">
              <a:rPr lang="en-US"/>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Chapter Five</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8C24A8D1-1043-544D-A2AC-E2F84F6B1628}" type="slidenum">
              <a:rPr lang="en-US"/>
              <a:pPr/>
              <a:t>22</a:t>
            </a:fld>
            <a:endParaRPr lang="en-US"/>
          </a:p>
        </p:txBody>
      </p:sp>
      <p:sp>
        <p:nvSpPr>
          <p:cNvPr id="19458" name="Text Box 2"/>
          <p:cNvSpPr txBox="1">
            <a:spLocks noChangeArrowheads="1"/>
          </p:cNvSpPr>
          <p:nvPr/>
        </p:nvSpPr>
        <p:spPr bwMode="auto">
          <a:xfrm>
            <a:off x="533400" y="533400"/>
            <a:ext cx="8229600" cy="2292350"/>
          </a:xfrm>
          <a:prstGeom prst="rect">
            <a:avLst/>
          </a:prstGeom>
          <a:noFill/>
          <a:ln w="9525">
            <a:solidFill>
              <a:schemeClr val="tx1"/>
            </a:solidFill>
            <a:miter lim="800000"/>
            <a:headEnd/>
            <a:tailEnd/>
          </a:ln>
          <a:effectLst/>
        </p:spPr>
        <p:txBody>
          <a:bodyPr>
            <a:prstTxWarp prst="textNoShape">
              <a:avLst/>
            </a:prstTxWarp>
            <a:spAutoFit/>
          </a:bodyPr>
          <a:lstStyle/>
          <a:p>
            <a:r>
              <a:rPr lang="en-US">
                <a:solidFill>
                  <a:srgbClr val="000000"/>
                </a:solidFill>
                <a:latin typeface="Courier New" pitchFamily="-112" charset="0"/>
                <a:ea typeface="Times New Roman" pitchFamily="-112" charset="0"/>
                <a:cs typeface="Times New Roman" pitchFamily="-112" charset="0"/>
              </a:rPr>
              <a:t>- </a:t>
            </a:r>
            <a:r>
              <a:rPr lang="en-US" b="1">
                <a:solidFill>
                  <a:srgbClr val="000000"/>
                </a:solidFill>
                <a:latin typeface="Courier New" pitchFamily="-112" charset="0"/>
                <a:ea typeface="Times New Roman" pitchFamily="-112" charset="0"/>
                <a:cs typeface="Times New Roman" pitchFamily="-112" charset="0"/>
              </a:rPr>
              <a:t>val x = 1+2*3;</a:t>
            </a:r>
            <a:br>
              <a:rPr lang="en-US" b="1">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val x = 7 : int</a:t>
            </a:r>
            <a:br>
              <a:rPr lang="en-US">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 </a:t>
            </a:r>
            <a:r>
              <a:rPr lang="en-US" b="1">
                <a:solidFill>
                  <a:srgbClr val="000000"/>
                </a:solidFill>
                <a:latin typeface="Courier New" pitchFamily="-112" charset="0"/>
                <a:ea typeface="Times New Roman" pitchFamily="-112" charset="0"/>
                <a:cs typeface="Times New Roman" pitchFamily="-112" charset="0"/>
              </a:rPr>
              <a:t>x;</a:t>
            </a:r>
            <a:br>
              <a:rPr lang="en-US" b="1">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val it = 7 : int</a:t>
            </a:r>
            <a:br>
              <a:rPr lang="en-US">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 </a:t>
            </a:r>
            <a:r>
              <a:rPr lang="en-US" b="1">
                <a:solidFill>
                  <a:srgbClr val="000000"/>
                </a:solidFill>
                <a:latin typeface="Courier New" pitchFamily="-112" charset="0"/>
                <a:ea typeface="Times New Roman" pitchFamily="-112" charset="0"/>
                <a:cs typeface="Times New Roman" pitchFamily="-112" charset="0"/>
              </a:rPr>
              <a:t>val y = if x = 7 then 1.0 else 2.0;</a:t>
            </a:r>
            <a:br>
              <a:rPr lang="en-US" b="1">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val y = 1.0 : real</a:t>
            </a:r>
          </a:p>
        </p:txBody>
      </p:sp>
      <p:sp>
        <p:nvSpPr>
          <p:cNvPr id="19459" name="Text Box 3"/>
          <p:cNvSpPr txBox="1">
            <a:spLocks noChangeArrowheads="1"/>
          </p:cNvSpPr>
          <p:nvPr/>
        </p:nvSpPr>
        <p:spPr bwMode="auto">
          <a:xfrm>
            <a:off x="609600" y="3352800"/>
            <a:ext cx="8077200" cy="1370013"/>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Define a new variable and bind it to a value using </a:t>
            </a:r>
            <a:r>
              <a:rPr lang="en-US" b="1">
                <a:latin typeface="Courier New" pitchFamily="-112" charset="0"/>
              </a:rPr>
              <a:t>val</a:t>
            </a:r>
            <a:r>
              <a:rPr lang="en-US"/>
              <a:t>.</a:t>
            </a:r>
          </a:p>
          <a:p>
            <a:pPr>
              <a:spcBef>
                <a:spcPct val="50000"/>
              </a:spcBef>
            </a:pPr>
            <a:r>
              <a:rPr lang="en-US"/>
              <a:t>Variable names should consist of a letter, followed by zero or more letters, digits, and/or underscores.</a:t>
            </a:r>
          </a:p>
        </p:txBody>
      </p:sp>
    </p:spTree>
  </p:cSld>
  <p:clrMapOvr>
    <a:masterClrMapping/>
  </p:clrMapOvr>
  <p:transition advTm="134848"/>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Chapter Five</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46610954-C27E-3A48-AF28-EA0F48A7DBE3}" type="slidenum">
              <a:rPr lang="en-US"/>
              <a:pPr/>
              <a:t>23</a:t>
            </a:fld>
            <a:endParaRPr lang="en-US"/>
          </a:p>
        </p:txBody>
      </p:sp>
      <p:sp>
        <p:nvSpPr>
          <p:cNvPr id="21506" name="Text Box 2"/>
          <p:cNvSpPr txBox="1">
            <a:spLocks noChangeArrowheads="1"/>
          </p:cNvSpPr>
          <p:nvPr/>
        </p:nvSpPr>
        <p:spPr bwMode="auto">
          <a:xfrm>
            <a:off x="533400" y="533400"/>
            <a:ext cx="8229600" cy="3022600"/>
          </a:xfrm>
          <a:prstGeom prst="rect">
            <a:avLst/>
          </a:prstGeom>
          <a:noFill/>
          <a:ln w="9525">
            <a:solidFill>
              <a:schemeClr val="tx1"/>
            </a:solidFill>
            <a:miter lim="800000"/>
            <a:headEnd/>
            <a:tailEnd/>
          </a:ln>
          <a:effectLst/>
        </p:spPr>
        <p:txBody>
          <a:bodyPr>
            <a:prstTxWarp prst="textNoShape">
              <a:avLst/>
            </a:prstTxWarp>
            <a:spAutoFit/>
          </a:bodyPr>
          <a:lstStyle/>
          <a:p>
            <a:r>
              <a:rPr lang="en-US">
                <a:solidFill>
                  <a:srgbClr val="000000"/>
                </a:solidFill>
                <a:latin typeface="Courier New" pitchFamily="-112" charset="0"/>
                <a:ea typeface="Times New Roman" pitchFamily="-112" charset="0"/>
                <a:cs typeface="Times New Roman" pitchFamily="-112" charset="0"/>
              </a:rPr>
              <a:t>- </a:t>
            </a:r>
            <a:r>
              <a:rPr lang="en-US" b="1">
                <a:solidFill>
                  <a:srgbClr val="000000"/>
                </a:solidFill>
                <a:latin typeface="Courier New" pitchFamily="-112" charset="0"/>
                <a:ea typeface="Times New Roman" pitchFamily="-112" charset="0"/>
                <a:cs typeface="Times New Roman" pitchFamily="-112" charset="0"/>
              </a:rPr>
              <a:t>val fred = 23;</a:t>
            </a:r>
            <a:br>
              <a:rPr lang="en-US" b="1">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val fred = 23 : int</a:t>
            </a:r>
            <a:br>
              <a:rPr lang="en-US">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 </a:t>
            </a:r>
            <a:r>
              <a:rPr lang="en-US" b="1">
                <a:solidFill>
                  <a:srgbClr val="000000"/>
                </a:solidFill>
                <a:latin typeface="Courier New" pitchFamily="-112" charset="0"/>
                <a:ea typeface="Times New Roman" pitchFamily="-112" charset="0"/>
                <a:cs typeface="Times New Roman" pitchFamily="-112" charset="0"/>
              </a:rPr>
              <a:t>fred;</a:t>
            </a:r>
            <a:br>
              <a:rPr lang="en-US" b="1">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val it = 23 : int</a:t>
            </a:r>
            <a:br>
              <a:rPr lang="en-US">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 </a:t>
            </a:r>
            <a:r>
              <a:rPr lang="en-US" b="1">
                <a:solidFill>
                  <a:srgbClr val="000000"/>
                </a:solidFill>
                <a:latin typeface="Courier New" pitchFamily="-112" charset="0"/>
                <a:ea typeface="Times New Roman" pitchFamily="-112" charset="0"/>
                <a:cs typeface="Times New Roman" pitchFamily="-112" charset="0"/>
              </a:rPr>
              <a:t>val fred = true;</a:t>
            </a:r>
            <a:br>
              <a:rPr lang="en-US" b="1">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val fred = true : bool</a:t>
            </a:r>
            <a:br>
              <a:rPr lang="en-US">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 </a:t>
            </a:r>
            <a:r>
              <a:rPr lang="en-US" b="1">
                <a:solidFill>
                  <a:srgbClr val="000000"/>
                </a:solidFill>
                <a:latin typeface="Courier New" pitchFamily="-112" charset="0"/>
                <a:ea typeface="Times New Roman" pitchFamily="-112" charset="0"/>
                <a:cs typeface="Times New Roman" pitchFamily="-112" charset="0"/>
              </a:rPr>
              <a:t>fred;</a:t>
            </a:r>
            <a:br>
              <a:rPr lang="en-US" b="1">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val it = true : bool</a:t>
            </a:r>
          </a:p>
        </p:txBody>
      </p:sp>
      <p:sp>
        <p:nvSpPr>
          <p:cNvPr id="21507" name="Text Box 3"/>
          <p:cNvSpPr txBox="1">
            <a:spLocks noChangeArrowheads="1"/>
          </p:cNvSpPr>
          <p:nvPr/>
        </p:nvSpPr>
        <p:spPr bwMode="auto">
          <a:xfrm>
            <a:off x="685800" y="3570288"/>
            <a:ext cx="8077200" cy="283051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You can define a new variable with the same name as an old one, even using a different type.  (This is not particularly useful.)</a:t>
            </a:r>
          </a:p>
          <a:p>
            <a:pPr>
              <a:spcBef>
                <a:spcPct val="50000"/>
              </a:spcBef>
            </a:pPr>
            <a:r>
              <a:rPr lang="en-US"/>
              <a:t>This is </a:t>
            </a:r>
            <a:r>
              <a:rPr lang="en-US" i="1"/>
              <a:t>not the same as assignment</a:t>
            </a:r>
            <a:r>
              <a:rPr lang="en-US"/>
              <a:t>.  It defines a new variable but does not change the old one.  Any part of the program that was using the first definition of </a:t>
            </a:r>
            <a:r>
              <a:rPr lang="en-US" b="1">
                <a:latin typeface="Courier New" pitchFamily="-112" charset="0"/>
              </a:rPr>
              <a:t>fred</a:t>
            </a:r>
            <a:r>
              <a:rPr lang="en-US"/>
              <a:t>, still is after the second definition is made.</a:t>
            </a:r>
            <a:endParaRPr lang="en-US" b="1"/>
          </a:p>
        </p:txBody>
      </p:sp>
    </p:spTree>
  </p:cSld>
  <p:clrMapOvr>
    <a:masterClrMapping/>
  </p:clrMapOvr>
  <p:transition advTm="59360"/>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Practice</a:t>
            </a:r>
          </a:p>
        </p:txBody>
      </p:sp>
      <p:sp>
        <p:nvSpPr>
          <p:cNvPr id="4" name="Date Placeholder 2"/>
          <p:cNvSpPr>
            <a:spLocks noGrp="1"/>
          </p:cNvSpPr>
          <p:nvPr>
            <p:ph type="dt" sz="half" idx="10"/>
          </p:nvPr>
        </p:nvSpPr>
        <p:spPr/>
        <p:txBody>
          <a:bodyPr/>
          <a:lstStyle/>
          <a:p>
            <a:r>
              <a:rPr lang="en-US" smtClean="0"/>
              <a:t>Chapter Five</a:t>
            </a:r>
            <a:endParaRPr lang="en-US"/>
          </a:p>
        </p:txBody>
      </p:sp>
      <p:sp>
        <p:nvSpPr>
          <p:cNvPr id="5" name="Footer Placeholder 3"/>
          <p:cNvSpPr>
            <a:spLocks noGrp="1"/>
          </p:cNvSpPr>
          <p:nvPr>
            <p:ph type="ftr" sz="quarter" idx="11"/>
          </p:nvPr>
        </p:nvSpPr>
        <p:spPr/>
        <p:txBody>
          <a:bodyPr/>
          <a:lstStyle/>
          <a:p>
            <a:r>
              <a:rPr lang="en-US" smtClean="0"/>
              <a:t>Modern Programming Languages, 2nd ed.</a:t>
            </a:r>
            <a:endParaRPr lang="en-US"/>
          </a:p>
        </p:txBody>
      </p:sp>
      <p:sp>
        <p:nvSpPr>
          <p:cNvPr id="6" name="Slide Number Placeholder 4"/>
          <p:cNvSpPr>
            <a:spLocks noGrp="1"/>
          </p:cNvSpPr>
          <p:nvPr>
            <p:ph type="sldNum" sz="quarter" idx="12"/>
          </p:nvPr>
        </p:nvSpPr>
        <p:spPr/>
        <p:txBody>
          <a:bodyPr/>
          <a:lstStyle/>
          <a:p>
            <a:fld id="{CC8E4DA8-37F0-B540-8ABB-C50CF755795E}" type="slidenum">
              <a:rPr lang="en-US"/>
              <a:pPr/>
              <a:t>24</a:t>
            </a:fld>
            <a:endParaRPr lang="en-US"/>
          </a:p>
        </p:txBody>
      </p:sp>
      <p:sp>
        <p:nvSpPr>
          <p:cNvPr id="23555" name="Text Box 3"/>
          <p:cNvSpPr txBox="1">
            <a:spLocks noChangeArrowheads="1"/>
          </p:cNvSpPr>
          <p:nvPr/>
        </p:nvSpPr>
        <p:spPr bwMode="auto">
          <a:xfrm>
            <a:off x="914400" y="1524000"/>
            <a:ext cx="7772400" cy="3925888"/>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Suppose we make these ML declarations:</a:t>
            </a:r>
          </a:p>
          <a:p>
            <a:pPr>
              <a:spcBef>
                <a:spcPct val="50000"/>
              </a:spcBef>
            </a:pPr>
            <a:r>
              <a:rPr lang="en-US" b="1">
                <a:latin typeface="Courier New" pitchFamily="-112" charset="0"/>
              </a:rPr>
              <a:t>val a = "123";</a:t>
            </a:r>
            <a:br>
              <a:rPr lang="en-US" b="1">
                <a:latin typeface="Courier New" pitchFamily="-112" charset="0"/>
              </a:rPr>
            </a:br>
            <a:r>
              <a:rPr lang="en-US" b="1">
                <a:latin typeface="Courier New" pitchFamily="-112" charset="0"/>
              </a:rPr>
              <a:t>val b = "456";</a:t>
            </a:r>
            <a:br>
              <a:rPr lang="en-US" b="1">
                <a:latin typeface="Courier New" pitchFamily="-112" charset="0"/>
              </a:rPr>
            </a:br>
            <a:r>
              <a:rPr lang="en-US" b="1">
                <a:latin typeface="Courier New" pitchFamily="-112" charset="0"/>
              </a:rPr>
              <a:t>val c = a ^ b ^ "789";</a:t>
            </a:r>
            <a:br>
              <a:rPr lang="en-US" b="1">
                <a:latin typeface="Courier New" pitchFamily="-112" charset="0"/>
              </a:rPr>
            </a:br>
            <a:r>
              <a:rPr lang="en-US" b="1">
                <a:latin typeface="Courier New" pitchFamily="-112" charset="0"/>
              </a:rPr>
              <a:t>val a = 3 + 4;</a:t>
            </a:r>
          </a:p>
          <a:p>
            <a:pPr>
              <a:spcBef>
                <a:spcPct val="50000"/>
              </a:spcBef>
            </a:pPr>
            <a:r>
              <a:rPr lang="en-US"/>
              <a:t>Then what is the value and type of each of these expressions?</a:t>
            </a:r>
          </a:p>
          <a:p>
            <a:pPr>
              <a:spcBef>
                <a:spcPct val="50000"/>
              </a:spcBef>
            </a:pPr>
            <a:r>
              <a:rPr lang="en-US" b="1">
                <a:latin typeface="Courier New" pitchFamily="-112" charset="0"/>
              </a:rPr>
              <a:t>a</a:t>
            </a:r>
            <a:br>
              <a:rPr lang="en-US" b="1">
                <a:latin typeface="Courier New" pitchFamily="-112" charset="0"/>
              </a:rPr>
            </a:br>
            <a:r>
              <a:rPr lang="en-US" b="1">
                <a:latin typeface="Courier New" pitchFamily="-112" charset="0"/>
              </a:rPr>
              <a:t>b</a:t>
            </a:r>
            <a:br>
              <a:rPr lang="en-US" b="1">
                <a:latin typeface="Courier New" pitchFamily="-112" charset="0"/>
              </a:rPr>
            </a:br>
            <a:r>
              <a:rPr lang="en-US" b="1">
                <a:latin typeface="Courier New" pitchFamily="-112" charset="0"/>
              </a:rPr>
              <a:t>c</a:t>
            </a:r>
          </a:p>
        </p:txBody>
      </p:sp>
    </p:spTree>
  </p:cSld>
  <p:clrMapOvr>
    <a:masterClrMapping/>
  </p:clrMapOvr>
  <p:transition advTm="37264"/>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The Inside Story</a:t>
            </a:r>
          </a:p>
        </p:txBody>
      </p:sp>
      <p:sp>
        <p:nvSpPr>
          <p:cNvPr id="31747" name="Rectangle 3"/>
          <p:cNvSpPr>
            <a:spLocks noGrp="1" noChangeArrowheads="1"/>
          </p:cNvSpPr>
          <p:nvPr>
            <p:ph idx="1"/>
          </p:nvPr>
        </p:nvSpPr>
        <p:spPr>
          <a:xfrm>
            <a:off x="838200" y="1371600"/>
            <a:ext cx="7772400" cy="4876800"/>
          </a:xfrm>
        </p:spPr>
        <p:txBody>
          <a:bodyPr/>
          <a:lstStyle/>
          <a:p>
            <a:r>
              <a:rPr lang="en-US" dirty="0"/>
              <a:t>In interactive mode, ML wants the input to be a sequence of declarations</a:t>
            </a:r>
          </a:p>
          <a:p>
            <a:r>
              <a:rPr lang="en-US" dirty="0"/>
              <a:t>If you type just an expression </a:t>
            </a:r>
            <a:r>
              <a:rPr lang="en-US" i="1" dirty="0"/>
              <a:t>exp</a:t>
            </a:r>
            <a:r>
              <a:rPr lang="en-US" dirty="0"/>
              <a:t> instead of a declaration, ML treats it as if you had typed: </a:t>
            </a:r>
            <a:br>
              <a:rPr lang="en-US" dirty="0"/>
            </a:br>
            <a:r>
              <a:rPr lang="en-US" dirty="0"/>
              <a:t>		</a:t>
            </a:r>
            <a:r>
              <a:rPr lang="en-US" sz="2400" b="1" dirty="0" err="1">
                <a:latin typeface="Courier New" pitchFamily="-112" charset="0"/>
              </a:rPr>
              <a:t>val</a:t>
            </a:r>
            <a:r>
              <a:rPr lang="en-US" sz="2400" b="1" dirty="0">
                <a:latin typeface="Courier New" pitchFamily="-112" charset="0"/>
              </a:rPr>
              <a:t> it =</a:t>
            </a:r>
            <a:r>
              <a:rPr lang="en-US" dirty="0"/>
              <a:t> </a:t>
            </a:r>
            <a:r>
              <a:rPr lang="en-US" i="1" dirty="0"/>
              <a:t>exp</a:t>
            </a:r>
            <a:r>
              <a:rPr lang="en-US" sz="2400" b="1" dirty="0">
                <a:latin typeface="Courier New" pitchFamily="-112" charset="0"/>
              </a:rPr>
              <a:t>;</a:t>
            </a:r>
            <a:endParaRPr lang="en-US" sz="2400" b="1" dirty="0"/>
          </a:p>
        </p:txBody>
      </p:sp>
      <p:sp>
        <p:nvSpPr>
          <p:cNvPr id="4" name="Date Placeholder 3"/>
          <p:cNvSpPr>
            <a:spLocks noGrp="1"/>
          </p:cNvSpPr>
          <p:nvPr>
            <p:ph type="dt" sz="half" idx="10"/>
          </p:nvPr>
        </p:nvSpPr>
        <p:spPr/>
        <p:txBody>
          <a:bodyPr/>
          <a:lstStyle/>
          <a:p>
            <a:r>
              <a:rPr lang="en-US" smtClean="0"/>
              <a:t>Chapter Five</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8087F135-52AF-2146-B652-25436C82DFF0}" type="slidenum">
              <a:rPr lang="en-US"/>
              <a:pPr/>
              <a:t>25</a:t>
            </a:fld>
            <a:endParaRPr lang="en-US"/>
          </a:p>
        </p:txBody>
      </p:sp>
    </p:spTree>
  </p:cSld>
  <p:clrMapOvr>
    <a:masterClrMapping/>
  </p:clrMapOvr>
  <p:transition advTm="59360"/>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838200" y="76200"/>
            <a:ext cx="7772400" cy="1104900"/>
          </a:xfrm>
        </p:spPr>
        <p:txBody>
          <a:bodyPr/>
          <a:lstStyle/>
          <a:p>
            <a:r>
              <a:rPr lang="en-US" dirty="0"/>
              <a:t>Garbage Collection</a:t>
            </a:r>
          </a:p>
        </p:txBody>
      </p:sp>
      <p:sp>
        <p:nvSpPr>
          <p:cNvPr id="32771" name="Rectangle 3"/>
          <p:cNvSpPr>
            <a:spLocks noGrp="1" noChangeArrowheads="1"/>
          </p:cNvSpPr>
          <p:nvPr>
            <p:ph idx="1"/>
          </p:nvPr>
        </p:nvSpPr>
        <p:spPr>
          <a:xfrm>
            <a:off x="838200" y="990600"/>
            <a:ext cx="7772400" cy="4419600"/>
          </a:xfrm>
        </p:spPr>
        <p:txBody>
          <a:bodyPr/>
          <a:lstStyle/>
          <a:p>
            <a:pPr>
              <a:lnSpc>
                <a:spcPct val="90000"/>
              </a:lnSpc>
            </a:pPr>
            <a:r>
              <a:rPr lang="en-US" dirty="0"/>
              <a:t>Sometimes the ML interpreter will print a line like this, for no apparent reason:</a:t>
            </a:r>
            <a:br>
              <a:rPr lang="en-US" dirty="0"/>
            </a:br>
            <a:r>
              <a:rPr lang="en-US" dirty="0"/>
              <a:t>	</a:t>
            </a:r>
            <a:r>
              <a:rPr lang="en-US" sz="2400" b="1" dirty="0">
                <a:latin typeface="Courier New" pitchFamily="-112" charset="0"/>
              </a:rPr>
              <a:t>GC #0.0.0.0.1.3:   (0 ms)</a:t>
            </a:r>
          </a:p>
          <a:p>
            <a:pPr>
              <a:lnSpc>
                <a:spcPct val="90000"/>
              </a:lnSpc>
            </a:pPr>
            <a:r>
              <a:rPr lang="en-US" dirty="0"/>
              <a:t>This is what ML says when it is performing a “garbage collection”: reclaiming pieces of memory that are no longer being used</a:t>
            </a:r>
            <a:endParaRPr lang="en-US" dirty="0" smtClean="0"/>
          </a:p>
          <a:p>
            <a:pPr>
              <a:lnSpc>
                <a:spcPct val="90000"/>
              </a:lnSpc>
            </a:pPr>
            <a:r>
              <a:rPr lang="en-US" dirty="0" smtClean="0"/>
              <a:t>Depending on your installation, you may or may not see these messages</a:t>
            </a:r>
          </a:p>
          <a:p>
            <a:pPr>
              <a:lnSpc>
                <a:spcPct val="90000"/>
              </a:lnSpc>
            </a:pPr>
            <a:r>
              <a:rPr lang="en-US" dirty="0" smtClean="0"/>
              <a:t>We’ll </a:t>
            </a:r>
            <a:r>
              <a:rPr lang="en-US" dirty="0"/>
              <a:t>see much more about</a:t>
            </a:r>
            <a:r>
              <a:rPr lang="en-US" dirty="0" smtClean="0"/>
              <a:t> garbage collection </a:t>
            </a:r>
            <a:r>
              <a:rPr lang="en-US" dirty="0"/>
              <a:t>when we look at </a:t>
            </a:r>
            <a:r>
              <a:rPr lang="en-US" dirty="0" smtClean="0"/>
              <a:t>Java  </a:t>
            </a:r>
          </a:p>
          <a:p>
            <a:pPr>
              <a:lnSpc>
                <a:spcPct val="90000"/>
              </a:lnSpc>
            </a:pPr>
            <a:r>
              <a:rPr lang="en-US" dirty="0" smtClean="0"/>
              <a:t>For </a:t>
            </a:r>
            <a:r>
              <a:rPr lang="en-US" dirty="0"/>
              <a:t>now,</a:t>
            </a:r>
            <a:r>
              <a:rPr lang="en-US" dirty="0" smtClean="0"/>
              <a:t> </a:t>
            </a:r>
            <a:r>
              <a:rPr lang="en-US" dirty="0" smtClean="0"/>
              <a:t>you can ignore these messages</a:t>
            </a:r>
            <a:endParaRPr lang="en-US" sz="2400" b="1" dirty="0"/>
          </a:p>
        </p:txBody>
      </p:sp>
      <p:sp>
        <p:nvSpPr>
          <p:cNvPr id="4" name="Date Placeholder 3"/>
          <p:cNvSpPr>
            <a:spLocks noGrp="1"/>
          </p:cNvSpPr>
          <p:nvPr>
            <p:ph type="dt" sz="half" idx="10"/>
          </p:nvPr>
        </p:nvSpPr>
        <p:spPr/>
        <p:txBody>
          <a:bodyPr/>
          <a:lstStyle/>
          <a:p>
            <a:r>
              <a:rPr lang="en-US" smtClean="0"/>
              <a:t>Chapter Five</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8BC3685B-81C5-6544-B70E-AE5EF54D414F}" type="slidenum">
              <a:rPr lang="en-US"/>
              <a:pPr/>
              <a:t>26</a:t>
            </a:fld>
            <a:endParaRPr lang="en-US"/>
          </a:p>
        </p:txBody>
      </p:sp>
    </p:spTree>
  </p:cSld>
  <p:clrMapOvr>
    <a:masterClrMapping/>
  </p:clrMapOvr>
  <p:transition advTm="41360"/>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850" name="Rectangle 1026"/>
          <p:cNvSpPr>
            <a:spLocks noGrp="1" noChangeArrowheads="1"/>
          </p:cNvSpPr>
          <p:nvPr>
            <p:ph type="title"/>
          </p:nvPr>
        </p:nvSpPr>
        <p:spPr/>
        <p:txBody>
          <a:bodyPr/>
          <a:lstStyle/>
          <a:p>
            <a:r>
              <a:rPr lang="en-US"/>
              <a:t>Outline</a:t>
            </a:r>
          </a:p>
        </p:txBody>
      </p:sp>
      <p:sp>
        <p:nvSpPr>
          <p:cNvPr id="78851" name="Rectangle 1027"/>
          <p:cNvSpPr>
            <a:spLocks noGrp="1" noChangeArrowheads="1"/>
          </p:cNvSpPr>
          <p:nvPr>
            <p:ph idx="1"/>
          </p:nvPr>
        </p:nvSpPr>
        <p:spPr/>
        <p:txBody>
          <a:bodyPr/>
          <a:lstStyle/>
          <a:p>
            <a:r>
              <a:rPr lang="en-US">
                <a:solidFill>
                  <a:schemeClr val="bg2"/>
                </a:solidFill>
              </a:rPr>
              <a:t>Constants</a:t>
            </a:r>
          </a:p>
          <a:p>
            <a:r>
              <a:rPr lang="en-US">
                <a:solidFill>
                  <a:schemeClr val="bg2"/>
                </a:solidFill>
              </a:rPr>
              <a:t>Operators</a:t>
            </a:r>
          </a:p>
          <a:p>
            <a:r>
              <a:rPr lang="en-US">
                <a:solidFill>
                  <a:schemeClr val="bg2"/>
                </a:solidFill>
              </a:rPr>
              <a:t>Defining Variables</a:t>
            </a:r>
          </a:p>
          <a:p>
            <a:r>
              <a:rPr lang="en-US"/>
              <a:t>Tuples and Lists</a:t>
            </a:r>
          </a:p>
          <a:p>
            <a:r>
              <a:rPr lang="en-US">
                <a:solidFill>
                  <a:schemeClr val="bg2"/>
                </a:solidFill>
              </a:rPr>
              <a:t>Defining Functions</a:t>
            </a:r>
          </a:p>
          <a:p>
            <a:r>
              <a:rPr lang="en-US">
                <a:solidFill>
                  <a:schemeClr val="bg2"/>
                </a:solidFill>
              </a:rPr>
              <a:t>ML Types and Type Annotations</a:t>
            </a:r>
          </a:p>
        </p:txBody>
      </p:sp>
      <p:sp>
        <p:nvSpPr>
          <p:cNvPr id="4" name="Date Placeholder 3"/>
          <p:cNvSpPr>
            <a:spLocks noGrp="1"/>
          </p:cNvSpPr>
          <p:nvPr>
            <p:ph type="dt" sz="half" idx="10"/>
          </p:nvPr>
        </p:nvSpPr>
        <p:spPr/>
        <p:txBody>
          <a:bodyPr/>
          <a:lstStyle/>
          <a:p>
            <a:r>
              <a:rPr lang="en-US" smtClean="0"/>
              <a:t>Chapter Five</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190586D2-B303-314B-BB0C-F823FE8F0C2B}" type="slidenum">
              <a:rPr lang="en-US"/>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Chapter Five</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CB090419-39D2-6349-8247-8F51E4D88E28}" type="slidenum">
              <a:rPr lang="en-US"/>
              <a:pPr/>
              <a:t>28</a:t>
            </a:fld>
            <a:endParaRPr lang="en-US"/>
          </a:p>
        </p:txBody>
      </p:sp>
      <p:sp>
        <p:nvSpPr>
          <p:cNvPr id="25602" name="Text Box 2"/>
          <p:cNvSpPr txBox="1">
            <a:spLocks noChangeArrowheads="1"/>
          </p:cNvSpPr>
          <p:nvPr/>
        </p:nvSpPr>
        <p:spPr bwMode="auto">
          <a:xfrm>
            <a:off x="533400" y="533400"/>
            <a:ext cx="8229600" cy="2844800"/>
          </a:xfrm>
          <a:prstGeom prst="rect">
            <a:avLst/>
          </a:prstGeom>
          <a:noFill/>
          <a:ln w="9525">
            <a:solidFill>
              <a:schemeClr val="tx1"/>
            </a:solidFill>
            <a:miter lim="800000"/>
            <a:headEnd/>
            <a:tailEnd/>
          </a:ln>
          <a:effectLst/>
        </p:spPr>
        <p:txBody>
          <a:bodyPr>
            <a:prstTxWarp prst="textNoShape">
              <a:avLst/>
            </a:prstTxWarp>
            <a:spAutoFit/>
          </a:bodyPr>
          <a:lstStyle/>
          <a:p>
            <a:r>
              <a:rPr lang="en-US" sz="2000">
                <a:solidFill>
                  <a:srgbClr val="000000"/>
                </a:solidFill>
                <a:latin typeface="Courier New" pitchFamily="-112" charset="0"/>
                <a:ea typeface="Times New Roman" pitchFamily="-112" charset="0"/>
                <a:cs typeface="Times New Roman" pitchFamily="-112" charset="0"/>
              </a:rPr>
              <a:t>- </a:t>
            </a:r>
            <a:r>
              <a:rPr lang="en-US" sz="2000" b="1">
                <a:solidFill>
                  <a:srgbClr val="000000"/>
                </a:solidFill>
                <a:latin typeface="Courier New" pitchFamily="-112" charset="0"/>
                <a:ea typeface="Times New Roman" pitchFamily="-112" charset="0"/>
                <a:cs typeface="Times New Roman" pitchFamily="-112" charset="0"/>
              </a:rPr>
              <a:t>val barney = (1+2, 3.0*4.0, "brown");</a:t>
            </a:r>
            <a:br>
              <a:rPr lang="en-US" sz="2000" b="1">
                <a:solidFill>
                  <a:srgbClr val="000000"/>
                </a:solidFill>
                <a:latin typeface="Courier New" pitchFamily="-112" charset="0"/>
                <a:ea typeface="Times New Roman" pitchFamily="-112" charset="0"/>
                <a:cs typeface="Times New Roman" pitchFamily="-112" charset="0"/>
              </a:rPr>
            </a:br>
            <a:r>
              <a:rPr lang="en-US" sz="2000">
                <a:solidFill>
                  <a:srgbClr val="000000"/>
                </a:solidFill>
                <a:latin typeface="Courier New" pitchFamily="-112" charset="0"/>
                <a:ea typeface="Times New Roman" pitchFamily="-112" charset="0"/>
                <a:cs typeface="Times New Roman" pitchFamily="-112" charset="0"/>
              </a:rPr>
              <a:t>val barney = (3,12.0,"brown") : int * real * string</a:t>
            </a:r>
            <a:br>
              <a:rPr lang="en-US" sz="2000">
                <a:solidFill>
                  <a:srgbClr val="000000"/>
                </a:solidFill>
                <a:latin typeface="Courier New" pitchFamily="-112" charset="0"/>
                <a:ea typeface="Times New Roman" pitchFamily="-112" charset="0"/>
                <a:cs typeface="Times New Roman" pitchFamily="-112" charset="0"/>
              </a:rPr>
            </a:br>
            <a:r>
              <a:rPr lang="en-US" sz="2000">
                <a:solidFill>
                  <a:srgbClr val="000000"/>
                </a:solidFill>
                <a:latin typeface="Courier New" pitchFamily="-112" charset="0"/>
                <a:ea typeface="Times New Roman" pitchFamily="-112" charset="0"/>
                <a:cs typeface="Times New Roman" pitchFamily="-112" charset="0"/>
              </a:rPr>
              <a:t>- </a:t>
            </a:r>
            <a:r>
              <a:rPr lang="en-US" sz="2000" b="1">
                <a:solidFill>
                  <a:srgbClr val="000000"/>
                </a:solidFill>
                <a:latin typeface="Courier New" pitchFamily="-112" charset="0"/>
                <a:ea typeface="Times New Roman" pitchFamily="-112" charset="0"/>
                <a:cs typeface="Times New Roman" pitchFamily="-112" charset="0"/>
              </a:rPr>
              <a:t>val point1 = ("red", (300,200));</a:t>
            </a:r>
            <a:br>
              <a:rPr lang="en-US" sz="2000" b="1">
                <a:solidFill>
                  <a:srgbClr val="000000"/>
                </a:solidFill>
                <a:latin typeface="Courier New" pitchFamily="-112" charset="0"/>
                <a:ea typeface="Times New Roman" pitchFamily="-112" charset="0"/>
                <a:cs typeface="Times New Roman" pitchFamily="-112" charset="0"/>
              </a:rPr>
            </a:br>
            <a:r>
              <a:rPr lang="en-US" sz="2000">
                <a:solidFill>
                  <a:srgbClr val="000000"/>
                </a:solidFill>
                <a:latin typeface="Courier New" pitchFamily="-112" charset="0"/>
                <a:ea typeface="Times New Roman" pitchFamily="-112" charset="0"/>
                <a:cs typeface="Times New Roman" pitchFamily="-112" charset="0"/>
              </a:rPr>
              <a:t>val point1 = ("red",(300,200)) : string * (int * int) </a:t>
            </a:r>
            <a:br>
              <a:rPr lang="en-US" sz="2000">
                <a:solidFill>
                  <a:srgbClr val="000000"/>
                </a:solidFill>
                <a:latin typeface="Courier New" pitchFamily="-112" charset="0"/>
                <a:ea typeface="Times New Roman" pitchFamily="-112" charset="0"/>
                <a:cs typeface="Times New Roman" pitchFamily="-112" charset="0"/>
              </a:rPr>
            </a:br>
            <a:r>
              <a:rPr lang="en-US" sz="2000">
                <a:solidFill>
                  <a:srgbClr val="000000"/>
                </a:solidFill>
                <a:latin typeface="Courier New" pitchFamily="-112" charset="0"/>
                <a:ea typeface="Times New Roman" pitchFamily="-112" charset="0"/>
                <a:cs typeface="Times New Roman" pitchFamily="-112" charset="0"/>
              </a:rPr>
              <a:t>- </a:t>
            </a:r>
            <a:r>
              <a:rPr lang="en-US" sz="2000" b="1">
                <a:solidFill>
                  <a:srgbClr val="000000"/>
                </a:solidFill>
                <a:latin typeface="Courier New" pitchFamily="-112" charset="0"/>
                <a:ea typeface="Times New Roman" pitchFamily="-112" charset="0"/>
                <a:cs typeface="Times New Roman" pitchFamily="-112" charset="0"/>
              </a:rPr>
              <a:t>#2 barney;</a:t>
            </a:r>
            <a:br>
              <a:rPr lang="en-US" sz="2000" b="1">
                <a:solidFill>
                  <a:srgbClr val="000000"/>
                </a:solidFill>
                <a:latin typeface="Courier New" pitchFamily="-112" charset="0"/>
                <a:ea typeface="Times New Roman" pitchFamily="-112" charset="0"/>
                <a:cs typeface="Times New Roman" pitchFamily="-112" charset="0"/>
              </a:rPr>
            </a:br>
            <a:r>
              <a:rPr lang="en-US" sz="2000">
                <a:solidFill>
                  <a:srgbClr val="000000"/>
                </a:solidFill>
                <a:latin typeface="Courier New" pitchFamily="-112" charset="0"/>
                <a:ea typeface="Times New Roman" pitchFamily="-112" charset="0"/>
                <a:cs typeface="Times New Roman" pitchFamily="-112" charset="0"/>
              </a:rPr>
              <a:t>val it = 12.0 : real</a:t>
            </a:r>
            <a:br>
              <a:rPr lang="en-US" sz="2000">
                <a:solidFill>
                  <a:srgbClr val="000000"/>
                </a:solidFill>
                <a:latin typeface="Courier New" pitchFamily="-112" charset="0"/>
                <a:ea typeface="Times New Roman" pitchFamily="-112" charset="0"/>
                <a:cs typeface="Times New Roman" pitchFamily="-112" charset="0"/>
              </a:rPr>
            </a:br>
            <a:r>
              <a:rPr lang="en-US" sz="2000">
                <a:solidFill>
                  <a:srgbClr val="000000"/>
                </a:solidFill>
                <a:latin typeface="Courier New" pitchFamily="-112" charset="0"/>
                <a:ea typeface="Times New Roman" pitchFamily="-112" charset="0"/>
                <a:cs typeface="Times New Roman" pitchFamily="-112" charset="0"/>
              </a:rPr>
              <a:t>- </a:t>
            </a:r>
            <a:r>
              <a:rPr lang="en-US" sz="2000" b="1">
                <a:solidFill>
                  <a:srgbClr val="000000"/>
                </a:solidFill>
                <a:latin typeface="Courier New" pitchFamily="-112" charset="0"/>
                <a:ea typeface="Times New Roman" pitchFamily="-112" charset="0"/>
                <a:cs typeface="Times New Roman" pitchFamily="-112" charset="0"/>
              </a:rPr>
              <a:t>#1 (#2 point1);</a:t>
            </a:r>
            <a:br>
              <a:rPr lang="en-US" sz="2000" b="1">
                <a:solidFill>
                  <a:srgbClr val="000000"/>
                </a:solidFill>
                <a:latin typeface="Courier New" pitchFamily="-112" charset="0"/>
                <a:ea typeface="Times New Roman" pitchFamily="-112" charset="0"/>
                <a:cs typeface="Times New Roman" pitchFamily="-112" charset="0"/>
              </a:rPr>
            </a:br>
            <a:r>
              <a:rPr lang="en-US" sz="2000">
                <a:solidFill>
                  <a:srgbClr val="000000"/>
                </a:solidFill>
                <a:latin typeface="Courier New" pitchFamily="-112" charset="0"/>
                <a:ea typeface="Times New Roman" pitchFamily="-112" charset="0"/>
                <a:cs typeface="Times New Roman" pitchFamily="-112" charset="0"/>
              </a:rPr>
              <a:t>val it = 300 : int</a:t>
            </a:r>
          </a:p>
        </p:txBody>
      </p:sp>
      <p:sp>
        <p:nvSpPr>
          <p:cNvPr id="25603" name="Text Box 3"/>
          <p:cNvSpPr txBox="1">
            <a:spLocks noChangeArrowheads="1"/>
          </p:cNvSpPr>
          <p:nvPr/>
        </p:nvSpPr>
        <p:spPr bwMode="auto">
          <a:xfrm>
            <a:off x="685800" y="3505200"/>
            <a:ext cx="8077200" cy="2100263"/>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Use parentheses to form tuples</a:t>
            </a:r>
          </a:p>
          <a:p>
            <a:pPr>
              <a:spcBef>
                <a:spcPct val="50000"/>
              </a:spcBef>
            </a:pPr>
            <a:r>
              <a:rPr lang="en-US"/>
              <a:t>Tuples can contain other tuples</a:t>
            </a:r>
          </a:p>
          <a:p>
            <a:pPr>
              <a:spcBef>
                <a:spcPct val="50000"/>
              </a:spcBef>
            </a:pPr>
            <a:r>
              <a:rPr lang="en-US"/>
              <a:t>A tuple is like a record with no field names</a:t>
            </a:r>
          </a:p>
          <a:p>
            <a:pPr>
              <a:spcBef>
                <a:spcPct val="50000"/>
              </a:spcBef>
            </a:pPr>
            <a:r>
              <a:rPr lang="en-US"/>
              <a:t>To get i'th element of a tuple x, use </a:t>
            </a:r>
            <a:r>
              <a:rPr lang="en-US" b="1">
                <a:latin typeface="Courier New" pitchFamily="-112" charset="0"/>
              </a:rPr>
              <a:t>#i x</a:t>
            </a:r>
            <a:endParaRPr lang="en-US" b="1"/>
          </a:p>
        </p:txBody>
      </p:sp>
    </p:spTree>
  </p:cSld>
  <p:clrMapOvr>
    <a:masterClrMapping/>
  </p:clrMapOvr>
  <p:transition advTm="135376"/>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Chapter Five</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302E76CE-1BA6-064A-B688-8576CBE00E8C}" type="slidenum">
              <a:rPr lang="en-US"/>
              <a:pPr/>
              <a:t>29</a:t>
            </a:fld>
            <a:endParaRPr lang="en-US"/>
          </a:p>
        </p:txBody>
      </p:sp>
      <p:sp>
        <p:nvSpPr>
          <p:cNvPr id="44034" name="Text Box 2"/>
          <p:cNvSpPr txBox="1">
            <a:spLocks noChangeArrowheads="1"/>
          </p:cNvSpPr>
          <p:nvPr/>
        </p:nvSpPr>
        <p:spPr bwMode="auto">
          <a:xfrm>
            <a:off x="533400" y="533400"/>
            <a:ext cx="8229600" cy="3759200"/>
          </a:xfrm>
          <a:prstGeom prst="rect">
            <a:avLst/>
          </a:prstGeom>
          <a:noFill/>
          <a:ln w="9525">
            <a:solidFill>
              <a:schemeClr val="tx1"/>
            </a:solidFill>
            <a:miter lim="800000"/>
            <a:headEnd/>
            <a:tailEnd/>
          </a:ln>
          <a:effectLst/>
        </p:spPr>
        <p:txBody>
          <a:bodyPr>
            <a:prstTxWarp prst="textNoShape">
              <a:avLst/>
            </a:prstTxWarp>
            <a:spAutoFit/>
          </a:bodyPr>
          <a:lstStyle/>
          <a:p>
            <a:r>
              <a:rPr lang="en-US" sz="2000">
                <a:latin typeface="Courier New" pitchFamily="-112" charset="0"/>
              </a:rPr>
              <a:t>- </a:t>
            </a:r>
            <a:r>
              <a:rPr lang="en-US" sz="2000" b="1">
                <a:latin typeface="Courier New" pitchFamily="-112" charset="0"/>
              </a:rPr>
              <a:t>(1, 2);</a:t>
            </a:r>
          </a:p>
          <a:p>
            <a:r>
              <a:rPr lang="en-US" sz="2000">
                <a:latin typeface="Courier New" pitchFamily="-112" charset="0"/>
              </a:rPr>
              <a:t>val it = (1,2) : int * int</a:t>
            </a:r>
          </a:p>
          <a:p>
            <a:r>
              <a:rPr lang="en-US" sz="2000">
                <a:latin typeface="Courier New" pitchFamily="-112" charset="0"/>
              </a:rPr>
              <a:t>- </a:t>
            </a:r>
            <a:r>
              <a:rPr lang="en-US" sz="2000" b="1">
                <a:latin typeface="Courier New" pitchFamily="-112" charset="0"/>
              </a:rPr>
              <a:t>(1);</a:t>
            </a:r>
          </a:p>
          <a:p>
            <a:r>
              <a:rPr lang="en-US" sz="2000">
                <a:latin typeface="Courier New" pitchFamily="-112" charset="0"/>
              </a:rPr>
              <a:t>val it = 1 : int</a:t>
            </a:r>
          </a:p>
          <a:p>
            <a:r>
              <a:rPr lang="en-US" sz="2000">
                <a:latin typeface="Courier New" pitchFamily="-112" charset="0"/>
              </a:rPr>
              <a:t>- </a:t>
            </a:r>
            <a:r>
              <a:rPr lang="en-US" sz="2000" b="1">
                <a:latin typeface="Courier New" pitchFamily="-112" charset="0"/>
              </a:rPr>
              <a:t>#1 (1, 2);</a:t>
            </a:r>
          </a:p>
          <a:p>
            <a:r>
              <a:rPr lang="en-US" sz="2000">
                <a:latin typeface="Courier New" pitchFamily="-112" charset="0"/>
              </a:rPr>
              <a:t>val it = 1 : int</a:t>
            </a:r>
          </a:p>
          <a:p>
            <a:r>
              <a:rPr lang="en-US" sz="2000">
                <a:latin typeface="Courier New" pitchFamily="-112" charset="0"/>
              </a:rPr>
              <a:t>- </a:t>
            </a:r>
            <a:r>
              <a:rPr lang="en-US" sz="2000" b="1">
                <a:latin typeface="Courier New" pitchFamily="-112" charset="0"/>
              </a:rPr>
              <a:t>#1 (1);</a:t>
            </a:r>
          </a:p>
          <a:p>
            <a:r>
              <a:rPr lang="en-US" sz="2000">
                <a:latin typeface="Courier New" pitchFamily="-112" charset="0"/>
              </a:rPr>
              <a:t>Error: operator and operand don't agree [literal]</a:t>
            </a:r>
          </a:p>
          <a:p>
            <a:r>
              <a:rPr lang="en-US" sz="2000">
                <a:latin typeface="Courier New" pitchFamily="-112" charset="0"/>
              </a:rPr>
              <a:t>  operator domain: {1:'Y; 'Z}</a:t>
            </a:r>
          </a:p>
          <a:p>
            <a:r>
              <a:rPr lang="en-US" sz="2000">
                <a:latin typeface="Courier New" pitchFamily="-112" charset="0"/>
              </a:rPr>
              <a:t>  operand:         int</a:t>
            </a:r>
          </a:p>
          <a:p>
            <a:r>
              <a:rPr lang="en-US" sz="2000">
                <a:latin typeface="Courier New" pitchFamily="-112" charset="0"/>
              </a:rPr>
              <a:t>  in expression:</a:t>
            </a:r>
          </a:p>
          <a:p>
            <a:r>
              <a:rPr lang="en-US" sz="2000">
                <a:latin typeface="Courier New" pitchFamily="-112" charset="0"/>
              </a:rPr>
              <a:t>    (fn {1=1,...} =&gt; 1) 1</a:t>
            </a:r>
            <a:endParaRPr lang="en-US" sz="2000"/>
          </a:p>
        </p:txBody>
      </p:sp>
      <p:sp>
        <p:nvSpPr>
          <p:cNvPr id="44035" name="Text Box 3"/>
          <p:cNvSpPr txBox="1">
            <a:spLocks noChangeArrowheads="1"/>
          </p:cNvSpPr>
          <p:nvPr/>
        </p:nvSpPr>
        <p:spPr bwMode="auto">
          <a:xfrm>
            <a:off x="685800" y="5181600"/>
            <a:ext cx="807720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There is no such thing as a tuple of one</a:t>
            </a:r>
            <a:endParaRPr lang="en-US" b="1"/>
          </a:p>
        </p:txBody>
      </p:sp>
    </p:spTree>
  </p:cSld>
  <p:clrMapOvr>
    <a:masterClrMapping/>
  </p:clrMapOvr>
  <p:transition advTm="48032"/>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Chapter Five</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364A5E7B-58AC-354F-96C1-F834607ED86C}" type="slidenum">
              <a:rPr lang="en-US"/>
              <a:pPr/>
              <a:t>3</a:t>
            </a:fld>
            <a:endParaRPr lang="en-US"/>
          </a:p>
        </p:txBody>
      </p:sp>
      <p:sp>
        <p:nvSpPr>
          <p:cNvPr id="5124" name="Text Box 4"/>
          <p:cNvSpPr txBox="1">
            <a:spLocks noChangeArrowheads="1"/>
          </p:cNvSpPr>
          <p:nvPr/>
        </p:nvSpPr>
        <p:spPr bwMode="auto">
          <a:xfrm>
            <a:off x="533400" y="533400"/>
            <a:ext cx="8229600" cy="2292350"/>
          </a:xfrm>
          <a:prstGeom prst="rect">
            <a:avLst/>
          </a:prstGeom>
          <a:noFill/>
          <a:ln w="9525">
            <a:solidFill>
              <a:schemeClr val="tx1"/>
            </a:solidFill>
            <a:miter lim="800000"/>
            <a:headEnd/>
            <a:tailEnd/>
          </a:ln>
          <a:effectLst/>
        </p:spPr>
        <p:txBody>
          <a:bodyPr>
            <a:prstTxWarp prst="textNoShape">
              <a:avLst/>
            </a:prstTxWarp>
            <a:spAutoFit/>
          </a:bodyPr>
          <a:lstStyle/>
          <a:p>
            <a:r>
              <a:rPr lang="en-US">
                <a:solidFill>
                  <a:srgbClr val="000000"/>
                </a:solidFill>
                <a:latin typeface="Courier New" pitchFamily="-112" charset="0"/>
                <a:ea typeface="Times New Roman" pitchFamily="-112" charset="0"/>
                <a:cs typeface="Times New Roman" pitchFamily="-112" charset="0"/>
              </a:rPr>
              <a:t>Standard ML of New Jersey</a:t>
            </a:r>
            <a:br>
              <a:rPr lang="en-US">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 </a:t>
            </a:r>
            <a:r>
              <a:rPr lang="en-US" b="1">
                <a:solidFill>
                  <a:srgbClr val="000000"/>
                </a:solidFill>
                <a:latin typeface="Courier New" pitchFamily="-112" charset="0"/>
                <a:ea typeface="Times New Roman" pitchFamily="-112" charset="0"/>
                <a:cs typeface="Times New Roman" pitchFamily="-112" charset="0"/>
              </a:rPr>
              <a:t>1+2*3;</a:t>
            </a:r>
            <a:br>
              <a:rPr lang="en-US" b="1">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val it = 7 : int</a:t>
            </a:r>
            <a:br>
              <a:rPr lang="en-US">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 </a:t>
            </a:r>
            <a:r>
              <a:rPr lang="en-US" b="1">
                <a:solidFill>
                  <a:srgbClr val="000000"/>
                </a:solidFill>
                <a:latin typeface="Courier New" pitchFamily="-112" charset="0"/>
                <a:ea typeface="Times New Roman" pitchFamily="-112" charset="0"/>
                <a:cs typeface="Times New Roman" pitchFamily="-112" charset="0"/>
              </a:rPr>
              <a:t>1+2*3</a:t>
            </a:r>
            <a:br>
              <a:rPr lang="en-US" b="1">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 </a:t>
            </a:r>
            <a:r>
              <a:rPr lang="en-US" b="1">
                <a:solidFill>
                  <a:srgbClr val="000000"/>
                </a:solidFill>
                <a:latin typeface="Courier New" pitchFamily="-112" charset="0"/>
                <a:ea typeface="Times New Roman" pitchFamily="-112" charset="0"/>
                <a:cs typeface="Times New Roman" pitchFamily="-112" charset="0"/>
              </a:rPr>
              <a:t>;</a:t>
            </a:r>
            <a:r>
              <a:rPr lang="en-US">
                <a:solidFill>
                  <a:srgbClr val="000000"/>
                </a:solidFill>
                <a:latin typeface="Courier New" pitchFamily="-112" charset="0"/>
                <a:ea typeface="Times New Roman" pitchFamily="-112" charset="0"/>
                <a:cs typeface="Times New Roman" pitchFamily="-112" charset="0"/>
              </a:rPr>
              <a:t/>
            </a:r>
            <a:br>
              <a:rPr lang="en-US">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val it = 7 : int</a:t>
            </a:r>
          </a:p>
        </p:txBody>
      </p:sp>
      <p:sp>
        <p:nvSpPr>
          <p:cNvPr id="5125" name="Text Box 5"/>
          <p:cNvSpPr txBox="1">
            <a:spLocks noChangeArrowheads="1"/>
          </p:cNvSpPr>
          <p:nvPr/>
        </p:nvSpPr>
        <p:spPr bwMode="auto">
          <a:xfrm>
            <a:off x="609600" y="2971800"/>
            <a:ext cx="8382000" cy="2830513"/>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Type an expression after </a:t>
            </a:r>
            <a:r>
              <a:rPr lang="en-US" b="1">
                <a:latin typeface="Courier New" pitchFamily="-112" charset="0"/>
              </a:rPr>
              <a:t>-</a:t>
            </a:r>
            <a:r>
              <a:rPr lang="en-US"/>
              <a:t> prompt; ML replies with value and type</a:t>
            </a:r>
          </a:p>
          <a:p>
            <a:pPr>
              <a:spcBef>
                <a:spcPct val="50000"/>
              </a:spcBef>
            </a:pPr>
            <a:r>
              <a:rPr lang="en-US"/>
              <a:t>After the expression put a </a:t>
            </a:r>
            <a:r>
              <a:rPr lang="en-US" b="1">
                <a:latin typeface="Courier New" pitchFamily="-112" charset="0"/>
              </a:rPr>
              <a:t>;</a:t>
            </a:r>
            <a:r>
              <a:rPr lang="en-US"/>
              <a:t>.  (The </a:t>
            </a:r>
            <a:r>
              <a:rPr lang="en-US" b="1">
                <a:latin typeface="Courier New" pitchFamily="-112" charset="0"/>
              </a:rPr>
              <a:t>;</a:t>
            </a:r>
            <a:r>
              <a:rPr lang="en-US"/>
              <a:t> is not part of the expression.)</a:t>
            </a:r>
          </a:p>
          <a:p>
            <a:pPr>
              <a:spcBef>
                <a:spcPct val="50000"/>
              </a:spcBef>
            </a:pPr>
            <a:r>
              <a:rPr lang="en-US"/>
              <a:t>If you forget, the next prompt will be </a:t>
            </a:r>
            <a:r>
              <a:rPr lang="en-US" b="1">
                <a:latin typeface="Courier New" pitchFamily="-112" charset="0"/>
              </a:rPr>
              <a:t>=</a:t>
            </a:r>
            <a:r>
              <a:rPr lang="en-US"/>
              <a:t>, meaning that ML expects more input.  (You can then type the </a:t>
            </a:r>
            <a:r>
              <a:rPr lang="en-US" b="1">
                <a:latin typeface="Courier New" pitchFamily="-112" charset="0"/>
              </a:rPr>
              <a:t>;</a:t>
            </a:r>
            <a:r>
              <a:rPr lang="en-US"/>
              <a:t> it needs.) </a:t>
            </a:r>
          </a:p>
          <a:p>
            <a:pPr>
              <a:spcBef>
                <a:spcPct val="50000"/>
              </a:spcBef>
            </a:pPr>
            <a:r>
              <a:rPr lang="en-US"/>
              <a:t>Variable </a:t>
            </a:r>
            <a:r>
              <a:rPr lang="en-US" b="1">
                <a:latin typeface="Courier New" pitchFamily="-112" charset="0"/>
              </a:rPr>
              <a:t>it</a:t>
            </a:r>
            <a:r>
              <a:rPr lang="en-US"/>
              <a:t> is a special variable that is bound to the value of the expression you type</a:t>
            </a:r>
          </a:p>
        </p:txBody>
      </p:sp>
    </p:spTree>
  </p:cSld>
  <p:clrMapOvr>
    <a:masterClrMapping/>
  </p:clrMapOvr>
  <p:transition advTm="80144"/>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Tuple Type Constructor</a:t>
            </a:r>
          </a:p>
        </p:txBody>
      </p:sp>
      <p:sp>
        <p:nvSpPr>
          <p:cNvPr id="35843" name="Rectangle 3"/>
          <p:cNvSpPr>
            <a:spLocks noGrp="1" noChangeArrowheads="1"/>
          </p:cNvSpPr>
          <p:nvPr>
            <p:ph idx="1"/>
          </p:nvPr>
        </p:nvSpPr>
        <p:spPr/>
        <p:txBody>
          <a:bodyPr/>
          <a:lstStyle/>
          <a:p>
            <a:pPr>
              <a:lnSpc>
                <a:spcPct val="90000"/>
              </a:lnSpc>
            </a:pPr>
            <a:r>
              <a:rPr lang="en-US"/>
              <a:t>ML gives the type of a tuple using </a:t>
            </a:r>
            <a:r>
              <a:rPr lang="en-US" sz="2400" b="1">
                <a:latin typeface="Courier New" pitchFamily="-112" charset="0"/>
              </a:rPr>
              <a:t>*</a:t>
            </a:r>
            <a:r>
              <a:rPr lang="en-US"/>
              <a:t> as a type constructor</a:t>
            </a:r>
          </a:p>
          <a:p>
            <a:pPr>
              <a:lnSpc>
                <a:spcPct val="90000"/>
              </a:lnSpc>
            </a:pPr>
            <a:r>
              <a:rPr lang="en-US"/>
              <a:t>For example, </a:t>
            </a:r>
            <a:r>
              <a:rPr lang="en-US" sz="2400" b="1">
                <a:latin typeface="Courier New" pitchFamily="-112" charset="0"/>
              </a:rPr>
              <a:t>int * bool</a:t>
            </a:r>
            <a:r>
              <a:rPr lang="en-US"/>
              <a:t> is the type of pairs (x,y) where x is an </a:t>
            </a:r>
            <a:r>
              <a:rPr lang="en-US" sz="2400" b="1">
                <a:latin typeface="Courier New" pitchFamily="-112" charset="0"/>
              </a:rPr>
              <a:t>int</a:t>
            </a:r>
            <a:r>
              <a:rPr lang="en-US"/>
              <a:t> and y is a </a:t>
            </a:r>
            <a:r>
              <a:rPr lang="en-US" sz="2400" b="1">
                <a:latin typeface="Courier New" pitchFamily="-112" charset="0"/>
              </a:rPr>
              <a:t>bool</a:t>
            </a:r>
            <a:endParaRPr lang="en-US"/>
          </a:p>
          <a:p>
            <a:pPr>
              <a:lnSpc>
                <a:spcPct val="90000"/>
              </a:lnSpc>
            </a:pPr>
            <a:r>
              <a:rPr lang="en-US"/>
              <a:t>Note that parentheses have structural significance here: </a:t>
            </a:r>
            <a:r>
              <a:rPr lang="en-US" sz="2400" b="1">
                <a:latin typeface="Courier New" pitchFamily="-112" charset="0"/>
              </a:rPr>
              <a:t>int * (int * bool)</a:t>
            </a:r>
            <a:r>
              <a:rPr lang="en-US"/>
              <a:t> is not the same as </a:t>
            </a:r>
            <a:r>
              <a:rPr lang="en-US" sz="2400" b="1">
                <a:latin typeface="Courier New" pitchFamily="-112" charset="0"/>
              </a:rPr>
              <a:t>(int * int) * bool</a:t>
            </a:r>
            <a:r>
              <a:rPr lang="en-US"/>
              <a:t>, and neither is the same as </a:t>
            </a:r>
            <a:r>
              <a:rPr lang="en-US" sz="2400" b="1">
                <a:latin typeface="Courier New" pitchFamily="-112" charset="0"/>
              </a:rPr>
              <a:t>int * int * bool</a:t>
            </a:r>
            <a:endParaRPr lang="en-US"/>
          </a:p>
        </p:txBody>
      </p:sp>
      <p:sp>
        <p:nvSpPr>
          <p:cNvPr id="4" name="Date Placeholder 3"/>
          <p:cNvSpPr>
            <a:spLocks noGrp="1"/>
          </p:cNvSpPr>
          <p:nvPr>
            <p:ph type="dt" sz="half" idx="10"/>
          </p:nvPr>
        </p:nvSpPr>
        <p:spPr/>
        <p:txBody>
          <a:bodyPr/>
          <a:lstStyle/>
          <a:p>
            <a:r>
              <a:rPr lang="en-US" smtClean="0"/>
              <a:t>Chapter Five</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FD506C8C-9C9C-EE47-AB4D-757F23808199}" type="slidenum">
              <a:rPr lang="en-US"/>
              <a:pPr/>
              <a:t>30</a:t>
            </a:fld>
            <a:endParaRPr lang="en-US"/>
          </a:p>
        </p:txBody>
      </p:sp>
    </p:spTree>
  </p:cSld>
  <p:clrMapOvr>
    <a:masterClrMapping/>
  </p:clrMapOvr>
  <p:transition advTm="77552"/>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Chapter Five</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6834A6CA-CEDF-FD47-93B2-D97F09BE2C1B}" type="slidenum">
              <a:rPr lang="en-US"/>
              <a:pPr/>
              <a:t>31</a:t>
            </a:fld>
            <a:endParaRPr lang="en-US"/>
          </a:p>
        </p:txBody>
      </p:sp>
      <p:sp>
        <p:nvSpPr>
          <p:cNvPr id="26626" name="Text Box 2"/>
          <p:cNvSpPr txBox="1">
            <a:spLocks noChangeArrowheads="1"/>
          </p:cNvSpPr>
          <p:nvPr/>
        </p:nvSpPr>
        <p:spPr bwMode="auto">
          <a:xfrm>
            <a:off x="533400" y="533400"/>
            <a:ext cx="8229600" cy="3149600"/>
          </a:xfrm>
          <a:prstGeom prst="rect">
            <a:avLst/>
          </a:prstGeom>
          <a:noFill/>
          <a:ln w="9525">
            <a:solidFill>
              <a:schemeClr val="tx1"/>
            </a:solidFill>
            <a:miter lim="800000"/>
            <a:headEnd/>
            <a:tailEnd/>
          </a:ln>
          <a:effectLst/>
        </p:spPr>
        <p:txBody>
          <a:bodyPr>
            <a:prstTxWarp prst="textNoShape">
              <a:avLst/>
            </a:prstTxWarp>
            <a:spAutoFit/>
          </a:bodyPr>
          <a:lstStyle/>
          <a:p>
            <a:r>
              <a:rPr lang="en-US" sz="2000">
                <a:solidFill>
                  <a:srgbClr val="000000"/>
                </a:solidFill>
                <a:latin typeface="Courier New" pitchFamily="-112" charset="0"/>
                <a:ea typeface="Times New Roman" pitchFamily="-112" charset="0"/>
                <a:cs typeface="Times New Roman" pitchFamily="-112" charset="0"/>
              </a:rPr>
              <a:t>- </a:t>
            </a:r>
            <a:r>
              <a:rPr lang="en-US" sz="2000" b="1">
                <a:solidFill>
                  <a:srgbClr val="000000"/>
                </a:solidFill>
                <a:latin typeface="Courier New" pitchFamily="-112" charset="0"/>
                <a:ea typeface="Times New Roman" pitchFamily="-112" charset="0"/>
                <a:cs typeface="Times New Roman" pitchFamily="-112" charset="0"/>
              </a:rPr>
              <a:t>[1,2,3];</a:t>
            </a:r>
            <a:br>
              <a:rPr lang="en-US" sz="2000" b="1">
                <a:solidFill>
                  <a:srgbClr val="000000"/>
                </a:solidFill>
                <a:latin typeface="Courier New" pitchFamily="-112" charset="0"/>
                <a:ea typeface="Times New Roman" pitchFamily="-112" charset="0"/>
                <a:cs typeface="Times New Roman" pitchFamily="-112" charset="0"/>
              </a:rPr>
            </a:br>
            <a:r>
              <a:rPr lang="en-US" sz="2000">
                <a:solidFill>
                  <a:srgbClr val="000000"/>
                </a:solidFill>
                <a:latin typeface="Courier New" pitchFamily="-112" charset="0"/>
                <a:ea typeface="Times New Roman" pitchFamily="-112" charset="0"/>
                <a:cs typeface="Times New Roman" pitchFamily="-112" charset="0"/>
              </a:rPr>
              <a:t>val it = [1,2,3] : int list</a:t>
            </a:r>
            <a:br>
              <a:rPr lang="en-US" sz="2000">
                <a:solidFill>
                  <a:srgbClr val="000000"/>
                </a:solidFill>
                <a:latin typeface="Courier New" pitchFamily="-112" charset="0"/>
                <a:ea typeface="Times New Roman" pitchFamily="-112" charset="0"/>
                <a:cs typeface="Times New Roman" pitchFamily="-112" charset="0"/>
              </a:rPr>
            </a:br>
            <a:r>
              <a:rPr lang="en-US" sz="2000">
                <a:solidFill>
                  <a:srgbClr val="000000"/>
                </a:solidFill>
                <a:latin typeface="Courier New" pitchFamily="-112" charset="0"/>
                <a:ea typeface="Times New Roman" pitchFamily="-112" charset="0"/>
                <a:cs typeface="Times New Roman" pitchFamily="-112" charset="0"/>
              </a:rPr>
              <a:t>- </a:t>
            </a:r>
            <a:r>
              <a:rPr lang="en-US" sz="2000" b="1">
                <a:solidFill>
                  <a:srgbClr val="000000"/>
                </a:solidFill>
                <a:latin typeface="Courier New" pitchFamily="-112" charset="0"/>
                <a:ea typeface="Times New Roman" pitchFamily="-112" charset="0"/>
                <a:cs typeface="Times New Roman" pitchFamily="-112" charset="0"/>
              </a:rPr>
              <a:t>[1.0,2.0];</a:t>
            </a:r>
            <a:br>
              <a:rPr lang="en-US" sz="2000" b="1">
                <a:solidFill>
                  <a:srgbClr val="000000"/>
                </a:solidFill>
                <a:latin typeface="Courier New" pitchFamily="-112" charset="0"/>
                <a:ea typeface="Times New Roman" pitchFamily="-112" charset="0"/>
                <a:cs typeface="Times New Roman" pitchFamily="-112" charset="0"/>
              </a:rPr>
            </a:br>
            <a:r>
              <a:rPr lang="en-US" sz="2000">
                <a:solidFill>
                  <a:srgbClr val="000000"/>
                </a:solidFill>
                <a:latin typeface="Courier New" pitchFamily="-112" charset="0"/>
                <a:ea typeface="Times New Roman" pitchFamily="-112" charset="0"/>
                <a:cs typeface="Times New Roman" pitchFamily="-112" charset="0"/>
              </a:rPr>
              <a:t>val it = [1.0,2.0] : real list</a:t>
            </a:r>
            <a:br>
              <a:rPr lang="en-US" sz="2000">
                <a:solidFill>
                  <a:srgbClr val="000000"/>
                </a:solidFill>
                <a:latin typeface="Courier New" pitchFamily="-112" charset="0"/>
                <a:ea typeface="Times New Roman" pitchFamily="-112" charset="0"/>
                <a:cs typeface="Times New Roman" pitchFamily="-112" charset="0"/>
              </a:rPr>
            </a:br>
            <a:r>
              <a:rPr lang="en-US" sz="2000">
                <a:solidFill>
                  <a:srgbClr val="000000"/>
                </a:solidFill>
                <a:latin typeface="Courier New" pitchFamily="-112" charset="0"/>
                <a:ea typeface="Times New Roman" pitchFamily="-112" charset="0"/>
                <a:cs typeface="Times New Roman" pitchFamily="-112" charset="0"/>
              </a:rPr>
              <a:t>- </a:t>
            </a:r>
            <a:r>
              <a:rPr lang="en-US" sz="2000" b="1">
                <a:solidFill>
                  <a:srgbClr val="000000"/>
                </a:solidFill>
                <a:latin typeface="Courier New" pitchFamily="-112" charset="0"/>
                <a:ea typeface="Times New Roman" pitchFamily="-112" charset="0"/>
                <a:cs typeface="Times New Roman" pitchFamily="-112" charset="0"/>
              </a:rPr>
              <a:t>[true];</a:t>
            </a:r>
            <a:br>
              <a:rPr lang="en-US" sz="2000" b="1">
                <a:solidFill>
                  <a:srgbClr val="000000"/>
                </a:solidFill>
                <a:latin typeface="Courier New" pitchFamily="-112" charset="0"/>
                <a:ea typeface="Times New Roman" pitchFamily="-112" charset="0"/>
                <a:cs typeface="Times New Roman" pitchFamily="-112" charset="0"/>
              </a:rPr>
            </a:br>
            <a:r>
              <a:rPr lang="en-US" sz="2000">
                <a:solidFill>
                  <a:srgbClr val="000000"/>
                </a:solidFill>
                <a:latin typeface="Courier New" pitchFamily="-112" charset="0"/>
                <a:ea typeface="Times New Roman" pitchFamily="-112" charset="0"/>
                <a:cs typeface="Times New Roman" pitchFamily="-112" charset="0"/>
              </a:rPr>
              <a:t>val it = [true] : bool list</a:t>
            </a:r>
          </a:p>
          <a:p>
            <a:r>
              <a:rPr lang="en-US" sz="2000">
                <a:solidFill>
                  <a:srgbClr val="000000"/>
                </a:solidFill>
                <a:latin typeface="Courier New" pitchFamily="-112" charset="0"/>
                <a:ea typeface="Times New Roman" pitchFamily="-112" charset="0"/>
                <a:cs typeface="Times New Roman" pitchFamily="-112" charset="0"/>
              </a:rPr>
              <a:t>- </a:t>
            </a:r>
            <a:r>
              <a:rPr lang="en-US" sz="2000" b="1">
                <a:solidFill>
                  <a:srgbClr val="000000"/>
                </a:solidFill>
                <a:latin typeface="Courier New" pitchFamily="-112" charset="0"/>
                <a:ea typeface="Times New Roman" pitchFamily="-112" charset="0"/>
                <a:cs typeface="Times New Roman" pitchFamily="-112" charset="0"/>
              </a:rPr>
              <a:t>[(1,2),(1,3)];</a:t>
            </a:r>
            <a:br>
              <a:rPr lang="en-US" sz="2000" b="1">
                <a:solidFill>
                  <a:srgbClr val="000000"/>
                </a:solidFill>
                <a:latin typeface="Courier New" pitchFamily="-112" charset="0"/>
                <a:ea typeface="Times New Roman" pitchFamily="-112" charset="0"/>
                <a:cs typeface="Times New Roman" pitchFamily="-112" charset="0"/>
              </a:rPr>
            </a:br>
            <a:r>
              <a:rPr lang="en-US" sz="2000">
                <a:solidFill>
                  <a:srgbClr val="000000"/>
                </a:solidFill>
                <a:latin typeface="Courier New" pitchFamily="-112" charset="0"/>
                <a:ea typeface="Times New Roman" pitchFamily="-112" charset="0"/>
                <a:cs typeface="Times New Roman" pitchFamily="-112" charset="0"/>
              </a:rPr>
              <a:t>val it = [(1,2),(1,3)] : (int * int) list</a:t>
            </a:r>
            <a:br>
              <a:rPr lang="en-US" sz="2000">
                <a:solidFill>
                  <a:srgbClr val="000000"/>
                </a:solidFill>
                <a:latin typeface="Courier New" pitchFamily="-112" charset="0"/>
                <a:ea typeface="Times New Roman" pitchFamily="-112" charset="0"/>
                <a:cs typeface="Times New Roman" pitchFamily="-112" charset="0"/>
              </a:rPr>
            </a:br>
            <a:r>
              <a:rPr lang="en-US" sz="2000">
                <a:solidFill>
                  <a:srgbClr val="000000"/>
                </a:solidFill>
                <a:latin typeface="Courier New" pitchFamily="-112" charset="0"/>
                <a:ea typeface="Times New Roman" pitchFamily="-112" charset="0"/>
                <a:cs typeface="Times New Roman" pitchFamily="-112" charset="0"/>
              </a:rPr>
              <a:t>- </a:t>
            </a:r>
            <a:r>
              <a:rPr lang="en-US" sz="2000" b="1">
                <a:solidFill>
                  <a:srgbClr val="000000"/>
                </a:solidFill>
                <a:latin typeface="Courier New" pitchFamily="-112" charset="0"/>
                <a:ea typeface="Times New Roman" pitchFamily="-112" charset="0"/>
                <a:cs typeface="Times New Roman" pitchFamily="-112" charset="0"/>
              </a:rPr>
              <a:t>[[1,2,3],[1,2]];</a:t>
            </a:r>
            <a:r>
              <a:rPr lang="en-US" sz="2000">
                <a:solidFill>
                  <a:srgbClr val="000000"/>
                </a:solidFill>
                <a:latin typeface="Courier New" pitchFamily="-112" charset="0"/>
                <a:ea typeface="Times New Roman" pitchFamily="-112" charset="0"/>
                <a:cs typeface="Times New Roman" pitchFamily="-112" charset="0"/>
              </a:rPr>
              <a:t/>
            </a:r>
            <a:br>
              <a:rPr lang="en-US" sz="2000">
                <a:solidFill>
                  <a:srgbClr val="000000"/>
                </a:solidFill>
                <a:latin typeface="Courier New" pitchFamily="-112" charset="0"/>
                <a:ea typeface="Times New Roman" pitchFamily="-112" charset="0"/>
                <a:cs typeface="Times New Roman" pitchFamily="-112" charset="0"/>
              </a:rPr>
            </a:br>
            <a:r>
              <a:rPr lang="en-US" sz="2000">
                <a:solidFill>
                  <a:srgbClr val="000000"/>
                </a:solidFill>
                <a:latin typeface="Courier New" pitchFamily="-112" charset="0"/>
                <a:ea typeface="Times New Roman" pitchFamily="-112" charset="0"/>
                <a:cs typeface="Times New Roman" pitchFamily="-112" charset="0"/>
              </a:rPr>
              <a:t>val it = [[1,2,3],[1,2]] : int list list</a:t>
            </a:r>
          </a:p>
        </p:txBody>
      </p:sp>
      <p:sp>
        <p:nvSpPr>
          <p:cNvPr id="26627" name="Text Box 3"/>
          <p:cNvSpPr txBox="1">
            <a:spLocks noChangeArrowheads="1"/>
          </p:cNvSpPr>
          <p:nvPr/>
        </p:nvSpPr>
        <p:spPr bwMode="auto">
          <a:xfrm>
            <a:off x="609600" y="4800600"/>
            <a:ext cx="8077200" cy="1004888"/>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Use square brackets to make lists</a:t>
            </a:r>
          </a:p>
          <a:p>
            <a:pPr>
              <a:spcBef>
                <a:spcPct val="50000"/>
              </a:spcBef>
            </a:pPr>
            <a:r>
              <a:rPr lang="en-US"/>
              <a:t>Unlike tuples, all elements of a list must be the same type</a:t>
            </a:r>
            <a:endParaRPr lang="en-US" b="1"/>
          </a:p>
        </p:txBody>
      </p:sp>
    </p:spTree>
  </p:cSld>
  <p:clrMapOvr>
    <a:masterClrMapping/>
  </p:clrMapOvr>
  <p:transition advTm="79728"/>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Chapter Five</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9459D942-A38A-A24E-94EA-047A7A882A97}" type="slidenum">
              <a:rPr lang="en-US"/>
              <a:pPr/>
              <a:t>32</a:t>
            </a:fld>
            <a:endParaRPr lang="en-US"/>
          </a:p>
        </p:txBody>
      </p:sp>
      <p:sp>
        <p:nvSpPr>
          <p:cNvPr id="27650" name="Text Box 2"/>
          <p:cNvSpPr txBox="1">
            <a:spLocks noChangeArrowheads="1"/>
          </p:cNvSpPr>
          <p:nvPr/>
        </p:nvSpPr>
        <p:spPr bwMode="auto">
          <a:xfrm>
            <a:off x="533400" y="533400"/>
            <a:ext cx="8229600" cy="1320800"/>
          </a:xfrm>
          <a:prstGeom prst="rect">
            <a:avLst/>
          </a:prstGeom>
          <a:noFill/>
          <a:ln w="9525">
            <a:solidFill>
              <a:schemeClr val="tx1"/>
            </a:solidFill>
            <a:miter lim="800000"/>
            <a:headEnd/>
            <a:tailEnd/>
          </a:ln>
          <a:effectLst/>
        </p:spPr>
        <p:txBody>
          <a:bodyPr>
            <a:prstTxWarp prst="textNoShape">
              <a:avLst/>
            </a:prstTxWarp>
            <a:spAutoFit/>
          </a:bodyPr>
          <a:lstStyle/>
          <a:p>
            <a:r>
              <a:rPr lang="en-US" sz="2000">
                <a:solidFill>
                  <a:srgbClr val="000000"/>
                </a:solidFill>
                <a:latin typeface="Courier New" pitchFamily="-112" charset="0"/>
                <a:ea typeface="Times New Roman" pitchFamily="-112" charset="0"/>
                <a:cs typeface="Times New Roman" pitchFamily="-112" charset="0"/>
              </a:rPr>
              <a:t>- </a:t>
            </a:r>
            <a:r>
              <a:rPr lang="en-US" sz="2000" b="1">
                <a:solidFill>
                  <a:srgbClr val="000000"/>
                </a:solidFill>
                <a:latin typeface="Courier New" pitchFamily="-112" charset="0"/>
                <a:ea typeface="Times New Roman" pitchFamily="-112" charset="0"/>
                <a:cs typeface="Times New Roman" pitchFamily="-112" charset="0"/>
              </a:rPr>
              <a:t>[];</a:t>
            </a:r>
            <a:br>
              <a:rPr lang="en-US" sz="2000" b="1">
                <a:solidFill>
                  <a:srgbClr val="000000"/>
                </a:solidFill>
                <a:latin typeface="Courier New" pitchFamily="-112" charset="0"/>
                <a:ea typeface="Times New Roman" pitchFamily="-112" charset="0"/>
                <a:cs typeface="Times New Roman" pitchFamily="-112" charset="0"/>
              </a:rPr>
            </a:br>
            <a:r>
              <a:rPr lang="en-US" sz="2000">
                <a:solidFill>
                  <a:srgbClr val="000000"/>
                </a:solidFill>
                <a:latin typeface="Courier New" pitchFamily="-112" charset="0"/>
                <a:ea typeface="Times New Roman" pitchFamily="-112" charset="0"/>
                <a:cs typeface="Times New Roman" pitchFamily="-112" charset="0"/>
              </a:rPr>
              <a:t>val it = [] : 'a list</a:t>
            </a:r>
            <a:br>
              <a:rPr lang="en-US" sz="2000">
                <a:solidFill>
                  <a:srgbClr val="000000"/>
                </a:solidFill>
                <a:latin typeface="Courier New" pitchFamily="-112" charset="0"/>
                <a:ea typeface="Times New Roman" pitchFamily="-112" charset="0"/>
                <a:cs typeface="Times New Roman" pitchFamily="-112" charset="0"/>
              </a:rPr>
            </a:br>
            <a:r>
              <a:rPr lang="en-US" sz="2000">
                <a:solidFill>
                  <a:srgbClr val="000000"/>
                </a:solidFill>
                <a:latin typeface="Courier New" pitchFamily="-112" charset="0"/>
                <a:ea typeface="Times New Roman" pitchFamily="-112" charset="0"/>
                <a:cs typeface="Times New Roman" pitchFamily="-112" charset="0"/>
              </a:rPr>
              <a:t>- </a:t>
            </a:r>
            <a:r>
              <a:rPr lang="en-US" sz="2000" b="1">
                <a:solidFill>
                  <a:srgbClr val="000000"/>
                </a:solidFill>
                <a:latin typeface="Courier New" pitchFamily="-112" charset="0"/>
                <a:ea typeface="Times New Roman" pitchFamily="-112" charset="0"/>
                <a:cs typeface="Times New Roman" pitchFamily="-112" charset="0"/>
              </a:rPr>
              <a:t>nil;</a:t>
            </a:r>
            <a:br>
              <a:rPr lang="en-US" sz="2000" b="1">
                <a:solidFill>
                  <a:srgbClr val="000000"/>
                </a:solidFill>
                <a:latin typeface="Courier New" pitchFamily="-112" charset="0"/>
                <a:ea typeface="Times New Roman" pitchFamily="-112" charset="0"/>
                <a:cs typeface="Times New Roman" pitchFamily="-112" charset="0"/>
              </a:rPr>
            </a:br>
            <a:r>
              <a:rPr lang="en-US" sz="2000">
                <a:solidFill>
                  <a:srgbClr val="000000"/>
                </a:solidFill>
                <a:latin typeface="Courier New" pitchFamily="-112" charset="0"/>
                <a:ea typeface="Times New Roman" pitchFamily="-112" charset="0"/>
                <a:cs typeface="Times New Roman" pitchFamily="-112" charset="0"/>
              </a:rPr>
              <a:t>val it = [] : 'a list</a:t>
            </a:r>
          </a:p>
        </p:txBody>
      </p:sp>
      <p:sp>
        <p:nvSpPr>
          <p:cNvPr id="27651" name="Text Box 3"/>
          <p:cNvSpPr txBox="1">
            <a:spLocks noChangeArrowheads="1"/>
          </p:cNvSpPr>
          <p:nvPr/>
        </p:nvSpPr>
        <p:spPr bwMode="auto">
          <a:xfrm>
            <a:off x="609600" y="3429000"/>
            <a:ext cx="8077200" cy="2465388"/>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Empty list is </a:t>
            </a:r>
            <a:r>
              <a:rPr lang="en-US" b="1">
                <a:latin typeface="Courier New" pitchFamily="-112" charset="0"/>
              </a:rPr>
              <a:t>[]</a:t>
            </a:r>
            <a:r>
              <a:rPr lang="en-US"/>
              <a:t> or </a:t>
            </a:r>
            <a:r>
              <a:rPr lang="en-US" b="1">
                <a:latin typeface="Courier New" pitchFamily="-112" charset="0"/>
              </a:rPr>
              <a:t>nil</a:t>
            </a:r>
            <a:endParaRPr lang="en-US"/>
          </a:p>
          <a:p>
            <a:pPr>
              <a:spcBef>
                <a:spcPct val="50000"/>
              </a:spcBef>
            </a:pPr>
            <a:r>
              <a:rPr lang="en-US"/>
              <a:t>Note the odd type of the empty list: </a:t>
            </a:r>
            <a:r>
              <a:rPr lang="en-US" b="1">
                <a:latin typeface="Courier New" pitchFamily="-112" charset="0"/>
              </a:rPr>
              <a:t>'a list</a:t>
            </a:r>
            <a:endParaRPr lang="en-US"/>
          </a:p>
          <a:p>
            <a:pPr>
              <a:spcBef>
                <a:spcPct val="50000"/>
              </a:spcBef>
            </a:pPr>
            <a:r>
              <a:rPr lang="en-US"/>
              <a:t>Any variable name beginning with an apostrophe is a </a:t>
            </a:r>
            <a:r>
              <a:rPr lang="en-US" i="1"/>
              <a:t>type variable;</a:t>
            </a:r>
            <a:r>
              <a:rPr lang="en-US"/>
              <a:t> it stands for a type that is unknown</a:t>
            </a:r>
          </a:p>
          <a:p>
            <a:pPr>
              <a:spcBef>
                <a:spcPct val="50000"/>
              </a:spcBef>
            </a:pPr>
            <a:r>
              <a:rPr lang="en-US" b="1">
                <a:solidFill>
                  <a:srgbClr val="000000"/>
                </a:solidFill>
                <a:latin typeface="Courier New" pitchFamily="-112" charset="0"/>
                <a:ea typeface="Times New Roman" pitchFamily="-112" charset="0"/>
                <a:cs typeface="Times New Roman" pitchFamily="-112" charset="0"/>
              </a:rPr>
              <a:t>'a list</a:t>
            </a:r>
            <a:r>
              <a:rPr lang="en-US"/>
              <a:t> means </a:t>
            </a:r>
            <a:r>
              <a:rPr lang="en-US" i="1"/>
              <a:t>a list of elements, type unknown</a:t>
            </a:r>
          </a:p>
        </p:txBody>
      </p:sp>
    </p:spTree>
  </p:cSld>
  <p:clrMapOvr>
    <a:masterClrMapping/>
  </p:clrMapOvr>
  <p:transition advTm="114752"/>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The </a:t>
            </a:r>
            <a:r>
              <a:rPr lang="en-US" b="1">
                <a:latin typeface="Courier New" pitchFamily="-112" charset="0"/>
              </a:rPr>
              <a:t>null</a:t>
            </a:r>
            <a:r>
              <a:rPr lang="en-US"/>
              <a:t> test</a:t>
            </a:r>
          </a:p>
        </p:txBody>
      </p:sp>
      <p:sp>
        <p:nvSpPr>
          <p:cNvPr id="87043" name="Rectangle 3"/>
          <p:cNvSpPr>
            <a:spLocks noGrp="1" noChangeArrowheads="1"/>
          </p:cNvSpPr>
          <p:nvPr>
            <p:ph idx="1"/>
          </p:nvPr>
        </p:nvSpPr>
        <p:spPr>
          <a:xfrm>
            <a:off x="838200" y="3505200"/>
            <a:ext cx="7772400" cy="2667000"/>
          </a:xfrm>
        </p:spPr>
        <p:txBody>
          <a:bodyPr/>
          <a:lstStyle/>
          <a:p>
            <a:pPr>
              <a:lnSpc>
                <a:spcPct val="90000"/>
              </a:lnSpc>
            </a:pPr>
            <a:r>
              <a:rPr lang="en-US" b="1">
                <a:latin typeface="Courier New" pitchFamily="-112" charset="0"/>
              </a:rPr>
              <a:t>null</a:t>
            </a:r>
            <a:r>
              <a:rPr lang="en-US"/>
              <a:t> tests whether a given list is empty</a:t>
            </a:r>
            <a:endParaRPr lang="en-US" b="1">
              <a:latin typeface="Courier New" pitchFamily="-112" charset="0"/>
            </a:endParaRPr>
          </a:p>
          <a:p>
            <a:pPr>
              <a:lnSpc>
                <a:spcPct val="90000"/>
              </a:lnSpc>
            </a:pPr>
            <a:r>
              <a:rPr lang="en-US"/>
              <a:t>You could also use an equality test, as in </a:t>
            </a:r>
            <a:br>
              <a:rPr lang="en-US"/>
            </a:br>
            <a:r>
              <a:rPr lang="en-US" b="1">
                <a:latin typeface="Courier New" pitchFamily="-112" charset="0"/>
              </a:rPr>
              <a:t>x = []</a:t>
            </a:r>
          </a:p>
          <a:p>
            <a:pPr>
              <a:lnSpc>
                <a:spcPct val="90000"/>
              </a:lnSpc>
            </a:pPr>
            <a:r>
              <a:rPr lang="en-US"/>
              <a:t>However, </a:t>
            </a:r>
            <a:r>
              <a:rPr lang="en-US" b="1">
                <a:latin typeface="Courier New" pitchFamily="-112" charset="0"/>
              </a:rPr>
              <a:t>null x</a:t>
            </a:r>
            <a:r>
              <a:rPr lang="en-US"/>
              <a:t> is preferred; we will see why in a moment</a:t>
            </a:r>
          </a:p>
        </p:txBody>
      </p:sp>
      <p:sp>
        <p:nvSpPr>
          <p:cNvPr id="5" name="Date Placeholder 3"/>
          <p:cNvSpPr>
            <a:spLocks noGrp="1"/>
          </p:cNvSpPr>
          <p:nvPr>
            <p:ph type="dt" sz="half" idx="10"/>
          </p:nvPr>
        </p:nvSpPr>
        <p:spPr/>
        <p:txBody>
          <a:bodyPr/>
          <a:lstStyle/>
          <a:p>
            <a:r>
              <a:rPr lang="en-US" smtClean="0"/>
              <a:t>Chapter Five</a:t>
            </a:r>
            <a:endParaRPr lang="en-US"/>
          </a:p>
        </p:txBody>
      </p:sp>
      <p:sp>
        <p:nvSpPr>
          <p:cNvPr id="6" name="Footer Placeholder 4"/>
          <p:cNvSpPr>
            <a:spLocks noGrp="1"/>
          </p:cNvSpPr>
          <p:nvPr>
            <p:ph type="ftr" sz="quarter" idx="11"/>
          </p:nvPr>
        </p:nvSpPr>
        <p:spPr/>
        <p:txBody>
          <a:bodyPr/>
          <a:lstStyle/>
          <a:p>
            <a:r>
              <a:rPr lang="en-US" smtClean="0"/>
              <a:t>Modern Programming Languages, 2nd ed.</a:t>
            </a:r>
            <a:endParaRPr lang="en-US"/>
          </a:p>
        </p:txBody>
      </p:sp>
      <p:sp>
        <p:nvSpPr>
          <p:cNvPr id="7" name="Slide Number Placeholder 5"/>
          <p:cNvSpPr>
            <a:spLocks noGrp="1"/>
          </p:cNvSpPr>
          <p:nvPr>
            <p:ph type="sldNum" sz="quarter" idx="12"/>
          </p:nvPr>
        </p:nvSpPr>
        <p:spPr/>
        <p:txBody>
          <a:bodyPr/>
          <a:lstStyle/>
          <a:p>
            <a:fld id="{16DD41BA-8638-AC45-87CF-E0080EE25F6E}" type="slidenum">
              <a:rPr lang="en-US"/>
              <a:pPr/>
              <a:t>33</a:t>
            </a:fld>
            <a:endParaRPr lang="en-US"/>
          </a:p>
        </p:txBody>
      </p:sp>
      <p:sp>
        <p:nvSpPr>
          <p:cNvPr id="87044" name="Text Box 4"/>
          <p:cNvSpPr txBox="1">
            <a:spLocks noChangeArrowheads="1"/>
          </p:cNvSpPr>
          <p:nvPr/>
        </p:nvSpPr>
        <p:spPr bwMode="auto">
          <a:xfrm>
            <a:off x="1371600" y="1524000"/>
            <a:ext cx="6019800" cy="1562100"/>
          </a:xfrm>
          <a:prstGeom prst="rect">
            <a:avLst/>
          </a:prstGeom>
          <a:noFill/>
          <a:ln w="9525">
            <a:solidFill>
              <a:schemeClr val="tx1"/>
            </a:solidFill>
            <a:miter lim="800000"/>
            <a:headEnd/>
            <a:tailEnd/>
          </a:ln>
          <a:effectLst/>
        </p:spPr>
        <p:txBody>
          <a:bodyPr>
            <a:prstTxWarp prst="textNoShape">
              <a:avLst/>
            </a:prstTxWarp>
            <a:spAutoFit/>
          </a:bodyPr>
          <a:lstStyle/>
          <a:p>
            <a:pPr>
              <a:spcBef>
                <a:spcPct val="50000"/>
              </a:spcBef>
            </a:pPr>
            <a:r>
              <a:rPr lang="en-US">
                <a:solidFill>
                  <a:srgbClr val="000000"/>
                </a:solidFill>
                <a:latin typeface="Courier New" pitchFamily="-112" charset="0"/>
                <a:ea typeface="Courier New" pitchFamily="-112" charset="0"/>
                <a:cs typeface="Courier New" pitchFamily="-112" charset="0"/>
              </a:rPr>
              <a:t>- </a:t>
            </a:r>
            <a:r>
              <a:rPr lang="en-US" b="1">
                <a:solidFill>
                  <a:srgbClr val="000000"/>
                </a:solidFill>
                <a:latin typeface="Courier New" pitchFamily="-112" charset="0"/>
                <a:ea typeface="Courier New" pitchFamily="-112" charset="0"/>
                <a:cs typeface="Courier New" pitchFamily="-112" charset="0"/>
              </a:rPr>
              <a:t>null [];</a:t>
            </a:r>
            <a:br>
              <a:rPr lang="en-US" b="1">
                <a:solidFill>
                  <a:srgbClr val="000000"/>
                </a:solidFill>
                <a:latin typeface="Courier New" pitchFamily="-112" charset="0"/>
                <a:ea typeface="Courier New" pitchFamily="-112" charset="0"/>
                <a:cs typeface="Courier New" pitchFamily="-112" charset="0"/>
              </a:rPr>
            </a:br>
            <a:r>
              <a:rPr lang="en-US">
                <a:solidFill>
                  <a:srgbClr val="000000"/>
                </a:solidFill>
                <a:latin typeface="Courier New" pitchFamily="-112" charset="0"/>
                <a:ea typeface="Courier New" pitchFamily="-112" charset="0"/>
                <a:cs typeface="Courier New" pitchFamily="-112" charset="0"/>
              </a:rPr>
              <a:t>val it = true : bool</a:t>
            </a:r>
            <a:br>
              <a:rPr lang="en-US">
                <a:solidFill>
                  <a:srgbClr val="000000"/>
                </a:solidFill>
                <a:latin typeface="Courier New" pitchFamily="-112" charset="0"/>
                <a:ea typeface="Courier New" pitchFamily="-112" charset="0"/>
                <a:cs typeface="Courier New" pitchFamily="-112" charset="0"/>
              </a:rPr>
            </a:br>
            <a:r>
              <a:rPr lang="en-US">
                <a:solidFill>
                  <a:srgbClr val="000000"/>
                </a:solidFill>
                <a:latin typeface="Courier New" pitchFamily="-112" charset="0"/>
                <a:ea typeface="Courier New" pitchFamily="-112" charset="0"/>
                <a:cs typeface="Courier New" pitchFamily="-112" charset="0"/>
              </a:rPr>
              <a:t>- </a:t>
            </a:r>
            <a:r>
              <a:rPr lang="en-US" b="1">
                <a:solidFill>
                  <a:srgbClr val="000000"/>
                </a:solidFill>
                <a:latin typeface="Courier New" pitchFamily="-112" charset="0"/>
                <a:ea typeface="Courier New" pitchFamily="-112" charset="0"/>
                <a:cs typeface="Courier New" pitchFamily="-112" charset="0"/>
              </a:rPr>
              <a:t>null [1,2,3];</a:t>
            </a:r>
            <a:br>
              <a:rPr lang="en-US" b="1">
                <a:solidFill>
                  <a:srgbClr val="000000"/>
                </a:solidFill>
                <a:latin typeface="Courier New" pitchFamily="-112" charset="0"/>
                <a:ea typeface="Courier New" pitchFamily="-112" charset="0"/>
                <a:cs typeface="Courier New" pitchFamily="-112" charset="0"/>
              </a:rPr>
            </a:br>
            <a:r>
              <a:rPr lang="en-US">
                <a:solidFill>
                  <a:srgbClr val="000000"/>
                </a:solidFill>
                <a:latin typeface="Courier New" pitchFamily="-112" charset="0"/>
                <a:ea typeface="Courier New" pitchFamily="-112" charset="0"/>
                <a:cs typeface="Courier New" pitchFamily="-112" charset="0"/>
              </a:rPr>
              <a:t>val it = false : bool</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List Type Constructor</a:t>
            </a:r>
          </a:p>
        </p:txBody>
      </p:sp>
      <p:sp>
        <p:nvSpPr>
          <p:cNvPr id="68611" name="Rectangle 3"/>
          <p:cNvSpPr>
            <a:spLocks noGrp="1" noChangeArrowheads="1"/>
          </p:cNvSpPr>
          <p:nvPr>
            <p:ph idx="1"/>
          </p:nvPr>
        </p:nvSpPr>
        <p:spPr/>
        <p:txBody>
          <a:bodyPr/>
          <a:lstStyle/>
          <a:p>
            <a:r>
              <a:rPr lang="en-US"/>
              <a:t>ML gives the type of lists using </a:t>
            </a:r>
            <a:r>
              <a:rPr lang="en-US" sz="2400" b="1">
                <a:latin typeface="Courier New" pitchFamily="-112" charset="0"/>
              </a:rPr>
              <a:t>list</a:t>
            </a:r>
            <a:r>
              <a:rPr lang="en-US"/>
              <a:t> as a type constructor</a:t>
            </a:r>
          </a:p>
          <a:p>
            <a:r>
              <a:rPr lang="en-US"/>
              <a:t>For example, </a:t>
            </a:r>
            <a:r>
              <a:rPr lang="en-US" sz="2400" b="1">
                <a:latin typeface="Courier New" pitchFamily="-112" charset="0"/>
              </a:rPr>
              <a:t>int list</a:t>
            </a:r>
            <a:r>
              <a:rPr lang="en-US"/>
              <a:t> is the type of lists of things, each of which is of type </a:t>
            </a:r>
            <a:r>
              <a:rPr lang="en-US" sz="2400" b="1">
                <a:latin typeface="Courier New" pitchFamily="-112" charset="0"/>
              </a:rPr>
              <a:t>int</a:t>
            </a:r>
            <a:endParaRPr lang="en-US"/>
          </a:p>
          <a:p>
            <a:r>
              <a:rPr lang="en-US"/>
              <a:t>A list is not a tuple</a:t>
            </a:r>
          </a:p>
        </p:txBody>
      </p:sp>
      <p:sp>
        <p:nvSpPr>
          <p:cNvPr id="4" name="Date Placeholder 3"/>
          <p:cNvSpPr>
            <a:spLocks noGrp="1"/>
          </p:cNvSpPr>
          <p:nvPr>
            <p:ph type="dt" sz="half" idx="10"/>
          </p:nvPr>
        </p:nvSpPr>
        <p:spPr/>
        <p:txBody>
          <a:bodyPr/>
          <a:lstStyle/>
          <a:p>
            <a:r>
              <a:rPr lang="en-US" smtClean="0"/>
              <a:t>Chapter Five</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F586A6D7-F439-EE47-A9C9-ADA57C6AFEC9}" type="slidenum">
              <a:rPr lang="en-US"/>
              <a:pPr/>
              <a:t>34</a:t>
            </a:fld>
            <a:endParaRPr lang="en-US"/>
          </a:p>
        </p:txBody>
      </p:sp>
    </p:spTree>
  </p:cSld>
  <p:clrMapOvr>
    <a:masterClrMapping/>
  </p:clrMapOvr>
  <p:transition advTm="25232"/>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Chapter Five</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9673CFE8-E037-A942-9E50-3250A5614733}" type="slidenum">
              <a:rPr lang="en-US"/>
              <a:pPr/>
              <a:t>35</a:t>
            </a:fld>
            <a:endParaRPr lang="en-US"/>
          </a:p>
        </p:txBody>
      </p:sp>
      <p:sp>
        <p:nvSpPr>
          <p:cNvPr id="66562" name="Text Box 2"/>
          <p:cNvSpPr txBox="1">
            <a:spLocks noChangeArrowheads="1"/>
          </p:cNvSpPr>
          <p:nvPr/>
        </p:nvSpPr>
        <p:spPr bwMode="auto">
          <a:xfrm>
            <a:off x="533400" y="1600200"/>
            <a:ext cx="8229600" cy="711200"/>
          </a:xfrm>
          <a:prstGeom prst="rect">
            <a:avLst/>
          </a:prstGeom>
          <a:noFill/>
          <a:ln w="9525">
            <a:solidFill>
              <a:schemeClr val="tx1"/>
            </a:solidFill>
            <a:miter lim="800000"/>
            <a:headEnd/>
            <a:tailEnd/>
          </a:ln>
          <a:effectLst/>
        </p:spPr>
        <p:txBody>
          <a:bodyPr>
            <a:prstTxWarp prst="textNoShape">
              <a:avLst/>
            </a:prstTxWarp>
            <a:spAutoFit/>
          </a:bodyPr>
          <a:lstStyle/>
          <a:p>
            <a:r>
              <a:rPr lang="en-US" sz="2000">
                <a:solidFill>
                  <a:srgbClr val="000000"/>
                </a:solidFill>
                <a:latin typeface="Courier New" pitchFamily="-112" charset="0"/>
                <a:ea typeface="Times New Roman" pitchFamily="-112" charset="0"/>
                <a:cs typeface="Times New Roman" pitchFamily="-112" charset="0"/>
              </a:rPr>
              <a:t>- </a:t>
            </a:r>
            <a:r>
              <a:rPr lang="en-US" sz="2000" b="1">
                <a:solidFill>
                  <a:srgbClr val="000000"/>
                </a:solidFill>
                <a:latin typeface="Courier New" pitchFamily="-112" charset="0"/>
                <a:ea typeface="Times New Roman" pitchFamily="-112" charset="0"/>
                <a:cs typeface="Times New Roman" pitchFamily="-112" charset="0"/>
              </a:rPr>
              <a:t>[1,2,3]@[4,5,6];</a:t>
            </a:r>
            <a:br>
              <a:rPr lang="en-US" sz="2000" b="1">
                <a:solidFill>
                  <a:srgbClr val="000000"/>
                </a:solidFill>
                <a:latin typeface="Courier New" pitchFamily="-112" charset="0"/>
                <a:ea typeface="Times New Roman" pitchFamily="-112" charset="0"/>
                <a:cs typeface="Times New Roman" pitchFamily="-112" charset="0"/>
              </a:rPr>
            </a:br>
            <a:r>
              <a:rPr lang="en-US" sz="2000">
                <a:solidFill>
                  <a:srgbClr val="000000"/>
                </a:solidFill>
                <a:latin typeface="Courier New" pitchFamily="-112" charset="0"/>
                <a:ea typeface="Times New Roman" pitchFamily="-112" charset="0"/>
                <a:cs typeface="Times New Roman" pitchFamily="-112" charset="0"/>
              </a:rPr>
              <a:t>val it = [1,2,3,4,5,6] : int list</a:t>
            </a:r>
          </a:p>
        </p:txBody>
      </p:sp>
      <p:sp>
        <p:nvSpPr>
          <p:cNvPr id="66563" name="Text Box 3"/>
          <p:cNvSpPr txBox="1">
            <a:spLocks noChangeArrowheads="1"/>
          </p:cNvSpPr>
          <p:nvPr/>
        </p:nvSpPr>
        <p:spPr bwMode="auto">
          <a:xfrm>
            <a:off x="609600" y="3352800"/>
            <a:ext cx="8077200" cy="19177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The </a:t>
            </a:r>
            <a:r>
              <a:rPr lang="en-US" b="1">
                <a:latin typeface="Courier New" pitchFamily="-112" charset="0"/>
              </a:rPr>
              <a:t>@</a:t>
            </a:r>
            <a:r>
              <a:rPr lang="en-US"/>
              <a:t> operator concatenates lists</a:t>
            </a:r>
          </a:p>
          <a:p>
            <a:pPr>
              <a:spcBef>
                <a:spcPct val="50000"/>
              </a:spcBef>
            </a:pPr>
            <a:r>
              <a:rPr lang="en-US"/>
              <a:t>Operands are two lists of the same type</a:t>
            </a:r>
          </a:p>
          <a:p>
            <a:pPr>
              <a:spcBef>
                <a:spcPct val="50000"/>
              </a:spcBef>
            </a:pPr>
            <a:r>
              <a:rPr lang="en-US"/>
              <a:t>Note: </a:t>
            </a:r>
            <a:r>
              <a:rPr lang="en-US" b="1">
                <a:latin typeface="Courier New" pitchFamily="-112" charset="0"/>
              </a:rPr>
              <a:t>1@[2,3,4]</a:t>
            </a:r>
            <a:r>
              <a:rPr lang="en-US"/>
              <a:t> is wrong: either use </a:t>
            </a:r>
            <a:r>
              <a:rPr lang="en-US" b="1">
                <a:latin typeface="Courier New" pitchFamily="-112" charset="0"/>
              </a:rPr>
              <a:t>[1]@[2,3,4]</a:t>
            </a:r>
            <a:r>
              <a:rPr lang="en-US"/>
              <a:t> or </a:t>
            </a:r>
            <a:r>
              <a:rPr lang="en-US" b="1">
                <a:latin typeface="Courier New" pitchFamily="-112" charset="0"/>
              </a:rPr>
              <a:t>1::[2,3,4]</a:t>
            </a:r>
          </a:p>
        </p:txBody>
      </p:sp>
    </p:spTree>
  </p:cSld>
  <p:clrMapOvr>
    <a:masterClrMapping/>
  </p:clrMapOvr>
  <p:transition advTm="79728"/>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Chapter Five</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C613DA58-6B2D-F24F-AB9F-67753485D190}" type="slidenum">
              <a:rPr lang="en-US"/>
              <a:pPr/>
              <a:t>36</a:t>
            </a:fld>
            <a:endParaRPr lang="en-US"/>
          </a:p>
        </p:txBody>
      </p:sp>
      <p:sp>
        <p:nvSpPr>
          <p:cNvPr id="67586" name="Text Box 2"/>
          <p:cNvSpPr txBox="1">
            <a:spLocks noChangeArrowheads="1"/>
          </p:cNvSpPr>
          <p:nvPr/>
        </p:nvSpPr>
        <p:spPr bwMode="auto">
          <a:xfrm>
            <a:off x="533400" y="533400"/>
            <a:ext cx="8229600" cy="1930400"/>
          </a:xfrm>
          <a:prstGeom prst="rect">
            <a:avLst/>
          </a:prstGeom>
          <a:noFill/>
          <a:ln w="9525">
            <a:solidFill>
              <a:schemeClr val="tx1"/>
            </a:solidFill>
            <a:miter lim="800000"/>
            <a:headEnd/>
            <a:tailEnd/>
          </a:ln>
          <a:effectLst/>
        </p:spPr>
        <p:txBody>
          <a:bodyPr>
            <a:prstTxWarp prst="textNoShape">
              <a:avLst/>
            </a:prstTxWarp>
            <a:spAutoFit/>
          </a:bodyPr>
          <a:lstStyle/>
          <a:p>
            <a:r>
              <a:rPr lang="en-US" sz="2000">
                <a:solidFill>
                  <a:srgbClr val="000000"/>
                </a:solidFill>
                <a:latin typeface="Courier New" pitchFamily="-112" charset="0"/>
                <a:ea typeface="Times New Roman" pitchFamily="-112" charset="0"/>
                <a:cs typeface="Times New Roman" pitchFamily="-112" charset="0"/>
              </a:rPr>
              <a:t>- </a:t>
            </a:r>
            <a:r>
              <a:rPr lang="en-US" sz="2000" b="1">
                <a:solidFill>
                  <a:srgbClr val="000000"/>
                </a:solidFill>
                <a:latin typeface="Courier New" pitchFamily="-112" charset="0"/>
                <a:ea typeface="Times New Roman" pitchFamily="-112" charset="0"/>
                <a:cs typeface="Times New Roman" pitchFamily="-112" charset="0"/>
              </a:rPr>
              <a:t>val x = #"c"::[];</a:t>
            </a:r>
            <a:r>
              <a:rPr lang="en-US" sz="2000">
                <a:solidFill>
                  <a:srgbClr val="000000"/>
                </a:solidFill>
                <a:latin typeface="Courier New" pitchFamily="-112" charset="0"/>
                <a:ea typeface="Times New Roman" pitchFamily="-112" charset="0"/>
                <a:cs typeface="Times New Roman" pitchFamily="-112" charset="0"/>
              </a:rPr>
              <a:t/>
            </a:r>
            <a:br>
              <a:rPr lang="en-US" sz="2000">
                <a:solidFill>
                  <a:srgbClr val="000000"/>
                </a:solidFill>
                <a:latin typeface="Courier New" pitchFamily="-112" charset="0"/>
                <a:ea typeface="Times New Roman" pitchFamily="-112" charset="0"/>
                <a:cs typeface="Times New Roman" pitchFamily="-112" charset="0"/>
              </a:rPr>
            </a:br>
            <a:r>
              <a:rPr lang="en-US" sz="2000">
                <a:solidFill>
                  <a:srgbClr val="000000"/>
                </a:solidFill>
                <a:latin typeface="Courier New" pitchFamily="-112" charset="0"/>
                <a:ea typeface="Times New Roman" pitchFamily="-112" charset="0"/>
                <a:cs typeface="Times New Roman" pitchFamily="-112" charset="0"/>
              </a:rPr>
              <a:t>val x = [#"c"] : char list</a:t>
            </a:r>
            <a:br>
              <a:rPr lang="en-US" sz="2000">
                <a:solidFill>
                  <a:srgbClr val="000000"/>
                </a:solidFill>
                <a:latin typeface="Courier New" pitchFamily="-112" charset="0"/>
                <a:ea typeface="Times New Roman" pitchFamily="-112" charset="0"/>
                <a:cs typeface="Times New Roman" pitchFamily="-112" charset="0"/>
              </a:rPr>
            </a:br>
            <a:r>
              <a:rPr lang="en-US" sz="2000">
                <a:solidFill>
                  <a:srgbClr val="000000"/>
                </a:solidFill>
                <a:latin typeface="Courier New" pitchFamily="-112" charset="0"/>
                <a:ea typeface="Times New Roman" pitchFamily="-112" charset="0"/>
                <a:cs typeface="Times New Roman" pitchFamily="-112" charset="0"/>
              </a:rPr>
              <a:t>- </a:t>
            </a:r>
            <a:r>
              <a:rPr lang="en-US" sz="2000" b="1">
                <a:solidFill>
                  <a:srgbClr val="000000"/>
                </a:solidFill>
                <a:latin typeface="Courier New" pitchFamily="-112" charset="0"/>
                <a:ea typeface="Times New Roman" pitchFamily="-112" charset="0"/>
                <a:cs typeface="Times New Roman" pitchFamily="-112" charset="0"/>
              </a:rPr>
              <a:t>val y = #"b"::x;</a:t>
            </a:r>
            <a:br>
              <a:rPr lang="en-US" sz="2000" b="1">
                <a:solidFill>
                  <a:srgbClr val="000000"/>
                </a:solidFill>
                <a:latin typeface="Courier New" pitchFamily="-112" charset="0"/>
                <a:ea typeface="Times New Roman" pitchFamily="-112" charset="0"/>
                <a:cs typeface="Times New Roman" pitchFamily="-112" charset="0"/>
              </a:rPr>
            </a:br>
            <a:r>
              <a:rPr lang="en-US" sz="2000">
                <a:solidFill>
                  <a:srgbClr val="000000"/>
                </a:solidFill>
                <a:latin typeface="Courier New" pitchFamily="-112" charset="0"/>
                <a:ea typeface="Times New Roman" pitchFamily="-112" charset="0"/>
                <a:cs typeface="Times New Roman" pitchFamily="-112" charset="0"/>
              </a:rPr>
              <a:t>val y = [#"b",#"c"] : char list</a:t>
            </a:r>
            <a:br>
              <a:rPr lang="en-US" sz="2000">
                <a:solidFill>
                  <a:srgbClr val="000000"/>
                </a:solidFill>
                <a:latin typeface="Courier New" pitchFamily="-112" charset="0"/>
                <a:ea typeface="Times New Roman" pitchFamily="-112" charset="0"/>
                <a:cs typeface="Times New Roman" pitchFamily="-112" charset="0"/>
              </a:rPr>
            </a:br>
            <a:r>
              <a:rPr lang="en-US" sz="2000">
                <a:solidFill>
                  <a:srgbClr val="000000"/>
                </a:solidFill>
                <a:latin typeface="Courier New" pitchFamily="-112" charset="0"/>
                <a:ea typeface="Times New Roman" pitchFamily="-112" charset="0"/>
                <a:cs typeface="Times New Roman" pitchFamily="-112" charset="0"/>
              </a:rPr>
              <a:t>- </a:t>
            </a:r>
            <a:r>
              <a:rPr lang="en-US" sz="2000" b="1">
                <a:solidFill>
                  <a:srgbClr val="000000"/>
                </a:solidFill>
                <a:latin typeface="Courier New" pitchFamily="-112" charset="0"/>
                <a:ea typeface="Times New Roman" pitchFamily="-112" charset="0"/>
                <a:cs typeface="Times New Roman" pitchFamily="-112" charset="0"/>
              </a:rPr>
              <a:t>val z = #"a"::y;</a:t>
            </a:r>
            <a:br>
              <a:rPr lang="en-US" sz="2000" b="1">
                <a:solidFill>
                  <a:srgbClr val="000000"/>
                </a:solidFill>
                <a:latin typeface="Courier New" pitchFamily="-112" charset="0"/>
                <a:ea typeface="Times New Roman" pitchFamily="-112" charset="0"/>
                <a:cs typeface="Times New Roman" pitchFamily="-112" charset="0"/>
              </a:rPr>
            </a:br>
            <a:r>
              <a:rPr lang="en-US" sz="2000">
                <a:solidFill>
                  <a:srgbClr val="000000"/>
                </a:solidFill>
                <a:latin typeface="Courier New" pitchFamily="-112" charset="0"/>
                <a:ea typeface="Times New Roman" pitchFamily="-112" charset="0"/>
                <a:cs typeface="Times New Roman" pitchFamily="-112" charset="0"/>
              </a:rPr>
              <a:t>val z = [#"a",#"b",#"c"] : char list</a:t>
            </a:r>
          </a:p>
        </p:txBody>
      </p:sp>
      <p:sp>
        <p:nvSpPr>
          <p:cNvPr id="67587" name="Text Box 3"/>
          <p:cNvSpPr txBox="1">
            <a:spLocks noChangeArrowheads="1"/>
          </p:cNvSpPr>
          <p:nvPr/>
        </p:nvSpPr>
        <p:spPr bwMode="auto">
          <a:xfrm>
            <a:off x="609600" y="3429000"/>
            <a:ext cx="8077200" cy="1735138"/>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List-builder (</a:t>
            </a:r>
            <a:r>
              <a:rPr lang="en-US" i="1"/>
              <a:t>cons</a:t>
            </a:r>
            <a:r>
              <a:rPr lang="en-US"/>
              <a:t>) operator is </a:t>
            </a:r>
            <a:r>
              <a:rPr lang="en-US" b="1">
                <a:latin typeface="Courier New" pitchFamily="-112" charset="0"/>
              </a:rPr>
              <a:t>::</a:t>
            </a:r>
            <a:endParaRPr lang="en-US"/>
          </a:p>
          <a:p>
            <a:pPr>
              <a:spcBef>
                <a:spcPct val="50000"/>
              </a:spcBef>
            </a:pPr>
            <a:r>
              <a:rPr lang="en-US"/>
              <a:t>It takes an element of any type, and a list of elements of that same type, and produces a new list by putting the new element on the front of the old list</a:t>
            </a:r>
          </a:p>
        </p:txBody>
      </p:sp>
    </p:spTree>
  </p:cSld>
  <p:clrMapOvr>
    <a:masterClrMapping/>
  </p:clrMapOvr>
  <p:transition advTm="114752"/>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Chapter Five</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C489E62F-B96F-C246-9B1D-0BC32AF337AD}" type="slidenum">
              <a:rPr lang="en-US"/>
              <a:pPr/>
              <a:t>37</a:t>
            </a:fld>
            <a:endParaRPr lang="en-US"/>
          </a:p>
        </p:txBody>
      </p:sp>
      <p:sp>
        <p:nvSpPr>
          <p:cNvPr id="28674" name="Text Box 2"/>
          <p:cNvSpPr txBox="1">
            <a:spLocks noChangeArrowheads="1"/>
          </p:cNvSpPr>
          <p:nvPr/>
        </p:nvSpPr>
        <p:spPr bwMode="auto">
          <a:xfrm>
            <a:off x="533400" y="533400"/>
            <a:ext cx="8229600" cy="3149600"/>
          </a:xfrm>
          <a:prstGeom prst="rect">
            <a:avLst/>
          </a:prstGeom>
          <a:noFill/>
          <a:ln w="9525">
            <a:solidFill>
              <a:schemeClr val="tx1"/>
            </a:solidFill>
            <a:miter lim="800000"/>
            <a:headEnd/>
            <a:tailEnd/>
          </a:ln>
          <a:effectLst/>
        </p:spPr>
        <p:txBody>
          <a:bodyPr>
            <a:prstTxWarp prst="textNoShape">
              <a:avLst/>
            </a:prstTxWarp>
            <a:spAutoFit/>
          </a:bodyPr>
          <a:lstStyle/>
          <a:p>
            <a:r>
              <a:rPr lang="en-US" sz="2000">
                <a:solidFill>
                  <a:srgbClr val="000000"/>
                </a:solidFill>
                <a:latin typeface="Courier New" pitchFamily="-112" charset="0"/>
                <a:ea typeface="Times New Roman" pitchFamily="-112" charset="0"/>
                <a:cs typeface="Times New Roman" pitchFamily="-112" charset="0"/>
              </a:rPr>
              <a:t>- </a:t>
            </a:r>
            <a:r>
              <a:rPr lang="en-US" sz="2000" b="1">
                <a:solidFill>
                  <a:srgbClr val="000000"/>
                </a:solidFill>
                <a:latin typeface="Courier New" pitchFamily="-112" charset="0"/>
                <a:ea typeface="Times New Roman" pitchFamily="-112" charset="0"/>
                <a:cs typeface="Times New Roman" pitchFamily="-112" charset="0"/>
              </a:rPr>
              <a:t>val z = 1::2::3::[];</a:t>
            </a:r>
            <a:br>
              <a:rPr lang="en-US" sz="2000" b="1">
                <a:solidFill>
                  <a:srgbClr val="000000"/>
                </a:solidFill>
                <a:latin typeface="Courier New" pitchFamily="-112" charset="0"/>
                <a:ea typeface="Times New Roman" pitchFamily="-112" charset="0"/>
                <a:cs typeface="Times New Roman" pitchFamily="-112" charset="0"/>
              </a:rPr>
            </a:br>
            <a:r>
              <a:rPr lang="en-US" sz="2000">
                <a:solidFill>
                  <a:srgbClr val="000000"/>
                </a:solidFill>
                <a:latin typeface="Courier New" pitchFamily="-112" charset="0"/>
                <a:ea typeface="Times New Roman" pitchFamily="-112" charset="0"/>
                <a:cs typeface="Times New Roman" pitchFamily="-112" charset="0"/>
              </a:rPr>
              <a:t>val z = [1,2,3] : int list</a:t>
            </a:r>
            <a:br>
              <a:rPr lang="en-US" sz="2000">
                <a:solidFill>
                  <a:srgbClr val="000000"/>
                </a:solidFill>
                <a:latin typeface="Courier New" pitchFamily="-112" charset="0"/>
                <a:ea typeface="Times New Roman" pitchFamily="-112" charset="0"/>
                <a:cs typeface="Times New Roman" pitchFamily="-112" charset="0"/>
              </a:rPr>
            </a:br>
            <a:r>
              <a:rPr lang="en-US" sz="2000">
                <a:solidFill>
                  <a:srgbClr val="000000"/>
                </a:solidFill>
                <a:latin typeface="Courier New" pitchFamily="-112" charset="0"/>
                <a:ea typeface="Times New Roman" pitchFamily="-112" charset="0"/>
                <a:cs typeface="Times New Roman" pitchFamily="-112" charset="0"/>
              </a:rPr>
              <a:t>- </a:t>
            </a:r>
            <a:r>
              <a:rPr lang="en-US" sz="2000" b="1">
                <a:solidFill>
                  <a:srgbClr val="000000"/>
                </a:solidFill>
                <a:latin typeface="Courier New" pitchFamily="-112" charset="0"/>
                <a:ea typeface="Times New Roman" pitchFamily="-112" charset="0"/>
                <a:cs typeface="Times New Roman" pitchFamily="-112" charset="0"/>
              </a:rPr>
              <a:t>hd z;</a:t>
            </a:r>
            <a:br>
              <a:rPr lang="en-US" sz="2000" b="1">
                <a:solidFill>
                  <a:srgbClr val="000000"/>
                </a:solidFill>
                <a:latin typeface="Courier New" pitchFamily="-112" charset="0"/>
                <a:ea typeface="Times New Roman" pitchFamily="-112" charset="0"/>
                <a:cs typeface="Times New Roman" pitchFamily="-112" charset="0"/>
              </a:rPr>
            </a:br>
            <a:r>
              <a:rPr lang="en-US" sz="2000">
                <a:solidFill>
                  <a:srgbClr val="000000"/>
                </a:solidFill>
                <a:latin typeface="Courier New" pitchFamily="-112" charset="0"/>
                <a:ea typeface="Times New Roman" pitchFamily="-112" charset="0"/>
                <a:cs typeface="Times New Roman" pitchFamily="-112" charset="0"/>
              </a:rPr>
              <a:t>val it = 1 : int</a:t>
            </a:r>
            <a:br>
              <a:rPr lang="en-US" sz="2000">
                <a:solidFill>
                  <a:srgbClr val="000000"/>
                </a:solidFill>
                <a:latin typeface="Courier New" pitchFamily="-112" charset="0"/>
                <a:ea typeface="Times New Roman" pitchFamily="-112" charset="0"/>
                <a:cs typeface="Times New Roman" pitchFamily="-112" charset="0"/>
              </a:rPr>
            </a:br>
            <a:r>
              <a:rPr lang="en-US" sz="2000">
                <a:solidFill>
                  <a:srgbClr val="000000"/>
                </a:solidFill>
                <a:latin typeface="Courier New" pitchFamily="-112" charset="0"/>
                <a:ea typeface="Times New Roman" pitchFamily="-112" charset="0"/>
                <a:cs typeface="Times New Roman" pitchFamily="-112" charset="0"/>
              </a:rPr>
              <a:t>- </a:t>
            </a:r>
            <a:r>
              <a:rPr lang="en-US" sz="2000" b="1">
                <a:solidFill>
                  <a:srgbClr val="000000"/>
                </a:solidFill>
                <a:latin typeface="Courier New" pitchFamily="-112" charset="0"/>
                <a:ea typeface="Times New Roman" pitchFamily="-112" charset="0"/>
                <a:cs typeface="Times New Roman" pitchFamily="-112" charset="0"/>
              </a:rPr>
              <a:t>tl z;</a:t>
            </a:r>
            <a:br>
              <a:rPr lang="en-US" sz="2000" b="1">
                <a:solidFill>
                  <a:srgbClr val="000000"/>
                </a:solidFill>
                <a:latin typeface="Courier New" pitchFamily="-112" charset="0"/>
                <a:ea typeface="Times New Roman" pitchFamily="-112" charset="0"/>
                <a:cs typeface="Times New Roman" pitchFamily="-112" charset="0"/>
              </a:rPr>
            </a:br>
            <a:r>
              <a:rPr lang="en-US" sz="2000">
                <a:solidFill>
                  <a:srgbClr val="000000"/>
                </a:solidFill>
                <a:latin typeface="Courier New" pitchFamily="-112" charset="0"/>
                <a:ea typeface="Times New Roman" pitchFamily="-112" charset="0"/>
                <a:cs typeface="Times New Roman" pitchFamily="-112" charset="0"/>
              </a:rPr>
              <a:t>val it = [2,3] : int list</a:t>
            </a:r>
            <a:br>
              <a:rPr lang="en-US" sz="2000">
                <a:solidFill>
                  <a:srgbClr val="000000"/>
                </a:solidFill>
                <a:latin typeface="Courier New" pitchFamily="-112" charset="0"/>
                <a:ea typeface="Times New Roman" pitchFamily="-112" charset="0"/>
                <a:cs typeface="Times New Roman" pitchFamily="-112" charset="0"/>
              </a:rPr>
            </a:br>
            <a:r>
              <a:rPr lang="en-US" sz="2000">
                <a:solidFill>
                  <a:srgbClr val="000000"/>
                </a:solidFill>
                <a:latin typeface="Courier New" pitchFamily="-112" charset="0"/>
                <a:ea typeface="Times New Roman" pitchFamily="-112" charset="0"/>
                <a:cs typeface="Times New Roman" pitchFamily="-112" charset="0"/>
              </a:rPr>
              <a:t>- </a:t>
            </a:r>
            <a:r>
              <a:rPr lang="en-US" sz="2000" b="1">
                <a:solidFill>
                  <a:srgbClr val="000000"/>
                </a:solidFill>
                <a:latin typeface="Courier New" pitchFamily="-112" charset="0"/>
                <a:ea typeface="Times New Roman" pitchFamily="-112" charset="0"/>
                <a:cs typeface="Times New Roman" pitchFamily="-112" charset="0"/>
              </a:rPr>
              <a:t>tl(tl z);</a:t>
            </a:r>
            <a:br>
              <a:rPr lang="en-US" sz="2000" b="1">
                <a:solidFill>
                  <a:srgbClr val="000000"/>
                </a:solidFill>
                <a:latin typeface="Courier New" pitchFamily="-112" charset="0"/>
                <a:ea typeface="Times New Roman" pitchFamily="-112" charset="0"/>
                <a:cs typeface="Times New Roman" pitchFamily="-112" charset="0"/>
              </a:rPr>
            </a:br>
            <a:r>
              <a:rPr lang="en-US" sz="2000">
                <a:solidFill>
                  <a:srgbClr val="000000"/>
                </a:solidFill>
                <a:latin typeface="Courier New" pitchFamily="-112" charset="0"/>
                <a:ea typeface="Times New Roman" pitchFamily="-112" charset="0"/>
                <a:cs typeface="Times New Roman" pitchFamily="-112" charset="0"/>
              </a:rPr>
              <a:t>val it = [3] : int list</a:t>
            </a:r>
            <a:br>
              <a:rPr lang="en-US" sz="2000">
                <a:solidFill>
                  <a:srgbClr val="000000"/>
                </a:solidFill>
                <a:latin typeface="Courier New" pitchFamily="-112" charset="0"/>
                <a:ea typeface="Times New Roman" pitchFamily="-112" charset="0"/>
                <a:cs typeface="Times New Roman" pitchFamily="-112" charset="0"/>
              </a:rPr>
            </a:br>
            <a:r>
              <a:rPr lang="en-US" sz="2000">
                <a:solidFill>
                  <a:srgbClr val="000000"/>
                </a:solidFill>
                <a:latin typeface="Courier New" pitchFamily="-112" charset="0"/>
                <a:ea typeface="Times New Roman" pitchFamily="-112" charset="0"/>
                <a:cs typeface="Times New Roman" pitchFamily="-112" charset="0"/>
              </a:rPr>
              <a:t>- </a:t>
            </a:r>
            <a:r>
              <a:rPr lang="en-US" sz="2000" b="1">
                <a:solidFill>
                  <a:srgbClr val="000000"/>
                </a:solidFill>
                <a:latin typeface="Courier New" pitchFamily="-112" charset="0"/>
                <a:ea typeface="Times New Roman" pitchFamily="-112" charset="0"/>
                <a:cs typeface="Times New Roman" pitchFamily="-112" charset="0"/>
              </a:rPr>
              <a:t>tl(tl(tl z));</a:t>
            </a:r>
            <a:br>
              <a:rPr lang="en-US" sz="2000" b="1">
                <a:solidFill>
                  <a:srgbClr val="000000"/>
                </a:solidFill>
                <a:latin typeface="Courier New" pitchFamily="-112" charset="0"/>
                <a:ea typeface="Times New Roman" pitchFamily="-112" charset="0"/>
                <a:cs typeface="Times New Roman" pitchFamily="-112" charset="0"/>
              </a:rPr>
            </a:br>
            <a:r>
              <a:rPr lang="en-US" sz="2000">
                <a:solidFill>
                  <a:srgbClr val="000000"/>
                </a:solidFill>
                <a:latin typeface="Courier New" pitchFamily="-112" charset="0"/>
                <a:ea typeface="Times New Roman" pitchFamily="-112" charset="0"/>
                <a:cs typeface="Times New Roman" pitchFamily="-112" charset="0"/>
              </a:rPr>
              <a:t>val it = [] : int list</a:t>
            </a:r>
          </a:p>
        </p:txBody>
      </p:sp>
      <p:sp>
        <p:nvSpPr>
          <p:cNvPr id="28675" name="Text Box 3"/>
          <p:cNvSpPr txBox="1">
            <a:spLocks noChangeArrowheads="1"/>
          </p:cNvSpPr>
          <p:nvPr/>
        </p:nvSpPr>
        <p:spPr bwMode="auto">
          <a:xfrm>
            <a:off x="609600" y="3886200"/>
            <a:ext cx="8077200" cy="2465388"/>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The </a:t>
            </a:r>
            <a:r>
              <a:rPr lang="en-US" b="1">
                <a:latin typeface="Courier New" pitchFamily="-112" charset="0"/>
              </a:rPr>
              <a:t>::</a:t>
            </a:r>
            <a:r>
              <a:rPr lang="en-US"/>
              <a:t> operator is right-associative</a:t>
            </a:r>
          </a:p>
          <a:p>
            <a:pPr>
              <a:spcBef>
                <a:spcPct val="50000"/>
              </a:spcBef>
            </a:pPr>
            <a:r>
              <a:rPr lang="en-US"/>
              <a:t>The </a:t>
            </a:r>
            <a:r>
              <a:rPr lang="en-US" b="1">
                <a:latin typeface="Courier New" pitchFamily="-112" charset="0"/>
              </a:rPr>
              <a:t>hd </a:t>
            </a:r>
            <a:r>
              <a:rPr lang="en-US"/>
              <a:t>function gets the head of a list: the first element</a:t>
            </a:r>
          </a:p>
          <a:p>
            <a:pPr>
              <a:spcBef>
                <a:spcPct val="50000"/>
              </a:spcBef>
            </a:pPr>
            <a:r>
              <a:rPr lang="en-US"/>
              <a:t>The </a:t>
            </a:r>
            <a:r>
              <a:rPr lang="en-US" b="1">
                <a:latin typeface="Courier New" pitchFamily="-112" charset="0"/>
              </a:rPr>
              <a:t>tl </a:t>
            </a:r>
            <a:r>
              <a:rPr lang="en-US"/>
              <a:t>function gets the tail of a list: the whole list after the first element</a:t>
            </a:r>
          </a:p>
          <a:p>
            <a:pPr>
              <a:spcBef>
                <a:spcPct val="50000"/>
              </a:spcBef>
            </a:pPr>
            <a:endParaRPr lang="en-US"/>
          </a:p>
        </p:txBody>
      </p:sp>
    </p:spTree>
  </p:cSld>
  <p:clrMapOvr>
    <a:masterClrMapping/>
  </p:clrMapOvr>
  <p:transition advTm="108128"/>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Chapter Five</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8FD51609-56DD-B04D-BA08-3371A7409FB2}" type="slidenum">
              <a:rPr lang="en-US"/>
              <a:pPr/>
              <a:t>38</a:t>
            </a:fld>
            <a:endParaRPr lang="en-US"/>
          </a:p>
        </p:txBody>
      </p:sp>
      <p:sp>
        <p:nvSpPr>
          <p:cNvPr id="29698" name="Text Box 2"/>
          <p:cNvSpPr txBox="1">
            <a:spLocks noChangeArrowheads="1"/>
          </p:cNvSpPr>
          <p:nvPr/>
        </p:nvSpPr>
        <p:spPr bwMode="auto">
          <a:xfrm>
            <a:off x="533400" y="533400"/>
            <a:ext cx="8229600" cy="1320800"/>
          </a:xfrm>
          <a:prstGeom prst="rect">
            <a:avLst/>
          </a:prstGeom>
          <a:noFill/>
          <a:ln w="9525">
            <a:solidFill>
              <a:schemeClr val="tx1"/>
            </a:solidFill>
            <a:miter lim="800000"/>
            <a:headEnd/>
            <a:tailEnd/>
          </a:ln>
          <a:effectLst/>
        </p:spPr>
        <p:txBody>
          <a:bodyPr>
            <a:prstTxWarp prst="textNoShape">
              <a:avLst/>
            </a:prstTxWarp>
            <a:spAutoFit/>
          </a:bodyPr>
          <a:lstStyle/>
          <a:p>
            <a:r>
              <a:rPr lang="en-US" sz="2000">
                <a:solidFill>
                  <a:srgbClr val="000000"/>
                </a:solidFill>
                <a:latin typeface="Courier New" pitchFamily="-112" charset="0"/>
                <a:ea typeface="Times New Roman" pitchFamily="-112" charset="0"/>
                <a:cs typeface="Times New Roman" pitchFamily="-112" charset="0"/>
              </a:rPr>
              <a:t>- </a:t>
            </a:r>
            <a:r>
              <a:rPr lang="en-US" sz="2000" b="1">
                <a:solidFill>
                  <a:srgbClr val="000000"/>
                </a:solidFill>
                <a:latin typeface="Courier New" pitchFamily="-112" charset="0"/>
                <a:ea typeface="Times New Roman" pitchFamily="-112" charset="0"/>
                <a:cs typeface="Times New Roman" pitchFamily="-112" charset="0"/>
              </a:rPr>
              <a:t>explode "hello";</a:t>
            </a:r>
            <a:br>
              <a:rPr lang="en-US" sz="2000" b="1">
                <a:solidFill>
                  <a:srgbClr val="000000"/>
                </a:solidFill>
                <a:latin typeface="Courier New" pitchFamily="-112" charset="0"/>
                <a:ea typeface="Times New Roman" pitchFamily="-112" charset="0"/>
                <a:cs typeface="Times New Roman" pitchFamily="-112" charset="0"/>
              </a:rPr>
            </a:br>
            <a:r>
              <a:rPr lang="en-US" sz="2000">
                <a:solidFill>
                  <a:srgbClr val="000000"/>
                </a:solidFill>
                <a:latin typeface="Courier New" pitchFamily="-112" charset="0"/>
                <a:ea typeface="Times New Roman" pitchFamily="-112" charset="0"/>
                <a:cs typeface="Times New Roman" pitchFamily="-112" charset="0"/>
              </a:rPr>
              <a:t>val it = [#"h",#"e",#"l",#"l",#"o"] : char list</a:t>
            </a:r>
            <a:br>
              <a:rPr lang="en-US" sz="2000">
                <a:solidFill>
                  <a:srgbClr val="000000"/>
                </a:solidFill>
                <a:latin typeface="Courier New" pitchFamily="-112" charset="0"/>
                <a:ea typeface="Times New Roman" pitchFamily="-112" charset="0"/>
                <a:cs typeface="Times New Roman" pitchFamily="-112" charset="0"/>
              </a:rPr>
            </a:br>
            <a:r>
              <a:rPr lang="en-US" sz="2000">
                <a:solidFill>
                  <a:srgbClr val="000000"/>
                </a:solidFill>
                <a:latin typeface="Courier New" pitchFamily="-112" charset="0"/>
                <a:ea typeface="Times New Roman" pitchFamily="-112" charset="0"/>
                <a:cs typeface="Times New Roman" pitchFamily="-112" charset="0"/>
              </a:rPr>
              <a:t>- </a:t>
            </a:r>
            <a:r>
              <a:rPr lang="en-US" sz="2000" b="1">
                <a:solidFill>
                  <a:srgbClr val="000000"/>
                </a:solidFill>
                <a:latin typeface="Courier New" pitchFamily="-112" charset="0"/>
                <a:ea typeface="Times New Roman" pitchFamily="-112" charset="0"/>
                <a:cs typeface="Times New Roman" pitchFamily="-112" charset="0"/>
              </a:rPr>
              <a:t>implode [#"h",#"i"];</a:t>
            </a:r>
            <a:br>
              <a:rPr lang="en-US" sz="2000" b="1">
                <a:solidFill>
                  <a:srgbClr val="000000"/>
                </a:solidFill>
                <a:latin typeface="Courier New" pitchFamily="-112" charset="0"/>
                <a:ea typeface="Times New Roman" pitchFamily="-112" charset="0"/>
                <a:cs typeface="Times New Roman" pitchFamily="-112" charset="0"/>
              </a:rPr>
            </a:br>
            <a:r>
              <a:rPr lang="en-US" sz="2000">
                <a:solidFill>
                  <a:srgbClr val="000000"/>
                </a:solidFill>
                <a:latin typeface="Courier New" pitchFamily="-112" charset="0"/>
                <a:ea typeface="Times New Roman" pitchFamily="-112" charset="0"/>
                <a:cs typeface="Times New Roman" pitchFamily="-112" charset="0"/>
              </a:rPr>
              <a:t>val it = "hi" : string</a:t>
            </a:r>
          </a:p>
        </p:txBody>
      </p:sp>
      <p:sp>
        <p:nvSpPr>
          <p:cNvPr id="29699" name="Text Box 3"/>
          <p:cNvSpPr txBox="1">
            <a:spLocks noChangeArrowheads="1"/>
          </p:cNvSpPr>
          <p:nvPr/>
        </p:nvSpPr>
        <p:spPr bwMode="auto">
          <a:xfrm>
            <a:off x="609600" y="3505200"/>
            <a:ext cx="8077200" cy="82232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The </a:t>
            </a:r>
            <a:r>
              <a:rPr lang="en-US" b="1">
                <a:latin typeface="Courier New" pitchFamily="-112" charset="0"/>
              </a:rPr>
              <a:t>explode</a:t>
            </a:r>
            <a:r>
              <a:rPr lang="en-US" b="1"/>
              <a:t> </a:t>
            </a:r>
            <a:r>
              <a:rPr lang="en-US"/>
              <a:t>function converts a string to a list of characters, and the </a:t>
            </a:r>
            <a:r>
              <a:rPr lang="en-US" b="1">
                <a:latin typeface="Courier New" pitchFamily="-112" charset="0"/>
              </a:rPr>
              <a:t>implode</a:t>
            </a:r>
            <a:r>
              <a:rPr lang="en-US" b="1"/>
              <a:t> </a:t>
            </a:r>
            <a:r>
              <a:rPr lang="en-US"/>
              <a:t>function does the reverse</a:t>
            </a:r>
          </a:p>
        </p:txBody>
      </p:sp>
    </p:spTree>
  </p:cSld>
  <p:clrMapOvr>
    <a:masterClrMapping/>
  </p:clrMapOvr>
  <p:transition advTm="41392"/>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Practice</a:t>
            </a:r>
          </a:p>
        </p:txBody>
      </p:sp>
      <p:sp>
        <p:nvSpPr>
          <p:cNvPr id="4" name="Date Placeholder 2"/>
          <p:cNvSpPr>
            <a:spLocks noGrp="1"/>
          </p:cNvSpPr>
          <p:nvPr>
            <p:ph type="dt" sz="half" idx="10"/>
          </p:nvPr>
        </p:nvSpPr>
        <p:spPr/>
        <p:txBody>
          <a:bodyPr/>
          <a:lstStyle/>
          <a:p>
            <a:r>
              <a:rPr lang="en-US" smtClean="0"/>
              <a:t>Chapter Five</a:t>
            </a:r>
            <a:endParaRPr lang="en-US"/>
          </a:p>
        </p:txBody>
      </p:sp>
      <p:sp>
        <p:nvSpPr>
          <p:cNvPr id="5" name="Footer Placeholder 3"/>
          <p:cNvSpPr>
            <a:spLocks noGrp="1"/>
          </p:cNvSpPr>
          <p:nvPr>
            <p:ph type="ftr" sz="quarter" idx="11"/>
          </p:nvPr>
        </p:nvSpPr>
        <p:spPr/>
        <p:txBody>
          <a:bodyPr/>
          <a:lstStyle/>
          <a:p>
            <a:r>
              <a:rPr lang="en-US" smtClean="0"/>
              <a:t>Modern Programming Languages, 2nd ed.</a:t>
            </a:r>
            <a:endParaRPr lang="en-US"/>
          </a:p>
        </p:txBody>
      </p:sp>
      <p:sp>
        <p:nvSpPr>
          <p:cNvPr id="6" name="Slide Number Placeholder 4"/>
          <p:cNvSpPr>
            <a:spLocks noGrp="1"/>
          </p:cNvSpPr>
          <p:nvPr>
            <p:ph type="sldNum" sz="quarter" idx="12"/>
          </p:nvPr>
        </p:nvSpPr>
        <p:spPr/>
        <p:txBody>
          <a:bodyPr/>
          <a:lstStyle/>
          <a:p>
            <a:fld id="{B10AA858-20BD-6A44-8B03-81A18F8441D1}" type="slidenum">
              <a:rPr lang="en-US"/>
              <a:pPr/>
              <a:t>39</a:t>
            </a:fld>
            <a:endParaRPr lang="en-US"/>
          </a:p>
        </p:txBody>
      </p:sp>
      <p:sp>
        <p:nvSpPr>
          <p:cNvPr id="30723" name="Text Box 3"/>
          <p:cNvSpPr txBox="1">
            <a:spLocks noChangeArrowheads="1"/>
          </p:cNvSpPr>
          <p:nvPr/>
        </p:nvSpPr>
        <p:spPr bwMode="auto">
          <a:xfrm>
            <a:off x="914400" y="1524000"/>
            <a:ext cx="7772400" cy="3560763"/>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What are the values of these expressions?</a:t>
            </a:r>
          </a:p>
          <a:p>
            <a:pPr>
              <a:spcBef>
                <a:spcPct val="50000"/>
              </a:spcBef>
            </a:pPr>
            <a:r>
              <a:rPr lang="en-US" b="1">
                <a:latin typeface="Courier New" pitchFamily="-112" charset="0"/>
              </a:rPr>
              <a:t>#2(3,4,5)</a:t>
            </a:r>
            <a:br>
              <a:rPr lang="en-US" b="1">
                <a:latin typeface="Courier New" pitchFamily="-112" charset="0"/>
              </a:rPr>
            </a:br>
            <a:r>
              <a:rPr lang="en-US" b="1">
                <a:latin typeface="Courier New" pitchFamily="-112" charset="0"/>
              </a:rPr>
              <a:t>hd(1::2::nil)</a:t>
            </a:r>
            <a:br>
              <a:rPr lang="en-US" b="1">
                <a:latin typeface="Courier New" pitchFamily="-112" charset="0"/>
              </a:rPr>
            </a:br>
            <a:r>
              <a:rPr lang="en-US" b="1">
                <a:latin typeface="Courier New" pitchFamily="-112" charset="0"/>
              </a:rPr>
              <a:t>hd(tl(#2([1,2],[3,4])));</a:t>
            </a:r>
          </a:p>
          <a:p>
            <a:pPr>
              <a:spcBef>
                <a:spcPct val="50000"/>
              </a:spcBef>
            </a:pPr>
            <a:r>
              <a:rPr lang="en-US"/>
              <a:t>What is wrong with the following expressions?</a:t>
            </a:r>
          </a:p>
          <a:p>
            <a:pPr>
              <a:spcBef>
                <a:spcPct val="50000"/>
              </a:spcBef>
            </a:pPr>
            <a:r>
              <a:rPr lang="en-US" b="1">
                <a:latin typeface="Courier New" pitchFamily="-112" charset="0"/>
              </a:rPr>
              <a:t>1@2</a:t>
            </a:r>
            <a:br>
              <a:rPr lang="en-US" b="1">
                <a:latin typeface="Courier New" pitchFamily="-112" charset="0"/>
              </a:rPr>
            </a:br>
            <a:r>
              <a:rPr lang="en-US" b="1">
                <a:latin typeface="Courier New" pitchFamily="-112" charset="0"/>
              </a:rPr>
              <a:t>hd(tl(tl [1,2]))</a:t>
            </a:r>
            <a:br>
              <a:rPr lang="en-US" b="1">
                <a:latin typeface="Courier New" pitchFamily="-112" charset="0"/>
              </a:rPr>
            </a:br>
            <a:r>
              <a:rPr lang="en-US" b="1">
                <a:latin typeface="Courier New" pitchFamily="-112" charset="0"/>
              </a:rPr>
              <a:t>[1]::[2,3]</a:t>
            </a:r>
          </a:p>
        </p:txBody>
      </p:sp>
    </p:spTree>
  </p:cSld>
  <p:clrMapOvr>
    <a:masterClrMapping/>
  </p:clrMapOvr>
  <p:transition advTm="106784"/>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t>Outline</a:t>
            </a:r>
          </a:p>
        </p:txBody>
      </p:sp>
      <p:sp>
        <p:nvSpPr>
          <p:cNvPr id="62467" name="Rectangle 3"/>
          <p:cNvSpPr>
            <a:spLocks noGrp="1" noChangeArrowheads="1"/>
          </p:cNvSpPr>
          <p:nvPr>
            <p:ph idx="1"/>
          </p:nvPr>
        </p:nvSpPr>
        <p:spPr/>
        <p:txBody>
          <a:bodyPr/>
          <a:lstStyle/>
          <a:p>
            <a:r>
              <a:rPr lang="en-US"/>
              <a:t>Constants</a:t>
            </a:r>
          </a:p>
          <a:p>
            <a:r>
              <a:rPr lang="en-US"/>
              <a:t>Operators</a:t>
            </a:r>
          </a:p>
          <a:p>
            <a:r>
              <a:rPr lang="en-US"/>
              <a:t>Defining Variables</a:t>
            </a:r>
          </a:p>
          <a:p>
            <a:r>
              <a:rPr lang="en-US"/>
              <a:t>Tuples and Lists</a:t>
            </a:r>
          </a:p>
          <a:p>
            <a:r>
              <a:rPr lang="en-US"/>
              <a:t>Defining Functions</a:t>
            </a:r>
          </a:p>
          <a:p>
            <a:r>
              <a:rPr lang="en-US"/>
              <a:t>ML Types and Type Annotations</a:t>
            </a:r>
          </a:p>
        </p:txBody>
      </p:sp>
      <p:sp>
        <p:nvSpPr>
          <p:cNvPr id="4" name="Date Placeholder 3"/>
          <p:cNvSpPr>
            <a:spLocks noGrp="1"/>
          </p:cNvSpPr>
          <p:nvPr>
            <p:ph type="dt" sz="half" idx="10"/>
          </p:nvPr>
        </p:nvSpPr>
        <p:spPr/>
        <p:txBody>
          <a:bodyPr/>
          <a:lstStyle/>
          <a:p>
            <a:r>
              <a:rPr lang="en-US" smtClean="0"/>
              <a:t>Chapter Five</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8DA91FAA-9BF8-034D-8BEF-30F5106E8906}" type="slidenum">
              <a:rPr lang="en-US"/>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t>Outline</a:t>
            </a:r>
          </a:p>
        </p:txBody>
      </p:sp>
      <p:sp>
        <p:nvSpPr>
          <p:cNvPr id="79875" name="Rectangle 3"/>
          <p:cNvSpPr>
            <a:spLocks noGrp="1" noChangeArrowheads="1"/>
          </p:cNvSpPr>
          <p:nvPr>
            <p:ph idx="1"/>
          </p:nvPr>
        </p:nvSpPr>
        <p:spPr/>
        <p:txBody>
          <a:bodyPr/>
          <a:lstStyle/>
          <a:p>
            <a:r>
              <a:rPr lang="en-US">
                <a:solidFill>
                  <a:schemeClr val="bg2"/>
                </a:solidFill>
              </a:rPr>
              <a:t>Constants</a:t>
            </a:r>
          </a:p>
          <a:p>
            <a:r>
              <a:rPr lang="en-US">
                <a:solidFill>
                  <a:schemeClr val="bg2"/>
                </a:solidFill>
              </a:rPr>
              <a:t>Operators</a:t>
            </a:r>
          </a:p>
          <a:p>
            <a:r>
              <a:rPr lang="en-US">
                <a:solidFill>
                  <a:schemeClr val="bg2"/>
                </a:solidFill>
              </a:rPr>
              <a:t>Defining Variables</a:t>
            </a:r>
          </a:p>
          <a:p>
            <a:r>
              <a:rPr lang="en-US">
                <a:solidFill>
                  <a:schemeClr val="bg2"/>
                </a:solidFill>
              </a:rPr>
              <a:t>Tuples and Lists</a:t>
            </a:r>
          </a:p>
          <a:p>
            <a:r>
              <a:rPr lang="en-US"/>
              <a:t>Defining Functions</a:t>
            </a:r>
          </a:p>
          <a:p>
            <a:r>
              <a:rPr lang="en-US">
                <a:solidFill>
                  <a:schemeClr val="bg2"/>
                </a:solidFill>
              </a:rPr>
              <a:t>ML Types and Type Annotations</a:t>
            </a:r>
          </a:p>
        </p:txBody>
      </p:sp>
      <p:sp>
        <p:nvSpPr>
          <p:cNvPr id="4" name="Date Placeholder 3"/>
          <p:cNvSpPr>
            <a:spLocks noGrp="1"/>
          </p:cNvSpPr>
          <p:nvPr>
            <p:ph type="dt" sz="half" idx="10"/>
          </p:nvPr>
        </p:nvSpPr>
        <p:spPr/>
        <p:txBody>
          <a:bodyPr/>
          <a:lstStyle/>
          <a:p>
            <a:r>
              <a:rPr lang="en-US" smtClean="0"/>
              <a:t>Chapter Five</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579A5A55-0A78-0641-A686-BF60A946E7FA}" type="slidenum">
              <a:rPr lang="en-US"/>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Chapter Five</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DCDCEA07-AD83-464B-B9DA-7E0B5823F204}" type="slidenum">
              <a:rPr lang="en-US"/>
              <a:pPr/>
              <a:t>41</a:t>
            </a:fld>
            <a:endParaRPr lang="en-US"/>
          </a:p>
        </p:txBody>
      </p:sp>
      <p:sp>
        <p:nvSpPr>
          <p:cNvPr id="40962" name="Text Box 2"/>
          <p:cNvSpPr txBox="1">
            <a:spLocks noChangeArrowheads="1"/>
          </p:cNvSpPr>
          <p:nvPr/>
        </p:nvSpPr>
        <p:spPr bwMode="auto">
          <a:xfrm>
            <a:off x="533400" y="533400"/>
            <a:ext cx="8229600" cy="1562100"/>
          </a:xfrm>
          <a:prstGeom prst="rect">
            <a:avLst/>
          </a:prstGeom>
          <a:noFill/>
          <a:ln w="9525">
            <a:solidFill>
              <a:schemeClr val="tx1"/>
            </a:solidFill>
            <a:miter lim="800000"/>
            <a:headEnd/>
            <a:tailEnd/>
          </a:ln>
          <a:effectLst/>
        </p:spPr>
        <p:txBody>
          <a:bodyPr>
            <a:prstTxWarp prst="textNoShape">
              <a:avLst/>
            </a:prstTxWarp>
            <a:spAutoFit/>
          </a:bodyPr>
          <a:lstStyle/>
          <a:p>
            <a:r>
              <a:rPr lang="en-US">
                <a:solidFill>
                  <a:srgbClr val="000000"/>
                </a:solidFill>
                <a:latin typeface="Courier New" pitchFamily="-112" charset="0"/>
                <a:ea typeface="Arial Unicode MS" pitchFamily="-112" charset="0"/>
                <a:cs typeface="Arial Unicode MS" pitchFamily="-112" charset="0"/>
              </a:rPr>
              <a:t>- </a:t>
            </a:r>
            <a:r>
              <a:rPr lang="en-US" b="1">
                <a:solidFill>
                  <a:srgbClr val="000000"/>
                </a:solidFill>
                <a:latin typeface="Courier New" pitchFamily="-112" charset="0"/>
                <a:ea typeface="Arial Unicode MS" pitchFamily="-112" charset="0"/>
                <a:cs typeface="Arial Unicode MS" pitchFamily="-112" charset="0"/>
              </a:rPr>
              <a:t>fun firstChar s = hd (explode s);</a:t>
            </a:r>
            <a:br>
              <a:rPr lang="en-US" b="1">
                <a:solidFill>
                  <a:srgbClr val="000000"/>
                </a:solidFill>
                <a:latin typeface="Courier New" pitchFamily="-112" charset="0"/>
                <a:ea typeface="Arial Unicode MS" pitchFamily="-112" charset="0"/>
                <a:cs typeface="Arial Unicode MS" pitchFamily="-112" charset="0"/>
              </a:rPr>
            </a:br>
            <a:r>
              <a:rPr lang="en-US">
                <a:solidFill>
                  <a:srgbClr val="000000"/>
                </a:solidFill>
                <a:latin typeface="Courier New" pitchFamily="-112" charset="0"/>
                <a:ea typeface="Arial Unicode MS" pitchFamily="-112" charset="0"/>
                <a:cs typeface="Arial Unicode MS" pitchFamily="-112" charset="0"/>
              </a:rPr>
              <a:t>val firstChar = fn : string -&gt; char</a:t>
            </a:r>
            <a:br>
              <a:rPr lang="en-US">
                <a:solidFill>
                  <a:srgbClr val="000000"/>
                </a:solidFill>
                <a:latin typeface="Courier New" pitchFamily="-112" charset="0"/>
                <a:ea typeface="Arial Unicode MS" pitchFamily="-112" charset="0"/>
                <a:cs typeface="Arial Unicode MS" pitchFamily="-112" charset="0"/>
              </a:rPr>
            </a:br>
            <a:r>
              <a:rPr lang="en-US">
                <a:solidFill>
                  <a:srgbClr val="000000"/>
                </a:solidFill>
                <a:latin typeface="Courier New" pitchFamily="-112" charset="0"/>
                <a:ea typeface="Arial Unicode MS" pitchFamily="-112" charset="0"/>
                <a:cs typeface="Arial Unicode MS" pitchFamily="-112" charset="0"/>
              </a:rPr>
              <a:t>- </a:t>
            </a:r>
            <a:r>
              <a:rPr lang="en-US" b="1">
                <a:solidFill>
                  <a:srgbClr val="000000"/>
                </a:solidFill>
                <a:latin typeface="Courier New" pitchFamily="-112" charset="0"/>
                <a:ea typeface="Arial Unicode MS" pitchFamily="-112" charset="0"/>
                <a:cs typeface="Arial Unicode MS" pitchFamily="-112" charset="0"/>
              </a:rPr>
              <a:t>firstChar "abc";</a:t>
            </a:r>
            <a:br>
              <a:rPr lang="en-US" b="1">
                <a:solidFill>
                  <a:srgbClr val="000000"/>
                </a:solidFill>
                <a:latin typeface="Courier New" pitchFamily="-112" charset="0"/>
                <a:ea typeface="Arial Unicode MS" pitchFamily="-112" charset="0"/>
                <a:cs typeface="Arial Unicode MS" pitchFamily="-112" charset="0"/>
              </a:rPr>
            </a:br>
            <a:r>
              <a:rPr lang="en-US">
                <a:solidFill>
                  <a:srgbClr val="000000"/>
                </a:solidFill>
                <a:latin typeface="Courier New" pitchFamily="-112" charset="0"/>
                <a:ea typeface="Arial Unicode MS" pitchFamily="-112" charset="0"/>
                <a:cs typeface="Arial Unicode MS" pitchFamily="-112" charset="0"/>
              </a:rPr>
              <a:t>val it = #"a" : char</a:t>
            </a:r>
            <a:endParaRPr lang="en-US"/>
          </a:p>
        </p:txBody>
      </p:sp>
      <p:sp>
        <p:nvSpPr>
          <p:cNvPr id="40963" name="Text Box 3"/>
          <p:cNvSpPr txBox="1">
            <a:spLocks noChangeArrowheads="1"/>
          </p:cNvSpPr>
          <p:nvPr/>
        </p:nvSpPr>
        <p:spPr bwMode="auto">
          <a:xfrm>
            <a:off x="609600" y="2667000"/>
            <a:ext cx="8077200" cy="3378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Define a new function and bind it to a variable using </a:t>
            </a:r>
            <a:r>
              <a:rPr lang="en-US" b="1">
                <a:latin typeface="Courier New" pitchFamily="-112" charset="0"/>
              </a:rPr>
              <a:t>fun</a:t>
            </a:r>
            <a:endParaRPr lang="en-US"/>
          </a:p>
          <a:p>
            <a:pPr>
              <a:spcBef>
                <a:spcPct val="50000"/>
              </a:spcBef>
            </a:pPr>
            <a:r>
              <a:rPr lang="en-US"/>
              <a:t>Here </a:t>
            </a:r>
            <a:r>
              <a:rPr lang="en-US" b="1">
                <a:latin typeface="Courier New" pitchFamily="-112" charset="0"/>
              </a:rPr>
              <a:t>fn</a:t>
            </a:r>
            <a:r>
              <a:rPr lang="en-US"/>
              <a:t> means a function, the thing itself, considered separately from any name we've given it.  The value of </a:t>
            </a:r>
            <a:r>
              <a:rPr lang="en-US" b="1">
                <a:latin typeface="Courier New" pitchFamily="-112" charset="0"/>
              </a:rPr>
              <a:t>firstChar</a:t>
            </a:r>
            <a:r>
              <a:rPr lang="en-US"/>
              <a:t> is a function whose type is </a:t>
            </a:r>
            <a:r>
              <a:rPr lang="en-US" b="1">
                <a:latin typeface="Courier New" pitchFamily="-112" charset="0"/>
              </a:rPr>
              <a:t>string -&gt; char</a:t>
            </a:r>
            <a:endParaRPr lang="en-US"/>
          </a:p>
          <a:p>
            <a:pPr>
              <a:spcBef>
                <a:spcPct val="50000"/>
              </a:spcBef>
            </a:pPr>
            <a:r>
              <a:rPr lang="en-US"/>
              <a:t>It is rarely necessary to declare any types, since ML infers them.  ML can tell that </a:t>
            </a:r>
            <a:r>
              <a:rPr lang="en-US" b="1">
                <a:latin typeface="Courier New" pitchFamily="-112" charset="0"/>
              </a:rPr>
              <a:t>s</a:t>
            </a:r>
            <a:r>
              <a:rPr lang="en-US"/>
              <a:t> must be a </a:t>
            </a:r>
            <a:r>
              <a:rPr lang="en-US" b="1">
                <a:latin typeface="Courier New" pitchFamily="-112" charset="0"/>
              </a:rPr>
              <a:t>string</a:t>
            </a:r>
            <a:r>
              <a:rPr lang="en-US"/>
              <a:t>, since we used </a:t>
            </a:r>
            <a:r>
              <a:rPr lang="en-US" b="1">
                <a:latin typeface="Courier New" pitchFamily="-112" charset="0"/>
              </a:rPr>
              <a:t>explode</a:t>
            </a:r>
            <a:r>
              <a:rPr lang="en-US"/>
              <a:t> on it, and it can tell that the function result must be a </a:t>
            </a:r>
            <a:r>
              <a:rPr lang="en-US" b="1">
                <a:latin typeface="Courier New" pitchFamily="-112" charset="0"/>
              </a:rPr>
              <a:t>char</a:t>
            </a:r>
            <a:r>
              <a:rPr lang="en-US"/>
              <a:t>, since it is the </a:t>
            </a:r>
            <a:r>
              <a:rPr lang="en-US" b="1">
                <a:latin typeface="Courier New" pitchFamily="-112" charset="0"/>
              </a:rPr>
              <a:t>hd</a:t>
            </a:r>
            <a:r>
              <a:rPr lang="en-US"/>
              <a:t> of a </a:t>
            </a:r>
            <a:r>
              <a:rPr lang="en-US" b="1">
                <a:latin typeface="Courier New" pitchFamily="-112" charset="0"/>
              </a:rPr>
              <a:t>char list</a:t>
            </a:r>
            <a:endParaRPr lang="en-US"/>
          </a:p>
        </p:txBody>
      </p:sp>
    </p:spTree>
  </p:cSld>
  <p:clrMapOvr>
    <a:masterClrMapping/>
  </p:clrMapOvr>
  <p:transition advTm="94528"/>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t>Function Definition Syntax</a:t>
            </a:r>
          </a:p>
        </p:txBody>
      </p:sp>
      <p:sp>
        <p:nvSpPr>
          <p:cNvPr id="86019" name="Rectangle 3"/>
          <p:cNvSpPr>
            <a:spLocks noGrp="1" noChangeArrowheads="1"/>
          </p:cNvSpPr>
          <p:nvPr>
            <p:ph idx="1"/>
          </p:nvPr>
        </p:nvSpPr>
        <p:spPr>
          <a:xfrm>
            <a:off x="838200" y="2590800"/>
            <a:ext cx="7772400" cy="3276600"/>
          </a:xfrm>
        </p:spPr>
        <p:txBody>
          <a:bodyPr/>
          <a:lstStyle/>
          <a:p>
            <a:pPr>
              <a:lnSpc>
                <a:spcPct val="90000"/>
              </a:lnSpc>
            </a:pPr>
            <a:r>
              <a:rPr lang="en-US" sz="2800"/>
              <a:t>&lt;</a:t>
            </a:r>
            <a:r>
              <a:rPr lang="en-US" sz="2800" i="1"/>
              <a:t>function-name</a:t>
            </a:r>
            <a:r>
              <a:rPr lang="en-US" sz="2800"/>
              <a:t>&gt; can be any legal ML name</a:t>
            </a:r>
          </a:p>
          <a:p>
            <a:pPr>
              <a:lnSpc>
                <a:spcPct val="90000"/>
              </a:lnSpc>
            </a:pPr>
            <a:r>
              <a:rPr lang="en-US" sz="2800"/>
              <a:t>The simplest &lt;</a:t>
            </a:r>
            <a:r>
              <a:rPr lang="en-US" sz="2800" i="1"/>
              <a:t>parameter</a:t>
            </a:r>
            <a:r>
              <a:rPr lang="en-US" sz="2800"/>
              <a:t>&gt; is just a single variable name: the formal parameter of the function</a:t>
            </a:r>
          </a:p>
          <a:p>
            <a:pPr>
              <a:lnSpc>
                <a:spcPct val="90000"/>
              </a:lnSpc>
            </a:pPr>
            <a:r>
              <a:rPr lang="en-US" sz="2800"/>
              <a:t>The &lt;</a:t>
            </a:r>
            <a:r>
              <a:rPr lang="en-US" sz="2800" i="1"/>
              <a:t>expression</a:t>
            </a:r>
            <a:r>
              <a:rPr lang="en-US" sz="2800"/>
              <a:t>&gt; is any ML expression; its value is the value the function returns</a:t>
            </a:r>
          </a:p>
          <a:p>
            <a:pPr>
              <a:lnSpc>
                <a:spcPct val="90000"/>
              </a:lnSpc>
            </a:pPr>
            <a:r>
              <a:rPr lang="en-US" sz="2800"/>
              <a:t>This is a subset of ML function definition syntax; more in Chapter 7</a:t>
            </a:r>
          </a:p>
        </p:txBody>
      </p:sp>
      <p:sp>
        <p:nvSpPr>
          <p:cNvPr id="5" name="Date Placeholder 3"/>
          <p:cNvSpPr>
            <a:spLocks noGrp="1"/>
          </p:cNvSpPr>
          <p:nvPr>
            <p:ph type="dt" sz="half" idx="10"/>
          </p:nvPr>
        </p:nvSpPr>
        <p:spPr/>
        <p:txBody>
          <a:bodyPr/>
          <a:lstStyle/>
          <a:p>
            <a:r>
              <a:rPr lang="en-US" smtClean="0"/>
              <a:t>Chapter Five</a:t>
            </a:r>
            <a:endParaRPr lang="en-US"/>
          </a:p>
        </p:txBody>
      </p:sp>
      <p:sp>
        <p:nvSpPr>
          <p:cNvPr id="6" name="Footer Placeholder 4"/>
          <p:cNvSpPr>
            <a:spLocks noGrp="1"/>
          </p:cNvSpPr>
          <p:nvPr>
            <p:ph type="ftr" sz="quarter" idx="11"/>
          </p:nvPr>
        </p:nvSpPr>
        <p:spPr/>
        <p:txBody>
          <a:bodyPr/>
          <a:lstStyle/>
          <a:p>
            <a:r>
              <a:rPr lang="en-US" smtClean="0"/>
              <a:t>Modern Programming Languages, 2nd ed.</a:t>
            </a:r>
            <a:endParaRPr lang="en-US"/>
          </a:p>
        </p:txBody>
      </p:sp>
      <p:sp>
        <p:nvSpPr>
          <p:cNvPr id="7" name="Slide Number Placeholder 5"/>
          <p:cNvSpPr>
            <a:spLocks noGrp="1"/>
          </p:cNvSpPr>
          <p:nvPr>
            <p:ph type="sldNum" sz="quarter" idx="12"/>
          </p:nvPr>
        </p:nvSpPr>
        <p:spPr/>
        <p:txBody>
          <a:bodyPr/>
          <a:lstStyle/>
          <a:p>
            <a:fld id="{C4DEE5C3-1096-074E-A31E-29D966F48ADD}" type="slidenum">
              <a:rPr lang="en-US"/>
              <a:pPr/>
              <a:t>42</a:t>
            </a:fld>
            <a:endParaRPr lang="en-US"/>
          </a:p>
        </p:txBody>
      </p:sp>
      <p:sp>
        <p:nvSpPr>
          <p:cNvPr id="86020" name="Text Box 4"/>
          <p:cNvSpPr txBox="1">
            <a:spLocks noChangeArrowheads="1"/>
          </p:cNvSpPr>
          <p:nvPr/>
        </p:nvSpPr>
        <p:spPr bwMode="auto">
          <a:xfrm>
            <a:off x="914400" y="1447800"/>
            <a:ext cx="7543800" cy="7016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a:solidFill>
                  <a:srgbClr val="000000"/>
                </a:solidFill>
                <a:latin typeface="Courier New" pitchFamily="-112" charset="0"/>
                <a:ea typeface="Courier New" pitchFamily="-112" charset="0"/>
                <a:cs typeface="Courier New" pitchFamily="-112" charset="0"/>
              </a:rPr>
              <a:t>&lt;</a:t>
            </a:r>
            <a:r>
              <a:rPr lang="en-US" sz="2000" i="1">
                <a:solidFill>
                  <a:srgbClr val="000000"/>
                </a:solidFill>
                <a:ea typeface="Times New Roman" pitchFamily="-112" charset="0"/>
                <a:cs typeface="Times New Roman" pitchFamily="-112" charset="0"/>
              </a:rPr>
              <a:t>fun-def</a:t>
            </a:r>
            <a:r>
              <a:rPr lang="en-US" sz="2000">
                <a:solidFill>
                  <a:srgbClr val="000000"/>
                </a:solidFill>
                <a:latin typeface="Courier New" pitchFamily="-112" charset="0"/>
                <a:ea typeface="Courier New" pitchFamily="-112" charset="0"/>
                <a:cs typeface="Courier New" pitchFamily="-112" charset="0"/>
              </a:rPr>
              <a:t>&gt; ::= </a:t>
            </a:r>
            <a:br>
              <a:rPr lang="en-US" sz="2000">
                <a:solidFill>
                  <a:srgbClr val="000000"/>
                </a:solidFill>
                <a:latin typeface="Courier New" pitchFamily="-112" charset="0"/>
                <a:ea typeface="Courier New" pitchFamily="-112" charset="0"/>
                <a:cs typeface="Courier New" pitchFamily="-112" charset="0"/>
              </a:rPr>
            </a:br>
            <a:r>
              <a:rPr lang="en-US" sz="2000">
                <a:solidFill>
                  <a:srgbClr val="000000"/>
                </a:solidFill>
                <a:latin typeface="Courier New" pitchFamily="-112" charset="0"/>
                <a:ea typeface="Courier New" pitchFamily="-112" charset="0"/>
                <a:cs typeface="Courier New" pitchFamily="-112" charset="0"/>
              </a:rPr>
              <a:t>        </a:t>
            </a:r>
            <a:r>
              <a:rPr lang="en-US" sz="2000" b="1">
                <a:solidFill>
                  <a:srgbClr val="000000"/>
                </a:solidFill>
                <a:latin typeface="Courier New" pitchFamily="-112" charset="0"/>
                <a:ea typeface="Courier New" pitchFamily="-112" charset="0"/>
                <a:cs typeface="Courier New" pitchFamily="-112" charset="0"/>
              </a:rPr>
              <a:t>fun</a:t>
            </a:r>
            <a:r>
              <a:rPr lang="en-US" sz="2000">
                <a:solidFill>
                  <a:srgbClr val="000000"/>
                </a:solidFill>
                <a:latin typeface="Courier New" pitchFamily="-112" charset="0"/>
                <a:ea typeface="Courier New" pitchFamily="-112" charset="0"/>
                <a:cs typeface="Courier New" pitchFamily="-112" charset="0"/>
              </a:rPr>
              <a:t> &lt;</a:t>
            </a:r>
            <a:r>
              <a:rPr lang="en-US" sz="2000" i="1">
                <a:solidFill>
                  <a:srgbClr val="000000"/>
                </a:solidFill>
                <a:ea typeface="Times New Roman" pitchFamily="-112" charset="0"/>
                <a:cs typeface="Times New Roman" pitchFamily="-112" charset="0"/>
              </a:rPr>
              <a:t>function-name</a:t>
            </a:r>
            <a:r>
              <a:rPr lang="en-US" sz="2000">
                <a:solidFill>
                  <a:srgbClr val="000000"/>
                </a:solidFill>
                <a:latin typeface="Courier New" pitchFamily="-112" charset="0"/>
                <a:ea typeface="Courier New" pitchFamily="-112" charset="0"/>
                <a:cs typeface="Courier New" pitchFamily="-112" charset="0"/>
              </a:rPr>
              <a:t>&gt;</a:t>
            </a:r>
            <a:r>
              <a:rPr lang="en-US" sz="2000" b="1">
                <a:solidFill>
                  <a:srgbClr val="000000"/>
                </a:solidFill>
                <a:latin typeface="Courier New" pitchFamily="-112" charset="0"/>
                <a:ea typeface="Courier New" pitchFamily="-112" charset="0"/>
                <a:cs typeface="Courier New" pitchFamily="-112" charset="0"/>
              </a:rPr>
              <a:t> </a:t>
            </a:r>
            <a:r>
              <a:rPr lang="en-US" sz="2000">
                <a:solidFill>
                  <a:srgbClr val="000000"/>
                </a:solidFill>
                <a:latin typeface="Courier New" pitchFamily="-112" charset="0"/>
                <a:ea typeface="Courier New" pitchFamily="-112" charset="0"/>
                <a:cs typeface="Courier New" pitchFamily="-112" charset="0"/>
              </a:rPr>
              <a:t>&lt;</a:t>
            </a:r>
            <a:r>
              <a:rPr lang="en-US" sz="2000" i="1">
                <a:solidFill>
                  <a:srgbClr val="000000"/>
                </a:solidFill>
                <a:ea typeface="Times New Roman" pitchFamily="-112" charset="0"/>
                <a:cs typeface="Times New Roman" pitchFamily="-112" charset="0"/>
              </a:rPr>
              <a:t>parameter</a:t>
            </a:r>
            <a:r>
              <a:rPr lang="en-US" sz="2000">
                <a:solidFill>
                  <a:srgbClr val="000000"/>
                </a:solidFill>
                <a:latin typeface="Courier New" pitchFamily="-112" charset="0"/>
                <a:ea typeface="Courier New" pitchFamily="-112" charset="0"/>
                <a:cs typeface="Courier New" pitchFamily="-112" charset="0"/>
              </a:rPr>
              <a:t>&gt;</a:t>
            </a:r>
            <a:r>
              <a:rPr lang="en-US" sz="2000" b="1">
                <a:solidFill>
                  <a:srgbClr val="000000"/>
                </a:solidFill>
                <a:latin typeface="Courier New" pitchFamily="-112" charset="0"/>
                <a:ea typeface="Courier New" pitchFamily="-112" charset="0"/>
                <a:cs typeface="Courier New" pitchFamily="-112" charset="0"/>
              </a:rPr>
              <a:t> =</a:t>
            </a:r>
            <a:r>
              <a:rPr lang="en-US" sz="2000">
                <a:solidFill>
                  <a:srgbClr val="000000"/>
                </a:solidFill>
                <a:latin typeface="Courier New" pitchFamily="-112" charset="0"/>
                <a:ea typeface="Courier New" pitchFamily="-112" charset="0"/>
                <a:cs typeface="Courier New" pitchFamily="-112" charset="0"/>
              </a:rPr>
              <a:t> &lt;</a:t>
            </a:r>
            <a:r>
              <a:rPr lang="en-US" sz="2000" i="1">
                <a:solidFill>
                  <a:srgbClr val="000000"/>
                </a:solidFill>
                <a:ea typeface="Times New Roman" pitchFamily="-112" charset="0"/>
                <a:cs typeface="Times New Roman" pitchFamily="-112" charset="0"/>
              </a:rPr>
              <a:t>expression</a:t>
            </a:r>
            <a:r>
              <a:rPr lang="en-US" sz="2000">
                <a:solidFill>
                  <a:srgbClr val="000000"/>
                </a:solidFill>
                <a:latin typeface="Courier New" pitchFamily="-112" charset="0"/>
                <a:ea typeface="Courier New" pitchFamily="-112" charset="0"/>
                <a:cs typeface="Courier New" pitchFamily="-112" charset="0"/>
              </a:rPr>
              <a:t>&gt; </a:t>
            </a:r>
            <a:r>
              <a:rPr lang="en-US" sz="2000" b="1">
                <a:solidFill>
                  <a:srgbClr val="000000"/>
                </a:solidFill>
                <a:latin typeface="Courier New" pitchFamily="-112" charset="0"/>
                <a:ea typeface="Courier New" pitchFamily="-112" charset="0"/>
                <a:cs typeface="Courier New" pitchFamily="-112" charset="0"/>
              </a:rPr>
              <a:t>;</a:t>
            </a:r>
            <a:endParaRPr lang="en-US" sz="20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Function Type Constructor</a:t>
            </a:r>
          </a:p>
        </p:txBody>
      </p:sp>
      <p:sp>
        <p:nvSpPr>
          <p:cNvPr id="45059" name="Rectangle 3"/>
          <p:cNvSpPr>
            <a:spLocks noGrp="1" noChangeArrowheads="1"/>
          </p:cNvSpPr>
          <p:nvPr>
            <p:ph idx="1"/>
          </p:nvPr>
        </p:nvSpPr>
        <p:spPr>
          <a:xfrm>
            <a:off x="838200" y="1447800"/>
            <a:ext cx="7772400" cy="4724400"/>
          </a:xfrm>
        </p:spPr>
        <p:txBody>
          <a:bodyPr/>
          <a:lstStyle/>
          <a:p>
            <a:r>
              <a:rPr lang="en-US"/>
              <a:t>ML gives the type of functions using </a:t>
            </a:r>
            <a:r>
              <a:rPr lang="en-US" sz="2400" b="1">
                <a:latin typeface="Courier New" pitchFamily="-112" charset="0"/>
              </a:rPr>
              <a:t>-&gt;</a:t>
            </a:r>
            <a:r>
              <a:rPr lang="en-US"/>
              <a:t> as a type constructor</a:t>
            </a:r>
          </a:p>
          <a:p>
            <a:r>
              <a:rPr lang="en-US"/>
              <a:t>For example, </a:t>
            </a:r>
            <a:r>
              <a:rPr lang="en-US" b="1">
                <a:latin typeface="Courier New" pitchFamily="-112" charset="0"/>
              </a:rPr>
              <a:t>int -&gt; real</a:t>
            </a:r>
            <a:r>
              <a:rPr lang="en-US"/>
              <a:t> is the type of a function that takes an </a:t>
            </a:r>
            <a:r>
              <a:rPr lang="en-US" b="1">
                <a:latin typeface="Courier New" pitchFamily="-112" charset="0"/>
              </a:rPr>
              <a:t>int</a:t>
            </a:r>
            <a:r>
              <a:rPr lang="en-US"/>
              <a:t> parameter (the </a:t>
            </a:r>
            <a:r>
              <a:rPr lang="en-US" i="1"/>
              <a:t>domain type</a:t>
            </a:r>
            <a:r>
              <a:rPr lang="en-US"/>
              <a:t>) and produces a </a:t>
            </a:r>
            <a:r>
              <a:rPr lang="en-US" b="1">
                <a:latin typeface="Courier New" pitchFamily="-112" charset="0"/>
              </a:rPr>
              <a:t>real</a:t>
            </a:r>
            <a:r>
              <a:rPr lang="en-US"/>
              <a:t> result (the </a:t>
            </a:r>
            <a:r>
              <a:rPr lang="en-US" i="1"/>
              <a:t>range type</a:t>
            </a:r>
            <a:r>
              <a:rPr lang="en-US"/>
              <a:t>)</a:t>
            </a:r>
          </a:p>
        </p:txBody>
      </p:sp>
      <p:sp>
        <p:nvSpPr>
          <p:cNvPr id="4" name="Date Placeholder 3"/>
          <p:cNvSpPr>
            <a:spLocks noGrp="1"/>
          </p:cNvSpPr>
          <p:nvPr>
            <p:ph type="dt" sz="half" idx="10"/>
          </p:nvPr>
        </p:nvSpPr>
        <p:spPr/>
        <p:txBody>
          <a:bodyPr/>
          <a:lstStyle/>
          <a:p>
            <a:r>
              <a:rPr lang="en-US" smtClean="0"/>
              <a:t>Chapter Five</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34073846-C894-9749-AD4E-B31B464A4896}" type="slidenum">
              <a:rPr lang="en-US"/>
              <a:pPr/>
              <a:t>43</a:t>
            </a:fld>
            <a:endParaRPr lang="en-US"/>
          </a:p>
        </p:txBody>
      </p:sp>
    </p:spTree>
  </p:cSld>
  <p:clrMapOvr>
    <a:masterClrMapping/>
  </p:clrMapOvr>
  <p:transition advTm="25232"/>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Chapter Five</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55337A3C-13F9-E940-A200-25D14489B0DC}" type="slidenum">
              <a:rPr lang="en-US"/>
              <a:pPr/>
              <a:t>44</a:t>
            </a:fld>
            <a:endParaRPr lang="en-US"/>
          </a:p>
        </p:txBody>
      </p:sp>
      <p:sp>
        <p:nvSpPr>
          <p:cNvPr id="69634" name="Text Box 2"/>
          <p:cNvSpPr txBox="1">
            <a:spLocks noChangeArrowheads="1"/>
          </p:cNvSpPr>
          <p:nvPr/>
        </p:nvSpPr>
        <p:spPr bwMode="auto">
          <a:xfrm>
            <a:off x="533400" y="533400"/>
            <a:ext cx="8229600" cy="3022600"/>
          </a:xfrm>
          <a:prstGeom prst="rect">
            <a:avLst/>
          </a:prstGeom>
          <a:noFill/>
          <a:ln w="9525">
            <a:solidFill>
              <a:schemeClr val="tx1"/>
            </a:solidFill>
            <a:miter lim="800000"/>
            <a:headEnd/>
            <a:tailEnd/>
          </a:ln>
          <a:effectLst/>
        </p:spPr>
        <p:txBody>
          <a:bodyPr>
            <a:prstTxWarp prst="textNoShape">
              <a:avLst/>
            </a:prstTxWarp>
            <a:spAutoFit/>
          </a:bodyPr>
          <a:lstStyle/>
          <a:p>
            <a:r>
              <a:rPr lang="en-US">
                <a:solidFill>
                  <a:srgbClr val="000000"/>
                </a:solidFill>
                <a:latin typeface="Courier New" pitchFamily="-112" charset="0"/>
                <a:ea typeface="Arial Unicode MS" pitchFamily="-112" charset="0"/>
                <a:cs typeface="Arial Unicode MS" pitchFamily="-112" charset="0"/>
              </a:rPr>
              <a:t>- </a:t>
            </a:r>
            <a:r>
              <a:rPr lang="en-US" b="1">
                <a:solidFill>
                  <a:srgbClr val="000000"/>
                </a:solidFill>
                <a:latin typeface="Courier New" pitchFamily="-112" charset="0"/>
                <a:ea typeface="Arial Unicode MS" pitchFamily="-112" charset="0"/>
                <a:cs typeface="Arial Unicode MS" pitchFamily="-112" charset="0"/>
              </a:rPr>
              <a:t>fun quot(a,b) = a div b;</a:t>
            </a:r>
            <a:br>
              <a:rPr lang="en-US" b="1">
                <a:solidFill>
                  <a:srgbClr val="000000"/>
                </a:solidFill>
                <a:latin typeface="Courier New" pitchFamily="-112" charset="0"/>
                <a:ea typeface="Arial Unicode MS" pitchFamily="-112" charset="0"/>
                <a:cs typeface="Arial Unicode MS" pitchFamily="-112" charset="0"/>
              </a:rPr>
            </a:br>
            <a:r>
              <a:rPr lang="en-US">
                <a:solidFill>
                  <a:srgbClr val="000000"/>
                </a:solidFill>
                <a:latin typeface="Courier New" pitchFamily="-112" charset="0"/>
                <a:ea typeface="Arial Unicode MS" pitchFamily="-112" charset="0"/>
                <a:cs typeface="Arial Unicode MS" pitchFamily="-112" charset="0"/>
              </a:rPr>
              <a:t>val quot = fn : int * int -&gt; int</a:t>
            </a:r>
            <a:br>
              <a:rPr lang="en-US">
                <a:solidFill>
                  <a:srgbClr val="000000"/>
                </a:solidFill>
                <a:latin typeface="Courier New" pitchFamily="-112" charset="0"/>
                <a:ea typeface="Arial Unicode MS" pitchFamily="-112" charset="0"/>
                <a:cs typeface="Arial Unicode MS" pitchFamily="-112" charset="0"/>
              </a:rPr>
            </a:br>
            <a:r>
              <a:rPr lang="en-US">
                <a:solidFill>
                  <a:srgbClr val="000000"/>
                </a:solidFill>
                <a:latin typeface="Courier New" pitchFamily="-112" charset="0"/>
                <a:ea typeface="Arial Unicode MS" pitchFamily="-112" charset="0"/>
                <a:cs typeface="Arial Unicode MS" pitchFamily="-112" charset="0"/>
              </a:rPr>
              <a:t>- </a:t>
            </a:r>
            <a:r>
              <a:rPr lang="en-US" b="1">
                <a:solidFill>
                  <a:srgbClr val="000000"/>
                </a:solidFill>
                <a:latin typeface="Courier New" pitchFamily="-112" charset="0"/>
                <a:ea typeface="Arial Unicode MS" pitchFamily="-112" charset="0"/>
                <a:cs typeface="Arial Unicode MS" pitchFamily="-112" charset="0"/>
              </a:rPr>
              <a:t>quot (6,2);</a:t>
            </a:r>
            <a:br>
              <a:rPr lang="en-US" b="1">
                <a:solidFill>
                  <a:srgbClr val="000000"/>
                </a:solidFill>
                <a:latin typeface="Courier New" pitchFamily="-112" charset="0"/>
                <a:ea typeface="Arial Unicode MS" pitchFamily="-112" charset="0"/>
                <a:cs typeface="Arial Unicode MS" pitchFamily="-112" charset="0"/>
              </a:rPr>
            </a:br>
            <a:r>
              <a:rPr lang="en-US">
                <a:solidFill>
                  <a:srgbClr val="000000"/>
                </a:solidFill>
                <a:latin typeface="Courier New" pitchFamily="-112" charset="0"/>
                <a:ea typeface="Arial Unicode MS" pitchFamily="-112" charset="0"/>
                <a:cs typeface="Arial Unicode MS" pitchFamily="-112" charset="0"/>
              </a:rPr>
              <a:t>val it = 3 : int</a:t>
            </a:r>
          </a:p>
          <a:p>
            <a:r>
              <a:rPr lang="en-US">
                <a:solidFill>
                  <a:srgbClr val="000000"/>
                </a:solidFill>
                <a:latin typeface="Courier New" pitchFamily="-112" charset="0"/>
                <a:ea typeface="Arial Unicode MS" pitchFamily="-112" charset="0"/>
                <a:cs typeface="Arial Unicode MS" pitchFamily="-112" charset="0"/>
              </a:rPr>
              <a:t>- </a:t>
            </a:r>
            <a:r>
              <a:rPr lang="en-US" b="1">
                <a:solidFill>
                  <a:srgbClr val="000000"/>
                </a:solidFill>
                <a:latin typeface="Courier New" pitchFamily="-112" charset="0"/>
                <a:ea typeface="Arial Unicode MS" pitchFamily="-112" charset="0"/>
                <a:cs typeface="Arial Unicode MS" pitchFamily="-112" charset="0"/>
              </a:rPr>
              <a:t>val pair = (6,2);</a:t>
            </a:r>
            <a:br>
              <a:rPr lang="en-US" b="1">
                <a:solidFill>
                  <a:srgbClr val="000000"/>
                </a:solidFill>
                <a:latin typeface="Courier New" pitchFamily="-112" charset="0"/>
                <a:ea typeface="Arial Unicode MS" pitchFamily="-112" charset="0"/>
                <a:cs typeface="Arial Unicode MS" pitchFamily="-112" charset="0"/>
              </a:rPr>
            </a:br>
            <a:r>
              <a:rPr lang="en-US">
                <a:solidFill>
                  <a:srgbClr val="000000"/>
                </a:solidFill>
                <a:latin typeface="Courier New" pitchFamily="-112" charset="0"/>
                <a:ea typeface="Arial Unicode MS" pitchFamily="-112" charset="0"/>
                <a:cs typeface="Arial Unicode MS" pitchFamily="-112" charset="0"/>
              </a:rPr>
              <a:t>val pair = (6,2) : int * int</a:t>
            </a:r>
            <a:br>
              <a:rPr lang="en-US">
                <a:solidFill>
                  <a:srgbClr val="000000"/>
                </a:solidFill>
                <a:latin typeface="Courier New" pitchFamily="-112" charset="0"/>
                <a:ea typeface="Arial Unicode MS" pitchFamily="-112" charset="0"/>
                <a:cs typeface="Arial Unicode MS" pitchFamily="-112" charset="0"/>
              </a:rPr>
            </a:br>
            <a:r>
              <a:rPr lang="en-US">
                <a:solidFill>
                  <a:srgbClr val="000000"/>
                </a:solidFill>
                <a:latin typeface="Courier New" pitchFamily="-112" charset="0"/>
                <a:ea typeface="Arial Unicode MS" pitchFamily="-112" charset="0"/>
                <a:cs typeface="Arial Unicode MS" pitchFamily="-112" charset="0"/>
              </a:rPr>
              <a:t>- </a:t>
            </a:r>
            <a:r>
              <a:rPr lang="en-US" b="1">
                <a:solidFill>
                  <a:srgbClr val="000000"/>
                </a:solidFill>
                <a:latin typeface="Courier New" pitchFamily="-112" charset="0"/>
                <a:ea typeface="Arial Unicode MS" pitchFamily="-112" charset="0"/>
                <a:cs typeface="Arial Unicode MS" pitchFamily="-112" charset="0"/>
              </a:rPr>
              <a:t>quot pair;</a:t>
            </a:r>
            <a:br>
              <a:rPr lang="en-US" b="1">
                <a:solidFill>
                  <a:srgbClr val="000000"/>
                </a:solidFill>
                <a:latin typeface="Courier New" pitchFamily="-112" charset="0"/>
                <a:ea typeface="Arial Unicode MS" pitchFamily="-112" charset="0"/>
                <a:cs typeface="Arial Unicode MS" pitchFamily="-112" charset="0"/>
              </a:rPr>
            </a:br>
            <a:r>
              <a:rPr lang="en-US">
                <a:solidFill>
                  <a:srgbClr val="000000"/>
                </a:solidFill>
                <a:latin typeface="Courier New" pitchFamily="-112" charset="0"/>
                <a:ea typeface="Arial Unicode MS" pitchFamily="-112" charset="0"/>
                <a:cs typeface="Arial Unicode MS" pitchFamily="-112" charset="0"/>
              </a:rPr>
              <a:t>val it = 3 : int</a:t>
            </a:r>
          </a:p>
        </p:txBody>
      </p:sp>
      <p:sp>
        <p:nvSpPr>
          <p:cNvPr id="69635" name="Text Box 3"/>
          <p:cNvSpPr txBox="1">
            <a:spLocks noChangeArrowheads="1"/>
          </p:cNvSpPr>
          <p:nvPr/>
        </p:nvSpPr>
        <p:spPr bwMode="auto">
          <a:xfrm>
            <a:off x="609600" y="4114800"/>
            <a:ext cx="8077200" cy="1004888"/>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All ML functions take exactly one parameter</a:t>
            </a:r>
          </a:p>
          <a:p>
            <a:pPr>
              <a:spcBef>
                <a:spcPct val="50000"/>
              </a:spcBef>
            </a:pPr>
            <a:r>
              <a:rPr lang="en-US"/>
              <a:t>To pass more than one thing, you can pass a tuple</a:t>
            </a:r>
          </a:p>
        </p:txBody>
      </p:sp>
    </p:spTree>
  </p:cSld>
  <p:clrMapOvr>
    <a:masterClrMapping/>
  </p:clrMapOvr>
  <p:transition advTm="75312"/>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Chapter Five</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B58CB967-382C-DF44-8BFD-A94A4D8C5A0E}" type="slidenum">
              <a:rPr lang="en-US"/>
              <a:pPr/>
              <a:t>45</a:t>
            </a:fld>
            <a:endParaRPr lang="en-US"/>
          </a:p>
        </p:txBody>
      </p:sp>
      <p:sp>
        <p:nvSpPr>
          <p:cNvPr id="43010" name="Text Box 2"/>
          <p:cNvSpPr txBox="1">
            <a:spLocks noChangeArrowheads="1"/>
          </p:cNvSpPr>
          <p:nvPr/>
        </p:nvSpPr>
        <p:spPr bwMode="auto">
          <a:xfrm>
            <a:off x="533400" y="533400"/>
            <a:ext cx="8229600" cy="2292350"/>
          </a:xfrm>
          <a:prstGeom prst="rect">
            <a:avLst/>
          </a:prstGeom>
          <a:noFill/>
          <a:ln w="9525">
            <a:solidFill>
              <a:schemeClr val="tx1"/>
            </a:solidFill>
            <a:miter lim="800000"/>
            <a:headEnd/>
            <a:tailEnd/>
          </a:ln>
          <a:effectLst/>
        </p:spPr>
        <p:txBody>
          <a:bodyPr>
            <a:prstTxWarp prst="textNoShape">
              <a:avLst/>
            </a:prstTxWarp>
            <a:spAutoFit/>
          </a:bodyPr>
          <a:lstStyle/>
          <a:p>
            <a:r>
              <a:rPr lang="en-US">
                <a:solidFill>
                  <a:srgbClr val="000000"/>
                </a:solidFill>
                <a:latin typeface="Courier New" pitchFamily="-112" charset="0"/>
                <a:ea typeface="Arial Unicode MS" pitchFamily="-112" charset="0"/>
                <a:cs typeface="Arial Unicode MS" pitchFamily="-112" charset="0"/>
              </a:rPr>
              <a:t>- </a:t>
            </a:r>
            <a:r>
              <a:rPr lang="en-US" b="1">
                <a:solidFill>
                  <a:srgbClr val="000000"/>
                </a:solidFill>
                <a:latin typeface="Courier New" pitchFamily="-112" charset="0"/>
                <a:ea typeface="Arial Unicode MS" pitchFamily="-112" charset="0"/>
                <a:cs typeface="Arial Unicode MS" pitchFamily="-112" charset="0"/>
              </a:rPr>
              <a:t>fun fact n =</a:t>
            </a:r>
            <a:br>
              <a:rPr lang="en-US" b="1">
                <a:solidFill>
                  <a:srgbClr val="000000"/>
                </a:solidFill>
                <a:latin typeface="Courier New" pitchFamily="-112" charset="0"/>
                <a:ea typeface="Arial Unicode MS" pitchFamily="-112" charset="0"/>
                <a:cs typeface="Arial Unicode MS" pitchFamily="-112" charset="0"/>
              </a:rPr>
            </a:br>
            <a:r>
              <a:rPr lang="en-US">
                <a:solidFill>
                  <a:srgbClr val="000000"/>
                </a:solidFill>
                <a:latin typeface="Courier New" pitchFamily="-112" charset="0"/>
                <a:ea typeface="Arial Unicode MS" pitchFamily="-112" charset="0"/>
                <a:cs typeface="Arial Unicode MS" pitchFamily="-112" charset="0"/>
              </a:rPr>
              <a:t>=   </a:t>
            </a:r>
            <a:r>
              <a:rPr lang="en-US" b="1">
                <a:solidFill>
                  <a:srgbClr val="000000"/>
                </a:solidFill>
                <a:latin typeface="Courier New" pitchFamily="-112" charset="0"/>
                <a:ea typeface="Arial Unicode MS" pitchFamily="-112" charset="0"/>
                <a:cs typeface="Arial Unicode MS" pitchFamily="-112" charset="0"/>
              </a:rPr>
              <a:t>if n = 0 then 1</a:t>
            </a:r>
            <a:br>
              <a:rPr lang="en-US" b="1">
                <a:solidFill>
                  <a:srgbClr val="000000"/>
                </a:solidFill>
                <a:latin typeface="Courier New" pitchFamily="-112" charset="0"/>
                <a:ea typeface="Arial Unicode MS" pitchFamily="-112" charset="0"/>
                <a:cs typeface="Arial Unicode MS" pitchFamily="-112" charset="0"/>
              </a:rPr>
            </a:br>
            <a:r>
              <a:rPr lang="en-US">
                <a:solidFill>
                  <a:srgbClr val="000000"/>
                </a:solidFill>
                <a:latin typeface="Courier New" pitchFamily="-112" charset="0"/>
                <a:ea typeface="Arial Unicode MS" pitchFamily="-112" charset="0"/>
                <a:cs typeface="Arial Unicode MS" pitchFamily="-112" charset="0"/>
              </a:rPr>
              <a:t>=   </a:t>
            </a:r>
            <a:r>
              <a:rPr lang="en-US" b="1">
                <a:solidFill>
                  <a:srgbClr val="000000"/>
                </a:solidFill>
                <a:latin typeface="Courier New" pitchFamily="-112" charset="0"/>
                <a:ea typeface="Arial Unicode MS" pitchFamily="-112" charset="0"/>
                <a:cs typeface="Arial Unicode MS" pitchFamily="-112" charset="0"/>
              </a:rPr>
              <a:t>else n * fact(n-1);</a:t>
            </a:r>
            <a:br>
              <a:rPr lang="en-US" b="1">
                <a:solidFill>
                  <a:srgbClr val="000000"/>
                </a:solidFill>
                <a:latin typeface="Courier New" pitchFamily="-112" charset="0"/>
                <a:ea typeface="Arial Unicode MS" pitchFamily="-112" charset="0"/>
                <a:cs typeface="Arial Unicode MS" pitchFamily="-112" charset="0"/>
              </a:rPr>
            </a:br>
            <a:r>
              <a:rPr lang="en-US">
                <a:solidFill>
                  <a:srgbClr val="000000"/>
                </a:solidFill>
                <a:latin typeface="Courier New" pitchFamily="-112" charset="0"/>
                <a:ea typeface="Arial Unicode MS" pitchFamily="-112" charset="0"/>
                <a:cs typeface="Arial Unicode MS" pitchFamily="-112" charset="0"/>
              </a:rPr>
              <a:t>val fact = fn : int -&gt; int</a:t>
            </a:r>
            <a:br>
              <a:rPr lang="en-US">
                <a:solidFill>
                  <a:srgbClr val="000000"/>
                </a:solidFill>
                <a:latin typeface="Courier New" pitchFamily="-112" charset="0"/>
                <a:ea typeface="Arial Unicode MS" pitchFamily="-112" charset="0"/>
                <a:cs typeface="Arial Unicode MS" pitchFamily="-112" charset="0"/>
              </a:rPr>
            </a:br>
            <a:r>
              <a:rPr lang="en-US">
                <a:solidFill>
                  <a:srgbClr val="000000"/>
                </a:solidFill>
                <a:latin typeface="Courier New" pitchFamily="-112" charset="0"/>
                <a:ea typeface="Arial Unicode MS" pitchFamily="-112" charset="0"/>
                <a:cs typeface="Arial Unicode MS" pitchFamily="-112" charset="0"/>
              </a:rPr>
              <a:t>- </a:t>
            </a:r>
            <a:r>
              <a:rPr lang="en-US" b="1">
                <a:solidFill>
                  <a:srgbClr val="000000"/>
                </a:solidFill>
                <a:latin typeface="Courier New" pitchFamily="-112" charset="0"/>
                <a:ea typeface="Arial Unicode MS" pitchFamily="-112" charset="0"/>
                <a:cs typeface="Arial Unicode MS" pitchFamily="-112" charset="0"/>
              </a:rPr>
              <a:t>fact 5;</a:t>
            </a:r>
            <a:br>
              <a:rPr lang="en-US" b="1">
                <a:solidFill>
                  <a:srgbClr val="000000"/>
                </a:solidFill>
                <a:latin typeface="Courier New" pitchFamily="-112" charset="0"/>
                <a:ea typeface="Arial Unicode MS" pitchFamily="-112" charset="0"/>
                <a:cs typeface="Arial Unicode MS" pitchFamily="-112" charset="0"/>
              </a:rPr>
            </a:br>
            <a:r>
              <a:rPr lang="en-US">
                <a:solidFill>
                  <a:srgbClr val="000000"/>
                </a:solidFill>
                <a:latin typeface="Courier New" pitchFamily="-112" charset="0"/>
                <a:ea typeface="Arial Unicode MS" pitchFamily="-112" charset="0"/>
                <a:cs typeface="Arial Unicode MS" pitchFamily="-112" charset="0"/>
              </a:rPr>
              <a:t>val it = 120 : int</a:t>
            </a:r>
          </a:p>
        </p:txBody>
      </p:sp>
      <p:sp>
        <p:nvSpPr>
          <p:cNvPr id="43012" name="Text Box 4"/>
          <p:cNvSpPr txBox="1">
            <a:spLocks noChangeArrowheads="1"/>
          </p:cNvSpPr>
          <p:nvPr/>
        </p:nvSpPr>
        <p:spPr bwMode="auto">
          <a:xfrm>
            <a:off x="609600" y="4114800"/>
            <a:ext cx="807720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Recursive factorial function</a:t>
            </a:r>
          </a:p>
        </p:txBody>
      </p:sp>
    </p:spTree>
  </p:cSld>
  <p:clrMapOvr>
    <a:masterClrMapping/>
  </p:clrMapOvr>
  <p:transition advTm="76928"/>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Chapter Five</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D1E329FD-3728-444B-9121-9378F2BB82C9}" type="slidenum">
              <a:rPr lang="en-US"/>
              <a:pPr/>
              <a:t>46</a:t>
            </a:fld>
            <a:endParaRPr lang="en-US"/>
          </a:p>
        </p:txBody>
      </p:sp>
      <p:sp>
        <p:nvSpPr>
          <p:cNvPr id="70658" name="Text Box 2"/>
          <p:cNvSpPr txBox="1">
            <a:spLocks noChangeArrowheads="1"/>
          </p:cNvSpPr>
          <p:nvPr/>
        </p:nvSpPr>
        <p:spPr bwMode="auto">
          <a:xfrm>
            <a:off x="533400" y="533400"/>
            <a:ext cx="8229600" cy="2292350"/>
          </a:xfrm>
          <a:prstGeom prst="rect">
            <a:avLst/>
          </a:prstGeom>
          <a:noFill/>
          <a:ln w="9525">
            <a:solidFill>
              <a:schemeClr val="tx1"/>
            </a:solidFill>
            <a:miter lim="800000"/>
            <a:headEnd/>
            <a:tailEnd/>
          </a:ln>
          <a:effectLst/>
        </p:spPr>
        <p:txBody>
          <a:bodyPr>
            <a:prstTxWarp prst="textNoShape">
              <a:avLst/>
            </a:prstTxWarp>
            <a:spAutoFit/>
          </a:bodyPr>
          <a:lstStyle/>
          <a:p>
            <a:r>
              <a:rPr lang="en-US">
                <a:solidFill>
                  <a:srgbClr val="000000"/>
                </a:solidFill>
                <a:latin typeface="Courier New" pitchFamily="-112" charset="0"/>
                <a:ea typeface="Arial Unicode MS" pitchFamily="-112" charset="0"/>
                <a:cs typeface="Arial Unicode MS" pitchFamily="-112" charset="0"/>
              </a:rPr>
              <a:t>- </a:t>
            </a:r>
            <a:r>
              <a:rPr lang="en-US" b="1">
                <a:solidFill>
                  <a:srgbClr val="000000"/>
                </a:solidFill>
                <a:latin typeface="Courier New" pitchFamily="-112" charset="0"/>
                <a:ea typeface="Arial Unicode MS" pitchFamily="-112" charset="0"/>
                <a:cs typeface="Arial Unicode MS" pitchFamily="-112" charset="0"/>
              </a:rPr>
              <a:t>fun listsum x =</a:t>
            </a:r>
            <a:br>
              <a:rPr lang="en-US" b="1">
                <a:solidFill>
                  <a:srgbClr val="000000"/>
                </a:solidFill>
                <a:latin typeface="Courier New" pitchFamily="-112" charset="0"/>
                <a:ea typeface="Arial Unicode MS" pitchFamily="-112" charset="0"/>
                <a:cs typeface="Arial Unicode MS" pitchFamily="-112" charset="0"/>
              </a:rPr>
            </a:br>
            <a:r>
              <a:rPr lang="en-US">
                <a:solidFill>
                  <a:srgbClr val="000000"/>
                </a:solidFill>
                <a:latin typeface="Courier New" pitchFamily="-112" charset="0"/>
                <a:ea typeface="Arial Unicode MS" pitchFamily="-112" charset="0"/>
                <a:cs typeface="Arial Unicode MS" pitchFamily="-112" charset="0"/>
              </a:rPr>
              <a:t>=   </a:t>
            </a:r>
            <a:r>
              <a:rPr lang="en-US" b="1">
                <a:solidFill>
                  <a:srgbClr val="000000"/>
                </a:solidFill>
                <a:latin typeface="Courier New" pitchFamily="-112" charset="0"/>
                <a:ea typeface="Arial Unicode MS" pitchFamily="-112" charset="0"/>
                <a:cs typeface="Arial Unicode MS" pitchFamily="-112" charset="0"/>
              </a:rPr>
              <a:t>if null x then 0</a:t>
            </a:r>
            <a:br>
              <a:rPr lang="en-US" b="1">
                <a:solidFill>
                  <a:srgbClr val="000000"/>
                </a:solidFill>
                <a:latin typeface="Courier New" pitchFamily="-112" charset="0"/>
                <a:ea typeface="Arial Unicode MS" pitchFamily="-112" charset="0"/>
                <a:cs typeface="Arial Unicode MS" pitchFamily="-112" charset="0"/>
              </a:rPr>
            </a:br>
            <a:r>
              <a:rPr lang="en-US">
                <a:solidFill>
                  <a:srgbClr val="000000"/>
                </a:solidFill>
                <a:latin typeface="Courier New" pitchFamily="-112" charset="0"/>
                <a:ea typeface="Arial Unicode MS" pitchFamily="-112" charset="0"/>
                <a:cs typeface="Arial Unicode MS" pitchFamily="-112" charset="0"/>
              </a:rPr>
              <a:t>=   </a:t>
            </a:r>
            <a:r>
              <a:rPr lang="en-US" b="1">
                <a:solidFill>
                  <a:srgbClr val="000000"/>
                </a:solidFill>
                <a:latin typeface="Courier New" pitchFamily="-112" charset="0"/>
                <a:ea typeface="Arial Unicode MS" pitchFamily="-112" charset="0"/>
                <a:cs typeface="Arial Unicode MS" pitchFamily="-112" charset="0"/>
              </a:rPr>
              <a:t>else hd x + listsum(tl x);</a:t>
            </a:r>
            <a:br>
              <a:rPr lang="en-US" b="1">
                <a:solidFill>
                  <a:srgbClr val="000000"/>
                </a:solidFill>
                <a:latin typeface="Courier New" pitchFamily="-112" charset="0"/>
                <a:ea typeface="Arial Unicode MS" pitchFamily="-112" charset="0"/>
                <a:cs typeface="Arial Unicode MS" pitchFamily="-112" charset="0"/>
              </a:rPr>
            </a:br>
            <a:r>
              <a:rPr lang="en-US">
                <a:solidFill>
                  <a:srgbClr val="000000"/>
                </a:solidFill>
                <a:latin typeface="Courier New" pitchFamily="-112" charset="0"/>
                <a:ea typeface="Arial Unicode MS" pitchFamily="-112" charset="0"/>
                <a:cs typeface="Arial Unicode MS" pitchFamily="-112" charset="0"/>
              </a:rPr>
              <a:t>val listsum = fn : int list -&gt; int</a:t>
            </a:r>
            <a:br>
              <a:rPr lang="en-US">
                <a:solidFill>
                  <a:srgbClr val="000000"/>
                </a:solidFill>
                <a:latin typeface="Courier New" pitchFamily="-112" charset="0"/>
                <a:ea typeface="Arial Unicode MS" pitchFamily="-112" charset="0"/>
                <a:cs typeface="Arial Unicode MS" pitchFamily="-112" charset="0"/>
              </a:rPr>
            </a:br>
            <a:r>
              <a:rPr lang="en-US">
                <a:solidFill>
                  <a:srgbClr val="000000"/>
                </a:solidFill>
                <a:latin typeface="Courier New" pitchFamily="-112" charset="0"/>
                <a:ea typeface="Arial Unicode MS" pitchFamily="-112" charset="0"/>
                <a:cs typeface="Arial Unicode MS" pitchFamily="-112" charset="0"/>
              </a:rPr>
              <a:t>- </a:t>
            </a:r>
            <a:r>
              <a:rPr lang="en-US" b="1">
                <a:solidFill>
                  <a:srgbClr val="000000"/>
                </a:solidFill>
                <a:latin typeface="Courier New" pitchFamily="-112" charset="0"/>
                <a:ea typeface="Arial Unicode MS" pitchFamily="-112" charset="0"/>
                <a:cs typeface="Arial Unicode MS" pitchFamily="-112" charset="0"/>
              </a:rPr>
              <a:t>listsum [1,2,3,4,5];</a:t>
            </a:r>
            <a:br>
              <a:rPr lang="en-US" b="1">
                <a:solidFill>
                  <a:srgbClr val="000000"/>
                </a:solidFill>
                <a:latin typeface="Courier New" pitchFamily="-112" charset="0"/>
                <a:ea typeface="Arial Unicode MS" pitchFamily="-112" charset="0"/>
                <a:cs typeface="Arial Unicode MS" pitchFamily="-112" charset="0"/>
              </a:rPr>
            </a:br>
            <a:r>
              <a:rPr lang="en-US">
                <a:solidFill>
                  <a:srgbClr val="000000"/>
                </a:solidFill>
                <a:latin typeface="Courier New" pitchFamily="-112" charset="0"/>
                <a:ea typeface="Arial Unicode MS" pitchFamily="-112" charset="0"/>
                <a:cs typeface="Arial Unicode MS" pitchFamily="-112" charset="0"/>
              </a:rPr>
              <a:t>val it = 15 : int</a:t>
            </a:r>
          </a:p>
        </p:txBody>
      </p:sp>
      <p:sp>
        <p:nvSpPr>
          <p:cNvPr id="70659" name="Text Box 3"/>
          <p:cNvSpPr txBox="1">
            <a:spLocks noChangeArrowheads="1"/>
          </p:cNvSpPr>
          <p:nvPr/>
        </p:nvSpPr>
        <p:spPr bwMode="auto">
          <a:xfrm>
            <a:off x="609600" y="3505200"/>
            <a:ext cx="8077200" cy="1370013"/>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Recursive function to add up the elements of an </a:t>
            </a:r>
            <a:r>
              <a:rPr lang="en-US" b="1">
                <a:latin typeface="Courier New" pitchFamily="-112" charset="0"/>
              </a:rPr>
              <a:t>int list</a:t>
            </a:r>
          </a:p>
          <a:p>
            <a:pPr>
              <a:spcBef>
                <a:spcPct val="50000"/>
              </a:spcBef>
            </a:pPr>
            <a:r>
              <a:rPr lang="en-US"/>
              <a:t>A common pattern: base case for </a:t>
            </a:r>
            <a:r>
              <a:rPr lang="en-US" b="1">
                <a:latin typeface="Courier New" pitchFamily="-112" charset="0"/>
              </a:rPr>
              <a:t>null x</a:t>
            </a:r>
            <a:r>
              <a:rPr lang="en-US"/>
              <a:t>, recursive call </a:t>
            </a:r>
            <a:br>
              <a:rPr lang="en-US"/>
            </a:br>
            <a:r>
              <a:rPr lang="en-US"/>
              <a:t>on </a:t>
            </a:r>
            <a:r>
              <a:rPr lang="en-US" b="1">
                <a:latin typeface="Courier New" pitchFamily="-112" charset="0"/>
              </a:rPr>
              <a:t>tl x</a:t>
            </a:r>
          </a:p>
        </p:txBody>
      </p:sp>
    </p:spTree>
  </p:cSld>
  <p:clrMapOvr>
    <a:masterClrMapping/>
  </p:clrMapOvr>
  <p:transition advTm="76928"/>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Chapter Five</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3A24BF20-A7D6-F947-9E78-844FACD231F9}" type="slidenum">
              <a:rPr lang="en-US"/>
              <a:pPr/>
              <a:t>47</a:t>
            </a:fld>
            <a:endParaRPr lang="en-US"/>
          </a:p>
        </p:txBody>
      </p:sp>
      <p:sp>
        <p:nvSpPr>
          <p:cNvPr id="88066" name="Text Box 2"/>
          <p:cNvSpPr txBox="1">
            <a:spLocks noChangeArrowheads="1"/>
          </p:cNvSpPr>
          <p:nvPr/>
        </p:nvSpPr>
        <p:spPr bwMode="auto">
          <a:xfrm>
            <a:off x="533400" y="533400"/>
            <a:ext cx="8229600" cy="3022600"/>
          </a:xfrm>
          <a:prstGeom prst="rect">
            <a:avLst/>
          </a:prstGeom>
          <a:noFill/>
          <a:ln w="9525">
            <a:solidFill>
              <a:schemeClr val="tx1"/>
            </a:solidFill>
            <a:miter lim="800000"/>
            <a:headEnd/>
            <a:tailEnd/>
          </a:ln>
          <a:effectLst/>
        </p:spPr>
        <p:txBody>
          <a:bodyPr>
            <a:prstTxWarp prst="textNoShape">
              <a:avLst/>
            </a:prstTxWarp>
            <a:spAutoFit/>
          </a:bodyPr>
          <a:lstStyle/>
          <a:p>
            <a:r>
              <a:rPr lang="en-US">
                <a:solidFill>
                  <a:srgbClr val="000000"/>
                </a:solidFill>
                <a:latin typeface="Courier New" pitchFamily="-112" charset="0"/>
                <a:ea typeface="Arial Unicode MS" pitchFamily="-112" charset="0"/>
                <a:cs typeface="Arial Unicode MS" pitchFamily="-112" charset="0"/>
              </a:rPr>
              <a:t>- </a:t>
            </a:r>
            <a:r>
              <a:rPr lang="en-US" b="1">
                <a:solidFill>
                  <a:srgbClr val="000000"/>
                </a:solidFill>
                <a:latin typeface="Courier New" pitchFamily="-112" charset="0"/>
                <a:ea typeface="Arial Unicode MS" pitchFamily="-112" charset="0"/>
                <a:cs typeface="Arial Unicode MS" pitchFamily="-112" charset="0"/>
              </a:rPr>
              <a:t>fun length x =</a:t>
            </a:r>
            <a:br>
              <a:rPr lang="en-US" b="1">
                <a:solidFill>
                  <a:srgbClr val="000000"/>
                </a:solidFill>
                <a:latin typeface="Courier New" pitchFamily="-112" charset="0"/>
                <a:ea typeface="Arial Unicode MS" pitchFamily="-112" charset="0"/>
                <a:cs typeface="Arial Unicode MS" pitchFamily="-112" charset="0"/>
              </a:rPr>
            </a:br>
            <a:r>
              <a:rPr lang="en-US">
                <a:solidFill>
                  <a:srgbClr val="000000"/>
                </a:solidFill>
                <a:latin typeface="Courier New" pitchFamily="-112" charset="0"/>
                <a:ea typeface="Arial Unicode MS" pitchFamily="-112" charset="0"/>
                <a:cs typeface="Arial Unicode MS" pitchFamily="-112" charset="0"/>
              </a:rPr>
              <a:t>=   </a:t>
            </a:r>
            <a:r>
              <a:rPr lang="en-US" b="1">
                <a:solidFill>
                  <a:srgbClr val="000000"/>
                </a:solidFill>
                <a:latin typeface="Courier New" pitchFamily="-112" charset="0"/>
                <a:ea typeface="Arial Unicode MS" pitchFamily="-112" charset="0"/>
                <a:cs typeface="Arial Unicode MS" pitchFamily="-112" charset="0"/>
              </a:rPr>
              <a:t>if null x then 0</a:t>
            </a:r>
            <a:br>
              <a:rPr lang="en-US" b="1">
                <a:solidFill>
                  <a:srgbClr val="000000"/>
                </a:solidFill>
                <a:latin typeface="Courier New" pitchFamily="-112" charset="0"/>
                <a:ea typeface="Arial Unicode MS" pitchFamily="-112" charset="0"/>
                <a:cs typeface="Arial Unicode MS" pitchFamily="-112" charset="0"/>
              </a:rPr>
            </a:br>
            <a:r>
              <a:rPr lang="en-US">
                <a:solidFill>
                  <a:srgbClr val="000000"/>
                </a:solidFill>
                <a:latin typeface="Courier New" pitchFamily="-112" charset="0"/>
                <a:ea typeface="Arial Unicode MS" pitchFamily="-112" charset="0"/>
                <a:cs typeface="Arial Unicode MS" pitchFamily="-112" charset="0"/>
              </a:rPr>
              <a:t>=   </a:t>
            </a:r>
            <a:r>
              <a:rPr lang="en-US" b="1">
                <a:solidFill>
                  <a:srgbClr val="000000"/>
                </a:solidFill>
                <a:latin typeface="Courier New" pitchFamily="-112" charset="0"/>
                <a:ea typeface="Arial Unicode MS" pitchFamily="-112" charset="0"/>
                <a:cs typeface="Arial Unicode MS" pitchFamily="-112" charset="0"/>
              </a:rPr>
              <a:t>else 1 + length (tl x);</a:t>
            </a:r>
            <a:br>
              <a:rPr lang="en-US" b="1">
                <a:solidFill>
                  <a:srgbClr val="000000"/>
                </a:solidFill>
                <a:latin typeface="Courier New" pitchFamily="-112" charset="0"/>
                <a:ea typeface="Arial Unicode MS" pitchFamily="-112" charset="0"/>
                <a:cs typeface="Arial Unicode MS" pitchFamily="-112" charset="0"/>
              </a:rPr>
            </a:br>
            <a:r>
              <a:rPr lang="en-US">
                <a:solidFill>
                  <a:srgbClr val="000000"/>
                </a:solidFill>
                <a:latin typeface="Courier New" pitchFamily="-112" charset="0"/>
                <a:ea typeface="Arial Unicode MS" pitchFamily="-112" charset="0"/>
                <a:cs typeface="Arial Unicode MS" pitchFamily="-112" charset="0"/>
              </a:rPr>
              <a:t>val length = fn : 'a list -&gt; int</a:t>
            </a:r>
            <a:br>
              <a:rPr lang="en-US">
                <a:solidFill>
                  <a:srgbClr val="000000"/>
                </a:solidFill>
                <a:latin typeface="Courier New" pitchFamily="-112" charset="0"/>
                <a:ea typeface="Arial Unicode MS" pitchFamily="-112" charset="0"/>
                <a:cs typeface="Arial Unicode MS" pitchFamily="-112" charset="0"/>
              </a:rPr>
            </a:br>
            <a:r>
              <a:rPr lang="en-US">
                <a:solidFill>
                  <a:srgbClr val="000000"/>
                </a:solidFill>
                <a:latin typeface="Courier New" pitchFamily="-112" charset="0"/>
                <a:ea typeface="Arial Unicode MS" pitchFamily="-112" charset="0"/>
                <a:cs typeface="Arial Unicode MS" pitchFamily="-112" charset="0"/>
              </a:rPr>
              <a:t>- </a:t>
            </a:r>
            <a:r>
              <a:rPr lang="en-US" b="1">
                <a:solidFill>
                  <a:srgbClr val="000000"/>
                </a:solidFill>
                <a:latin typeface="Courier New" pitchFamily="-112" charset="0"/>
                <a:ea typeface="Arial Unicode MS" pitchFamily="-112" charset="0"/>
                <a:cs typeface="Arial Unicode MS" pitchFamily="-112" charset="0"/>
              </a:rPr>
              <a:t>length [true,false,true];</a:t>
            </a:r>
            <a:br>
              <a:rPr lang="en-US" b="1">
                <a:solidFill>
                  <a:srgbClr val="000000"/>
                </a:solidFill>
                <a:latin typeface="Courier New" pitchFamily="-112" charset="0"/>
                <a:ea typeface="Arial Unicode MS" pitchFamily="-112" charset="0"/>
                <a:cs typeface="Arial Unicode MS" pitchFamily="-112" charset="0"/>
              </a:rPr>
            </a:br>
            <a:r>
              <a:rPr lang="en-US">
                <a:solidFill>
                  <a:srgbClr val="000000"/>
                </a:solidFill>
                <a:latin typeface="Courier New" pitchFamily="-112" charset="0"/>
                <a:ea typeface="Arial Unicode MS" pitchFamily="-112" charset="0"/>
                <a:cs typeface="Arial Unicode MS" pitchFamily="-112" charset="0"/>
              </a:rPr>
              <a:t>val it = 3 : int</a:t>
            </a:r>
            <a:br>
              <a:rPr lang="en-US">
                <a:solidFill>
                  <a:srgbClr val="000000"/>
                </a:solidFill>
                <a:latin typeface="Courier New" pitchFamily="-112" charset="0"/>
                <a:ea typeface="Arial Unicode MS" pitchFamily="-112" charset="0"/>
                <a:cs typeface="Arial Unicode MS" pitchFamily="-112" charset="0"/>
              </a:rPr>
            </a:br>
            <a:r>
              <a:rPr lang="en-US">
                <a:solidFill>
                  <a:srgbClr val="000000"/>
                </a:solidFill>
                <a:latin typeface="Courier New" pitchFamily="-112" charset="0"/>
                <a:ea typeface="Arial Unicode MS" pitchFamily="-112" charset="0"/>
                <a:cs typeface="Arial Unicode MS" pitchFamily="-112" charset="0"/>
              </a:rPr>
              <a:t>- </a:t>
            </a:r>
            <a:r>
              <a:rPr lang="en-US" b="1">
                <a:solidFill>
                  <a:srgbClr val="000000"/>
                </a:solidFill>
                <a:latin typeface="Courier New" pitchFamily="-112" charset="0"/>
                <a:ea typeface="Arial Unicode MS" pitchFamily="-112" charset="0"/>
                <a:cs typeface="Arial Unicode MS" pitchFamily="-112" charset="0"/>
              </a:rPr>
              <a:t>length [4.0,3.0,2.0,1.0];</a:t>
            </a:r>
            <a:br>
              <a:rPr lang="en-US" b="1">
                <a:solidFill>
                  <a:srgbClr val="000000"/>
                </a:solidFill>
                <a:latin typeface="Courier New" pitchFamily="-112" charset="0"/>
                <a:ea typeface="Arial Unicode MS" pitchFamily="-112" charset="0"/>
                <a:cs typeface="Arial Unicode MS" pitchFamily="-112" charset="0"/>
              </a:rPr>
            </a:br>
            <a:r>
              <a:rPr lang="en-US">
                <a:solidFill>
                  <a:srgbClr val="000000"/>
                </a:solidFill>
                <a:latin typeface="Courier New" pitchFamily="-112" charset="0"/>
                <a:ea typeface="Arial Unicode MS" pitchFamily="-112" charset="0"/>
                <a:cs typeface="Arial Unicode MS" pitchFamily="-112" charset="0"/>
              </a:rPr>
              <a:t>val it = 4 : int</a:t>
            </a:r>
          </a:p>
        </p:txBody>
      </p:sp>
      <p:sp>
        <p:nvSpPr>
          <p:cNvPr id="88067" name="Text Box 3"/>
          <p:cNvSpPr txBox="1">
            <a:spLocks noChangeArrowheads="1"/>
          </p:cNvSpPr>
          <p:nvPr/>
        </p:nvSpPr>
        <p:spPr bwMode="auto">
          <a:xfrm>
            <a:off x="609600" y="4191000"/>
            <a:ext cx="8077200" cy="15525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Recursive function to compute the length of a list</a:t>
            </a:r>
          </a:p>
          <a:p>
            <a:pPr>
              <a:spcBef>
                <a:spcPct val="50000"/>
              </a:spcBef>
            </a:pPr>
            <a:r>
              <a:rPr lang="en-US"/>
              <a:t>(This is predefined in ML, so you don’t need this definition.)</a:t>
            </a:r>
            <a:endParaRPr lang="en-US" b="1">
              <a:latin typeface="Courier New" pitchFamily="-112" charset="0"/>
            </a:endParaRPr>
          </a:p>
          <a:p>
            <a:pPr>
              <a:spcBef>
                <a:spcPct val="50000"/>
              </a:spcBef>
            </a:pPr>
            <a:r>
              <a:rPr lang="en-US"/>
              <a:t>Note type: this works on any type of list.  It is </a:t>
            </a:r>
            <a:r>
              <a:rPr lang="en-US" i="1"/>
              <a:t>polymorphic</a:t>
            </a:r>
            <a:r>
              <a:rPr lang="en-US"/>
              <a:t>.</a:t>
            </a:r>
            <a:endParaRPr lang="en-US" b="1">
              <a:latin typeface="Courier New" pitchFamily="-112" charset="0"/>
            </a:endParaRPr>
          </a:p>
        </p:txBody>
      </p:sp>
    </p:spTree>
  </p:cSld>
  <p:clrMapOvr>
    <a:masterClrMapping/>
  </p:clrMapOvr>
  <p:transition advTm="76928"/>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Chapter Five</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78447129-DB6E-6D49-9D00-AA28B78D71B3}" type="slidenum">
              <a:rPr lang="en-US"/>
              <a:pPr/>
              <a:t>48</a:t>
            </a:fld>
            <a:endParaRPr lang="en-US"/>
          </a:p>
        </p:txBody>
      </p:sp>
      <p:sp>
        <p:nvSpPr>
          <p:cNvPr id="89090" name="Text Box 2"/>
          <p:cNvSpPr txBox="1">
            <a:spLocks noChangeArrowheads="1"/>
          </p:cNvSpPr>
          <p:nvPr/>
        </p:nvSpPr>
        <p:spPr bwMode="auto">
          <a:xfrm>
            <a:off x="533400" y="228600"/>
            <a:ext cx="8229600" cy="3387725"/>
          </a:xfrm>
          <a:prstGeom prst="rect">
            <a:avLst/>
          </a:prstGeom>
          <a:noFill/>
          <a:ln w="9525">
            <a:solidFill>
              <a:schemeClr val="tx1"/>
            </a:solidFill>
            <a:miter lim="800000"/>
            <a:headEnd/>
            <a:tailEnd/>
          </a:ln>
          <a:effectLst/>
        </p:spPr>
        <p:txBody>
          <a:bodyPr>
            <a:prstTxWarp prst="textNoShape">
              <a:avLst/>
            </a:prstTxWarp>
            <a:spAutoFit/>
          </a:bodyPr>
          <a:lstStyle/>
          <a:p>
            <a:r>
              <a:rPr lang="en-US">
                <a:solidFill>
                  <a:srgbClr val="000000"/>
                </a:solidFill>
                <a:latin typeface="Courier New" pitchFamily="-112" charset="0"/>
                <a:ea typeface="Arial Unicode MS" pitchFamily="-112" charset="0"/>
                <a:cs typeface="Arial Unicode MS" pitchFamily="-112" charset="0"/>
              </a:rPr>
              <a:t>- </a:t>
            </a:r>
            <a:r>
              <a:rPr lang="en-US" b="1">
                <a:solidFill>
                  <a:srgbClr val="000000"/>
                </a:solidFill>
                <a:latin typeface="Courier New" pitchFamily="-112" charset="0"/>
                <a:ea typeface="Arial Unicode MS" pitchFamily="-112" charset="0"/>
                <a:cs typeface="Arial Unicode MS" pitchFamily="-112" charset="0"/>
              </a:rPr>
              <a:t>fun badlength x =</a:t>
            </a:r>
            <a:br>
              <a:rPr lang="en-US" b="1">
                <a:solidFill>
                  <a:srgbClr val="000000"/>
                </a:solidFill>
                <a:latin typeface="Courier New" pitchFamily="-112" charset="0"/>
                <a:ea typeface="Arial Unicode MS" pitchFamily="-112" charset="0"/>
                <a:cs typeface="Arial Unicode MS" pitchFamily="-112" charset="0"/>
              </a:rPr>
            </a:br>
            <a:r>
              <a:rPr lang="en-US">
                <a:solidFill>
                  <a:srgbClr val="000000"/>
                </a:solidFill>
                <a:latin typeface="Courier New" pitchFamily="-112" charset="0"/>
                <a:ea typeface="Arial Unicode MS" pitchFamily="-112" charset="0"/>
                <a:cs typeface="Arial Unicode MS" pitchFamily="-112" charset="0"/>
              </a:rPr>
              <a:t>=   </a:t>
            </a:r>
            <a:r>
              <a:rPr lang="en-US" b="1">
                <a:solidFill>
                  <a:srgbClr val="000000"/>
                </a:solidFill>
                <a:latin typeface="Courier New" pitchFamily="-112" charset="0"/>
                <a:ea typeface="Arial Unicode MS" pitchFamily="-112" charset="0"/>
                <a:cs typeface="Arial Unicode MS" pitchFamily="-112" charset="0"/>
              </a:rPr>
              <a:t>if x=[] then 0</a:t>
            </a:r>
            <a:br>
              <a:rPr lang="en-US" b="1">
                <a:solidFill>
                  <a:srgbClr val="000000"/>
                </a:solidFill>
                <a:latin typeface="Courier New" pitchFamily="-112" charset="0"/>
                <a:ea typeface="Arial Unicode MS" pitchFamily="-112" charset="0"/>
                <a:cs typeface="Arial Unicode MS" pitchFamily="-112" charset="0"/>
              </a:rPr>
            </a:br>
            <a:r>
              <a:rPr lang="en-US">
                <a:solidFill>
                  <a:srgbClr val="000000"/>
                </a:solidFill>
                <a:latin typeface="Courier New" pitchFamily="-112" charset="0"/>
                <a:ea typeface="Arial Unicode MS" pitchFamily="-112" charset="0"/>
                <a:cs typeface="Arial Unicode MS" pitchFamily="-112" charset="0"/>
              </a:rPr>
              <a:t>=   </a:t>
            </a:r>
            <a:r>
              <a:rPr lang="en-US" b="1">
                <a:solidFill>
                  <a:srgbClr val="000000"/>
                </a:solidFill>
                <a:latin typeface="Courier New" pitchFamily="-112" charset="0"/>
                <a:ea typeface="Arial Unicode MS" pitchFamily="-112" charset="0"/>
                <a:cs typeface="Arial Unicode MS" pitchFamily="-112" charset="0"/>
              </a:rPr>
              <a:t>else 1 + badlength (tl x);</a:t>
            </a:r>
            <a:br>
              <a:rPr lang="en-US" b="1">
                <a:solidFill>
                  <a:srgbClr val="000000"/>
                </a:solidFill>
                <a:latin typeface="Courier New" pitchFamily="-112" charset="0"/>
                <a:ea typeface="Arial Unicode MS" pitchFamily="-112" charset="0"/>
                <a:cs typeface="Arial Unicode MS" pitchFamily="-112" charset="0"/>
              </a:rPr>
            </a:br>
            <a:r>
              <a:rPr lang="en-US">
                <a:solidFill>
                  <a:srgbClr val="000000"/>
                </a:solidFill>
                <a:latin typeface="Courier New" pitchFamily="-112" charset="0"/>
                <a:ea typeface="Arial Unicode MS" pitchFamily="-112" charset="0"/>
                <a:cs typeface="Arial Unicode MS" pitchFamily="-112" charset="0"/>
              </a:rPr>
              <a:t>val badlength = fn : ''a list -&gt; int</a:t>
            </a:r>
            <a:br>
              <a:rPr lang="en-US">
                <a:solidFill>
                  <a:srgbClr val="000000"/>
                </a:solidFill>
                <a:latin typeface="Courier New" pitchFamily="-112" charset="0"/>
                <a:ea typeface="Arial Unicode MS" pitchFamily="-112" charset="0"/>
                <a:cs typeface="Arial Unicode MS" pitchFamily="-112" charset="0"/>
              </a:rPr>
            </a:br>
            <a:r>
              <a:rPr lang="en-US">
                <a:solidFill>
                  <a:srgbClr val="000000"/>
                </a:solidFill>
                <a:latin typeface="Courier New" pitchFamily="-112" charset="0"/>
                <a:ea typeface="Arial Unicode MS" pitchFamily="-112" charset="0"/>
                <a:cs typeface="Arial Unicode MS" pitchFamily="-112" charset="0"/>
              </a:rPr>
              <a:t>- </a:t>
            </a:r>
            <a:r>
              <a:rPr lang="en-US" b="1">
                <a:solidFill>
                  <a:srgbClr val="000000"/>
                </a:solidFill>
                <a:latin typeface="Courier New" pitchFamily="-112" charset="0"/>
                <a:ea typeface="Arial Unicode MS" pitchFamily="-112" charset="0"/>
                <a:cs typeface="Arial Unicode MS" pitchFamily="-112" charset="0"/>
              </a:rPr>
              <a:t>badlength [true,false,true];</a:t>
            </a:r>
            <a:br>
              <a:rPr lang="en-US" b="1">
                <a:solidFill>
                  <a:srgbClr val="000000"/>
                </a:solidFill>
                <a:latin typeface="Courier New" pitchFamily="-112" charset="0"/>
                <a:ea typeface="Arial Unicode MS" pitchFamily="-112" charset="0"/>
                <a:cs typeface="Arial Unicode MS" pitchFamily="-112" charset="0"/>
              </a:rPr>
            </a:br>
            <a:r>
              <a:rPr lang="en-US">
                <a:solidFill>
                  <a:srgbClr val="000000"/>
                </a:solidFill>
                <a:latin typeface="Courier New" pitchFamily="-112" charset="0"/>
                <a:ea typeface="Arial Unicode MS" pitchFamily="-112" charset="0"/>
                <a:cs typeface="Arial Unicode MS" pitchFamily="-112" charset="0"/>
              </a:rPr>
              <a:t>val it = 3 : int</a:t>
            </a:r>
            <a:br>
              <a:rPr lang="en-US">
                <a:solidFill>
                  <a:srgbClr val="000000"/>
                </a:solidFill>
                <a:latin typeface="Courier New" pitchFamily="-112" charset="0"/>
                <a:ea typeface="Arial Unicode MS" pitchFamily="-112" charset="0"/>
                <a:cs typeface="Arial Unicode MS" pitchFamily="-112" charset="0"/>
              </a:rPr>
            </a:br>
            <a:r>
              <a:rPr lang="en-US">
                <a:solidFill>
                  <a:srgbClr val="000000"/>
                </a:solidFill>
                <a:latin typeface="Courier New" pitchFamily="-112" charset="0"/>
                <a:ea typeface="Arial Unicode MS" pitchFamily="-112" charset="0"/>
                <a:cs typeface="Arial Unicode MS" pitchFamily="-112" charset="0"/>
              </a:rPr>
              <a:t>- </a:t>
            </a:r>
            <a:r>
              <a:rPr lang="en-US" b="1">
                <a:solidFill>
                  <a:srgbClr val="000000"/>
                </a:solidFill>
                <a:latin typeface="Courier New" pitchFamily="-112" charset="0"/>
                <a:ea typeface="Arial Unicode MS" pitchFamily="-112" charset="0"/>
                <a:cs typeface="Arial Unicode MS" pitchFamily="-112" charset="0"/>
              </a:rPr>
              <a:t>badlength [4.0,3.0,2.0,1.0];</a:t>
            </a:r>
            <a:br>
              <a:rPr lang="en-US" b="1">
                <a:solidFill>
                  <a:srgbClr val="000000"/>
                </a:solidFill>
                <a:latin typeface="Courier New" pitchFamily="-112" charset="0"/>
                <a:ea typeface="Arial Unicode MS" pitchFamily="-112" charset="0"/>
                <a:cs typeface="Arial Unicode MS" pitchFamily="-112" charset="0"/>
              </a:rPr>
            </a:br>
            <a:r>
              <a:rPr lang="en-US">
                <a:solidFill>
                  <a:srgbClr val="000000"/>
                </a:solidFill>
                <a:latin typeface="Courier New" pitchFamily="-112" charset="0"/>
                <a:ea typeface="Arial Unicode MS" pitchFamily="-112" charset="0"/>
                <a:cs typeface="Arial Unicode MS" pitchFamily="-112" charset="0"/>
              </a:rPr>
              <a:t>Error: operator and operand don't agree</a:t>
            </a:r>
            <a:br>
              <a:rPr lang="en-US">
                <a:solidFill>
                  <a:srgbClr val="000000"/>
                </a:solidFill>
                <a:latin typeface="Courier New" pitchFamily="-112" charset="0"/>
                <a:ea typeface="Arial Unicode MS" pitchFamily="-112" charset="0"/>
                <a:cs typeface="Arial Unicode MS" pitchFamily="-112" charset="0"/>
              </a:rPr>
            </a:br>
            <a:r>
              <a:rPr lang="en-US">
                <a:solidFill>
                  <a:srgbClr val="000000"/>
                </a:solidFill>
                <a:latin typeface="Courier New" pitchFamily="-112" charset="0"/>
                <a:ea typeface="Arial Unicode MS" pitchFamily="-112" charset="0"/>
                <a:cs typeface="Arial Unicode MS" pitchFamily="-112" charset="0"/>
              </a:rPr>
              <a:t>  [equality type required]</a:t>
            </a:r>
          </a:p>
        </p:txBody>
      </p:sp>
      <p:sp>
        <p:nvSpPr>
          <p:cNvPr id="89091" name="Text Box 3"/>
          <p:cNvSpPr txBox="1">
            <a:spLocks noChangeArrowheads="1"/>
          </p:cNvSpPr>
          <p:nvPr/>
        </p:nvSpPr>
        <p:spPr bwMode="auto">
          <a:xfrm>
            <a:off x="609600" y="3733800"/>
            <a:ext cx="8077200" cy="264795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Same as previous example, but with </a:t>
            </a:r>
            <a:r>
              <a:rPr lang="en-US" b="1">
                <a:latin typeface="Courier New" pitchFamily="-112" charset="0"/>
              </a:rPr>
              <a:t>x=[]</a:t>
            </a:r>
            <a:r>
              <a:rPr lang="en-US"/>
              <a:t> instead of </a:t>
            </a:r>
            <a:r>
              <a:rPr lang="en-US" b="1">
                <a:latin typeface="Courier New" pitchFamily="-112" charset="0"/>
              </a:rPr>
              <a:t>null x</a:t>
            </a:r>
          </a:p>
          <a:p>
            <a:pPr>
              <a:spcBef>
                <a:spcPct val="50000"/>
              </a:spcBef>
            </a:pPr>
            <a:r>
              <a:rPr lang="en-US"/>
              <a:t>Type variables that begin with two apostrophes, like </a:t>
            </a:r>
            <a:r>
              <a:rPr lang="en-US" b="1">
                <a:solidFill>
                  <a:srgbClr val="000000"/>
                </a:solidFill>
                <a:latin typeface="Courier New" pitchFamily="-112" charset="0"/>
                <a:ea typeface="Arial Unicode MS" pitchFamily="-112" charset="0"/>
                <a:cs typeface="Arial Unicode MS" pitchFamily="-112" charset="0"/>
              </a:rPr>
              <a:t>''a</a:t>
            </a:r>
            <a:r>
              <a:rPr lang="en-US"/>
              <a:t>, are restricted to equality types.  ML insists on that restriction because we compared </a:t>
            </a:r>
            <a:r>
              <a:rPr lang="en-US" b="1">
                <a:latin typeface="Courier New" pitchFamily="-112" charset="0"/>
              </a:rPr>
              <a:t>x</a:t>
            </a:r>
            <a:r>
              <a:rPr lang="en-US"/>
              <a:t> for equality with the empty list.</a:t>
            </a:r>
          </a:p>
          <a:p>
            <a:pPr>
              <a:spcBef>
                <a:spcPct val="50000"/>
              </a:spcBef>
            </a:pPr>
            <a:r>
              <a:rPr lang="en-US"/>
              <a:t>That’s why you should use </a:t>
            </a:r>
            <a:r>
              <a:rPr lang="en-US" b="1">
                <a:latin typeface="Courier New" pitchFamily="-112" charset="0"/>
              </a:rPr>
              <a:t>null x</a:t>
            </a:r>
            <a:r>
              <a:rPr lang="en-US"/>
              <a:t> instead of </a:t>
            </a:r>
            <a:r>
              <a:rPr lang="en-US" b="1">
                <a:latin typeface="Courier New" pitchFamily="-112" charset="0"/>
              </a:rPr>
              <a:t>x=[]</a:t>
            </a:r>
            <a:r>
              <a:rPr lang="en-US"/>
              <a:t>.  It avoids unnecessary type restrictions.</a:t>
            </a:r>
          </a:p>
        </p:txBody>
      </p:sp>
    </p:spTree>
  </p:cSld>
  <p:clrMapOvr>
    <a:masterClrMapping/>
  </p:clrMapOvr>
  <p:transition advTm="76928"/>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Chapter Five</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A4657A5C-EB1A-D641-B852-D5D30F35E0FA}" type="slidenum">
              <a:rPr lang="en-US"/>
              <a:pPr/>
              <a:t>49</a:t>
            </a:fld>
            <a:endParaRPr lang="en-US"/>
          </a:p>
        </p:txBody>
      </p:sp>
      <p:sp>
        <p:nvSpPr>
          <p:cNvPr id="71682" name="Text Box 2"/>
          <p:cNvSpPr txBox="1">
            <a:spLocks noChangeArrowheads="1"/>
          </p:cNvSpPr>
          <p:nvPr/>
        </p:nvSpPr>
        <p:spPr bwMode="auto">
          <a:xfrm>
            <a:off x="533400" y="533400"/>
            <a:ext cx="8229600" cy="2292350"/>
          </a:xfrm>
          <a:prstGeom prst="rect">
            <a:avLst/>
          </a:prstGeom>
          <a:noFill/>
          <a:ln w="9525">
            <a:solidFill>
              <a:schemeClr val="tx1"/>
            </a:solidFill>
            <a:miter lim="800000"/>
            <a:headEnd/>
            <a:tailEnd/>
          </a:ln>
          <a:effectLst/>
        </p:spPr>
        <p:txBody>
          <a:bodyPr>
            <a:prstTxWarp prst="textNoShape">
              <a:avLst/>
            </a:prstTxWarp>
            <a:spAutoFit/>
          </a:bodyPr>
          <a:lstStyle/>
          <a:p>
            <a:r>
              <a:rPr lang="en-US">
                <a:solidFill>
                  <a:srgbClr val="000000"/>
                </a:solidFill>
                <a:latin typeface="Courier New" pitchFamily="-112" charset="0"/>
                <a:ea typeface="Arial Unicode MS" pitchFamily="-112" charset="0"/>
                <a:cs typeface="Arial Unicode MS" pitchFamily="-112" charset="0"/>
              </a:rPr>
              <a:t>- </a:t>
            </a:r>
            <a:r>
              <a:rPr lang="en-US" b="1">
                <a:solidFill>
                  <a:srgbClr val="000000"/>
                </a:solidFill>
                <a:latin typeface="Courier New" pitchFamily="-112" charset="0"/>
                <a:ea typeface="Arial Unicode MS" pitchFamily="-112" charset="0"/>
                <a:cs typeface="Arial Unicode MS" pitchFamily="-112" charset="0"/>
              </a:rPr>
              <a:t>fun reverse L =</a:t>
            </a:r>
            <a:br>
              <a:rPr lang="en-US" b="1">
                <a:solidFill>
                  <a:srgbClr val="000000"/>
                </a:solidFill>
                <a:latin typeface="Courier New" pitchFamily="-112" charset="0"/>
                <a:ea typeface="Arial Unicode MS" pitchFamily="-112" charset="0"/>
                <a:cs typeface="Arial Unicode MS" pitchFamily="-112" charset="0"/>
              </a:rPr>
            </a:br>
            <a:r>
              <a:rPr lang="en-US">
                <a:solidFill>
                  <a:srgbClr val="000000"/>
                </a:solidFill>
                <a:latin typeface="Courier New" pitchFamily="-112" charset="0"/>
                <a:ea typeface="Arial Unicode MS" pitchFamily="-112" charset="0"/>
                <a:cs typeface="Arial Unicode MS" pitchFamily="-112" charset="0"/>
              </a:rPr>
              <a:t>=   </a:t>
            </a:r>
            <a:r>
              <a:rPr lang="en-US" b="1">
                <a:solidFill>
                  <a:srgbClr val="000000"/>
                </a:solidFill>
                <a:latin typeface="Courier New" pitchFamily="-112" charset="0"/>
                <a:ea typeface="Arial Unicode MS" pitchFamily="-112" charset="0"/>
                <a:cs typeface="Arial Unicode MS" pitchFamily="-112" charset="0"/>
              </a:rPr>
              <a:t>if null L then nil</a:t>
            </a:r>
            <a:br>
              <a:rPr lang="en-US" b="1">
                <a:solidFill>
                  <a:srgbClr val="000000"/>
                </a:solidFill>
                <a:latin typeface="Courier New" pitchFamily="-112" charset="0"/>
                <a:ea typeface="Arial Unicode MS" pitchFamily="-112" charset="0"/>
                <a:cs typeface="Arial Unicode MS" pitchFamily="-112" charset="0"/>
              </a:rPr>
            </a:br>
            <a:r>
              <a:rPr lang="en-US">
                <a:solidFill>
                  <a:srgbClr val="000000"/>
                </a:solidFill>
                <a:latin typeface="Courier New" pitchFamily="-112" charset="0"/>
                <a:ea typeface="Arial Unicode MS" pitchFamily="-112" charset="0"/>
                <a:cs typeface="Arial Unicode MS" pitchFamily="-112" charset="0"/>
              </a:rPr>
              <a:t>=   </a:t>
            </a:r>
            <a:r>
              <a:rPr lang="en-US" b="1">
                <a:solidFill>
                  <a:srgbClr val="000000"/>
                </a:solidFill>
                <a:latin typeface="Courier New" pitchFamily="-112" charset="0"/>
                <a:ea typeface="Arial Unicode MS" pitchFamily="-112" charset="0"/>
                <a:cs typeface="Arial Unicode MS" pitchFamily="-112" charset="0"/>
              </a:rPr>
              <a:t>else reverse(tl L) @ [hd L];</a:t>
            </a:r>
            <a:br>
              <a:rPr lang="en-US" b="1">
                <a:solidFill>
                  <a:srgbClr val="000000"/>
                </a:solidFill>
                <a:latin typeface="Courier New" pitchFamily="-112" charset="0"/>
                <a:ea typeface="Arial Unicode MS" pitchFamily="-112" charset="0"/>
                <a:cs typeface="Arial Unicode MS" pitchFamily="-112" charset="0"/>
              </a:rPr>
            </a:br>
            <a:r>
              <a:rPr lang="en-US">
                <a:solidFill>
                  <a:srgbClr val="000000"/>
                </a:solidFill>
                <a:latin typeface="Courier New" pitchFamily="-112" charset="0"/>
                <a:ea typeface="Arial Unicode MS" pitchFamily="-112" charset="0"/>
                <a:cs typeface="Arial Unicode MS" pitchFamily="-112" charset="0"/>
              </a:rPr>
              <a:t>val reverse = fn : 'a list -&gt; 'a list</a:t>
            </a:r>
            <a:br>
              <a:rPr lang="en-US">
                <a:solidFill>
                  <a:srgbClr val="000000"/>
                </a:solidFill>
                <a:latin typeface="Courier New" pitchFamily="-112" charset="0"/>
                <a:ea typeface="Arial Unicode MS" pitchFamily="-112" charset="0"/>
                <a:cs typeface="Arial Unicode MS" pitchFamily="-112" charset="0"/>
              </a:rPr>
            </a:br>
            <a:r>
              <a:rPr lang="en-US">
                <a:solidFill>
                  <a:srgbClr val="000000"/>
                </a:solidFill>
                <a:latin typeface="Courier New" pitchFamily="-112" charset="0"/>
                <a:ea typeface="Arial Unicode MS" pitchFamily="-112" charset="0"/>
                <a:cs typeface="Arial Unicode MS" pitchFamily="-112" charset="0"/>
              </a:rPr>
              <a:t>- </a:t>
            </a:r>
            <a:r>
              <a:rPr lang="en-US" b="1">
                <a:solidFill>
                  <a:srgbClr val="000000"/>
                </a:solidFill>
                <a:latin typeface="Courier New" pitchFamily="-112" charset="0"/>
                <a:ea typeface="Arial Unicode MS" pitchFamily="-112" charset="0"/>
                <a:cs typeface="Arial Unicode MS" pitchFamily="-112" charset="0"/>
              </a:rPr>
              <a:t>reverse [1,2,3];</a:t>
            </a:r>
            <a:br>
              <a:rPr lang="en-US" b="1">
                <a:solidFill>
                  <a:srgbClr val="000000"/>
                </a:solidFill>
                <a:latin typeface="Courier New" pitchFamily="-112" charset="0"/>
                <a:ea typeface="Arial Unicode MS" pitchFamily="-112" charset="0"/>
                <a:cs typeface="Arial Unicode MS" pitchFamily="-112" charset="0"/>
              </a:rPr>
            </a:br>
            <a:r>
              <a:rPr lang="en-US">
                <a:solidFill>
                  <a:srgbClr val="000000"/>
                </a:solidFill>
                <a:latin typeface="Courier New" pitchFamily="-112" charset="0"/>
                <a:ea typeface="Arial Unicode MS" pitchFamily="-112" charset="0"/>
                <a:cs typeface="Arial Unicode MS" pitchFamily="-112" charset="0"/>
              </a:rPr>
              <a:t>val it = [3,2,1] : int list</a:t>
            </a:r>
          </a:p>
        </p:txBody>
      </p:sp>
      <p:sp>
        <p:nvSpPr>
          <p:cNvPr id="71683" name="Text Box 3"/>
          <p:cNvSpPr txBox="1">
            <a:spLocks noChangeArrowheads="1"/>
          </p:cNvSpPr>
          <p:nvPr/>
        </p:nvSpPr>
        <p:spPr bwMode="auto">
          <a:xfrm>
            <a:off x="609600" y="3505200"/>
            <a:ext cx="8077200" cy="1004888"/>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Recursive function to reverse a list </a:t>
            </a:r>
          </a:p>
          <a:p>
            <a:pPr>
              <a:spcBef>
                <a:spcPct val="50000"/>
              </a:spcBef>
            </a:pPr>
            <a:r>
              <a:rPr lang="en-US"/>
              <a:t>That pattern again</a:t>
            </a:r>
          </a:p>
        </p:txBody>
      </p:sp>
    </p:spTree>
  </p:cSld>
  <p:clrMapOvr>
    <a:masterClrMapping/>
  </p:clrMapOvr>
  <p:transition advTm="76928"/>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Chapter Five</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3715FFA7-73A6-0A49-8AE0-46AF87A6158F}" type="slidenum">
              <a:rPr lang="en-US"/>
              <a:pPr/>
              <a:t>5</a:t>
            </a:fld>
            <a:endParaRPr lang="en-US"/>
          </a:p>
        </p:txBody>
      </p:sp>
      <p:sp>
        <p:nvSpPr>
          <p:cNvPr id="6146" name="Text Box 2"/>
          <p:cNvSpPr txBox="1">
            <a:spLocks noChangeArrowheads="1"/>
          </p:cNvSpPr>
          <p:nvPr/>
        </p:nvSpPr>
        <p:spPr bwMode="auto">
          <a:xfrm>
            <a:off x="533400" y="533400"/>
            <a:ext cx="8229600" cy="1562100"/>
          </a:xfrm>
          <a:prstGeom prst="rect">
            <a:avLst/>
          </a:prstGeom>
          <a:noFill/>
          <a:ln w="9525">
            <a:solidFill>
              <a:schemeClr val="tx1"/>
            </a:solidFill>
            <a:miter lim="800000"/>
            <a:headEnd/>
            <a:tailEnd/>
          </a:ln>
          <a:effectLst/>
        </p:spPr>
        <p:txBody>
          <a:bodyPr>
            <a:prstTxWarp prst="textNoShape">
              <a:avLst/>
            </a:prstTxWarp>
            <a:spAutoFit/>
          </a:bodyPr>
          <a:lstStyle/>
          <a:p>
            <a:r>
              <a:rPr lang="en-US">
                <a:solidFill>
                  <a:srgbClr val="000000"/>
                </a:solidFill>
                <a:latin typeface="Courier New" pitchFamily="-112" charset="0"/>
                <a:ea typeface="Times New Roman" pitchFamily="-112" charset="0"/>
                <a:cs typeface="Times New Roman" pitchFamily="-112" charset="0"/>
              </a:rPr>
              <a:t>- </a:t>
            </a:r>
            <a:r>
              <a:rPr lang="en-US" b="1">
                <a:solidFill>
                  <a:srgbClr val="000000"/>
                </a:solidFill>
                <a:latin typeface="Courier New" pitchFamily="-112" charset="0"/>
                <a:ea typeface="Times New Roman" pitchFamily="-112" charset="0"/>
                <a:cs typeface="Times New Roman" pitchFamily="-112" charset="0"/>
              </a:rPr>
              <a:t>1234;</a:t>
            </a:r>
            <a:br>
              <a:rPr lang="en-US" b="1">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val it = 1234 : int</a:t>
            </a:r>
            <a:br>
              <a:rPr lang="en-US">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 </a:t>
            </a:r>
            <a:r>
              <a:rPr lang="en-US" b="1">
                <a:solidFill>
                  <a:srgbClr val="000000"/>
                </a:solidFill>
                <a:latin typeface="Courier New" pitchFamily="-112" charset="0"/>
                <a:ea typeface="Times New Roman" pitchFamily="-112" charset="0"/>
                <a:cs typeface="Times New Roman" pitchFamily="-112" charset="0"/>
              </a:rPr>
              <a:t>123.4;</a:t>
            </a:r>
            <a:br>
              <a:rPr lang="en-US" b="1">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val it = 123.4 : real</a:t>
            </a:r>
          </a:p>
        </p:txBody>
      </p:sp>
      <p:sp>
        <p:nvSpPr>
          <p:cNvPr id="6147" name="Text Box 3"/>
          <p:cNvSpPr txBox="1">
            <a:spLocks noChangeArrowheads="1"/>
          </p:cNvSpPr>
          <p:nvPr/>
        </p:nvSpPr>
        <p:spPr bwMode="auto">
          <a:xfrm>
            <a:off x="533400" y="3581400"/>
            <a:ext cx="8077200" cy="19177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Integer constants: standard decimal , but use tilde for unary negation (like </a:t>
            </a:r>
            <a:r>
              <a:rPr lang="en-US" b="1">
                <a:latin typeface="Courier New" pitchFamily="-112" charset="0"/>
              </a:rPr>
              <a:t>~1</a:t>
            </a:r>
            <a:r>
              <a:rPr lang="en-US"/>
              <a:t>) </a:t>
            </a:r>
          </a:p>
          <a:p>
            <a:pPr>
              <a:spcBef>
                <a:spcPct val="50000"/>
              </a:spcBef>
            </a:pPr>
            <a:r>
              <a:rPr lang="en-US"/>
              <a:t>Real constants: standard decimal notation</a:t>
            </a:r>
          </a:p>
          <a:p>
            <a:pPr>
              <a:spcBef>
                <a:spcPct val="50000"/>
              </a:spcBef>
            </a:pPr>
            <a:r>
              <a:rPr lang="en-US"/>
              <a:t>Note the type names: </a:t>
            </a:r>
            <a:r>
              <a:rPr lang="en-US" b="1">
                <a:latin typeface="Courier New" pitchFamily="-112" charset="0"/>
              </a:rPr>
              <a:t>int</a:t>
            </a:r>
            <a:r>
              <a:rPr lang="en-US"/>
              <a:t>, </a:t>
            </a:r>
            <a:r>
              <a:rPr lang="en-US" b="1">
                <a:latin typeface="Courier New" pitchFamily="-112" charset="0"/>
              </a:rPr>
              <a:t>real</a:t>
            </a:r>
            <a:endParaRPr lang="en-US" sz="1800"/>
          </a:p>
        </p:txBody>
      </p:sp>
    </p:spTree>
  </p:cSld>
  <p:clrMapOvr>
    <a:masterClrMapping/>
  </p:clrMapOvr>
  <p:transition advTm="57456"/>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t>Outline</a:t>
            </a:r>
          </a:p>
        </p:txBody>
      </p:sp>
      <p:sp>
        <p:nvSpPr>
          <p:cNvPr id="80899" name="Rectangle 3"/>
          <p:cNvSpPr>
            <a:spLocks noGrp="1" noChangeArrowheads="1"/>
          </p:cNvSpPr>
          <p:nvPr>
            <p:ph idx="1"/>
          </p:nvPr>
        </p:nvSpPr>
        <p:spPr>
          <a:ln>
            <a:solidFill>
              <a:schemeClr val="tx1"/>
            </a:solidFill>
          </a:ln>
        </p:spPr>
        <p:txBody>
          <a:bodyPr/>
          <a:lstStyle/>
          <a:p>
            <a:r>
              <a:rPr lang="en-US">
                <a:solidFill>
                  <a:schemeClr val="bg2"/>
                </a:solidFill>
              </a:rPr>
              <a:t>Constants</a:t>
            </a:r>
          </a:p>
          <a:p>
            <a:r>
              <a:rPr lang="en-US">
                <a:solidFill>
                  <a:schemeClr val="bg2"/>
                </a:solidFill>
              </a:rPr>
              <a:t>Operators</a:t>
            </a:r>
          </a:p>
          <a:p>
            <a:r>
              <a:rPr lang="en-US">
                <a:solidFill>
                  <a:schemeClr val="bg2"/>
                </a:solidFill>
              </a:rPr>
              <a:t>Defining Variables</a:t>
            </a:r>
          </a:p>
          <a:p>
            <a:r>
              <a:rPr lang="en-US">
                <a:solidFill>
                  <a:schemeClr val="bg2"/>
                </a:solidFill>
              </a:rPr>
              <a:t>Tuples and Lists</a:t>
            </a:r>
          </a:p>
          <a:p>
            <a:r>
              <a:rPr lang="en-US">
                <a:solidFill>
                  <a:schemeClr val="bg2"/>
                </a:solidFill>
              </a:rPr>
              <a:t>Defining Functions</a:t>
            </a:r>
          </a:p>
          <a:p>
            <a:r>
              <a:rPr lang="en-US"/>
              <a:t>ML Types and Type Annotations</a:t>
            </a:r>
          </a:p>
        </p:txBody>
      </p:sp>
      <p:sp>
        <p:nvSpPr>
          <p:cNvPr id="4" name="Date Placeholder 3"/>
          <p:cNvSpPr>
            <a:spLocks noGrp="1"/>
          </p:cNvSpPr>
          <p:nvPr>
            <p:ph type="dt" sz="half" idx="10"/>
          </p:nvPr>
        </p:nvSpPr>
        <p:spPr/>
        <p:txBody>
          <a:bodyPr/>
          <a:lstStyle/>
          <a:p>
            <a:r>
              <a:rPr lang="en-US" smtClean="0"/>
              <a:t>Chapter Five</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C07B6C72-DB40-A546-A968-CD2697D51A9B}" type="slidenum">
              <a:rPr lang="en-US"/>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ML Types So Far</a:t>
            </a:r>
          </a:p>
        </p:txBody>
      </p:sp>
      <p:sp>
        <p:nvSpPr>
          <p:cNvPr id="37891" name="Rectangle 3"/>
          <p:cNvSpPr>
            <a:spLocks noGrp="1" noChangeArrowheads="1"/>
          </p:cNvSpPr>
          <p:nvPr>
            <p:ph idx="1"/>
          </p:nvPr>
        </p:nvSpPr>
        <p:spPr>
          <a:xfrm>
            <a:off x="838200" y="1600200"/>
            <a:ext cx="7772400" cy="4114800"/>
          </a:xfrm>
        </p:spPr>
        <p:txBody>
          <a:bodyPr/>
          <a:lstStyle/>
          <a:p>
            <a:r>
              <a:rPr lang="en-US"/>
              <a:t>So far we have the primitive ML types </a:t>
            </a:r>
            <a:r>
              <a:rPr lang="en-US" b="1">
                <a:latin typeface="Courier New" pitchFamily="-112" charset="0"/>
              </a:rPr>
              <a:t>int</a:t>
            </a:r>
            <a:r>
              <a:rPr lang="en-US"/>
              <a:t>, </a:t>
            </a:r>
            <a:r>
              <a:rPr lang="en-US" b="1">
                <a:latin typeface="Courier New" pitchFamily="-112" charset="0"/>
              </a:rPr>
              <a:t>real</a:t>
            </a:r>
            <a:r>
              <a:rPr lang="en-US"/>
              <a:t>, </a:t>
            </a:r>
            <a:r>
              <a:rPr lang="en-US" b="1">
                <a:latin typeface="Courier New" pitchFamily="-112" charset="0"/>
              </a:rPr>
              <a:t>bool</a:t>
            </a:r>
            <a:r>
              <a:rPr lang="en-US"/>
              <a:t>, </a:t>
            </a:r>
            <a:r>
              <a:rPr lang="en-US" b="1">
                <a:latin typeface="Courier New" pitchFamily="-112" charset="0"/>
              </a:rPr>
              <a:t>char</a:t>
            </a:r>
            <a:r>
              <a:rPr lang="en-US"/>
              <a:t>, and </a:t>
            </a:r>
            <a:r>
              <a:rPr lang="en-US" b="1">
                <a:latin typeface="Courier New" pitchFamily="-112" charset="0"/>
              </a:rPr>
              <a:t>string</a:t>
            </a:r>
            <a:endParaRPr lang="en-US"/>
          </a:p>
          <a:p>
            <a:r>
              <a:rPr lang="en-US"/>
              <a:t>Also we have three type constructors:</a:t>
            </a:r>
          </a:p>
          <a:p>
            <a:pPr lvl="1"/>
            <a:r>
              <a:rPr lang="en-US"/>
              <a:t>Tuple types using </a:t>
            </a:r>
            <a:r>
              <a:rPr lang="en-US" b="1">
                <a:latin typeface="Courier New" pitchFamily="-112" charset="0"/>
              </a:rPr>
              <a:t>*</a:t>
            </a:r>
          </a:p>
          <a:p>
            <a:pPr lvl="1"/>
            <a:r>
              <a:rPr lang="en-US"/>
              <a:t>List types using </a:t>
            </a:r>
            <a:r>
              <a:rPr lang="en-US" b="1">
                <a:latin typeface="Courier New" pitchFamily="-112" charset="0"/>
              </a:rPr>
              <a:t>list</a:t>
            </a:r>
          </a:p>
          <a:p>
            <a:pPr lvl="1"/>
            <a:r>
              <a:rPr lang="en-US"/>
              <a:t>Function types using </a:t>
            </a:r>
            <a:r>
              <a:rPr lang="en-US" b="1">
                <a:latin typeface="Courier New" pitchFamily="-112" charset="0"/>
              </a:rPr>
              <a:t>-&gt;</a:t>
            </a:r>
            <a:endParaRPr lang="en-US"/>
          </a:p>
        </p:txBody>
      </p:sp>
      <p:sp>
        <p:nvSpPr>
          <p:cNvPr id="4" name="Date Placeholder 3"/>
          <p:cNvSpPr>
            <a:spLocks noGrp="1"/>
          </p:cNvSpPr>
          <p:nvPr>
            <p:ph type="dt" sz="half" idx="10"/>
          </p:nvPr>
        </p:nvSpPr>
        <p:spPr/>
        <p:txBody>
          <a:bodyPr/>
          <a:lstStyle/>
          <a:p>
            <a:r>
              <a:rPr lang="en-US" smtClean="0"/>
              <a:t>Chapter Five</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B5CE9266-9FE3-C347-AA16-C26F36A1843E}" type="slidenum">
              <a:rPr lang="en-US"/>
              <a:pPr/>
              <a:t>51</a:t>
            </a:fld>
            <a:endParaRPr lang="en-US"/>
          </a:p>
        </p:txBody>
      </p:sp>
    </p:spTree>
  </p:cSld>
  <p:clrMapOvr>
    <a:masterClrMapping/>
  </p:clrMapOvr>
  <p:transition advTm="15920"/>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Combining Constructors</a:t>
            </a:r>
          </a:p>
        </p:txBody>
      </p:sp>
      <p:sp>
        <p:nvSpPr>
          <p:cNvPr id="38915" name="Rectangle 3"/>
          <p:cNvSpPr>
            <a:spLocks noGrp="1" noChangeArrowheads="1"/>
          </p:cNvSpPr>
          <p:nvPr>
            <p:ph idx="1"/>
          </p:nvPr>
        </p:nvSpPr>
        <p:spPr>
          <a:xfrm>
            <a:off x="838200" y="1752600"/>
            <a:ext cx="7772400" cy="4343400"/>
          </a:xfrm>
        </p:spPr>
        <p:txBody>
          <a:bodyPr/>
          <a:lstStyle/>
          <a:p>
            <a:r>
              <a:rPr lang="en-US"/>
              <a:t>When combining constructors, </a:t>
            </a:r>
            <a:r>
              <a:rPr lang="en-US" b="1">
                <a:latin typeface="Courier New" pitchFamily="-112" charset="0"/>
              </a:rPr>
              <a:t>list</a:t>
            </a:r>
            <a:r>
              <a:rPr lang="en-US"/>
              <a:t> has higher precedence than </a:t>
            </a:r>
            <a:r>
              <a:rPr lang="en-US" b="1">
                <a:latin typeface="Courier New" pitchFamily="-112" charset="0"/>
              </a:rPr>
              <a:t>*</a:t>
            </a:r>
            <a:r>
              <a:rPr lang="en-US"/>
              <a:t>, and </a:t>
            </a:r>
            <a:r>
              <a:rPr lang="en-US" b="1">
                <a:latin typeface="Courier New" pitchFamily="-112" charset="0"/>
              </a:rPr>
              <a:t>-&gt;</a:t>
            </a:r>
            <a:r>
              <a:rPr lang="en-US"/>
              <a:t> has lower precedence</a:t>
            </a:r>
          </a:p>
          <a:p>
            <a:pPr lvl="1"/>
            <a:r>
              <a:rPr lang="en-US" b="1">
                <a:latin typeface="Courier New" pitchFamily="-112" charset="0"/>
              </a:rPr>
              <a:t>int * bool list</a:t>
            </a:r>
            <a:r>
              <a:rPr lang="en-US"/>
              <a:t> same as </a:t>
            </a:r>
            <a:br>
              <a:rPr lang="en-US"/>
            </a:br>
            <a:r>
              <a:rPr lang="en-US" b="1">
                <a:latin typeface="Courier New" pitchFamily="-112" charset="0"/>
              </a:rPr>
              <a:t>int * (bool list)</a:t>
            </a:r>
          </a:p>
          <a:p>
            <a:pPr lvl="1"/>
            <a:r>
              <a:rPr lang="en-US" b="1">
                <a:latin typeface="Courier New" pitchFamily="-112" charset="0"/>
              </a:rPr>
              <a:t>int * bool list -&gt; real</a:t>
            </a:r>
            <a:r>
              <a:rPr lang="en-US"/>
              <a:t> same as</a:t>
            </a:r>
            <a:br>
              <a:rPr lang="en-US"/>
            </a:br>
            <a:r>
              <a:rPr lang="en-US" b="1">
                <a:latin typeface="Courier New" pitchFamily="-112" charset="0"/>
              </a:rPr>
              <a:t>(int * (bool list)) -&gt; real</a:t>
            </a:r>
          </a:p>
          <a:p>
            <a:r>
              <a:rPr lang="en-US"/>
              <a:t>Use parentheses as necessary for clarity</a:t>
            </a:r>
          </a:p>
        </p:txBody>
      </p:sp>
      <p:sp>
        <p:nvSpPr>
          <p:cNvPr id="4" name="Date Placeholder 3"/>
          <p:cNvSpPr>
            <a:spLocks noGrp="1"/>
          </p:cNvSpPr>
          <p:nvPr>
            <p:ph type="dt" sz="half" idx="10"/>
          </p:nvPr>
        </p:nvSpPr>
        <p:spPr/>
        <p:txBody>
          <a:bodyPr/>
          <a:lstStyle/>
          <a:p>
            <a:r>
              <a:rPr lang="en-US" smtClean="0"/>
              <a:t>Chapter Five</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2F915292-A86F-A94B-AC0E-F3893777E627}" type="slidenum">
              <a:rPr lang="en-US"/>
              <a:pPr/>
              <a:t>52</a:t>
            </a:fld>
            <a:endParaRPr lang="en-US"/>
          </a:p>
        </p:txBody>
      </p:sp>
    </p:spTree>
  </p:cSld>
  <p:clrMapOvr>
    <a:masterClrMapping/>
  </p:clrMapOvr>
  <p:transition advTm="26288"/>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Chapter Five</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012AC3A0-D94C-3C44-BC92-F5457EE704B7}" type="slidenum">
              <a:rPr lang="en-US"/>
              <a:pPr/>
              <a:t>53</a:t>
            </a:fld>
            <a:endParaRPr lang="en-US"/>
          </a:p>
        </p:txBody>
      </p:sp>
      <p:sp>
        <p:nvSpPr>
          <p:cNvPr id="72706" name="Text Box 2"/>
          <p:cNvSpPr txBox="1">
            <a:spLocks noChangeArrowheads="1"/>
          </p:cNvSpPr>
          <p:nvPr/>
        </p:nvSpPr>
        <p:spPr bwMode="auto">
          <a:xfrm>
            <a:off x="533400" y="533400"/>
            <a:ext cx="8229600" cy="831850"/>
          </a:xfrm>
          <a:prstGeom prst="rect">
            <a:avLst/>
          </a:prstGeom>
          <a:noFill/>
          <a:ln w="9525">
            <a:solidFill>
              <a:schemeClr val="tx1"/>
            </a:solidFill>
            <a:miter lim="800000"/>
            <a:headEnd/>
            <a:tailEnd/>
          </a:ln>
          <a:effectLst/>
        </p:spPr>
        <p:txBody>
          <a:bodyPr>
            <a:prstTxWarp prst="textNoShape">
              <a:avLst/>
            </a:prstTxWarp>
            <a:spAutoFit/>
          </a:bodyPr>
          <a:lstStyle/>
          <a:p>
            <a:r>
              <a:rPr lang="en-US">
                <a:solidFill>
                  <a:srgbClr val="000000"/>
                </a:solidFill>
                <a:latin typeface="Courier New" pitchFamily="-112" charset="0"/>
                <a:ea typeface="Arial Unicode MS" pitchFamily="-112" charset="0"/>
                <a:cs typeface="Arial Unicode MS" pitchFamily="-112" charset="0"/>
              </a:rPr>
              <a:t>- </a:t>
            </a:r>
            <a:r>
              <a:rPr lang="en-US" b="1">
                <a:solidFill>
                  <a:srgbClr val="000000"/>
                </a:solidFill>
                <a:latin typeface="Courier New" pitchFamily="-112" charset="0"/>
                <a:ea typeface="Arial Unicode MS" pitchFamily="-112" charset="0"/>
                <a:cs typeface="Arial Unicode MS" pitchFamily="-112" charset="0"/>
              </a:rPr>
              <a:t>fun prod(a,b) = a * b;</a:t>
            </a:r>
            <a:br>
              <a:rPr lang="en-US" b="1">
                <a:solidFill>
                  <a:srgbClr val="000000"/>
                </a:solidFill>
                <a:latin typeface="Courier New" pitchFamily="-112" charset="0"/>
                <a:ea typeface="Arial Unicode MS" pitchFamily="-112" charset="0"/>
                <a:cs typeface="Arial Unicode MS" pitchFamily="-112" charset="0"/>
              </a:rPr>
            </a:br>
            <a:r>
              <a:rPr lang="en-US">
                <a:solidFill>
                  <a:srgbClr val="000000"/>
                </a:solidFill>
                <a:latin typeface="Courier New" pitchFamily="-112" charset="0"/>
                <a:ea typeface="Arial Unicode MS" pitchFamily="-112" charset="0"/>
                <a:cs typeface="Arial Unicode MS" pitchFamily="-112" charset="0"/>
              </a:rPr>
              <a:t>val prod = fn : int * int -&gt; int</a:t>
            </a:r>
          </a:p>
        </p:txBody>
      </p:sp>
      <p:sp>
        <p:nvSpPr>
          <p:cNvPr id="72707" name="Text Box 3"/>
          <p:cNvSpPr txBox="1">
            <a:spLocks noChangeArrowheads="1"/>
          </p:cNvSpPr>
          <p:nvPr/>
        </p:nvSpPr>
        <p:spPr bwMode="auto">
          <a:xfrm>
            <a:off x="609600" y="3505200"/>
            <a:ext cx="8077200" cy="19177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Why </a:t>
            </a:r>
            <a:r>
              <a:rPr lang="en-US" b="1">
                <a:latin typeface="Courier New" pitchFamily="-112" charset="0"/>
              </a:rPr>
              <a:t>int</a:t>
            </a:r>
            <a:r>
              <a:rPr lang="en-US"/>
              <a:t>, rather than </a:t>
            </a:r>
            <a:r>
              <a:rPr lang="en-US" b="1">
                <a:latin typeface="Courier New" pitchFamily="-112" charset="0"/>
              </a:rPr>
              <a:t>real</a:t>
            </a:r>
            <a:r>
              <a:rPr lang="en-US"/>
              <a:t>? </a:t>
            </a:r>
          </a:p>
          <a:p>
            <a:pPr>
              <a:spcBef>
                <a:spcPct val="50000"/>
              </a:spcBef>
            </a:pPr>
            <a:r>
              <a:rPr lang="en-US"/>
              <a:t>ML’s </a:t>
            </a:r>
            <a:r>
              <a:rPr lang="en-US" i="1"/>
              <a:t>default type</a:t>
            </a:r>
            <a:r>
              <a:rPr lang="en-US"/>
              <a:t> for </a:t>
            </a:r>
            <a:r>
              <a:rPr lang="en-US" b="1">
                <a:latin typeface="Courier New" pitchFamily="-112" charset="0"/>
              </a:rPr>
              <a:t>*</a:t>
            </a:r>
            <a:r>
              <a:rPr lang="en-US"/>
              <a:t> (and </a:t>
            </a:r>
            <a:r>
              <a:rPr lang="en-US" b="1">
                <a:latin typeface="Courier New" pitchFamily="-112" charset="0"/>
              </a:rPr>
              <a:t>+</a:t>
            </a:r>
            <a:r>
              <a:rPr lang="en-US"/>
              <a:t>, and </a:t>
            </a:r>
            <a:r>
              <a:rPr lang="en-US" b="1">
                <a:latin typeface="Courier New" pitchFamily="-112" charset="0"/>
              </a:rPr>
              <a:t>–</a:t>
            </a:r>
            <a:r>
              <a:rPr lang="en-US"/>
              <a:t>) is </a:t>
            </a:r>
            <a:br>
              <a:rPr lang="en-US"/>
            </a:br>
            <a:r>
              <a:rPr lang="en-US" b="1">
                <a:latin typeface="Courier New" pitchFamily="-112" charset="0"/>
              </a:rPr>
              <a:t>int * int -&gt; int</a:t>
            </a:r>
          </a:p>
          <a:p>
            <a:pPr>
              <a:spcBef>
                <a:spcPct val="50000"/>
              </a:spcBef>
            </a:pPr>
            <a:r>
              <a:rPr lang="en-US"/>
              <a:t>You can give an explicit </a:t>
            </a:r>
            <a:r>
              <a:rPr lang="en-US" i="1"/>
              <a:t>type annotation</a:t>
            </a:r>
            <a:r>
              <a:rPr lang="en-US"/>
              <a:t> to get </a:t>
            </a:r>
            <a:r>
              <a:rPr lang="en-US" b="1">
                <a:latin typeface="Courier New" pitchFamily="-112" charset="0"/>
              </a:rPr>
              <a:t>real</a:t>
            </a:r>
            <a:r>
              <a:rPr lang="en-US"/>
              <a:t> instead…</a:t>
            </a:r>
            <a:endParaRPr lang="en-US" b="1">
              <a:latin typeface="Courier New" pitchFamily="-112" charset="0"/>
            </a:endParaRPr>
          </a:p>
        </p:txBody>
      </p:sp>
    </p:spTree>
  </p:cSld>
  <p:clrMapOvr>
    <a:masterClrMapping/>
  </p:clrMapOvr>
  <p:transition advTm="76928"/>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Chapter Five</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1B30351A-6D52-2242-8388-32501E6CC27F}" type="slidenum">
              <a:rPr lang="en-US"/>
              <a:pPr/>
              <a:t>54</a:t>
            </a:fld>
            <a:endParaRPr lang="en-US"/>
          </a:p>
        </p:txBody>
      </p:sp>
      <p:sp>
        <p:nvSpPr>
          <p:cNvPr id="75778" name="Text Box 2"/>
          <p:cNvSpPr txBox="1">
            <a:spLocks noChangeArrowheads="1"/>
          </p:cNvSpPr>
          <p:nvPr/>
        </p:nvSpPr>
        <p:spPr bwMode="auto">
          <a:xfrm>
            <a:off x="533400" y="387350"/>
            <a:ext cx="8229600" cy="831850"/>
          </a:xfrm>
          <a:prstGeom prst="rect">
            <a:avLst/>
          </a:prstGeom>
          <a:noFill/>
          <a:ln w="9525">
            <a:solidFill>
              <a:schemeClr val="tx1"/>
            </a:solidFill>
            <a:miter lim="800000"/>
            <a:headEnd/>
            <a:tailEnd/>
          </a:ln>
          <a:effectLst/>
        </p:spPr>
        <p:txBody>
          <a:bodyPr>
            <a:prstTxWarp prst="textNoShape">
              <a:avLst/>
            </a:prstTxWarp>
            <a:spAutoFit/>
          </a:bodyPr>
          <a:lstStyle/>
          <a:p>
            <a:r>
              <a:rPr lang="en-US">
                <a:solidFill>
                  <a:srgbClr val="000000"/>
                </a:solidFill>
                <a:latin typeface="Courier New" pitchFamily="-112" charset="0"/>
                <a:ea typeface="Arial Unicode MS" pitchFamily="-112" charset="0"/>
                <a:cs typeface="Arial Unicode MS" pitchFamily="-112" charset="0"/>
              </a:rPr>
              <a:t>- </a:t>
            </a:r>
            <a:r>
              <a:rPr lang="en-US" b="1">
                <a:solidFill>
                  <a:srgbClr val="000000"/>
                </a:solidFill>
                <a:latin typeface="Courier New" pitchFamily="-112" charset="0"/>
                <a:ea typeface="Arial Unicode MS" pitchFamily="-112" charset="0"/>
                <a:cs typeface="Arial Unicode MS" pitchFamily="-112" charset="0"/>
              </a:rPr>
              <a:t>fun prod(a:real,b:real):real = a*b;</a:t>
            </a:r>
            <a:br>
              <a:rPr lang="en-US" b="1">
                <a:solidFill>
                  <a:srgbClr val="000000"/>
                </a:solidFill>
                <a:latin typeface="Courier New" pitchFamily="-112" charset="0"/>
                <a:ea typeface="Arial Unicode MS" pitchFamily="-112" charset="0"/>
                <a:cs typeface="Arial Unicode MS" pitchFamily="-112" charset="0"/>
              </a:rPr>
            </a:br>
            <a:r>
              <a:rPr lang="en-US">
                <a:solidFill>
                  <a:srgbClr val="000000"/>
                </a:solidFill>
                <a:latin typeface="Courier New" pitchFamily="-112" charset="0"/>
                <a:ea typeface="Arial Unicode MS" pitchFamily="-112" charset="0"/>
                <a:cs typeface="Arial Unicode MS" pitchFamily="-112" charset="0"/>
              </a:rPr>
              <a:t>val prod = fn : real * real -&gt; real</a:t>
            </a:r>
          </a:p>
        </p:txBody>
      </p:sp>
      <p:sp>
        <p:nvSpPr>
          <p:cNvPr id="75779" name="Text Box 3"/>
          <p:cNvSpPr txBox="1">
            <a:spLocks noChangeArrowheads="1"/>
          </p:cNvSpPr>
          <p:nvPr/>
        </p:nvSpPr>
        <p:spPr bwMode="auto">
          <a:xfrm>
            <a:off x="609600" y="1652588"/>
            <a:ext cx="8077200" cy="429101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i="1"/>
              <a:t>Type annotation</a:t>
            </a:r>
            <a:r>
              <a:rPr lang="en-US"/>
              <a:t> is a colon followed by a type</a:t>
            </a:r>
          </a:p>
          <a:p>
            <a:pPr>
              <a:spcBef>
                <a:spcPct val="50000"/>
              </a:spcBef>
            </a:pPr>
            <a:r>
              <a:rPr lang="en-US"/>
              <a:t>Can appear after any variable or expression</a:t>
            </a:r>
          </a:p>
          <a:p>
            <a:pPr>
              <a:spcBef>
                <a:spcPct val="50000"/>
              </a:spcBef>
            </a:pPr>
            <a:r>
              <a:rPr lang="en-US"/>
              <a:t>These are all equivalent:</a:t>
            </a:r>
          </a:p>
          <a:p>
            <a:pPr>
              <a:spcBef>
                <a:spcPct val="50000"/>
              </a:spcBef>
            </a:pPr>
            <a:r>
              <a:rPr lang="en-US" b="1">
                <a:solidFill>
                  <a:srgbClr val="000000"/>
                </a:solidFill>
                <a:latin typeface="Courier New" pitchFamily="-112" charset="0"/>
                <a:ea typeface="Arial Unicode MS" pitchFamily="-112" charset="0"/>
                <a:cs typeface="Arial Unicode MS" pitchFamily="-112" charset="0"/>
              </a:rPr>
              <a:t>fun prod(a,b):real = a * b;</a:t>
            </a:r>
            <a:br>
              <a:rPr lang="en-US" b="1">
                <a:solidFill>
                  <a:srgbClr val="000000"/>
                </a:solidFill>
                <a:latin typeface="Courier New" pitchFamily="-112" charset="0"/>
                <a:ea typeface="Arial Unicode MS" pitchFamily="-112" charset="0"/>
                <a:cs typeface="Arial Unicode MS" pitchFamily="-112" charset="0"/>
              </a:rPr>
            </a:br>
            <a:r>
              <a:rPr lang="en-US" b="1">
                <a:solidFill>
                  <a:srgbClr val="000000"/>
                </a:solidFill>
                <a:latin typeface="Courier New" pitchFamily="-112" charset="0"/>
                <a:ea typeface="Arial Unicode MS" pitchFamily="-112" charset="0"/>
                <a:cs typeface="Arial Unicode MS" pitchFamily="-112" charset="0"/>
              </a:rPr>
              <a:t>fun prod(a:real,b) = a * b;</a:t>
            </a:r>
            <a:br>
              <a:rPr lang="en-US" b="1">
                <a:solidFill>
                  <a:srgbClr val="000000"/>
                </a:solidFill>
                <a:latin typeface="Courier New" pitchFamily="-112" charset="0"/>
                <a:ea typeface="Arial Unicode MS" pitchFamily="-112" charset="0"/>
                <a:cs typeface="Arial Unicode MS" pitchFamily="-112" charset="0"/>
              </a:rPr>
            </a:br>
            <a:r>
              <a:rPr lang="en-US" b="1">
                <a:solidFill>
                  <a:srgbClr val="000000"/>
                </a:solidFill>
                <a:latin typeface="Courier New" pitchFamily="-112" charset="0"/>
                <a:ea typeface="Arial Unicode MS" pitchFamily="-112" charset="0"/>
                <a:cs typeface="Arial Unicode MS" pitchFamily="-112" charset="0"/>
              </a:rPr>
              <a:t>fun prod(a,b:real) = a * b;</a:t>
            </a:r>
            <a:br>
              <a:rPr lang="en-US" b="1">
                <a:solidFill>
                  <a:srgbClr val="000000"/>
                </a:solidFill>
                <a:latin typeface="Courier New" pitchFamily="-112" charset="0"/>
                <a:ea typeface="Arial Unicode MS" pitchFamily="-112" charset="0"/>
                <a:cs typeface="Arial Unicode MS" pitchFamily="-112" charset="0"/>
              </a:rPr>
            </a:br>
            <a:r>
              <a:rPr lang="en-US" b="1">
                <a:solidFill>
                  <a:srgbClr val="000000"/>
                </a:solidFill>
                <a:latin typeface="Courier New" pitchFamily="-112" charset="0"/>
                <a:ea typeface="Arial Unicode MS" pitchFamily="-112" charset="0"/>
                <a:cs typeface="Arial Unicode MS" pitchFamily="-112" charset="0"/>
              </a:rPr>
              <a:t>fun prod(a,b) = (a:real) * b;</a:t>
            </a:r>
            <a:br>
              <a:rPr lang="en-US" b="1">
                <a:solidFill>
                  <a:srgbClr val="000000"/>
                </a:solidFill>
                <a:latin typeface="Courier New" pitchFamily="-112" charset="0"/>
                <a:ea typeface="Arial Unicode MS" pitchFamily="-112" charset="0"/>
                <a:cs typeface="Arial Unicode MS" pitchFamily="-112" charset="0"/>
              </a:rPr>
            </a:br>
            <a:r>
              <a:rPr lang="en-US" b="1">
                <a:solidFill>
                  <a:srgbClr val="000000"/>
                </a:solidFill>
                <a:latin typeface="Courier New" pitchFamily="-112" charset="0"/>
                <a:ea typeface="Arial Unicode MS" pitchFamily="-112" charset="0"/>
                <a:cs typeface="Arial Unicode MS" pitchFamily="-112" charset="0"/>
              </a:rPr>
              <a:t>fun prod(a,b) = a * b:real;</a:t>
            </a:r>
            <a:br>
              <a:rPr lang="en-US" b="1">
                <a:solidFill>
                  <a:srgbClr val="000000"/>
                </a:solidFill>
                <a:latin typeface="Courier New" pitchFamily="-112" charset="0"/>
                <a:ea typeface="Arial Unicode MS" pitchFamily="-112" charset="0"/>
                <a:cs typeface="Arial Unicode MS" pitchFamily="-112" charset="0"/>
              </a:rPr>
            </a:br>
            <a:r>
              <a:rPr lang="en-US" b="1">
                <a:solidFill>
                  <a:srgbClr val="000000"/>
                </a:solidFill>
                <a:latin typeface="Courier New" pitchFamily="-112" charset="0"/>
                <a:ea typeface="Arial Unicode MS" pitchFamily="-112" charset="0"/>
                <a:cs typeface="Arial Unicode MS" pitchFamily="-112" charset="0"/>
              </a:rPr>
              <a:t>fun prod(a,b) = (a*b):real;</a:t>
            </a:r>
            <a:br>
              <a:rPr lang="en-US" b="1">
                <a:solidFill>
                  <a:srgbClr val="000000"/>
                </a:solidFill>
                <a:latin typeface="Courier New" pitchFamily="-112" charset="0"/>
                <a:ea typeface="Arial Unicode MS" pitchFamily="-112" charset="0"/>
                <a:cs typeface="Arial Unicode MS" pitchFamily="-112" charset="0"/>
              </a:rPr>
            </a:br>
            <a:r>
              <a:rPr lang="en-US" b="1">
                <a:solidFill>
                  <a:srgbClr val="000000"/>
                </a:solidFill>
                <a:latin typeface="Courier New" pitchFamily="-112" charset="0"/>
                <a:ea typeface="Arial Unicode MS" pitchFamily="-112" charset="0"/>
                <a:cs typeface="Arial Unicode MS" pitchFamily="-112" charset="0"/>
              </a:rPr>
              <a:t>fun prod((a,b):real * real) = a*b;</a:t>
            </a:r>
            <a:endParaRPr lang="en-US" b="1">
              <a:latin typeface="Courier New" pitchFamily="-112" charset="0"/>
            </a:endParaRPr>
          </a:p>
        </p:txBody>
      </p:sp>
    </p:spTree>
  </p:cSld>
  <p:clrMapOvr>
    <a:masterClrMapping/>
  </p:clrMapOvr>
  <p:transition advTm="76928"/>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838200" y="114300"/>
            <a:ext cx="7772400" cy="1104900"/>
          </a:xfrm>
        </p:spPr>
        <p:txBody>
          <a:bodyPr/>
          <a:lstStyle/>
          <a:p>
            <a:r>
              <a:rPr lang="en-US"/>
              <a:t>Summary</a:t>
            </a:r>
          </a:p>
        </p:txBody>
      </p:sp>
      <p:sp>
        <p:nvSpPr>
          <p:cNvPr id="51203" name="Rectangle 3"/>
          <p:cNvSpPr>
            <a:spLocks noGrp="1" noChangeArrowheads="1"/>
          </p:cNvSpPr>
          <p:nvPr>
            <p:ph idx="1"/>
          </p:nvPr>
        </p:nvSpPr>
        <p:spPr>
          <a:xfrm>
            <a:off x="838200" y="1066800"/>
            <a:ext cx="8001000" cy="4876800"/>
          </a:xfrm>
        </p:spPr>
        <p:txBody>
          <a:bodyPr/>
          <a:lstStyle/>
          <a:p>
            <a:pPr>
              <a:lnSpc>
                <a:spcPct val="90000"/>
              </a:lnSpc>
            </a:pPr>
            <a:r>
              <a:rPr lang="en-US"/>
              <a:t>Constants and primitive types: </a:t>
            </a:r>
            <a:r>
              <a:rPr lang="en-US" b="1">
                <a:latin typeface="Courier New" pitchFamily="-112" charset="0"/>
              </a:rPr>
              <a:t>int</a:t>
            </a:r>
            <a:r>
              <a:rPr lang="en-US"/>
              <a:t>, </a:t>
            </a:r>
            <a:r>
              <a:rPr lang="en-US" b="1">
                <a:latin typeface="Courier New" pitchFamily="-112" charset="0"/>
              </a:rPr>
              <a:t>real</a:t>
            </a:r>
            <a:r>
              <a:rPr lang="en-US"/>
              <a:t>, </a:t>
            </a:r>
            <a:r>
              <a:rPr lang="en-US" b="1">
                <a:latin typeface="Courier New" pitchFamily="-112" charset="0"/>
              </a:rPr>
              <a:t>bool</a:t>
            </a:r>
            <a:r>
              <a:rPr lang="en-US"/>
              <a:t>, </a:t>
            </a:r>
            <a:r>
              <a:rPr lang="en-US" b="1">
                <a:latin typeface="Courier New" pitchFamily="-112" charset="0"/>
              </a:rPr>
              <a:t>char</a:t>
            </a:r>
            <a:r>
              <a:rPr lang="en-US"/>
              <a:t>, </a:t>
            </a:r>
            <a:r>
              <a:rPr lang="en-US" b="1">
                <a:latin typeface="Courier New" pitchFamily="-112" charset="0"/>
              </a:rPr>
              <a:t>string</a:t>
            </a:r>
            <a:endParaRPr lang="en-US"/>
          </a:p>
          <a:p>
            <a:pPr>
              <a:lnSpc>
                <a:spcPct val="90000"/>
              </a:lnSpc>
            </a:pPr>
            <a:r>
              <a:rPr lang="en-US"/>
              <a:t>Operators: </a:t>
            </a:r>
            <a:r>
              <a:rPr lang="en-US" b="1">
                <a:latin typeface="Courier New" pitchFamily="-112" charset="0"/>
              </a:rPr>
              <a:t>~</a:t>
            </a:r>
            <a:r>
              <a:rPr lang="en-US"/>
              <a:t>, </a:t>
            </a:r>
            <a:r>
              <a:rPr lang="en-US" b="1">
                <a:latin typeface="Courier New" pitchFamily="-112" charset="0"/>
              </a:rPr>
              <a:t>+</a:t>
            </a:r>
            <a:r>
              <a:rPr lang="en-US"/>
              <a:t>, </a:t>
            </a:r>
            <a:r>
              <a:rPr lang="en-US" b="1">
                <a:latin typeface="Courier New" pitchFamily="-112" charset="0"/>
              </a:rPr>
              <a:t>-</a:t>
            </a:r>
            <a:r>
              <a:rPr lang="en-US"/>
              <a:t>, </a:t>
            </a:r>
            <a:r>
              <a:rPr lang="en-US" b="1">
                <a:latin typeface="Courier New" pitchFamily="-112" charset="0"/>
              </a:rPr>
              <a:t>*</a:t>
            </a:r>
            <a:r>
              <a:rPr lang="en-US"/>
              <a:t>, </a:t>
            </a:r>
            <a:r>
              <a:rPr lang="en-US" b="1">
                <a:latin typeface="Courier New" pitchFamily="-112" charset="0"/>
              </a:rPr>
              <a:t>div</a:t>
            </a:r>
            <a:r>
              <a:rPr lang="en-US"/>
              <a:t>, </a:t>
            </a:r>
            <a:r>
              <a:rPr lang="en-US" b="1">
                <a:latin typeface="Courier New" pitchFamily="-112" charset="0"/>
              </a:rPr>
              <a:t>mod</a:t>
            </a:r>
            <a:r>
              <a:rPr lang="en-US"/>
              <a:t>, </a:t>
            </a:r>
            <a:r>
              <a:rPr lang="en-US" b="1">
                <a:latin typeface="Courier New" pitchFamily="-112" charset="0"/>
              </a:rPr>
              <a:t>/</a:t>
            </a:r>
            <a:r>
              <a:rPr lang="en-US"/>
              <a:t>, </a:t>
            </a:r>
            <a:r>
              <a:rPr lang="en-US" b="1">
                <a:latin typeface="Courier New" pitchFamily="-112" charset="0"/>
              </a:rPr>
              <a:t>^</a:t>
            </a:r>
            <a:r>
              <a:rPr lang="en-US"/>
              <a:t>, </a:t>
            </a:r>
            <a:r>
              <a:rPr lang="en-US" b="1">
                <a:latin typeface="Courier New" pitchFamily="-112" charset="0"/>
              </a:rPr>
              <a:t>::</a:t>
            </a:r>
            <a:r>
              <a:rPr lang="en-US"/>
              <a:t>, </a:t>
            </a:r>
            <a:r>
              <a:rPr lang="en-US" b="1">
                <a:latin typeface="Courier New" pitchFamily="-112" charset="0"/>
              </a:rPr>
              <a:t>@</a:t>
            </a:r>
            <a:r>
              <a:rPr lang="en-US"/>
              <a:t>, </a:t>
            </a:r>
            <a:r>
              <a:rPr lang="en-US" b="1">
                <a:latin typeface="Courier New" pitchFamily="-112" charset="0"/>
              </a:rPr>
              <a:t>&lt;</a:t>
            </a:r>
            <a:r>
              <a:rPr lang="en-US"/>
              <a:t>, </a:t>
            </a:r>
            <a:r>
              <a:rPr lang="en-US" b="1">
                <a:latin typeface="Courier New" pitchFamily="-112" charset="0"/>
              </a:rPr>
              <a:t>&gt;</a:t>
            </a:r>
            <a:r>
              <a:rPr lang="en-US"/>
              <a:t>, </a:t>
            </a:r>
            <a:r>
              <a:rPr lang="en-US" b="1">
                <a:latin typeface="Courier New" pitchFamily="-112" charset="0"/>
              </a:rPr>
              <a:t>&lt;=</a:t>
            </a:r>
            <a:r>
              <a:rPr lang="en-US"/>
              <a:t>, </a:t>
            </a:r>
            <a:r>
              <a:rPr lang="en-US" b="1">
                <a:latin typeface="Courier New" pitchFamily="-112" charset="0"/>
              </a:rPr>
              <a:t>&gt;=</a:t>
            </a:r>
            <a:r>
              <a:rPr lang="en-US"/>
              <a:t>, </a:t>
            </a:r>
            <a:r>
              <a:rPr lang="en-US" b="1">
                <a:latin typeface="Courier New" pitchFamily="-112" charset="0"/>
              </a:rPr>
              <a:t>=</a:t>
            </a:r>
            <a:r>
              <a:rPr lang="en-US"/>
              <a:t>, </a:t>
            </a:r>
            <a:r>
              <a:rPr lang="en-US" b="1">
                <a:latin typeface="Courier New" pitchFamily="-112" charset="0"/>
              </a:rPr>
              <a:t>&lt;&gt;</a:t>
            </a:r>
            <a:r>
              <a:rPr lang="en-US"/>
              <a:t>, </a:t>
            </a:r>
            <a:r>
              <a:rPr lang="en-US" b="1">
                <a:latin typeface="Courier New" pitchFamily="-112" charset="0"/>
              </a:rPr>
              <a:t>not</a:t>
            </a:r>
            <a:r>
              <a:rPr lang="en-US"/>
              <a:t>, </a:t>
            </a:r>
            <a:r>
              <a:rPr lang="en-US" b="1">
                <a:latin typeface="Courier New" pitchFamily="-112" charset="0"/>
              </a:rPr>
              <a:t>andalso</a:t>
            </a:r>
            <a:r>
              <a:rPr lang="en-US"/>
              <a:t>, </a:t>
            </a:r>
            <a:r>
              <a:rPr lang="en-US" b="1">
                <a:latin typeface="Courier New" pitchFamily="-112" charset="0"/>
              </a:rPr>
              <a:t>orelse</a:t>
            </a:r>
            <a:endParaRPr lang="en-US"/>
          </a:p>
          <a:p>
            <a:pPr>
              <a:lnSpc>
                <a:spcPct val="90000"/>
              </a:lnSpc>
            </a:pPr>
            <a:r>
              <a:rPr lang="en-US"/>
              <a:t>Conditional expression</a:t>
            </a:r>
          </a:p>
          <a:p>
            <a:pPr>
              <a:lnSpc>
                <a:spcPct val="90000"/>
              </a:lnSpc>
            </a:pPr>
            <a:r>
              <a:rPr lang="en-US"/>
              <a:t>Function application</a:t>
            </a:r>
          </a:p>
          <a:p>
            <a:pPr>
              <a:lnSpc>
                <a:spcPct val="90000"/>
              </a:lnSpc>
            </a:pPr>
            <a:r>
              <a:rPr lang="en-US"/>
              <a:t>Predefined functions: </a:t>
            </a:r>
            <a:r>
              <a:rPr lang="en-US" b="1">
                <a:latin typeface="Courier New" pitchFamily="-112" charset="0"/>
              </a:rPr>
              <a:t>real</a:t>
            </a:r>
            <a:r>
              <a:rPr lang="en-US"/>
              <a:t>, </a:t>
            </a:r>
            <a:r>
              <a:rPr lang="en-US" b="1">
                <a:latin typeface="Courier New" pitchFamily="-112" charset="0"/>
              </a:rPr>
              <a:t>floor</a:t>
            </a:r>
            <a:r>
              <a:rPr lang="en-US"/>
              <a:t>, </a:t>
            </a:r>
            <a:r>
              <a:rPr lang="en-US" b="1">
                <a:latin typeface="Courier New" pitchFamily="-112" charset="0"/>
              </a:rPr>
              <a:t>ceil</a:t>
            </a:r>
            <a:r>
              <a:rPr lang="en-US"/>
              <a:t>, </a:t>
            </a:r>
            <a:r>
              <a:rPr lang="en-US" b="1">
                <a:latin typeface="Courier New" pitchFamily="-112" charset="0"/>
              </a:rPr>
              <a:t>round</a:t>
            </a:r>
            <a:r>
              <a:rPr lang="en-US"/>
              <a:t>, </a:t>
            </a:r>
            <a:r>
              <a:rPr lang="en-US" b="1">
                <a:latin typeface="Courier New" pitchFamily="-112" charset="0"/>
              </a:rPr>
              <a:t>trunc</a:t>
            </a:r>
            <a:r>
              <a:rPr lang="en-US"/>
              <a:t>, </a:t>
            </a:r>
            <a:r>
              <a:rPr lang="en-US" b="1">
                <a:latin typeface="Courier New" pitchFamily="-112" charset="0"/>
              </a:rPr>
              <a:t>ord</a:t>
            </a:r>
            <a:r>
              <a:rPr lang="en-US"/>
              <a:t>, </a:t>
            </a:r>
            <a:r>
              <a:rPr lang="en-US" b="1">
                <a:latin typeface="Courier New" pitchFamily="-112" charset="0"/>
              </a:rPr>
              <a:t>chr</a:t>
            </a:r>
            <a:r>
              <a:rPr lang="en-US"/>
              <a:t>, </a:t>
            </a:r>
            <a:r>
              <a:rPr lang="en-US" b="1">
                <a:latin typeface="Courier New" pitchFamily="-112" charset="0"/>
              </a:rPr>
              <a:t>str</a:t>
            </a:r>
            <a:r>
              <a:rPr lang="en-US"/>
              <a:t>, </a:t>
            </a:r>
            <a:r>
              <a:rPr lang="en-US" b="1">
                <a:latin typeface="Courier New" pitchFamily="-112" charset="0"/>
              </a:rPr>
              <a:t>hd</a:t>
            </a:r>
            <a:r>
              <a:rPr lang="en-US"/>
              <a:t>, </a:t>
            </a:r>
            <a:r>
              <a:rPr lang="en-US" b="1">
                <a:latin typeface="Courier New" pitchFamily="-112" charset="0"/>
              </a:rPr>
              <a:t>tl</a:t>
            </a:r>
            <a:r>
              <a:rPr lang="en-US"/>
              <a:t>, </a:t>
            </a:r>
            <a:r>
              <a:rPr lang="en-US" b="1">
                <a:latin typeface="Courier New" pitchFamily="-112" charset="0"/>
              </a:rPr>
              <a:t>explode</a:t>
            </a:r>
            <a:r>
              <a:rPr lang="en-US"/>
              <a:t>, </a:t>
            </a:r>
            <a:r>
              <a:rPr lang="en-US" b="1">
                <a:latin typeface="Courier New" pitchFamily="-112" charset="0"/>
              </a:rPr>
              <a:t>implode</a:t>
            </a:r>
            <a:r>
              <a:rPr lang="en-US"/>
              <a:t>, and </a:t>
            </a:r>
            <a:r>
              <a:rPr lang="en-US" b="1">
                <a:latin typeface="Courier New" pitchFamily="-112" charset="0"/>
              </a:rPr>
              <a:t>null</a:t>
            </a:r>
          </a:p>
        </p:txBody>
      </p:sp>
      <p:sp>
        <p:nvSpPr>
          <p:cNvPr id="4" name="Date Placeholder 3"/>
          <p:cNvSpPr>
            <a:spLocks noGrp="1"/>
          </p:cNvSpPr>
          <p:nvPr>
            <p:ph type="dt" sz="half" idx="10"/>
          </p:nvPr>
        </p:nvSpPr>
        <p:spPr/>
        <p:txBody>
          <a:bodyPr/>
          <a:lstStyle/>
          <a:p>
            <a:r>
              <a:rPr lang="en-US" smtClean="0"/>
              <a:t>Chapter Five</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3D90398C-D3AC-EF47-A23E-158E895FC987}" type="slidenum">
              <a:rPr lang="en-US"/>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Summary, Continued</a:t>
            </a:r>
          </a:p>
        </p:txBody>
      </p:sp>
      <p:sp>
        <p:nvSpPr>
          <p:cNvPr id="52227" name="Rectangle 3"/>
          <p:cNvSpPr>
            <a:spLocks noGrp="1" noChangeArrowheads="1"/>
          </p:cNvSpPr>
          <p:nvPr>
            <p:ph idx="1"/>
          </p:nvPr>
        </p:nvSpPr>
        <p:spPr>
          <a:xfrm>
            <a:off x="838200" y="1371600"/>
            <a:ext cx="7772400" cy="4953000"/>
          </a:xfrm>
        </p:spPr>
        <p:txBody>
          <a:bodyPr/>
          <a:lstStyle/>
          <a:p>
            <a:pPr>
              <a:lnSpc>
                <a:spcPct val="90000"/>
              </a:lnSpc>
            </a:pPr>
            <a:r>
              <a:rPr lang="en-US"/>
              <a:t>Defining new variable bindings using </a:t>
            </a:r>
            <a:r>
              <a:rPr lang="en-US" b="1">
                <a:latin typeface="Courier New" pitchFamily="-112" charset="0"/>
              </a:rPr>
              <a:t>val</a:t>
            </a:r>
            <a:endParaRPr lang="en-US"/>
          </a:p>
          <a:p>
            <a:pPr>
              <a:lnSpc>
                <a:spcPct val="90000"/>
              </a:lnSpc>
            </a:pPr>
            <a:r>
              <a:rPr lang="en-US"/>
              <a:t>Tuple construction using </a:t>
            </a:r>
            <a:r>
              <a:rPr lang="en-US" b="1">
                <a:latin typeface="Courier New" pitchFamily="-112" charset="0"/>
              </a:rPr>
              <a:t>(x,y,…,z)</a:t>
            </a:r>
            <a:r>
              <a:rPr lang="en-US"/>
              <a:t> and selection using </a:t>
            </a:r>
            <a:r>
              <a:rPr lang="en-US" b="1">
                <a:latin typeface="Courier New" pitchFamily="-112" charset="0"/>
              </a:rPr>
              <a:t>#n</a:t>
            </a:r>
            <a:endParaRPr lang="en-US"/>
          </a:p>
          <a:p>
            <a:pPr>
              <a:lnSpc>
                <a:spcPct val="90000"/>
              </a:lnSpc>
            </a:pPr>
            <a:r>
              <a:rPr lang="en-US"/>
              <a:t>List construction using </a:t>
            </a:r>
            <a:r>
              <a:rPr lang="en-US" b="1">
                <a:latin typeface="Courier New" pitchFamily="-112" charset="0"/>
              </a:rPr>
              <a:t>[x,y,…,z]</a:t>
            </a:r>
            <a:endParaRPr lang="en-US"/>
          </a:p>
          <a:p>
            <a:pPr>
              <a:lnSpc>
                <a:spcPct val="90000"/>
              </a:lnSpc>
            </a:pPr>
            <a:r>
              <a:rPr lang="en-US"/>
              <a:t>Type constructors </a:t>
            </a:r>
            <a:r>
              <a:rPr lang="en-US" b="1">
                <a:latin typeface="Courier New" pitchFamily="-112" charset="0"/>
              </a:rPr>
              <a:t>*</a:t>
            </a:r>
            <a:r>
              <a:rPr lang="en-US"/>
              <a:t>, </a:t>
            </a:r>
            <a:r>
              <a:rPr lang="en-US" b="1">
                <a:latin typeface="Courier New" pitchFamily="-112" charset="0"/>
              </a:rPr>
              <a:t>list</a:t>
            </a:r>
            <a:r>
              <a:rPr lang="en-US"/>
              <a:t>, and </a:t>
            </a:r>
            <a:r>
              <a:rPr lang="en-US" b="1">
                <a:latin typeface="Courier New" pitchFamily="-112" charset="0"/>
              </a:rPr>
              <a:t>-&gt;</a:t>
            </a:r>
            <a:endParaRPr lang="en-US"/>
          </a:p>
          <a:p>
            <a:pPr>
              <a:lnSpc>
                <a:spcPct val="90000"/>
              </a:lnSpc>
            </a:pPr>
            <a:r>
              <a:rPr lang="en-US"/>
              <a:t>Function declaration using </a:t>
            </a:r>
            <a:r>
              <a:rPr lang="en-US" b="1">
                <a:latin typeface="Courier New" pitchFamily="-112" charset="0"/>
              </a:rPr>
              <a:t>fun</a:t>
            </a:r>
            <a:r>
              <a:rPr lang="en-US"/>
              <a:t>, including tuple arguments, polymorphic functions, and recursion</a:t>
            </a:r>
          </a:p>
          <a:p>
            <a:pPr>
              <a:lnSpc>
                <a:spcPct val="90000"/>
              </a:lnSpc>
            </a:pPr>
            <a:r>
              <a:rPr lang="en-US"/>
              <a:t>Type annotations</a:t>
            </a:r>
          </a:p>
        </p:txBody>
      </p:sp>
      <p:sp>
        <p:nvSpPr>
          <p:cNvPr id="4" name="Date Placeholder 3"/>
          <p:cNvSpPr>
            <a:spLocks noGrp="1"/>
          </p:cNvSpPr>
          <p:nvPr>
            <p:ph type="dt" sz="half" idx="10"/>
          </p:nvPr>
        </p:nvSpPr>
        <p:spPr/>
        <p:txBody>
          <a:bodyPr/>
          <a:lstStyle/>
          <a:p>
            <a:r>
              <a:rPr lang="en-US" smtClean="0"/>
              <a:t>Chapter Five</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3F20E1CE-DD96-1744-96BC-C3E08372F10D}" type="slidenum">
              <a:rPr lang="en-US"/>
              <a:pPr/>
              <a:t>56</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Chapter Five</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F5379E09-3BFD-3040-80BB-4265E3461AA6}" type="slidenum">
              <a:rPr lang="en-US"/>
              <a:pPr/>
              <a:t>6</a:t>
            </a:fld>
            <a:endParaRPr lang="en-US"/>
          </a:p>
        </p:txBody>
      </p:sp>
      <p:sp>
        <p:nvSpPr>
          <p:cNvPr id="59394" name="Text Box 2"/>
          <p:cNvSpPr txBox="1">
            <a:spLocks noChangeArrowheads="1"/>
          </p:cNvSpPr>
          <p:nvPr/>
        </p:nvSpPr>
        <p:spPr bwMode="auto">
          <a:xfrm>
            <a:off x="533400" y="533400"/>
            <a:ext cx="8229600" cy="1562100"/>
          </a:xfrm>
          <a:prstGeom prst="rect">
            <a:avLst/>
          </a:prstGeom>
          <a:noFill/>
          <a:ln w="9525">
            <a:solidFill>
              <a:schemeClr val="tx1"/>
            </a:solidFill>
            <a:miter lim="800000"/>
            <a:headEnd/>
            <a:tailEnd/>
          </a:ln>
          <a:effectLst/>
        </p:spPr>
        <p:txBody>
          <a:bodyPr>
            <a:prstTxWarp prst="textNoShape">
              <a:avLst/>
            </a:prstTxWarp>
            <a:spAutoFit/>
          </a:bodyPr>
          <a:lstStyle/>
          <a:p>
            <a:r>
              <a:rPr lang="en-US">
                <a:solidFill>
                  <a:srgbClr val="000000"/>
                </a:solidFill>
                <a:latin typeface="Courier New" pitchFamily="-112" charset="0"/>
                <a:ea typeface="Times New Roman" pitchFamily="-112" charset="0"/>
                <a:cs typeface="Times New Roman" pitchFamily="-112" charset="0"/>
              </a:rPr>
              <a:t>- </a:t>
            </a:r>
            <a:r>
              <a:rPr lang="en-US" b="1">
                <a:solidFill>
                  <a:srgbClr val="000000"/>
                </a:solidFill>
                <a:latin typeface="Courier New" pitchFamily="-112" charset="0"/>
                <a:ea typeface="Times New Roman" pitchFamily="-112" charset="0"/>
                <a:cs typeface="Times New Roman" pitchFamily="-112" charset="0"/>
              </a:rPr>
              <a:t>true;</a:t>
            </a:r>
            <a:br>
              <a:rPr lang="en-US" b="1">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val it = true : bool</a:t>
            </a:r>
            <a:br>
              <a:rPr lang="en-US">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 </a:t>
            </a:r>
            <a:r>
              <a:rPr lang="en-US" b="1">
                <a:solidFill>
                  <a:srgbClr val="000000"/>
                </a:solidFill>
                <a:latin typeface="Courier New" pitchFamily="-112" charset="0"/>
                <a:ea typeface="Times New Roman" pitchFamily="-112" charset="0"/>
                <a:cs typeface="Times New Roman" pitchFamily="-112" charset="0"/>
              </a:rPr>
              <a:t>false;</a:t>
            </a:r>
            <a:br>
              <a:rPr lang="en-US" b="1">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val it = false : bool</a:t>
            </a:r>
          </a:p>
        </p:txBody>
      </p:sp>
      <p:sp>
        <p:nvSpPr>
          <p:cNvPr id="59395" name="Text Box 3"/>
          <p:cNvSpPr txBox="1">
            <a:spLocks noChangeArrowheads="1"/>
          </p:cNvSpPr>
          <p:nvPr/>
        </p:nvSpPr>
        <p:spPr bwMode="auto">
          <a:xfrm>
            <a:off x="533400" y="2971800"/>
            <a:ext cx="8077200" cy="15525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Boolean constants </a:t>
            </a:r>
            <a:r>
              <a:rPr lang="en-US" b="1">
                <a:latin typeface="Courier New" pitchFamily="-112" charset="0"/>
              </a:rPr>
              <a:t>true</a:t>
            </a:r>
            <a:r>
              <a:rPr lang="en-US"/>
              <a:t> and </a:t>
            </a:r>
            <a:r>
              <a:rPr lang="en-US" b="1">
                <a:latin typeface="Courier New" pitchFamily="-112" charset="0"/>
              </a:rPr>
              <a:t>false</a:t>
            </a:r>
          </a:p>
          <a:p>
            <a:pPr>
              <a:spcBef>
                <a:spcPct val="50000"/>
              </a:spcBef>
            </a:pPr>
            <a:r>
              <a:rPr lang="en-US"/>
              <a:t>ML is case-sensitive: use </a:t>
            </a:r>
            <a:r>
              <a:rPr lang="en-US" b="1">
                <a:latin typeface="Courier New" pitchFamily="-112" charset="0"/>
              </a:rPr>
              <a:t>true</a:t>
            </a:r>
            <a:r>
              <a:rPr lang="en-US"/>
              <a:t>, not </a:t>
            </a:r>
            <a:r>
              <a:rPr lang="en-US" b="1">
                <a:latin typeface="Courier New" pitchFamily="-112" charset="0"/>
              </a:rPr>
              <a:t>True</a:t>
            </a:r>
            <a:r>
              <a:rPr lang="en-US"/>
              <a:t> or </a:t>
            </a:r>
            <a:r>
              <a:rPr lang="en-US" b="1">
                <a:latin typeface="Courier New" pitchFamily="-112" charset="0"/>
              </a:rPr>
              <a:t>TRUE</a:t>
            </a:r>
          </a:p>
          <a:p>
            <a:pPr>
              <a:spcBef>
                <a:spcPct val="50000"/>
              </a:spcBef>
            </a:pPr>
            <a:r>
              <a:rPr lang="en-US"/>
              <a:t>Note type name: </a:t>
            </a:r>
            <a:r>
              <a:rPr lang="en-US" b="1">
                <a:latin typeface="Courier New" pitchFamily="-112" charset="0"/>
              </a:rPr>
              <a:t>bool</a:t>
            </a:r>
          </a:p>
        </p:txBody>
      </p:sp>
    </p:spTree>
  </p:cSld>
  <p:clrMapOvr>
    <a:masterClrMapping/>
  </p:clrMapOvr>
  <p:transition advTm="57456"/>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Chapter Five</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A177B96F-2472-B745-85E2-3175819BABAC}" type="slidenum">
              <a:rPr lang="en-US"/>
              <a:pPr/>
              <a:t>7</a:t>
            </a:fld>
            <a:endParaRPr lang="en-US"/>
          </a:p>
        </p:txBody>
      </p:sp>
      <p:sp>
        <p:nvSpPr>
          <p:cNvPr id="7170" name="Text Box 2"/>
          <p:cNvSpPr txBox="1">
            <a:spLocks noChangeArrowheads="1"/>
          </p:cNvSpPr>
          <p:nvPr/>
        </p:nvSpPr>
        <p:spPr bwMode="auto">
          <a:xfrm>
            <a:off x="533400" y="533400"/>
            <a:ext cx="8229600" cy="2292350"/>
          </a:xfrm>
          <a:prstGeom prst="rect">
            <a:avLst/>
          </a:prstGeom>
          <a:noFill/>
          <a:ln w="9525">
            <a:solidFill>
              <a:schemeClr val="tx1"/>
            </a:solidFill>
            <a:miter lim="800000"/>
            <a:headEnd/>
            <a:tailEnd/>
          </a:ln>
          <a:effectLst/>
        </p:spPr>
        <p:txBody>
          <a:bodyPr>
            <a:prstTxWarp prst="textNoShape">
              <a:avLst/>
            </a:prstTxWarp>
            <a:spAutoFit/>
          </a:bodyPr>
          <a:lstStyle/>
          <a:p>
            <a:r>
              <a:rPr lang="en-US">
                <a:solidFill>
                  <a:srgbClr val="000000"/>
                </a:solidFill>
                <a:latin typeface="Courier New" pitchFamily="-112" charset="0"/>
                <a:ea typeface="Times New Roman" pitchFamily="-112" charset="0"/>
                <a:cs typeface="Times New Roman" pitchFamily="-112" charset="0"/>
              </a:rPr>
              <a:t>- </a:t>
            </a:r>
            <a:r>
              <a:rPr lang="en-US" b="1">
                <a:solidFill>
                  <a:srgbClr val="000000"/>
                </a:solidFill>
                <a:latin typeface="Courier New" pitchFamily="-112" charset="0"/>
                <a:ea typeface="Times New Roman" pitchFamily="-112" charset="0"/>
                <a:cs typeface="Times New Roman" pitchFamily="-112" charset="0"/>
              </a:rPr>
              <a:t>"fred";</a:t>
            </a:r>
            <a:br>
              <a:rPr lang="en-US" b="1">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val it = "fred" : string</a:t>
            </a:r>
            <a:br>
              <a:rPr lang="en-US">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 </a:t>
            </a:r>
            <a:r>
              <a:rPr lang="en-US" b="1">
                <a:solidFill>
                  <a:srgbClr val="000000"/>
                </a:solidFill>
                <a:latin typeface="Courier New" pitchFamily="-112" charset="0"/>
                <a:ea typeface="Times New Roman" pitchFamily="-112" charset="0"/>
                <a:cs typeface="Times New Roman" pitchFamily="-112" charset="0"/>
              </a:rPr>
              <a:t>"H";</a:t>
            </a:r>
            <a:br>
              <a:rPr lang="en-US" b="1">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val it = "H" : string</a:t>
            </a:r>
            <a:br>
              <a:rPr lang="en-US">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 </a:t>
            </a:r>
            <a:r>
              <a:rPr lang="en-US" b="1">
                <a:solidFill>
                  <a:srgbClr val="000000"/>
                </a:solidFill>
                <a:latin typeface="Courier New" pitchFamily="-112" charset="0"/>
                <a:ea typeface="Times New Roman" pitchFamily="-112" charset="0"/>
                <a:cs typeface="Times New Roman" pitchFamily="-112" charset="0"/>
              </a:rPr>
              <a:t>#"H";</a:t>
            </a:r>
            <a:br>
              <a:rPr lang="en-US" b="1">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val it = #"H" : char</a:t>
            </a:r>
          </a:p>
        </p:txBody>
      </p:sp>
      <p:sp>
        <p:nvSpPr>
          <p:cNvPr id="7171" name="Text Box 3"/>
          <p:cNvSpPr txBox="1">
            <a:spLocks noChangeArrowheads="1"/>
          </p:cNvSpPr>
          <p:nvPr/>
        </p:nvSpPr>
        <p:spPr bwMode="auto">
          <a:xfrm>
            <a:off x="533400" y="3352800"/>
            <a:ext cx="8077200" cy="2100263"/>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String constants: text inside double quotes</a:t>
            </a:r>
          </a:p>
          <a:p>
            <a:pPr>
              <a:spcBef>
                <a:spcPct val="50000"/>
              </a:spcBef>
            </a:pPr>
            <a:r>
              <a:rPr lang="en-US"/>
              <a:t>Can use C-style escapes: </a:t>
            </a:r>
            <a:r>
              <a:rPr lang="en-US" b="1">
                <a:latin typeface="Courier New" pitchFamily="-112" charset="0"/>
              </a:rPr>
              <a:t>\n</a:t>
            </a:r>
            <a:r>
              <a:rPr lang="en-US"/>
              <a:t>, </a:t>
            </a:r>
            <a:r>
              <a:rPr lang="en-US" b="1">
                <a:latin typeface="Courier New" pitchFamily="-112" charset="0"/>
              </a:rPr>
              <a:t>\t</a:t>
            </a:r>
            <a:r>
              <a:rPr lang="en-US"/>
              <a:t>, </a:t>
            </a:r>
            <a:r>
              <a:rPr lang="en-US" b="1">
                <a:latin typeface="Courier New" pitchFamily="-112" charset="0"/>
              </a:rPr>
              <a:t>\\</a:t>
            </a:r>
            <a:r>
              <a:rPr lang="en-US"/>
              <a:t>, </a:t>
            </a:r>
            <a:r>
              <a:rPr lang="en-US" b="1">
                <a:latin typeface="Courier New" pitchFamily="-112" charset="0"/>
              </a:rPr>
              <a:t>\"</a:t>
            </a:r>
            <a:r>
              <a:rPr lang="en-US"/>
              <a:t>, etc.</a:t>
            </a:r>
          </a:p>
          <a:p>
            <a:pPr>
              <a:spcBef>
                <a:spcPct val="50000"/>
              </a:spcBef>
            </a:pPr>
            <a:r>
              <a:rPr lang="en-US"/>
              <a:t>Character constants: put </a:t>
            </a:r>
            <a:r>
              <a:rPr lang="en-US" b="1">
                <a:latin typeface="Courier New" pitchFamily="-112" charset="0"/>
              </a:rPr>
              <a:t>#</a:t>
            </a:r>
            <a:r>
              <a:rPr lang="en-US"/>
              <a:t> before a 1-character string</a:t>
            </a:r>
          </a:p>
          <a:p>
            <a:pPr>
              <a:spcBef>
                <a:spcPct val="50000"/>
              </a:spcBef>
            </a:pPr>
            <a:r>
              <a:rPr lang="en-US"/>
              <a:t>Note type names: </a:t>
            </a:r>
            <a:r>
              <a:rPr lang="en-US" b="1">
                <a:latin typeface="Courier New" pitchFamily="-112" charset="0"/>
              </a:rPr>
              <a:t>string</a:t>
            </a:r>
            <a:r>
              <a:rPr lang="en-US"/>
              <a:t> and </a:t>
            </a:r>
            <a:r>
              <a:rPr lang="en-US" b="1">
                <a:latin typeface="Courier New" pitchFamily="-112" charset="0"/>
              </a:rPr>
              <a:t>char</a:t>
            </a:r>
            <a:endParaRPr lang="en-US" sz="1800" b="1">
              <a:latin typeface="Courier New" pitchFamily="-112" charset="0"/>
            </a:endParaRPr>
          </a:p>
        </p:txBody>
      </p:sp>
    </p:spTree>
  </p:cSld>
  <p:clrMapOvr>
    <a:masterClrMapping/>
  </p:clrMapOvr>
  <p:transition advTm="82656"/>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t>Outline</a:t>
            </a:r>
          </a:p>
        </p:txBody>
      </p:sp>
      <p:sp>
        <p:nvSpPr>
          <p:cNvPr id="76803" name="Rectangle 3"/>
          <p:cNvSpPr>
            <a:spLocks noGrp="1" noChangeArrowheads="1"/>
          </p:cNvSpPr>
          <p:nvPr>
            <p:ph idx="1"/>
          </p:nvPr>
        </p:nvSpPr>
        <p:spPr/>
        <p:txBody>
          <a:bodyPr/>
          <a:lstStyle/>
          <a:p>
            <a:r>
              <a:rPr lang="en-US">
                <a:solidFill>
                  <a:schemeClr val="bg2"/>
                </a:solidFill>
              </a:rPr>
              <a:t>Constants</a:t>
            </a:r>
          </a:p>
          <a:p>
            <a:r>
              <a:rPr lang="en-US"/>
              <a:t>Operators</a:t>
            </a:r>
          </a:p>
          <a:p>
            <a:r>
              <a:rPr lang="en-US">
                <a:solidFill>
                  <a:schemeClr val="bg2"/>
                </a:solidFill>
              </a:rPr>
              <a:t>Defining Variables</a:t>
            </a:r>
          </a:p>
          <a:p>
            <a:r>
              <a:rPr lang="en-US">
                <a:solidFill>
                  <a:schemeClr val="bg2"/>
                </a:solidFill>
              </a:rPr>
              <a:t>Tuples and Lists</a:t>
            </a:r>
          </a:p>
          <a:p>
            <a:r>
              <a:rPr lang="en-US">
                <a:solidFill>
                  <a:schemeClr val="bg2"/>
                </a:solidFill>
              </a:rPr>
              <a:t>Defining Functions</a:t>
            </a:r>
          </a:p>
          <a:p>
            <a:r>
              <a:rPr lang="en-US">
                <a:solidFill>
                  <a:schemeClr val="bg2"/>
                </a:solidFill>
              </a:rPr>
              <a:t>ML Types and Type Annotations</a:t>
            </a:r>
          </a:p>
        </p:txBody>
      </p:sp>
      <p:sp>
        <p:nvSpPr>
          <p:cNvPr id="4" name="Date Placeholder 3"/>
          <p:cNvSpPr>
            <a:spLocks noGrp="1"/>
          </p:cNvSpPr>
          <p:nvPr>
            <p:ph type="dt" sz="half" idx="10"/>
          </p:nvPr>
        </p:nvSpPr>
        <p:spPr/>
        <p:txBody>
          <a:bodyPr/>
          <a:lstStyle/>
          <a:p>
            <a:r>
              <a:rPr lang="en-US" smtClean="0"/>
              <a:t>Chapter Five</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BB9FD300-0EF5-7648-A90C-666267F995BF}" type="slidenum">
              <a:rPr lang="en-US"/>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Chapter Five</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40ABABB5-B36C-3249-8B57-4D41E6D5BCA0}" type="slidenum">
              <a:rPr lang="en-US"/>
              <a:pPr/>
              <a:t>9</a:t>
            </a:fld>
            <a:endParaRPr lang="en-US"/>
          </a:p>
        </p:txBody>
      </p:sp>
      <p:sp>
        <p:nvSpPr>
          <p:cNvPr id="8194" name="Text Box 2"/>
          <p:cNvSpPr txBox="1">
            <a:spLocks noChangeArrowheads="1"/>
          </p:cNvSpPr>
          <p:nvPr/>
        </p:nvSpPr>
        <p:spPr bwMode="auto">
          <a:xfrm>
            <a:off x="533400" y="533400"/>
            <a:ext cx="8229600" cy="1562100"/>
          </a:xfrm>
          <a:prstGeom prst="rect">
            <a:avLst/>
          </a:prstGeom>
          <a:noFill/>
          <a:ln w="9525">
            <a:solidFill>
              <a:schemeClr val="tx1"/>
            </a:solidFill>
            <a:miter lim="800000"/>
            <a:headEnd/>
            <a:tailEnd/>
          </a:ln>
          <a:effectLst/>
        </p:spPr>
        <p:txBody>
          <a:bodyPr>
            <a:prstTxWarp prst="textNoShape">
              <a:avLst/>
            </a:prstTxWarp>
            <a:spAutoFit/>
          </a:bodyPr>
          <a:lstStyle/>
          <a:p>
            <a:r>
              <a:rPr lang="en-US">
                <a:solidFill>
                  <a:srgbClr val="000000"/>
                </a:solidFill>
                <a:latin typeface="Courier New" pitchFamily="-112" charset="0"/>
                <a:ea typeface="Times New Roman" pitchFamily="-112" charset="0"/>
                <a:cs typeface="Times New Roman" pitchFamily="-112" charset="0"/>
              </a:rPr>
              <a:t>- </a:t>
            </a:r>
            <a:r>
              <a:rPr lang="en-US" b="1">
                <a:solidFill>
                  <a:srgbClr val="000000"/>
                </a:solidFill>
                <a:latin typeface="Courier New" pitchFamily="-112" charset="0"/>
                <a:ea typeface="Times New Roman" pitchFamily="-112" charset="0"/>
                <a:cs typeface="Times New Roman" pitchFamily="-112" charset="0"/>
              </a:rPr>
              <a:t>~ 1 + 2 - 3 * 4 div 5 mod 6;</a:t>
            </a:r>
            <a:r>
              <a:rPr lang="en-US" b="1">
                <a:solidFill>
                  <a:srgbClr val="000000"/>
                </a:solidFill>
                <a:latin typeface="Courier New" pitchFamily="-112" charset="0"/>
                <a:ea typeface="Arial Unicode MS" pitchFamily="-112" charset="0"/>
                <a:cs typeface="Arial Unicode MS" pitchFamily="-112" charset="0"/>
              </a:rPr>
              <a:t/>
            </a:r>
            <a:br>
              <a:rPr lang="en-US" b="1">
                <a:solidFill>
                  <a:srgbClr val="000000"/>
                </a:solidFill>
                <a:latin typeface="Courier New" pitchFamily="-112" charset="0"/>
                <a:ea typeface="Arial Unicode MS" pitchFamily="-112" charset="0"/>
                <a:cs typeface="Arial Unicode MS" pitchFamily="-112" charset="0"/>
              </a:rPr>
            </a:br>
            <a:r>
              <a:rPr lang="en-US">
                <a:solidFill>
                  <a:srgbClr val="000000"/>
                </a:solidFill>
                <a:latin typeface="Courier New" pitchFamily="-112" charset="0"/>
                <a:ea typeface="Times New Roman" pitchFamily="-112" charset="0"/>
                <a:cs typeface="Times New Roman" pitchFamily="-112" charset="0"/>
              </a:rPr>
              <a:t>val it = ~1 : int</a:t>
            </a:r>
            <a:br>
              <a:rPr lang="en-US">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 </a:t>
            </a:r>
            <a:r>
              <a:rPr lang="en-US" b="1">
                <a:solidFill>
                  <a:srgbClr val="000000"/>
                </a:solidFill>
                <a:latin typeface="Courier New" pitchFamily="-112" charset="0"/>
                <a:ea typeface="Times New Roman" pitchFamily="-112" charset="0"/>
                <a:cs typeface="Times New Roman" pitchFamily="-112" charset="0"/>
              </a:rPr>
              <a:t>~ 1.0 + 2.0 - 3.0 * 4.0 / 5.0;</a:t>
            </a:r>
            <a:br>
              <a:rPr lang="en-US" b="1">
                <a:solidFill>
                  <a:srgbClr val="000000"/>
                </a:solidFill>
                <a:latin typeface="Courier New" pitchFamily="-112" charset="0"/>
                <a:ea typeface="Times New Roman" pitchFamily="-112" charset="0"/>
                <a:cs typeface="Times New Roman" pitchFamily="-112" charset="0"/>
              </a:rPr>
            </a:br>
            <a:r>
              <a:rPr lang="en-US">
                <a:solidFill>
                  <a:srgbClr val="000000"/>
                </a:solidFill>
                <a:latin typeface="Courier New" pitchFamily="-112" charset="0"/>
                <a:ea typeface="Times New Roman" pitchFamily="-112" charset="0"/>
                <a:cs typeface="Times New Roman" pitchFamily="-112" charset="0"/>
              </a:rPr>
              <a:t>val it = ~1.4 : real</a:t>
            </a:r>
          </a:p>
        </p:txBody>
      </p:sp>
      <p:sp>
        <p:nvSpPr>
          <p:cNvPr id="8195" name="Text Box 3"/>
          <p:cNvSpPr txBox="1">
            <a:spLocks noChangeArrowheads="1"/>
          </p:cNvSpPr>
          <p:nvPr/>
        </p:nvSpPr>
        <p:spPr bwMode="auto">
          <a:xfrm>
            <a:off x="609600" y="3124200"/>
            <a:ext cx="8077200" cy="19177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Standard operators for integers, using </a:t>
            </a:r>
            <a:r>
              <a:rPr lang="en-US" b="1">
                <a:latin typeface="Courier New" pitchFamily="-112" charset="0"/>
              </a:rPr>
              <a:t>~</a:t>
            </a:r>
            <a:r>
              <a:rPr lang="en-US"/>
              <a:t> for unary negation</a:t>
            </a:r>
            <a:br>
              <a:rPr lang="en-US"/>
            </a:br>
            <a:r>
              <a:rPr lang="en-US"/>
              <a:t>and </a:t>
            </a:r>
            <a:r>
              <a:rPr lang="en-US" b="1">
                <a:latin typeface="Courier New" pitchFamily="-112" charset="0"/>
              </a:rPr>
              <a:t>-</a:t>
            </a:r>
            <a:r>
              <a:rPr lang="en-US"/>
              <a:t> for binary subtraction</a:t>
            </a:r>
          </a:p>
          <a:p>
            <a:pPr>
              <a:spcBef>
                <a:spcPct val="50000"/>
              </a:spcBef>
            </a:pPr>
            <a:r>
              <a:rPr lang="en-US"/>
              <a:t>Same operators for reals, but use </a:t>
            </a:r>
            <a:r>
              <a:rPr lang="en-US" b="1">
                <a:latin typeface="Courier New" pitchFamily="-112" charset="0"/>
              </a:rPr>
              <a:t>/</a:t>
            </a:r>
            <a:r>
              <a:rPr lang="en-US"/>
              <a:t> for division</a:t>
            </a:r>
          </a:p>
          <a:p>
            <a:pPr>
              <a:spcBef>
                <a:spcPct val="50000"/>
              </a:spcBef>
            </a:pPr>
            <a:r>
              <a:rPr lang="en-US"/>
              <a:t>Left associative, precedence is {</a:t>
            </a:r>
            <a:r>
              <a:rPr lang="en-US" b="1">
                <a:latin typeface="Courier New" pitchFamily="-112" charset="0"/>
              </a:rPr>
              <a:t>+</a:t>
            </a:r>
            <a:r>
              <a:rPr lang="en-US"/>
              <a:t>,</a:t>
            </a:r>
            <a:r>
              <a:rPr lang="en-US" b="1">
                <a:latin typeface="Courier New" pitchFamily="-112" charset="0"/>
              </a:rPr>
              <a:t>-</a:t>
            </a:r>
            <a:r>
              <a:rPr lang="en-US"/>
              <a:t>} &lt; {</a:t>
            </a:r>
            <a:r>
              <a:rPr lang="en-US" b="1">
                <a:latin typeface="Courier New" pitchFamily="-112" charset="0"/>
              </a:rPr>
              <a:t>*</a:t>
            </a:r>
            <a:r>
              <a:rPr lang="en-US"/>
              <a:t>,</a:t>
            </a:r>
            <a:r>
              <a:rPr lang="en-US" b="1">
                <a:latin typeface="Courier New" pitchFamily="-112" charset="0"/>
              </a:rPr>
              <a:t>/</a:t>
            </a:r>
            <a:r>
              <a:rPr lang="en-US"/>
              <a:t>,</a:t>
            </a:r>
            <a:r>
              <a:rPr lang="en-US" b="1">
                <a:latin typeface="Courier New" pitchFamily="-112" charset="0"/>
              </a:rPr>
              <a:t>div</a:t>
            </a:r>
            <a:r>
              <a:rPr lang="en-US"/>
              <a:t>,</a:t>
            </a:r>
            <a:r>
              <a:rPr lang="en-US" b="1">
                <a:latin typeface="Courier New" pitchFamily="-112" charset="0"/>
              </a:rPr>
              <a:t>mod</a:t>
            </a:r>
            <a:r>
              <a:rPr lang="en-US"/>
              <a:t>} &lt; {</a:t>
            </a:r>
            <a:r>
              <a:rPr lang="en-US" b="1">
                <a:latin typeface="Courier New" pitchFamily="-112" charset="0"/>
              </a:rPr>
              <a:t>~</a:t>
            </a:r>
            <a:r>
              <a:rPr lang="en-US"/>
              <a:t>}.</a:t>
            </a:r>
          </a:p>
        </p:txBody>
      </p:sp>
    </p:spTree>
  </p:cSld>
  <p:clrMapOvr>
    <a:masterClrMapping/>
  </p:clrMapOvr>
  <p:transition advTm="57248"/>
</p:sld>
</file>

<file path=ppt/theme/theme1.xml><?xml version="1.0" encoding="utf-8"?>
<a:theme xmlns:a="http://schemas.openxmlformats.org/drawingml/2006/main" name="parse trees">
  <a:themeElements>
    <a:clrScheme name="parse trees 1">
      <a:dk1>
        <a:srgbClr val="000000"/>
      </a:dk1>
      <a:lt1>
        <a:srgbClr val="FFFFFF"/>
      </a:lt1>
      <a:dk2>
        <a:srgbClr val="000000"/>
      </a:dk2>
      <a:lt2>
        <a:srgbClr val="B2B2B2"/>
      </a:lt2>
      <a:accent1>
        <a:srgbClr val="6600FF"/>
      </a:accent1>
      <a:accent2>
        <a:srgbClr val="CC00FF"/>
      </a:accent2>
      <a:accent3>
        <a:srgbClr val="FFFFFF"/>
      </a:accent3>
      <a:accent4>
        <a:srgbClr val="000000"/>
      </a:accent4>
      <a:accent5>
        <a:srgbClr val="B8AAFF"/>
      </a:accent5>
      <a:accent6>
        <a:srgbClr val="B900E7"/>
      </a:accent6>
      <a:hlink>
        <a:srgbClr val="00CC99"/>
      </a:hlink>
      <a:folHlink>
        <a:srgbClr val="0099CC"/>
      </a:folHlink>
    </a:clrScheme>
    <a:fontScheme name="parse tree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0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08" charset="0"/>
          </a:defRPr>
        </a:defPPr>
      </a:lstStyle>
    </a:lnDef>
  </a:objectDefaults>
  <a:extraClrSchemeLst>
    <a:extraClrScheme>
      <a:clrScheme name="parse trees 1">
        <a:dk1>
          <a:srgbClr val="000000"/>
        </a:dk1>
        <a:lt1>
          <a:srgbClr val="FFFFFF"/>
        </a:lt1>
        <a:dk2>
          <a:srgbClr val="000000"/>
        </a:dk2>
        <a:lt2>
          <a:srgbClr val="B2B2B2"/>
        </a:lt2>
        <a:accent1>
          <a:srgbClr val="6600FF"/>
        </a:accent1>
        <a:accent2>
          <a:srgbClr val="CC00FF"/>
        </a:accent2>
        <a:accent3>
          <a:srgbClr val="FFFFFF"/>
        </a:accent3>
        <a:accent4>
          <a:srgbClr val="000000"/>
        </a:accent4>
        <a:accent5>
          <a:srgbClr val="B8A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parse trees 2">
        <a:dk1>
          <a:srgbClr val="000000"/>
        </a:dk1>
        <a:lt1>
          <a:srgbClr val="FFFFFF"/>
        </a:lt1>
        <a:dk2>
          <a:srgbClr val="000000"/>
        </a:dk2>
        <a:lt2>
          <a:srgbClr val="B2B2B2"/>
        </a:lt2>
        <a:accent1>
          <a:srgbClr val="99CCFF"/>
        </a:accent1>
        <a:accent2>
          <a:srgbClr val="CCCCFF"/>
        </a:accent2>
        <a:accent3>
          <a:srgbClr val="FFFFFF"/>
        </a:accent3>
        <a:accent4>
          <a:srgbClr val="000000"/>
        </a:accent4>
        <a:accent5>
          <a:srgbClr val="CAE2FF"/>
        </a:accent5>
        <a:accent6>
          <a:srgbClr val="B9B9E7"/>
        </a:accent6>
        <a:hlink>
          <a:srgbClr val="FF99CC"/>
        </a:hlink>
        <a:folHlink>
          <a:srgbClr val="CBCBCB"/>
        </a:folHlink>
      </a:clrScheme>
      <a:clrMap bg1="lt1" tx1="dk1" bg2="lt2" tx2="dk2" accent1="accent1" accent2="accent2" accent3="accent3" accent4="accent4" accent5="accent5" accent6="accent6" hlink="hlink" folHlink="folHlink"/>
    </a:extraClrScheme>
    <a:extraClrScheme>
      <a:clrScheme name="parse trees 3">
        <a:dk1>
          <a:srgbClr val="000000"/>
        </a:dk1>
        <a:lt1>
          <a:srgbClr val="FFFFFF"/>
        </a:lt1>
        <a:dk2>
          <a:srgbClr val="000000"/>
        </a:dk2>
        <a:lt2>
          <a:srgbClr val="B2B2B2"/>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
      <a:clrScheme name="parse trees 4">
        <a:dk1>
          <a:srgbClr val="000000"/>
        </a:dk1>
        <a:lt1>
          <a:srgbClr val="FFFFFF"/>
        </a:lt1>
        <a:dk2>
          <a:srgbClr val="000000"/>
        </a:dk2>
        <a:lt2>
          <a:srgbClr val="B2B2B2"/>
        </a:lt2>
        <a:accent1>
          <a:srgbClr val="FF0033"/>
        </a:accent1>
        <a:accent2>
          <a:srgbClr val="CC6600"/>
        </a:accent2>
        <a:accent3>
          <a:srgbClr val="FFFFFF"/>
        </a:accent3>
        <a:accent4>
          <a:srgbClr val="000000"/>
        </a:accent4>
        <a:accent5>
          <a:srgbClr val="FFAAAD"/>
        </a:accent5>
        <a:accent6>
          <a:srgbClr val="B95C00"/>
        </a:accent6>
        <a:hlink>
          <a:srgbClr val="999933"/>
        </a:hlink>
        <a:folHlink>
          <a:srgbClr val="A5002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mpl.potx</Template>
  <TotalTime>598</TotalTime>
  <Words>4919</Words>
  <Application>Microsoft Macintosh PowerPoint</Application>
  <PresentationFormat>On-screen Show (4:3)</PresentationFormat>
  <Paragraphs>448</Paragraphs>
  <Slides>56</Slides>
  <Notes>5</Notes>
  <HiddenSlides>0</HiddenSlides>
  <MMClips>0</MMClips>
  <ScaleCrop>false</ScaleCrop>
  <HeadingPairs>
    <vt:vector size="4" baseType="variant">
      <vt:variant>
        <vt:lpstr>Design Template</vt:lpstr>
      </vt:variant>
      <vt:variant>
        <vt:i4>1</vt:i4>
      </vt:variant>
      <vt:variant>
        <vt:lpstr>Slide Titles</vt:lpstr>
      </vt:variant>
      <vt:variant>
        <vt:i4>56</vt:i4>
      </vt:variant>
    </vt:vector>
  </HeadingPairs>
  <TitlesOfParts>
    <vt:vector size="57" baseType="lpstr">
      <vt:lpstr>parse trees</vt:lpstr>
      <vt:lpstr>A First Look at ML</vt:lpstr>
      <vt:lpstr>ML</vt:lpstr>
      <vt:lpstr>Slide 3</vt:lpstr>
      <vt:lpstr>Outline</vt:lpstr>
      <vt:lpstr>Slide 5</vt:lpstr>
      <vt:lpstr>Slide 6</vt:lpstr>
      <vt:lpstr>Slide 7</vt:lpstr>
      <vt:lpstr>Outline</vt:lpstr>
      <vt:lpstr>Slide 9</vt:lpstr>
      <vt:lpstr>Slide 10</vt:lpstr>
      <vt:lpstr>Slide 11</vt:lpstr>
      <vt:lpstr>Slide 12</vt:lpstr>
      <vt:lpstr>Slide 13</vt:lpstr>
      <vt:lpstr>Slide 14</vt:lpstr>
      <vt:lpstr>Practice</vt:lpstr>
      <vt:lpstr>Slide 16</vt:lpstr>
      <vt:lpstr>Slide 17</vt:lpstr>
      <vt:lpstr>Function Associativity</vt:lpstr>
      <vt:lpstr>Slide 19</vt:lpstr>
      <vt:lpstr>Practice</vt:lpstr>
      <vt:lpstr>Outline</vt:lpstr>
      <vt:lpstr>Slide 22</vt:lpstr>
      <vt:lpstr>Slide 23</vt:lpstr>
      <vt:lpstr>Practice</vt:lpstr>
      <vt:lpstr>The Inside Story</vt:lpstr>
      <vt:lpstr>Garbage Collection</vt:lpstr>
      <vt:lpstr>Outline</vt:lpstr>
      <vt:lpstr>Slide 28</vt:lpstr>
      <vt:lpstr>Slide 29</vt:lpstr>
      <vt:lpstr>Tuple Type Constructor</vt:lpstr>
      <vt:lpstr>Slide 31</vt:lpstr>
      <vt:lpstr>Slide 32</vt:lpstr>
      <vt:lpstr>The null test</vt:lpstr>
      <vt:lpstr>List Type Constructor</vt:lpstr>
      <vt:lpstr>Slide 35</vt:lpstr>
      <vt:lpstr>Slide 36</vt:lpstr>
      <vt:lpstr>Slide 37</vt:lpstr>
      <vt:lpstr>Slide 38</vt:lpstr>
      <vt:lpstr>Practice</vt:lpstr>
      <vt:lpstr>Outline</vt:lpstr>
      <vt:lpstr>Slide 41</vt:lpstr>
      <vt:lpstr>Function Definition Syntax</vt:lpstr>
      <vt:lpstr>Function Type Constructor</vt:lpstr>
      <vt:lpstr>Slide 44</vt:lpstr>
      <vt:lpstr>Slide 45</vt:lpstr>
      <vt:lpstr>Slide 46</vt:lpstr>
      <vt:lpstr>Slide 47</vt:lpstr>
      <vt:lpstr>Slide 48</vt:lpstr>
      <vt:lpstr>Slide 49</vt:lpstr>
      <vt:lpstr>Outline</vt:lpstr>
      <vt:lpstr>ML Types So Far</vt:lpstr>
      <vt:lpstr>Combining Constructors</vt:lpstr>
      <vt:lpstr>Slide 53</vt:lpstr>
      <vt:lpstr>Slide 54</vt:lpstr>
      <vt:lpstr>Summary</vt:lpstr>
      <vt:lpstr>Summary, Continued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First Look at ML</dc:title>
  <dc:subject>Textbook, Chapter Five</dc:subject>
  <dc:creator>Adam Webber</dc:creator>
  <cp:lastModifiedBy>Adam Webber</cp:lastModifiedBy>
  <cp:revision>24</cp:revision>
  <dcterms:created xsi:type="dcterms:W3CDTF">2009-09-09T22:18:09Z</dcterms:created>
  <dcterms:modified xsi:type="dcterms:W3CDTF">2009-09-09T22:21:15Z</dcterms:modified>
</cp:coreProperties>
</file>