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17" r:id="rId4"/>
    <p:sldId id="323" r:id="rId5"/>
    <p:sldId id="261" r:id="rId6"/>
    <p:sldId id="341" r:id="rId7"/>
    <p:sldId id="304" r:id="rId8"/>
    <p:sldId id="305" r:id="rId9"/>
    <p:sldId id="342" r:id="rId10"/>
    <p:sldId id="265" r:id="rId11"/>
    <p:sldId id="271" r:id="rId12"/>
    <p:sldId id="264" r:id="rId13"/>
    <p:sldId id="279" r:id="rId14"/>
    <p:sldId id="280" r:id="rId15"/>
    <p:sldId id="266" r:id="rId16"/>
    <p:sldId id="272" r:id="rId17"/>
    <p:sldId id="283" r:id="rId18"/>
    <p:sldId id="284" r:id="rId19"/>
    <p:sldId id="285" r:id="rId20"/>
    <p:sldId id="313" r:id="rId21"/>
    <p:sldId id="314" r:id="rId22"/>
    <p:sldId id="315" r:id="rId23"/>
    <p:sldId id="316" r:id="rId24"/>
    <p:sldId id="339" r:id="rId25"/>
    <p:sldId id="267" r:id="rId26"/>
    <p:sldId id="273" r:id="rId27"/>
    <p:sldId id="281" r:id="rId28"/>
    <p:sldId id="311" r:id="rId29"/>
    <p:sldId id="287" r:id="rId30"/>
    <p:sldId id="288" r:id="rId31"/>
    <p:sldId id="286" r:id="rId32"/>
    <p:sldId id="312" r:id="rId33"/>
    <p:sldId id="274" r:id="rId34"/>
    <p:sldId id="262" r:id="rId35"/>
    <p:sldId id="289" r:id="rId36"/>
    <p:sldId id="290" r:id="rId37"/>
    <p:sldId id="291" r:id="rId38"/>
    <p:sldId id="292" r:id="rId39"/>
    <p:sldId id="293" r:id="rId40"/>
    <p:sldId id="298" r:id="rId41"/>
    <p:sldId id="299" r:id="rId42"/>
    <p:sldId id="300" r:id="rId43"/>
    <p:sldId id="343" r:id="rId44"/>
    <p:sldId id="324" r:id="rId45"/>
    <p:sldId id="325" r:id="rId46"/>
    <p:sldId id="327" r:id="rId47"/>
    <p:sldId id="326" r:id="rId48"/>
    <p:sldId id="344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45" r:id="rId57"/>
    <p:sldId id="340" r:id="rId58"/>
    <p:sldId id="319" r:id="rId59"/>
    <p:sldId id="320" r:id="rId60"/>
    <p:sldId id="321" r:id="rId61"/>
    <p:sldId id="322" r:id="rId62"/>
    <p:sldId id="346" r:id="rId63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-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theme" Target="theme/theme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printerSettings" Target="printerSettings/printerSettings1.bin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viewProps" Target="view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23E2EE6B-744F-C74F-B605-C21DE0098B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740D9CE2-D657-E747-B4C8-21420479DD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4312A-728C-BE4A-BB1E-838FD9345AA5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6E769-9303-2A49-A9D1-8CCD5706BE33}" type="slidenum">
              <a:rPr lang="en-US"/>
              <a:pPr/>
              <a:t>14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E9F82-639F-044B-9F7B-8CE6123C6379}" type="slidenum">
              <a:rPr lang="en-US"/>
              <a:pPr/>
              <a:t>15</a:t>
            </a:fld>
            <a:endParaRPr lang="en-US"/>
          </a:p>
        </p:txBody>
      </p:sp>
      <p:sp>
        <p:nvSpPr>
          <p:cNvPr id="81922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C5F60-E2A5-794B-96D7-1BDD53A4597E}" type="slidenum">
              <a:rPr lang="en-US"/>
              <a:pPr/>
              <a:t>16</a:t>
            </a:fld>
            <a:endParaRPr lang="en-US"/>
          </a:p>
        </p:txBody>
      </p:sp>
      <p:sp>
        <p:nvSpPr>
          <p:cNvPr id="8294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58384-45C6-0548-A8E1-6DAFA99B3443}" type="slidenum">
              <a:rPr lang="en-US"/>
              <a:pPr/>
              <a:t>17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863F2-C4AF-2C40-A3B9-88C478D227AF}" type="slidenum">
              <a:rPr lang="en-US"/>
              <a:pPr/>
              <a:t>18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34737-8475-E84C-A1E8-F7BBF3BD0B03}" type="slidenum">
              <a:rPr lang="en-US"/>
              <a:pPr/>
              <a:t>19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BBAC6-C7F7-AB4C-AE07-A15C23DF4AAE}" type="slidenum">
              <a:rPr lang="en-US"/>
              <a:pPr/>
              <a:t>25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C2EFE-C55E-3145-B6F6-C8E7CD6E5AC2}" type="slidenum">
              <a:rPr lang="en-US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51358-50B2-F04F-9873-6F3D16BC1766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72407-9CA9-BD49-89E5-C4C5E2B2CCE3}" type="slidenum">
              <a:rPr lang="en-US"/>
              <a:pPr/>
              <a:t>29</a:t>
            </a:fld>
            <a:endParaRPr lang="en-US"/>
          </a:p>
        </p:txBody>
      </p:sp>
      <p:sp>
        <p:nvSpPr>
          <p:cNvPr id="7987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4687D-DA02-554A-8E0F-A0429BBA1974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F634B-F1AA-ED4A-AEC0-91F8835A97EA}" type="slidenum">
              <a:rPr lang="en-US"/>
              <a:pPr/>
              <a:t>30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54BC9-0B66-B546-9A53-B53BE8741B66}" type="slidenum">
              <a:rPr lang="en-US"/>
              <a:pPr/>
              <a:t>31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32B88-D965-FA47-809D-69D334A91E79}" type="slidenum">
              <a:rPr lang="en-US"/>
              <a:pPr/>
              <a:t>33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786A7-0D82-0C41-9AD5-256EEE888C6F}" type="slidenum">
              <a:rPr lang="en-US"/>
              <a:pPr/>
              <a:t>34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ACC9A-FB2E-DB46-AFD5-17651F7463DF}" type="slidenum">
              <a:rPr lang="en-US"/>
              <a:pPr/>
              <a:t>35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BE988-DA8C-6748-B0F7-61347D4431A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36E20-04D0-F04C-9C3D-7B76D94E1B29}" type="slidenum">
              <a:rPr lang="en-US"/>
              <a:pPr/>
              <a:t>37</a:t>
            </a:fld>
            <a:endParaRPr lang="en-US"/>
          </a:p>
        </p:txBody>
      </p:sp>
      <p:sp>
        <p:nvSpPr>
          <p:cNvPr id="921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1CFC8-3196-224C-885F-CB9A72936C2D}" type="slidenum">
              <a:rPr lang="en-US"/>
              <a:pPr/>
              <a:t>38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8F4F4-2EC9-3C4A-8577-2AC0D1CEADDD}" type="slidenum">
              <a:rPr lang="en-US"/>
              <a:pPr/>
              <a:t>39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1CA81-43CA-A24A-B446-84D4456C9CB2}" type="slidenum">
              <a:rPr lang="en-US"/>
              <a:pPr/>
              <a:t>40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7EFFE-A7A9-5841-9530-C14F43163A80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74097-51B2-2548-BEFB-8C5D95D69A1F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FDAA6-4D5F-E949-9102-0D2DC666D752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3C49C-AC19-1E4D-B51D-72DFD8F1A7A6}" type="slidenum">
              <a:rPr lang="en-US"/>
              <a:pPr/>
              <a:t>7</a:t>
            </a:fld>
            <a:endParaRPr lang="en-US"/>
          </a:p>
        </p:txBody>
      </p:sp>
      <p:sp>
        <p:nvSpPr>
          <p:cNvPr id="6758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E5E7A-7427-A04D-A1ED-AD1256A2CBB2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C7C69-5F6C-EC45-861A-016225CEFF8E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588F5-FE78-4140-A1A3-6D84FA8C2D5F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1C01B-49AF-004A-923F-726C107F7110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B44E6-D0D9-A14E-9114-3052D5439258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32A4F7-B164-1A49-BE02-11A310253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7AA4B9-3030-ED42-A4AC-84D7525D8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29C9EF-7E42-C04E-9A14-17B795127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1364DF-7AD8-4941-91E9-4EBE2C3247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C33883-68FF-4B42-AAEA-D8ED6CBE3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D92ED6-08F2-C742-A5EC-DD8941FC7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59CA93-433E-7942-9F30-54813A67B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A58CD4-3C64-AE48-A041-612AFC75D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631C8A-3DD6-794A-8206-B5E476B2B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72F33-374D-634C-84E1-CFD00BFB4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A8874A-D287-2346-BD24-69603266F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6AF0A9-23F7-984C-9C40-F7561E82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D0C67F-AF29-A342-B8B5-8E16CEFA812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Constructed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/>
              <a:t>Additional types defined using the language</a:t>
            </a:r>
          </a:p>
          <a:p>
            <a:r>
              <a:rPr lang="en-US"/>
              <a:t>Today: enumerations, tuples, arrays, strings, lists, unions, subtypes, and function types</a:t>
            </a:r>
          </a:p>
          <a:p>
            <a:r>
              <a:rPr lang="en-US"/>
              <a:t>For each one, there is connection between how </a:t>
            </a:r>
            <a:r>
              <a:rPr lang="en-US" i="1"/>
              <a:t>sets</a:t>
            </a:r>
            <a:r>
              <a:rPr lang="en-US"/>
              <a:t> are defined mathematically, and how </a:t>
            </a:r>
            <a:r>
              <a:rPr lang="en-US" i="1"/>
              <a:t>types</a:t>
            </a:r>
            <a:r>
              <a:rPr lang="en-US"/>
              <a:t> are defined in programming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5D3E-AD23-9241-B620-991FE447B21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Sets by Enumeration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Mathematically, we can construct sets by just listing all the elements:</a:t>
            </a:r>
            <a:br>
              <a:rPr lang="en-US"/>
            </a:b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735E-E051-1D44-94C7-46F2A06C74EB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895600" y="2895600"/>
          <a:ext cx="3035300" cy="830263"/>
        </p:xfrm>
        <a:graphic>
          <a:graphicData uri="http://schemas.openxmlformats.org/presentationml/2006/ole">
            <p:oleObj spid="_x0000_s20484" name="Equation" r:id="rId4" imgW="7365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Types by Enumeration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Many languages support </a:t>
            </a:r>
            <a:r>
              <a:rPr lang="en-US" i="1"/>
              <a:t>enumerated types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These define a new type (= set)</a:t>
            </a:r>
          </a:p>
          <a:p>
            <a:pPr>
              <a:lnSpc>
                <a:spcPct val="90000"/>
              </a:lnSpc>
            </a:pPr>
            <a:r>
              <a:rPr lang="en-US"/>
              <a:t>They also define a collection of named constants of that type (= elements)</a:t>
            </a:r>
            <a:endParaRPr lang="en-US" i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C46E-21BD-AE4D-BFB0-577AFEBC24AE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7242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C:	</a:t>
            </a:r>
            <a:r>
              <a:rPr lang="en-US" sz="1800" b="1">
                <a:latin typeface="Courier New" pitchFamily="-112" charset="0"/>
              </a:rPr>
              <a:t>enum coin {penny, nickel, dime, quarter};</a:t>
            </a:r>
            <a:endParaRPr lang="en-US"/>
          </a:p>
          <a:p>
            <a:r>
              <a:rPr lang="en-US"/>
              <a:t>Ada:	</a:t>
            </a:r>
            <a:r>
              <a:rPr lang="en-US" sz="1800" b="1">
                <a:latin typeface="Courier New" pitchFamily="-112" charset="0"/>
              </a:rPr>
              <a:t>type GENDER is (MALE, FEMALE);</a:t>
            </a:r>
          </a:p>
          <a:p>
            <a:r>
              <a:rPr lang="en-US"/>
              <a:t>Pascal:</a:t>
            </a:r>
            <a:r>
              <a:rPr lang="en-US" sz="1800" b="1">
                <a:latin typeface="Courier New" pitchFamily="-112" charset="0"/>
              </a:rPr>
              <a:t>	type primaryColors = (red, green, blue);</a:t>
            </a:r>
          </a:p>
          <a:p>
            <a:r>
              <a:rPr lang="en-US"/>
              <a:t>ML:</a:t>
            </a:r>
            <a:r>
              <a:rPr lang="en-US" sz="1800" b="1">
                <a:latin typeface="Courier New" pitchFamily="-112" charset="0"/>
              </a:rPr>
              <a:t>	datatype day = M | Tu | W | Th | F | Sa | Su;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Enumeration Values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common representation is to treat the values of an enumeration as small integers</a:t>
            </a:r>
          </a:p>
          <a:p>
            <a:r>
              <a:rPr lang="en-US"/>
              <a:t>This may even be exposed to the programmer, as it is in C: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EC4A-380D-DE43-8E87-A56F0C43192D}" type="slidenum">
              <a:rPr lang="en-US"/>
              <a:pPr/>
              <a:t>13</a:t>
            </a:fld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4343400"/>
            <a:ext cx="8512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urier New" pitchFamily="-112" charset="0"/>
              </a:rPr>
              <a:t>enum coin { penny = 1, nickel = 5, dime = 10, quarter = 25 };</a:t>
            </a:r>
          </a:p>
          <a:p>
            <a:endParaRPr lang="en-US" sz="1800" b="1">
              <a:latin typeface="Courier New" pitchFamily="-112" charset="0"/>
            </a:endParaRPr>
          </a:p>
          <a:p>
            <a:r>
              <a:rPr lang="en-US" sz="1800" b="1">
                <a:latin typeface="Courier New" pitchFamily="-112" charset="0"/>
              </a:rPr>
              <a:t>enum escapes { BELL = '\a', BACKSPACE = '\b', TAB = '\t',</a:t>
            </a:r>
            <a:br>
              <a:rPr lang="en-US" sz="1800" b="1">
                <a:latin typeface="Courier New" pitchFamily="-112" charset="0"/>
              </a:rPr>
            </a:br>
            <a:r>
              <a:rPr lang="en-US" sz="1800" b="1">
                <a:latin typeface="Courier New" pitchFamily="-112" charset="0"/>
              </a:rPr>
              <a:t>               NEWLINE = '\n', VTAB = '\v', RETURN = '\r' };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Enumeration Values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Equality test:</a:t>
            </a:r>
            <a:br>
              <a:rPr lang="en-US"/>
            </a:br>
            <a:endParaRPr lang="en-US"/>
          </a:p>
          <a:p>
            <a:r>
              <a:rPr lang="en-US"/>
              <a:t>If the integer nature of the representation is exposed, a language will allow some or all integer operations: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066-845E-A84F-BF9D-7BC5F2A51D3B}" type="slidenum">
              <a:rPr lang="en-US"/>
              <a:pPr/>
              <a:t>14</a:t>
            </a:fld>
            <a:endParaRPr lang="en-US"/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1295400" y="2362200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</a:rPr>
              <a:t>fun isWeekend x = (x = Sa orelse x = Su);</a:t>
            </a:r>
          </a:p>
        </p:txBody>
      </p:sp>
      <p:sp>
        <p:nvSpPr>
          <p:cNvPr id="29701" name="Text Box 1029"/>
          <p:cNvSpPr txBox="1">
            <a:spLocks noChangeArrowheads="1"/>
          </p:cNvSpPr>
          <p:nvPr/>
        </p:nvSpPr>
        <p:spPr bwMode="auto">
          <a:xfrm>
            <a:off x="1295400" y="4495800"/>
            <a:ext cx="6858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Pascal:		</a:t>
            </a:r>
            <a:r>
              <a:rPr lang="en-US" sz="2000" b="1">
                <a:latin typeface="Courier New" pitchFamily="-112" charset="0"/>
              </a:rPr>
              <a:t>for C := red to blue do P(C)</a:t>
            </a:r>
          </a:p>
          <a:p>
            <a:pPr>
              <a:spcBef>
                <a:spcPct val="50000"/>
              </a:spcBef>
            </a:pPr>
            <a:r>
              <a:rPr lang="en-US"/>
              <a:t>C:</a:t>
            </a:r>
            <a:r>
              <a:rPr lang="en-US" b="1"/>
              <a:t>		</a:t>
            </a:r>
            <a:r>
              <a:rPr lang="en-US" sz="2000" b="1">
                <a:latin typeface="Courier New" pitchFamily="-112" charset="0"/>
              </a:rPr>
              <a:t>int x = penny + nickel + dime;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Sets by Tupling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Cartesian product of two or more sets defines sets of tuples: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F1A7-6FE3-F149-8739-94482452672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447800" y="2895600"/>
          <a:ext cx="6594475" cy="1771650"/>
        </p:xfrm>
        <a:graphic>
          <a:graphicData uri="http://schemas.openxmlformats.org/presentationml/2006/ole">
            <p:oleObj spid="_x0000_s15364" name="Equation" r:id="rId4" imgW="16002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Types by Tupling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languages support pure tuples:</a:t>
            </a:r>
          </a:p>
          <a:p>
            <a:endParaRPr lang="en-US"/>
          </a:p>
          <a:p>
            <a:r>
              <a:rPr lang="en-US"/>
              <a:t>Many others support record types, which are just tuples with named fields: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69C9-6FF7-6447-B894-EF8526804AF0}" type="slidenum">
              <a:rPr lang="en-US"/>
              <a:pPr/>
              <a:t>16</a:t>
            </a:fld>
            <a:endParaRPr lang="en-US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295400" y="2362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</a:rPr>
              <a:t>fun get1 (x : real * real) = #1 x;</a:t>
            </a:r>
          </a:p>
        </p:txBody>
      </p:sp>
      <p:sp>
        <p:nvSpPr>
          <p:cNvPr id="21509" name="Text Box 1029"/>
          <p:cNvSpPr txBox="1">
            <a:spLocks noChangeArrowheads="1"/>
          </p:cNvSpPr>
          <p:nvPr/>
        </p:nvSpPr>
        <p:spPr bwMode="auto">
          <a:xfrm>
            <a:off x="533400" y="41148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	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</a:rPr>
              <a:t>struct complex {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double rp;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double ip;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};</a:t>
            </a:r>
          </a:p>
        </p:txBody>
      </p:sp>
      <p:sp>
        <p:nvSpPr>
          <p:cNvPr id="21510" name="Text Box 1030"/>
          <p:cNvSpPr txBox="1">
            <a:spLocks noChangeArrowheads="1"/>
          </p:cNvSpPr>
          <p:nvPr/>
        </p:nvSpPr>
        <p:spPr bwMode="auto">
          <a:xfrm>
            <a:off x="3733800" y="41148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ML: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</a:rPr>
              <a:t>type complex = {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rp:real,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ip:real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};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fun getip (x : complex) = #ip x;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Tuple Values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common representation is to just place the elements side-by-side in memory</a:t>
            </a:r>
          </a:p>
          <a:p>
            <a:r>
              <a:rPr lang="en-US"/>
              <a:t>But there are lots of details:</a:t>
            </a:r>
          </a:p>
          <a:p>
            <a:pPr lvl="1"/>
            <a:r>
              <a:rPr lang="en-US"/>
              <a:t>in what order?</a:t>
            </a:r>
          </a:p>
          <a:p>
            <a:pPr lvl="1"/>
            <a:r>
              <a:rPr lang="en-US"/>
              <a:t>with “holes” to align elements (e.g. on word boundaries) in memory?</a:t>
            </a:r>
          </a:p>
          <a:p>
            <a:pPr lvl="1"/>
            <a:r>
              <a:rPr lang="en-US"/>
              <a:t>is any or all of this visible to the programmer?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714-EB2A-214C-956A-47ADD53F4CE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ANSI C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20E-F1A8-D94D-A726-3733759BD83F}" type="slidenum">
              <a:rPr lang="en-US"/>
              <a:pPr/>
              <a:t>18</a:t>
            </a:fld>
            <a:endParaRPr lang="en-US"/>
          </a:p>
        </p:txBody>
      </p:sp>
      <p:sp>
        <p:nvSpPr>
          <p:cNvPr id="33796" name="Text Box 1028"/>
          <p:cNvSpPr txBox="1">
            <a:spLocks noChangeArrowheads="1"/>
          </p:cNvSpPr>
          <p:nvPr/>
        </p:nvSpPr>
        <p:spPr bwMode="auto">
          <a:xfrm>
            <a:off x="822325" y="1717675"/>
            <a:ext cx="80930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members of a structure have addresses increasing in the order of their declarations.  A non-field member of a structure is aligned at an addressing boundary depending on its type; therefore, there may be unnamed holes in a structure.  If a pointer to a structure is cast to the type of a pointer to its first member, the result refers to the first member…</a:t>
            </a:r>
          </a:p>
          <a:p>
            <a:endParaRPr lang="en-US"/>
          </a:p>
          <a:p>
            <a:r>
              <a:rPr lang="en-US"/>
              <a:t>Adjacent field members of structures are packed into implementation-dependent storage units in an implementation-dependent direction...</a:t>
            </a:r>
          </a:p>
        </p:txBody>
      </p:sp>
      <p:sp>
        <p:nvSpPr>
          <p:cNvPr id="33797" name="Text Box 1029"/>
          <p:cNvSpPr txBox="1">
            <a:spLocks noChangeArrowheads="1"/>
          </p:cNvSpPr>
          <p:nvPr/>
        </p:nvSpPr>
        <p:spPr bwMode="auto">
          <a:xfrm>
            <a:off x="4343400" y="5562600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The C Programming Language</a:t>
            </a:r>
            <a:r>
              <a:rPr lang="en-US" sz="1800"/>
              <a:t>, 2nd ed.</a:t>
            </a:r>
          </a:p>
          <a:p>
            <a:r>
              <a:rPr lang="en-US" sz="1800"/>
              <a:t>Brian W. Kernighan and Dennis M. Ritchie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Tuple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Selection, of course:</a:t>
            </a:r>
          </a:p>
          <a:p>
            <a:endParaRPr lang="en-US"/>
          </a:p>
          <a:p>
            <a:r>
              <a:rPr lang="en-US"/>
              <a:t>Other operations depending on how much of the representation is exposed: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5E0E-83CB-6A43-8596-7C9365B27E43}" type="slidenum">
              <a:rPr lang="en-US"/>
              <a:pPr/>
              <a:t>19</a:t>
            </a:fld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19400" y="2209800"/>
            <a:ext cx="243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	</a:t>
            </a:r>
            <a:r>
              <a:rPr lang="en-US" b="1">
                <a:latin typeface="Courier New" pitchFamily="-112" charset="0"/>
              </a:rPr>
              <a:t>x.ip</a:t>
            </a:r>
            <a:r>
              <a:rPr lang="en-US"/>
              <a:t/>
            </a:r>
            <a:br>
              <a:rPr lang="en-US"/>
            </a:br>
            <a:r>
              <a:rPr lang="en-US"/>
              <a:t>ML:	</a:t>
            </a:r>
            <a:r>
              <a:rPr lang="en-US" b="1">
                <a:latin typeface="Courier New" pitchFamily="-112" charset="0"/>
              </a:rPr>
              <a:t>#ip x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6858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	</a:t>
            </a:r>
            <a:r>
              <a:rPr lang="en-US" b="1">
                <a:latin typeface="Courier New" pitchFamily="-112" charset="0"/>
              </a:rPr>
              <a:t>double y = *((double *) &amp;x);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>
                <a:latin typeface="Courier New" pitchFamily="-112" charset="0"/>
              </a:rPr>
              <a:t>struct person {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	  char *firstname;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	  char *lastname;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	} p1 = {"marcia","brady"};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Type Is A Set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r>
              <a:rPr lang="en-US"/>
              <a:t>When you declare that a variable has a certain type, you are saying that the values the variable can have are elements of a certain set</a:t>
            </a:r>
          </a:p>
          <a:p>
            <a:r>
              <a:rPr lang="en-US" i="1"/>
              <a:t>A type is a set of values</a:t>
            </a:r>
          </a:p>
          <a:p>
            <a:pPr lvl="1"/>
            <a:r>
              <a:rPr lang="en-US"/>
              <a:t>plus a low-level representation</a:t>
            </a:r>
          </a:p>
          <a:p>
            <a:pPr lvl="1"/>
            <a:r>
              <a:rPr lang="en-US"/>
              <a:t>plus a collection of operations that can be applied to those values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F68C-2879-6D4E-AC5A-D1324CDCDA45}" type="slidenum">
              <a:rPr lang="en-US"/>
              <a:pPr/>
              <a:t>2</a:t>
            </a:fld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</a:rPr>
              <a:t>int n;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Of Vectors</a:t>
            </a:r>
          </a:p>
        </p:txBody>
      </p:sp>
      <p:sp>
        <p:nvSpPr>
          <p:cNvPr id="112643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Fixed-size vectors: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Arbitrary-size vectors: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18C1-A69D-0448-A1E2-574854CBDED3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12644" name="Object 4100"/>
          <p:cNvGraphicFramePr>
            <a:graphicFrameLocks noChangeAspect="1"/>
          </p:cNvGraphicFramePr>
          <p:nvPr/>
        </p:nvGraphicFramePr>
        <p:xfrm>
          <a:off x="2286000" y="2438400"/>
          <a:ext cx="4857750" cy="1300163"/>
        </p:xfrm>
        <a:graphic>
          <a:graphicData uri="http://schemas.openxmlformats.org/presentationml/2006/ole">
            <p:oleObj spid="_x0000_s112644" name="Equation" r:id="rId3" imgW="1701720" imgH="457200" progId="Equation.3">
              <p:embed/>
            </p:oleObj>
          </a:graphicData>
        </a:graphic>
      </p:graphicFrame>
      <p:graphicFrame>
        <p:nvGraphicFramePr>
          <p:cNvPr id="112645" name="Object 4101"/>
          <p:cNvGraphicFramePr>
            <a:graphicFrameLocks noChangeAspect="1"/>
          </p:cNvGraphicFramePr>
          <p:nvPr/>
        </p:nvGraphicFramePr>
        <p:xfrm>
          <a:off x="2301875" y="4343400"/>
          <a:ext cx="1812925" cy="1733550"/>
        </p:xfrm>
        <a:graphic>
          <a:graphicData uri="http://schemas.openxmlformats.org/presentationml/2006/ole">
            <p:oleObj spid="_x0000_s112645" name="Equation" r:id="rId4" imgW="634680" imgH="609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Related To Vectors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Arrays, strings and lists</a:t>
            </a:r>
          </a:p>
          <a:p>
            <a:pPr>
              <a:lnSpc>
                <a:spcPct val="90000"/>
              </a:lnSpc>
            </a:pPr>
            <a:r>
              <a:rPr lang="en-US"/>
              <a:t>Like tuples, but with many variations</a:t>
            </a:r>
          </a:p>
          <a:p>
            <a:pPr>
              <a:lnSpc>
                <a:spcPct val="90000"/>
              </a:lnSpc>
            </a:pPr>
            <a:r>
              <a:rPr lang="en-US"/>
              <a:t>One example: indexes</a:t>
            </a:r>
          </a:p>
          <a:p>
            <a:pPr lvl="1">
              <a:lnSpc>
                <a:spcPct val="90000"/>
              </a:lnSpc>
            </a:pPr>
            <a:r>
              <a:rPr lang="en-US"/>
              <a:t>What are the index values?</a:t>
            </a:r>
          </a:p>
          <a:p>
            <a:pPr lvl="1">
              <a:lnSpc>
                <a:spcPct val="90000"/>
              </a:lnSpc>
            </a:pPr>
            <a:r>
              <a:rPr lang="en-US"/>
              <a:t>Is the array size fixed at compile time?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7B1-1610-D349-B4E4-F56A3C8D146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04900"/>
          </a:xfrm>
        </p:spPr>
        <p:txBody>
          <a:bodyPr/>
          <a:lstStyle/>
          <a:p>
            <a:r>
              <a:rPr lang="en-US"/>
              <a:t>Index Values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Java, C, C++:</a:t>
            </a:r>
          </a:p>
          <a:p>
            <a:pPr lvl="1">
              <a:lnSpc>
                <a:spcPct val="90000"/>
              </a:lnSpc>
            </a:pPr>
            <a:r>
              <a:rPr lang="en-US"/>
              <a:t>First element of an array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is </a:t>
            </a:r>
            <a:r>
              <a:rPr lang="en-US" b="1">
                <a:latin typeface="Courier New" pitchFamily="-112" charset="0"/>
              </a:rPr>
              <a:t>a[0]</a:t>
            </a:r>
          </a:p>
          <a:p>
            <a:pPr lvl="1">
              <a:lnSpc>
                <a:spcPct val="90000"/>
              </a:lnSpc>
            </a:pPr>
            <a:r>
              <a:rPr lang="en-US"/>
              <a:t>Indexes are always integers starting from 0</a:t>
            </a:r>
          </a:p>
          <a:p>
            <a:pPr>
              <a:lnSpc>
                <a:spcPct val="90000"/>
              </a:lnSpc>
            </a:pPr>
            <a:r>
              <a:rPr lang="en-US"/>
              <a:t>Pascal is more flexible:</a:t>
            </a:r>
          </a:p>
          <a:p>
            <a:pPr lvl="1">
              <a:lnSpc>
                <a:spcPct val="90000"/>
              </a:lnSpc>
            </a:pPr>
            <a:r>
              <a:rPr lang="en-US"/>
              <a:t>Various index types are possible: integers, characters, enumerations, subranges</a:t>
            </a:r>
          </a:p>
          <a:p>
            <a:pPr lvl="1">
              <a:lnSpc>
                <a:spcPct val="90000"/>
              </a:lnSpc>
            </a:pPr>
            <a:r>
              <a:rPr lang="en-US"/>
              <a:t>Starting index chosen by the programmer</a:t>
            </a:r>
          </a:p>
          <a:p>
            <a:pPr lvl="1">
              <a:lnSpc>
                <a:spcPct val="90000"/>
              </a:lnSpc>
            </a:pPr>
            <a:r>
              <a:rPr lang="en-US"/>
              <a:t>Ending index too: size is fixed at compile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B11-B537-FC4E-A2EC-C0247F56D8D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Array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6E20-DC7B-2848-9C41-5A477A53DC97}" type="slidenum">
              <a:rPr lang="en-US"/>
              <a:pPr/>
              <a:t>23</a:t>
            </a:fld>
            <a:endParaRPr lang="en-US"/>
          </a:p>
        </p:txBody>
      </p:sp>
      <p:sp>
        <p:nvSpPr>
          <p:cNvPr id="116741" name="Text Box 1029"/>
          <p:cNvSpPr txBox="1">
            <a:spLocks noChangeArrowheads="1"/>
          </p:cNvSpPr>
          <p:nvPr/>
        </p:nvSpPr>
        <p:spPr bwMode="auto">
          <a:xfrm>
            <a:off x="533400" y="1600200"/>
            <a:ext cx="8229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type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LetterCount = array['a'..'z'] of Integer;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var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Counts: LetterCount;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begin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Counts['a'] = 1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</a:t>
            </a:r>
            <a:r>
              <a:rPr lang="en-US" i="1">
                <a:solidFill>
                  <a:srgbClr val="000000"/>
                </a:solidFill>
                <a:ea typeface="Courier New" pitchFamily="-112" charset="0"/>
                <a:cs typeface="Courier New" pitchFamily="-112" charset="0"/>
              </a:rPr>
              <a:t>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Related To Vectors</a:t>
            </a:r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Many variations on vector-related types: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920-6292-C94C-A6EE-802B188D8B73}" type="slidenum">
              <a:rPr lang="en-US"/>
              <a:pPr/>
              <a:t>24</a:t>
            </a:fld>
            <a:endParaRPr lang="en-US"/>
          </a:p>
        </p:txBody>
      </p:sp>
      <p:sp>
        <p:nvSpPr>
          <p:cNvPr id="148484" name="Text Box 1028"/>
          <p:cNvSpPr txBox="1">
            <a:spLocks noChangeArrowheads="1"/>
          </p:cNvSpPr>
          <p:nvPr/>
        </p:nvSpPr>
        <p:spPr bwMode="auto">
          <a:xfrm>
            <a:off x="685800" y="2362200"/>
            <a:ext cx="80010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What are the index values?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Is array size fixed at compile time (part of static type)?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What operations are supported?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Is redimensioning possible at runtime?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Are multiple dimensions allowed?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Is a higher-dimensional array the same as an array of arrays?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What is the order of elements in memory?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Is there a separate type for strings (not just array of characters)?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2000"/>
              <a:t>Is there a separate type for lists?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Sets by Union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make a new set by taking the union of existing sets: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55-243D-344A-8370-C6FF9A3FB24B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051175" y="2917825"/>
          <a:ext cx="2722563" cy="785813"/>
        </p:xfrm>
        <a:graphic>
          <a:graphicData uri="http://schemas.openxmlformats.org/presentationml/2006/ole">
            <p:oleObj spid="_x0000_s16388" name="Equation" r:id="rId4" imgW="66024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Types by Union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09600"/>
          </a:xfrm>
        </p:spPr>
        <p:txBody>
          <a:bodyPr/>
          <a:lstStyle/>
          <a:p>
            <a:r>
              <a:rPr lang="en-US"/>
              <a:t>Many languages support union types: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020C-C56F-4E47-AF70-E0C4EAD32401}" type="slidenum">
              <a:rPr lang="en-US"/>
              <a:pPr/>
              <a:t>26</a:t>
            </a:fld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3048000"/>
            <a:ext cx="29225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C:</a:t>
            </a:r>
          </a:p>
          <a:p>
            <a:endParaRPr lang="en-US"/>
          </a:p>
          <a:p>
            <a:r>
              <a:rPr lang="en-US" b="1">
                <a:latin typeface="Courier New" pitchFamily="-112" charset="0"/>
              </a:rPr>
              <a:t>union element {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int i;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float f;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};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953000" y="3035300"/>
            <a:ext cx="3470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ML:</a:t>
            </a:r>
          </a:p>
          <a:p>
            <a:endParaRPr lang="en-US"/>
          </a:p>
          <a:p>
            <a:r>
              <a:rPr lang="en-US" b="1">
                <a:latin typeface="Courier New" pitchFamily="-112" charset="0"/>
              </a:rPr>
              <a:t>datatype element =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I of int |</a:t>
            </a:r>
          </a:p>
          <a:p>
            <a:r>
              <a:rPr lang="en-US" b="1">
                <a:latin typeface="Courier New" pitchFamily="-112" charset="0"/>
              </a:rPr>
              <a:t>  F of real;</a:t>
            </a:r>
            <a:endParaRPr lang="en-US" sz="1800" b="1">
              <a:latin typeface="Courier New" pitchFamily="-11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Union Values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You can have the two representations overlap each other in memory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This representation may or may not be exposed to the programmer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E68D-C33C-F543-B7F2-E3537351810C}" type="slidenum">
              <a:rPr lang="en-US"/>
              <a:pPr/>
              <a:t>27</a:t>
            </a:fld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71600" y="2882900"/>
            <a:ext cx="73040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2" charset="0"/>
              </a:rPr>
              <a:t>union element {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int i;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char *p;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} u; /* sizeof(u) == </a:t>
            </a:r>
          </a:p>
          <a:p>
            <a:r>
              <a:rPr lang="en-US" b="1">
                <a:latin typeface="Courier New" pitchFamily="-112" charset="0"/>
              </a:rPr>
              <a:t>        max(sizeof(u.i),sizeof(u.p)) */</a:t>
            </a:r>
            <a:endParaRPr lang="en-US" sz="1800" b="1">
              <a:latin typeface="Courier New" pitchFamily="-11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Typed Unions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/>
              <a:t>In ML, all you can do with a union is extract the contents</a:t>
            </a:r>
          </a:p>
          <a:p>
            <a:r>
              <a:rPr lang="en-US"/>
              <a:t>And you have to say what to do with each type of value in the union: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61CC-1679-B04D-B955-A8900C4E17E3}" type="slidenum">
              <a:rPr lang="en-US"/>
              <a:pPr/>
              <a:t>28</a:t>
            </a:fld>
            <a:endParaRPr lang="en-US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362200" y="3810000"/>
            <a:ext cx="52959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2" charset="0"/>
              </a:rPr>
              <a:t>datatype element =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I of int |</a:t>
            </a:r>
          </a:p>
          <a:p>
            <a:r>
              <a:rPr lang="en-US" b="1">
                <a:latin typeface="Courier New" pitchFamily="-112" charset="0"/>
              </a:rPr>
              <a:t>  F of real;</a:t>
            </a:r>
          </a:p>
          <a:p>
            <a:endParaRPr lang="en-US" b="1">
              <a:latin typeface="Courier New" pitchFamily="-112" charset="0"/>
            </a:endParaRPr>
          </a:p>
          <a:p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getReal (F x) = x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getReal (I x) = real x; </a:t>
            </a:r>
            <a:endParaRPr lang="en-US" sz="1800" b="1">
              <a:latin typeface="Courier New" pitchFamily="-11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Loosely Typed Unions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2209800"/>
          </a:xfrm>
        </p:spPr>
        <p:txBody>
          <a:bodyPr/>
          <a:lstStyle/>
          <a:p>
            <a:r>
              <a:rPr lang="en-US"/>
              <a:t>Some languages expose the details of union implementation</a:t>
            </a:r>
          </a:p>
          <a:p>
            <a:r>
              <a:rPr lang="en-US"/>
              <a:t>Programs can take advantage of the fact that the specific type of a value is lost: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A368-FDBC-364C-9BB1-D3C7F67583F8}" type="slidenum">
              <a:rPr lang="en-US"/>
              <a:pPr/>
              <a:t>29</a:t>
            </a:fld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43200" y="3352800"/>
            <a:ext cx="31051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2" charset="0"/>
              </a:rPr>
              <a:t>union element {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int i;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float f;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};</a:t>
            </a:r>
          </a:p>
          <a:p>
            <a:endParaRPr lang="en-US" b="1">
              <a:latin typeface="Courier New" pitchFamily="-112" charset="0"/>
            </a:endParaRPr>
          </a:p>
          <a:p>
            <a:r>
              <a:rPr lang="en-US" b="1">
                <a:latin typeface="Courier New" pitchFamily="-112" charset="0"/>
              </a:rPr>
              <a:t>union element e;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e.i = 100;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float x = e.f;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A Tour Of Types</a:t>
            </a:r>
          </a:p>
        </p:txBody>
      </p:sp>
      <p:sp>
        <p:nvSpPr>
          <p:cNvPr id="11776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too many to cover them all</a:t>
            </a:r>
          </a:p>
          <a:p>
            <a:r>
              <a:rPr lang="en-US"/>
              <a:t>Instead, a short tour of the type menagerie</a:t>
            </a:r>
          </a:p>
          <a:p>
            <a:r>
              <a:rPr lang="en-US"/>
              <a:t>Most ways you can construct a set in mathematics are also ways to construct a type in some programming language</a:t>
            </a:r>
          </a:p>
          <a:p>
            <a:r>
              <a:rPr lang="en-US"/>
              <a:t>We will organize the tour around that connection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74BA-9738-B34B-8D9C-7B32AD9036C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ANSI C Says About This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2BEF-75C8-3545-A9F0-1E411F815FC3}" type="slidenum">
              <a:rPr lang="en-US"/>
              <a:pPr/>
              <a:t>30</a:t>
            </a:fld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2325" y="1717675"/>
            <a:ext cx="7864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 union may be thought of as a structure all of whose members begin at offset 0 and whose size is sufficient to contain any of its members.  At most one of the members can be stored in a union at any time.  If a pointer to a union is cast to the type of a pointer to a member, the result refers to that member.</a:t>
            </a:r>
          </a:p>
          <a:p>
            <a:endParaRPr lang="en-US"/>
          </a:p>
          <a:p>
            <a:r>
              <a:rPr lang="en-US"/>
              <a:t>In general, a member of a union may not be inspected unless the value of the union as been assigned using that same member.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267200" y="5486400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The C Programming Language</a:t>
            </a:r>
            <a:r>
              <a:rPr lang="en-US" sz="1800"/>
              <a:t>, 2nd ed.</a:t>
            </a:r>
          </a:p>
          <a:p>
            <a:r>
              <a:rPr lang="en-US" sz="1800"/>
              <a:t>Brian W. Kernighan and Dennis M. Ritchie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Middle Way: Variant Records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/>
              <a:t>Union where specific type is linked to the value of a field  (“</a:t>
            </a:r>
            <a:r>
              <a:rPr lang="en-US" i="1"/>
              <a:t>discriminated union</a:t>
            </a:r>
            <a:r>
              <a:rPr lang="en-US"/>
              <a:t>”)</a:t>
            </a:r>
          </a:p>
          <a:p>
            <a:r>
              <a:rPr lang="en-US"/>
              <a:t>A variety of languages including Ada and Modula-2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33AE-BF52-B64E-B68E-134ED246CC7B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 Variant Record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139-B2E1-1E4D-919E-AA9D68639116}" type="slidenum">
              <a:rPr lang="en-US"/>
              <a:pPr/>
              <a:t>32</a:t>
            </a:fld>
            <a:endParaRPr lang="en-US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143000" y="1676400"/>
            <a:ext cx="7391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type DEVICE is (PRINTER, DISK);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type PERIPHERAL(Unit: DEVICE) is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record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HoursWorking: INTEGER;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case Unit is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when PRINTER =&gt;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Line_count: INTEGER;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when DISK =&gt;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Cylinder: INTEGER;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Track: INTEGER;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end case;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end record;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Subsets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define the subset selected by any predicate P: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A67C-5111-7A4E-A09E-C74E75CD08F3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468563" y="3340100"/>
          <a:ext cx="4552950" cy="882650"/>
        </p:xfrm>
        <a:graphic>
          <a:graphicData uri="http://schemas.openxmlformats.org/presentationml/2006/ole">
            <p:oleObj spid="_x0000_s23556" name="Equation" r:id="rId4" imgW="11048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Subtypes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114800"/>
          </a:xfrm>
        </p:spPr>
        <p:txBody>
          <a:bodyPr/>
          <a:lstStyle/>
          <a:p>
            <a:r>
              <a:rPr lang="en-US"/>
              <a:t>Some languages support subtypes, with more or less generality</a:t>
            </a:r>
          </a:p>
          <a:p>
            <a:pPr lvl="1"/>
            <a:r>
              <a:rPr lang="en-US"/>
              <a:t>Less general: Pascal subranges</a:t>
            </a:r>
          </a:p>
          <a:p>
            <a:pPr lvl="2">
              <a:buFont typeface="Monotype Sorts" pitchFamily="-112" charset="2"/>
              <a:buNone/>
            </a:pPr>
            <a:r>
              <a:rPr lang="en-US" b="1">
                <a:latin typeface="Courier New" pitchFamily="-112" charset="0"/>
              </a:rPr>
              <a:t>type digit = 0..9;</a:t>
            </a:r>
            <a:endParaRPr lang="en-US" sz="1800" b="1">
              <a:latin typeface="Courier New" pitchFamily="-112" charset="0"/>
            </a:endParaRPr>
          </a:p>
          <a:p>
            <a:pPr lvl="1"/>
            <a:r>
              <a:rPr lang="en-US"/>
              <a:t>More general: Ada subtypes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2" charset="0"/>
              </a:rPr>
              <a:t>subtype DIGIT is INTEGER range 0..9;</a:t>
            </a:r>
            <a:br>
              <a:rPr lang="en-US" sz="2400" b="1">
                <a:latin typeface="Courier New" pitchFamily="-112" charset="0"/>
              </a:rPr>
            </a:br>
            <a:r>
              <a:rPr lang="en-US" sz="2400" b="1">
                <a:latin typeface="Courier New" pitchFamily="-112" charset="0"/>
              </a:rPr>
              <a:t>	subtype WEEKDAY is DAY range MON..FRI;</a:t>
            </a:r>
          </a:p>
          <a:p>
            <a:pPr lvl="1"/>
            <a:r>
              <a:rPr lang="en-US"/>
              <a:t>Most general: Lisp types with predicates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862-B43E-9B41-9C35-7F51BD57E7F3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Ada Subtypes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F7F4-C506-654A-BCF7-0950DD70BCE4}" type="slidenum">
              <a:rPr lang="en-US"/>
              <a:pPr/>
              <a:t>35</a:t>
            </a:fld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0" y="1371600"/>
            <a:ext cx="59753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12" charset="0"/>
              </a:rPr>
              <a:t>type DEVICE is (PRINTER, DISK);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/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type PERIPHERAL(Unit: DEVICE) is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record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HoursWorking: INTEGER;</a:t>
            </a:r>
          </a:p>
          <a:p>
            <a:r>
              <a:rPr lang="en-US" sz="2000" b="1">
                <a:latin typeface="Courier New" pitchFamily="-112" charset="0"/>
              </a:rPr>
              <a:t>    case Unit is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  when PRINTER =&gt;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    Line_count: INTEGER;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  when DISK =&gt;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    Cylinder: INTEGER;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    Track: INTEGER;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  end case;</a:t>
            </a:r>
            <a:br>
              <a:rPr lang="en-US" sz="2000" b="1">
                <a:latin typeface="Courier New" pitchFamily="-112" charset="0"/>
              </a:rPr>
            </a:br>
            <a:r>
              <a:rPr lang="en-US" sz="2000" b="1">
                <a:latin typeface="Courier New" pitchFamily="-112" charset="0"/>
              </a:rPr>
              <a:t>  end record;</a:t>
            </a:r>
          </a:p>
          <a:p>
            <a:endParaRPr lang="en-US" sz="2000" b="1">
              <a:latin typeface="Courier New" pitchFamily="-112" charset="0"/>
            </a:endParaRPr>
          </a:p>
          <a:p>
            <a:r>
              <a:rPr lang="en-US" sz="2000" b="1">
                <a:latin typeface="Courier New" pitchFamily="-112" charset="0"/>
              </a:rPr>
              <a:t>subtype DISK_UNIT is PERIPHERAL(DISK);</a:t>
            </a:r>
            <a:endParaRPr lang="en-US" b="1">
              <a:latin typeface="Courier New" pitchFamily="-11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Lisp Types with Predicates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803-6779-044F-9AC9-A1DE0E908D97}" type="slidenum">
              <a:rPr lang="en-US"/>
              <a:pPr/>
              <a:t>36</a:t>
            </a:fld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90600" y="2187575"/>
            <a:ext cx="7804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12" charset="0"/>
              </a:rPr>
              <a:t>(declare (type integer x))</a:t>
            </a:r>
          </a:p>
          <a:p>
            <a:endParaRPr lang="en-US" sz="2000" b="1">
              <a:latin typeface="Courier New" pitchFamily="-112" charset="0"/>
            </a:endParaRPr>
          </a:p>
          <a:p>
            <a:r>
              <a:rPr lang="en-US" sz="2000" b="1">
                <a:latin typeface="Courier New" pitchFamily="-112" charset="0"/>
              </a:rPr>
              <a:t>(declare (type (or null cons) x))</a:t>
            </a:r>
          </a:p>
          <a:p>
            <a:endParaRPr lang="en-US" sz="2000" b="1">
              <a:latin typeface="Courier New" pitchFamily="-112" charset="0"/>
            </a:endParaRPr>
          </a:p>
          <a:p>
            <a:r>
              <a:rPr lang="en-US" sz="2000" b="1">
                <a:latin typeface="Courier New" pitchFamily="-112" charset="0"/>
              </a:rPr>
              <a:t>(declare (type (and number (not integer)) x))</a:t>
            </a:r>
          </a:p>
          <a:p>
            <a:endParaRPr lang="en-US" sz="2000" b="1">
              <a:latin typeface="Courier New" pitchFamily="-112" charset="0"/>
            </a:endParaRPr>
          </a:p>
          <a:p>
            <a:r>
              <a:rPr lang="en-US" sz="2000" b="1">
                <a:latin typeface="Courier New" pitchFamily="-112" charset="0"/>
              </a:rPr>
              <a:t>(declare (type (and integer (satisfies evenp)) x))</a:t>
            </a:r>
            <a:endParaRPr lang="en-US" b="1">
              <a:latin typeface="Courier New" pitchFamily="-11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Subtype Values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Usually, we just use the same representation for the subtype as for the supertype</a:t>
            </a:r>
          </a:p>
          <a:p>
            <a:r>
              <a:rPr lang="en-US"/>
              <a:t>Questions:</a:t>
            </a:r>
          </a:p>
          <a:p>
            <a:pPr lvl="1"/>
            <a:r>
              <a:rPr lang="en-US"/>
              <a:t>Do you try to shorten it if you can?  Does 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X: 1..9</a:t>
            </a:r>
            <a:r>
              <a:rPr lang="en-US"/>
              <a:t> take the same space as 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X: Integer</a:t>
            </a:r>
            <a:r>
              <a:rPr lang="en-US"/>
              <a:t>?</a:t>
            </a:r>
          </a:p>
          <a:p>
            <a:pPr lvl="1"/>
            <a:r>
              <a:rPr lang="en-US"/>
              <a:t>Do you enforce the subtyping?  Is </a:t>
            </a:r>
            <a:r>
              <a:rPr lang="en-US" b="1">
                <a:latin typeface="Courier New" pitchFamily="-112" charset="0"/>
              </a:rPr>
              <a:t>X := 10</a:t>
            </a:r>
            <a:r>
              <a:rPr lang="en-US"/>
              <a:t> legal?  What about </a:t>
            </a:r>
            <a:r>
              <a:rPr lang="en-US" b="1">
                <a:latin typeface="Courier New" pitchFamily="-112" charset="0"/>
              </a:rPr>
              <a:t>X := X + 1</a:t>
            </a:r>
            <a:r>
              <a:rPr lang="en-US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B11-8223-4847-A333-298C7B198D09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Subtype Values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Usually, supports all the same operations that are supported on the supertype</a:t>
            </a:r>
          </a:p>
          <a:p>
            <a:pPr>
              <a:lnSpc>
                <a:spcPct val="90000"/>
              </a:lnSpc>
            </a:pPr>
            <a:r>
              <a:rPr lang="en-US"/>
              <a:t>And perhaps additional operations that would not make sense on the supertype:</a:t>
            </a:r>
            <a:br>
              <a:rPr lang="en-US"/>
            </a:br>
            <a:r>
              <a:rPr lang="en-US" sz="2400" b="1">
                <a:latin typeface="Courier New" pitchFamily="-112" charset="0"/>
              </a:rPr>
              <a:t>	function toDigit(X: Digit): Char;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Important meditation: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4096-CE25-A24E-80CC-388D3EFB3F7B}" type="slidenum">
              <a:rPr lang="en-US"/>
              <a:pPr/>
              <a:t>38</a:t>
            </a:fld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47371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 subtype is a subset of values, but it</a:t>
            </a:r>
            <a:br>
              <a:rPr lang="en-US"/>
            </a:br>
            <a:r>
              <a:rPr lang="en-US"/>
              <a:t>can support a superset of operations.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Word About Classes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is a key idea of object-oriented programming</a:t>
            </a:r>
          </a:p>
          <a:p>
            <a:pPr>
              <a:lnSpc>
                <a:spcPct val="90000"/>
              </a:lnSpc>
            </a:pPr>
            <a:r>
              <a:rPr lang="en-US"/>
              <a:t>In class-based object-oriented languages, a </a:t>
            </a:r>
            <a:r>
              <a:rPr lang="en-US" i="1"/>
              <a:t>class</a:t>
            </a:r>
            <a:r>
              <a:rPr lang="en-US"/>
              <a:t> can be a type: data and operations on that data, bundled together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subclass</a:t>
            </a:r>
            <a:r>
              <a:rPr lang="en-US"/>
              <a:t> is a subtype: it includes a subset of the objects, but supports a superset of the operations</a:t>
            </a:r>
          </a:p>
          <a:p>
            <a:pPr>
              <a:lnSpc>
                <a:spcPct val="90000"/>
              </a:lnSpc>
            </a:pPr>
            <a:r>
              <a:rPr lang="en-US"/>
              <a:t>More about this in Chapter 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0349-7E16-974A-804D-5036B0F81435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467600" cy="4724400"/>
          </a:xfrm>
        </p:spPr>
        <p:txBody>
          <a:bodyPr/>
          <a:lstStyle/>
          <a:p>
            <a:r>
              <a:rPr lang="en-US"/>
              <a:t>Type Menagerie</a:t>
            </a:r>
          </a:p>
          <a:p>
            <a:pPr lvl="1"/>
            <a:r>
              <a:rPr lang="en-US"/>
              <a:t>Primitive types</a:t>
            </a:r>
          </a:p>
          <a:p>
            <a:pPr lvl="1"/>
            <a:r>
              <a:rPr lang="en-US"/>
              <a:t>Constructed types</a:t>
            </a:r>
          </a:p>
          <a:p>
            <a:r>
              <a:rPr lang="en-US"/>
              <a:t>Uses For Types</a:t>
            </a:r>
          </a:p>
          <a:p>
            <a:pPr lvl="1"/>
            <a:r>
              <a:rPr lang="en-US"/>
              <a:t>Type annotations and type inference</a:t>
            </a:r>
          </a:p>
          <a:p>
            <a:pPr lvl="1"/>
            <a:r>
              <a:rPr lang="en-US"/>
              <a:t>Type checking</a:t>
            </a:r>
          </a:p>
          <a:p>
            <a:pPr lvl="1"/>
            <a:r>
              <a:rPr lang="en-US"/>
              <a:t>Type equivalence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AAFD-1775-634B-81A0-16F789700E9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Sets of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define the set of functions with a given domain and range: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B046-A3D2-034E-9EED-D61AACFE4D73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295400" y="3429000"/>
          <a:ext cx="6805613" cy="1474788"/>
        </p:xfrm>
        <a:graphic>
          <a:graphicData uri="http://schemas.openxmlformats.org/presentationml/2006/ole">
            <p:oleObj spid="_x0000_s48132" name="Equation" r:id="rId4" imgW="19810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Types of 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066800"/>
          </a:xfrm>
        </p:spPr>
        <p:txBody>
          <a:bodyPr/>
          <a:lstStyle/>
          <a:p>
            <a:r>
              <a:rPr lang="en-US"/>
              <a:t>Most languages have some notion of the type of a function: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17F8-D4D0-854A-AAB5-B572D983748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431925" y="3114675"/>
            <a:ext cx="4383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2" charset="0"/>
              </a:rPr>
              <a:t>int f(char a, char b) {</a:t>
            </a:r>
          </a:p>
          <a:p>
            <a:r>
              <a:rPr lang="en-US" b="1">
                <a:latin typeface="Courier New" pitchFamily="-112" charset="0"/>
              </a:rPr>
              <a:t>  return a==b;</a:t>
            </a:r>
          </a:p>
          <a:p>
            <a:r>
              <a:rPr lang="en-US" b="1">
                <a:latin typeface="Courier New" pitchFamily="-112" charset="0"/>
              </a:rPr>
              <a:t>}</a:t>
            </a:r>
            <a:endParaRPr lang="en-US" b="1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431925" y="5100638"/>
            <a:ext cx="602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2" charset="0"/>
              </a:rPr>
              <a:t>fun f(a:char, b:char) = (a = b);</a:t>
            </a:r>
            <a:endParaRPr lang="en-US" b="1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93725" y="51054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ML: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93725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Function Values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Of course, we need to </a:t>
            </a:r>
            <a:r>
              <a:rPr lang="en-US" i="1"/>
              <a:t>call</a:t>
            </a:r>
            <a:r>
              <a:rPr lang="en-US"/>
              <a:t> functions</a:t>
            </a:r>
          </a:p>
          <a:p>
            <a:pPr>
              <a:lnSpc>
                <a:spcPct val="90000"/>
              </a:lnSpc>
            </a:pPr>
            <a:r>
              <a:rPr lang="en-US"/>
              <a:t>We have taken it for granted that other types of values could be passed as parameters, bound to variables, and so on</a:t>
            </a:r>
          </a:p>
          <a:p>
            <a:pPr>
              <a:lnSpc>
                <a:spcPct val="90000"/>
              </a:lnSpc>
            </a:pPr>
            <a:r>
              <a:rPr lang="en-US"/>
              <a:t>Can’t take that for granted with function values: many languages support nothing beyond function call</a:t>
            </a:r>
          </a:p>
          <a:p>
            <a:pPr>
              <a:lnSpc>
                <a:spcPct val="90000"/>
              </a:lnSpc>
            </a:pPr>
            <a:r>
              <a:rPr lang="en-US"/>
              <a:t>We will see more operations in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E089-9DD3-D748-8526-9C919314AC78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467600" cy="47244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Type Menagerie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Primitive types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Constructed types</a:t>
            </a:r>
          </a:p>
          <a:p>
            <a:r>
              <a:rPr lang="en-US">
                <a:solidFill>
                  <a:schemeClr val="bg2"/>
                </a:solidFill>
              </a:rPr>
              <a:t>Uses For Types</a:t>
            </a:r>
          </a:p>
          <a:p>
            <a:pPr lvl="1"/>
            <a:r>
              <a:rPr lang="en-US"/>
              <a:t>Type annotations and type inference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checking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equivalence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0500-6569-4C46-A47F-8966119F71C8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Annotations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/>
              <a:t>Many languages require, or at least allow, type annotations on variables, functions, …</a:t>
            </a:r>
          </a:p>
          <a:p>
            <a:r>
              <a:rPr lang="en-US"/>
              <a:t>The programmer uses them to supply static type information to the language system</a:t>
            </a:r>
          </a:p>
          <a:p>
            <a:r>
              <a:rPr lang="en-US"/>
              <a:t>They are also a form of documentation, and make programs easier for people to read</a:t>
            </a:r>
          </a:p>
          <a:p>
            <a:r>
              <a:rPr lang="en-US"/>
              <a:t>Part of the language is syntax for describing types (think of </a:t>
            </a:r>
            <a:r>
              <a:rPr lang="en-US" b="1">
                <a:latin typeface="Courier New" pitchFamily="-112" charset="0"/>
              </a:rPr>
              <a:t>*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-&gt;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list</a:t>
            </a:r>
            <a:r>
              <a:rPr lang="en-US"/>
              <a:t> in 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3CB-9D86-C643-A29D-8088DD5EBD7C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Intrinsic Types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languages use naming conventions to declare the types of variables</a:t>
            </a:r>
          </a:p>
          <a:p>
            <a:pPr lvl="1"/>
            <a:r>
              <a:rPr lang="en-US"/>
              <a:t>Dialects of BASIC: </a:t>
            </a:r>
            <a:r>
              <a:rPr lang="en-US" b="1">
                <a:latin typeface="Courier New" pitchFamily="-112" charset="0"/>
              </a:rPr>
              <a:t>S$</a:t>
            </a:r>
            <a:r>
              <a:rPr lang="en-US"/>
              <a:t> is a string</a:t>
            </a:r>
          </a:p>
          <a:p>
            <a:pPr lvl="1"/>
            <a:r>
              <a:rPr lang="en-US"/>
              <a:t>Dialects of Fortran: </a:t>
            </a:r>
            <a:r>
              <a:rPr lang="en-US" b="1">
                <a:latin typeface="Courier New" pitchFamily="-112" charset="0"/>
              </a:rPr>
              <a:t>I</a:t>
            </a:r>
            <a:r>
              <a:rPr lang="en-US"/>
              <a:t> is an integer</a:t>
            </a:r>
          </a:p>
          <a:p>
            <a:r>
              <a:rPr lang="en-US"/>
              <a:t>Like explicit annotations, these supply static type information to the language system and the human reader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23C-7628-5448-B252-DC05075A0F1F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Type Inference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ML takes type inference to extremes</a:t>
            </a:r>
          </a:p>
          <a:p>
            <a:r>
              <a:rPr lang="en-US"/>
              <a:t>Infers a static type for every expression and for every function</a:t>
            </a:r>
          </a:p>
          <a:p>
            <a:r>
              <a:rPr lang="en-US"/>
              <a:t>Usually requires no annotations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11EA-0A2A-DA4D-87AC-601913E606E7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Type Inference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Most languages require some simple kinds of type inference</a:t>
            </a:r>
          </a:p>
          <a:p>
            <a:r>
              <a:rPr lang="en-US"/>
              <a:t>Constants usually have static types</a:t>
            </a:r>
          </a:p>
          <a:p>
            <a:pPr lvl="1"/>
            <a:r>
              <a:rPr lang="en-US"/>
              <a:t>Java: </a:t>
            </a:r>
            <a:r>
              <a:rPr lang="en-US" b="1">
                <a:latin typeface="Courier New" pitchFamily="-112" charset="0"/>
              </a:rPr>
              <a:t>10</a:t>
            </a:r>
            <a:r>
              <a:rPr lang="en-US"/>
              <a:t> has type </a:t>
            </a:r>
            <a:r>
              <a:rPr lang="en-US" b="1">
                <a:latin typeface="Courier New" pitchFamily="-112" charset="0"/>
              </a:rPr>
              <a:t>int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10L</a:t>
            </a:r>
            <a:r>
              <a:rPr lang="en-US"/>
              <a:t> has type </a:t>
            </a:r>
            <a:r>
              <a:rPr lang="en-US" b="1">
                <a:latin typeface="Courier New" pitchFamily="-112" charset="0"/>
              </a:rPr>
              <a:t>long</a:t>
            </a:r>
          </a:p>
          <a:p>
            <a:r>
              <a:rPr lang="en-US"/>
              <a:t>Expressions may have static types, inferred from operators and types of operands</a:t>
            </a:r>
          </a:p>
          <a:p>
            <a:pPr lvl="1"/>
            <a:r>
              <a:rPr lang="en-US"/>
              <a:t>Java: if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is </a:t>
            </a:r>
            <a:r>
              <a:rPr lang="en-US" b="1">
                <a:latin typeface="Courier New" pitchFamily="-112" charset="0"/>
              </a:rPr>
              <a:t>double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a*0</a:t>
            </a:r>
            <a:r>
              <a:rPr lang="en-US"/>
              <a:t> is </a:t>
            </a:r>
            <a:r>
              <a:rPr lang="en-US" b="1">
                <a:latin typeface="Courier New" pitchFamily="-112" charset="0"/>
              </a:rPr>
              <a:t>double</a:t>
            </a:r>
            <a:r>
              <a:rPr lang="en-US"/>
              <a:t> (</a:t>
            </a:r>
            <a:r>
              <a:rPr lang="en-US" b="1">
                <a:latin typeface="Courier New" pitchFamily="-112" charset="0"/>
              </a:rPr>
              <a:t>0.0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1804-3452-8642-99AD-FF9C9EAD73AC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467600" cy="47244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Type Menagerie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Primitive types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Constructed types</a:t>
            </a:r>
          </a:p>
          <a:p>
            <a:r>
              <a:rPr lang="en-US">
                <a:solidFill>
                  <a:schemeClr val="bg2"/>
                </a:solidFill>
              </a:rPr>
              <a:t>Uses For Types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annotations and type inference</a:t>
            </a:r>
          </a:p>
          <a:p>
            <a:pPr lvl="1"/>
            <a:r>
              <a:rPr lang="en-US"/>
              <a:t>Type checking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equivalence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86A8-538F-4E41-A6A4-D73FDE79E664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Type Checking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Static type checking determines a type for everything before running the program: variables, functions, expressions, everything</a:t>
            </a:r>
          </a:p>
          <a:p>
            <a:pPr>
              <a:lnSpc>
                <a:spcPct val="90000"/>
              </a:lnSpc>
            </a:pPr>
            <a:r>
              <a:rPr lang="en-US"/>
              <a:t>Compile-time error messages when static types are not consistent</a:t>
            </a:r>
          </a:p>
          <a:p>
            <a:pPr lvl="1">
              <a:lnSpc>
                <a:spcPct val="90000"/>
              </a:lnSpc>
            </a:pPr>
            <a:r>
              <a:rPr lang="en-US"/>
              <a:t>Operators: </a:t>
            </a:r>
            <a:r>
              <a:rPr lang="en-US" b="1">
                <a:latin typeface="Courier New" pitchFamily="-112" charset="0"/>
              </a:rPr>
              <a:t>1+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r>
              <a:rPr lang="en-US" b="1">
                <a:latin typeface="Courier New" pitchFamily="-112" charset="0"/>
              </a:rPr>
              <a:t>abc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endParaRPr lang="en-US" b="1">
              <a:latin typeface="Courier New" pitchFamily="-112" charset="0"/>
            </a:endParaRPr>
          </a:p>
          <a:p>
            <a:pPr lvl="1">
              <a:lnSpc>
                <a:spcPct val="90000"/>
              </a:lnSpc>
            </a:pPr>
            <a:r>
              <a:rPr lang="en-US"/>
              <a:t>Functions: </a:t>
            </a:r>
            <a:r>
              <a:rPr lang="en-US" b="1">
                <a:latin typeface="Courier New" pitchFamily="-112" charset="0"/>
              </a:rPr>
              <a:t>round(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"abc")</a:t>
            </a:r>
          </a:p>
          <a:p>
            <a:pPr lvl="1">
              <a:lnSpc>
                <a:spcPct val="90000"/>
              </a:lnSpc>
            </a:pPr>
            <a:r>
              <a:rPr lang="en-US"/>
              <a:t>Statements: </a:t>
            </a:r>
            <a:r>
              <a:rPr lang="en-US" b="1">
                <a:latin typeface="Courier New" pitchFamily="-112" charset="0"/>
              </a:rPr>
              <a:t>if </a:t>
            </a: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"abc" then …</a:t>
            </a:r>
            <a:endParaRPr lang="en-US" b="1">
              <a:latin typeface="Courier New" pitchFamily="-112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Most modern languages are statically typed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3CE-2911-0146-BCD7-32BC0EF8325D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vs. Constructed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Any type that a program can use but cannot define for itself is a </a:t>
            </a:r>
            <a:r>
              <a:rPr lang="en-US" sz="2800" i="1"/>
              <a:t>primitive type</a:t>
            </a:r>
            <a:r>
              <a:rPr lang="en-US" sz="2800"/>
              <a:t> in the language</a:t>
            </a:r>
          </a:p>
          <a:p>
            <a:pPr>
              <a:lnSpc>
                <a:spcPct val="90000"/>
              </a:lnSpc>
            </a:pPr>
            <a:r>
              <a:rPr lang="en-US" sz="2800"/>
              <a:t>Any type that a program can define for itself (using the primitive types) is a </a:t>
            </a:r>
            <a:r>
              <a:rPr lang="en-US" sz="2800" i="1"/>
              <a:t>constructed type</a:t>
            </a:r>
          </a:p>
          <a:p>
            <a:pPr>
              <a:lnSpc>
                <a:spcPct val="90000"/>
              </a:lnSpc>
            </a:pPr>
            <a:r>
              <a:rPr lang="en-US" sz="2800"/>
              <a:t>Some primitive types in ML: </a:t>
            </a:r>
            <a:r>
              <a:rPr lang="en-US" sz="2800" b="1">
                <a:latin typeface="Courier New" pitchFamily="-112" charset="0"/>
              </a:rPr>
              <a:t>int</a:t>
            </a:r>
            <a:r>
              <a:rPr lang="en-US" sz="2800"/>
              <a:t>,</a:t>
            </a:r>
            <a:r>
              <a:rPr lang="en-US" sz="2800" b="1">
                <a:latin typeface="Courier New" pitchFamily="-112" charset="0"/>
              </a:rPr>
              <a:t> real</a:t>
            </a:r>
            <a:r>
              <a:rPr lang="en-US" sz="2800"/>
              <a:t>,</a:t>
            </a:r>
            <a:r>
              <a:rPr lang="en-US" sz="2800" b="1">
                <a:latin typeface="Courier New" pitchFamily="-112" charset="0"/>
              </a:rPr>
              <a:t> char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ML program cannot define a type named </a:t>
            </a:r>
            <a:r>
              <a:rPr lang="en-US" sz="2400" b="1">
                <a:latin typeface="Courier New" pitchFamily="-112" charset="0"/>
              </a:rPr>
              <a:t>int</a:t>
            </a:r>
            <a:r>
              <a:rPr lang="en-US" sz="2400"/>
              <a:t> that works like the predefined </a:t>
            </a:r>
            <a:r>
              <a:rPr lang="en-US" sz="2400" b="1">
                <a:latin typeface="Courier New" pitchFamily="-112" charset="0"/>
              </a:rPr>
              <a:t>int</a:t>
            </a:r>
          </a:p>
          <a:p>
            <a:pPr>
              <a:lnSpc>
                <a:spcPct val="90000"/>
              </a:lnSpc>
            </a:pPr>
            <a:r>
              <a:rPr lang="en-US" sz="2800"/>
              <a:t>A constructed type: </a:t>
            </a:r>
            <a:r>
              <a:rPr lang="en-US" sz="2800" b="1">
                <a:latin typeface="Courier New" pitchFamily="-112" charset="0"/>
              </a:rPr>
              <a:t>int list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Defined using the primitive type </a:t>
            </a:r>
            <a:r>
              <a:rPr lang="en-US" sz="2400" b="1">
                <a:latin typeface="Courier New" pitchFamily="-112" charset="0"/>
              </a:rPr>
              <a:t>int</a:t>
            </a:r>
            <a:r>
              <a:rPr lang="en-US" sz="2400"/>
              <a:t> and the </a:t>
            </a:r>
            <a:r>
              <a:rPr lang="en-US" sz="2400" b="1">
                <a:latin typeface="Courier New" pitchFamily="-112" charset="0"/>
              </a:rPr>
              <a:t>list</a:t>
            </a:r>
            <a:r>
              <a:rPr lang="en-US" sz="2400"/>
              <a:t> type constructor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8668-AE0F-4742-88DA-1C289A3821F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Typing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505200"/>
          </a:xfrm>
        </p:spPr>
        <p:txBody>
          <a:bodyPr/>
          <a:lstStyle/>
          <a:p>
            <a:r>
              <a:rPr lang="en-US"/>
              <a:t>In some languages, programs are not statically type-checked before being run</a:t>
            </a:r>
          </a:p>
          <a:p>
            <a:r>
              <a:rPr lang="en-US"/>
              <a:t>They are usually still </a:t>
            </a:r>
            <a:r>
              <a:rPr lang="en-US" i="1"/>
              <a:t>dynamically</a:t>
            </a:r>
            <a:r>
              <a:rPr lang="en-US"/>
              <a:t> type-checked</a:t>
            </a:r>
            <a:endParaRPr lang="en-US" i="1"/>
          </a:p>
          <a:p>
            <a:r>
              <a:rPr lang="en-US"/>
              <a:t>At runtime, the language system checks that operands are of suitable types for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C01A-AC12-EF45-B765-7986E1BBCFB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Lisp</a:t>
            </a: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Lisp function adds two numbers:</a:t>
            </a:r>
            <a:br>
              <a:rPr lang="en-US"/>
            </a:br>
            <a:endParaRPr lang="en-US"/>
          </a:p>
          <a:p>
            <a:r>
              <a:rPr lang="en-US"/>
              <a:t>It won’t work if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or </a:t>
            </a:r>
            <a:r>
              <a:rPr lang="en-US" b="1">
                <a:latin typeface="Courier New" pitchFamily="-112" charset="0"/>
              </a:rPr>
              <a:t>b</a:t>
            </a:r>
            <a:r>
              <a:rPr lang="en-US"/>
              <a:t> is not a number</a:t>
            </a:r>
          </a:p>
          <a:p>
            <a:r>
              <a:rPr lang="en-US"/>
              <a:t>An improper call, like </a:t>
            </a:r>
            <a:r>
              <a:rPr lang="en-US" b="1">
                <a:latin typeface="Courier New" pitchFamily="-112" charset="0"/>
              </a:rPr>
              <a:t>(f nil nil)</a:t>
            </a:r>
            <a:r>
              <a:rPr lang="en-US"/>
              <a:t>, is not caught at compile time</a:t>
            </a:r>
          </a:p>
          <a:p>
            <a:r>
              <a:rPr lang="en-US"/>
              <a:t>It is caught at runtime – that is dynamic typing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55D-C411-D64E-B63D-12621E79E194}" type="slidenum">
              <a:rPr lang="en-US"/>
              <a:pPr/>
              <a:t>51</a:t>
            </a:fld>
            <a:endParaRPr lang="en-US"/>
          </a:p>
        </p:txBody>
      </p:sp>
      <p:sp>
        <p:nvSpPr>
          <p:cNvPr id="135172" name="Text Box 1028"/>
          <p:cNvSpPr txBox="1">
            <a:spLocks noChangeArrowheads="1"/>
          </p:cNvSpPr>
          <p:nvPr/>
        </p:nvSpPr>
        <p:spPr bwMode="auto">
          <a:xfrm>
            <a:off x="2209800" y="2362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(defun f (a b) (+ a b))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Still Uses Types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Although dynamic typing does not type everything at compile time, it still uses types</a:t>
            </a:r>
          </a:p>
          <a:p>
            <a:pPr>
              <a:lnSpc>
                <a:spcPct val="90000"/>
              </a:lnSpc>
            </a:pPr>
            <a:r>
              <a:rPr lang="en-US"/>
              <a:t>In a way, it uses them even more than static typing</a:t>
            </a:r>
          </a:p>
          <a:p>
            <a:pPr>
              <a:lnSpc>
                <a:spcPct val="90000"/>
              </a:lnSpc>
            </a:pPr>
            <a:r>
              <a:rPr lang="en-US"/>
              <a:t>It needs to have types to check at runtime</a:t>
            </a:r>
          </a:p>
          <a:p>
            <a:pPr>
              <a:lnSpc>
                <a:spcPct val="90000"/>
              </a:lnSpc>
            </a:pPr>
            <a:r>
              <a:rPr lang="en-US"/>
              <a:t>So the language system must store type information with values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035F-D17C-9D4A-B080-0F860930DDE3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Typing</a:t>
            </a:r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quite a black-and-white picture</a:t>
            </a:r>
          </a:p>
          <a:p>
            <a:pPr>
              <a:lnSpc>
                <a:spcPct val="90000"/>
              </a:lnSpc>
            </a:pPr>
            <a:r>
              <a:rPr lang="en-US"/>
              <a:t>Statically typed languages often use some dynamic typing</a:t>
            </a:r>
          </a:p>
          <a:p>
            <a:pPr lvl="1">
              <a:lnSpc>
                <a:spcPct val="90000"/>
              </a:lnSpc>
            </a:pPr>
            <a:r>
              <a:rPr lang="en-US"/>
              <a:t>Subtypes can cause this</a:t>
            </a:r>
          </a:p>
          <a:p>
            <a:pPr lvl="1">
              <a:lnSpc>
                <a:spcPct val="90000"/>
              </a:lnSpc>
            </a:pPr>
            <a:r>
              <a:rPr lang="en-US"/>
              <a:t>Everything is typed at compile time, but compile-time type may have subtypes</a:t>
            </a:r>
          </a:p>
          <a:p>
            <a:pPr lvl="1">
              <a:lnSpc>
                <a:spcPct val="90000"/>
              </a:lnSpc>
            </a:pPr>
            <a:r>
              <a:rPr lang="en-US"/>
              <a:t>At runtime, it may be necessary to check a value’s membership in a subtype</a:t>
            </a:r>
          </a:p>
          <a:p>
            <a:pPr lvl="1">
              <a:lnSpc>
                <a:spcPct val="90000"/>
              </a:lnSpc>
            </a:pPr>
            <a:r>
              <a:rPr lang="en-US"/>
              <a:t>This problem arises in object-oriented languages especially – more in Chapter 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E1C1-8FB6-C848-81B2-8DAB2039B5F4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Typing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Dynamically typed languages often use some static typing</a:t>
            </a:r>
          </a:p>
          <a:p>
            <a:pPr lvl="1"/>
            <a:r>
              <a:rPr lang="en-US"/>
              <a:t>Static types can be inferred for parts of Lisp programs, using constant types and declarations</a:t>
            </a:r>
          </a:p>
          <a:p>
            <a:pPr lvl="1"/>
            <a:r>
              <a:rPr lang="en-US"/>
              <a:t>Lisp compilers can use static type information to generate better code, eliminating runtime type checks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BACD-FC56-F441-9381-4D488829731D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Runtime Type Tests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languages allow explicit runtime type tests:</a:t>
            </a:r>
          </a:p>
          <a:p>
            <a:pPr lvl="1">
              <a:lnSpc>
                <a:spcPct val="90000"/>
              </a:lnSpc>
            </a:pPr>
            <a:r>
              <a:rPr lang="en-US"/>
              <a:t>Java: test object type with </a:t>
            </a:r>
            <a:r>
              <a:rPr lang="en-US" b="1">
                <a:latin typeface="Courier New" pitchFamily="-112" charset="0"/>
              </a:rPr>
              <a:t>instanceof</a:t>
            </a:r>
            <a:r>
              <a:rPr lang="en-US"/>
              <a:t> operator</a:t>
            </a:r>
          </a:p>
          <a:p>
            <a:pPr lvl="1">
              <a:lnSpc>
                <a:spcPct val="90000"/>
              </a:lnSpc>
            </a:pPr>
            <a:r>
              <a:rPr lang="en-US"/>
              <a:t>Modula-3: branch on object type with </a:t>
            </a:r>
            <a:r>
              <a:rPr lang="en-US" b="1">
                <a:latin typeface="Courier New" pitchFamily="-112" charset="0"/>
              </a:rPr>
              <a:t>typecase</a:t>
            </a:r>
            <a:r>
              <a:rPr lang="en-US"/>
              <a:t> statement</a:t>
            </a:r>
          </a:p>
          <a:p>
            <a:pPr>
              <a:lnSpc>
                <a:spcPct val="90000"/>
              </a:lnSpc>
            </a:pPr>
            <a:r>
              <a:rPr lang="en-US"/>
              <a:t>These require type information to be present at runtime, even when the language is mostly statically typed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0ED9-1275-E14D-8D18-94A5098B14AC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Typing, Weak Typing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purpose of type-checking is to prevent the application of operations to incorrect types of operands</a:t>
            </a:r>
          </a:p>
          <a:p>
            <a:r>
              <a:rPr lang="en-US" sz="2800"/>
              <a:t>In some languages, like ML and Java, the type-checking is thorough enough to guarantee this—that’s </a:t>
            </a:r>
            <a:r>
              <a:rPr lang="en-US" sz="2800" i="1"/>
              <a:t>strong typing</a:t>
            </a:r>
          </a:p>
          <a:p>
            <a:r>
              <a:rPr lang="en-US" sz="2800"/>
              <a:t>Many languages (like C) fall short of this: there are holes in the type system that add flexibility but weaken the guarantee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ADF7-7665-BA49-ADC8-877F985C40D1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467600" cy="47244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Type Menagerie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Primitive types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Constructed types</a:t>
            </a:r>
          </a:p>
          <a:p>
            <a:r>
              <a:rPr lang="en-US">
                <a:solidFill>
                  <a:schemeClr val="bg2"/>
                </a:solidFill>
              </a:rPr>
              <a:t>Uses For Types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declarations and inference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Static and dynamic typing</a:t>
            </a:r>
          </a:p>
          <a:p>
            <a:pPr lvl="1"/>
            <a:r>
              <a:rPr lang="en-US"/>
              <a:t>Type equivalence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3649-D596-2C4F-B633-3BEDE81C1A2D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are two types the same?</a:t>
            </a:r>
          </a:p>
          <a:p>
            <a:r>
              <a:rPr lang="en-US"/>
              <a:t>An important question for static and dynamic type checking</a:t>
            </a:r>
          </a:p>
          <a:p>
            <a:r>
              <a:rPr lang="en-US"/>
              <a:t>For instance, a language might permit </a:t>
            </a:r>
            <a:r>
              <a:rPr lang="en-US" b="1">
                <a:latin typeface="Courier New" pitchFamily="-112" charset="0"/>
              </a:rPr>
              <a:t>a:=b</a:t>
            </a:r>
            <a:r>
              <a:rPr lang="en-US"/>
              <a:t> if </a:t>
            </a:r>
            <a:r>
              <a:rPr lang="en-US" b="1">
                <a:latin typeface="Courier New" pitchFamily="-112" charset="0"/>
              </a:rPr>
              <a:t>b</a:t>
            </a:r>
            <a:r>
              <a:rPr lang="en-US"/>
              <a:t> has “the same” type as</a:t>
            </a:r>
            <a:r>
              <a:rPr lang="en-US" b="1">
                <a:latin typeface="Courier New" pitchFamily="-112" charset="0"/>
              </a:rPr>
              <a:t> a</a:t>
            </a:r>
          </a:p>
          <a:p>
            <a:r>
              <a:rPr lang="en-US"/>
              <a:t>Different languages decide type equivalence in different ways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F1B3-652B-BC4F-9174-A2E427321C38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Name equivalence</a:t>
            </a:r>
            <a:r>
              <a:rPr lang="en-US"/>
              <a:t>: types are the same if and only if they have the same name</a:t>
            </a:r>
          </a:p>
          <a:p>
            <a:pPr>
              <a:lnSpc>
                <a:spcPct val="90000"/>
              </a:lnSpc>
            </a:pPr>
            <a:r>
              <a:rPr lang="en-US" i="1"/>
              <a:t>Structural equivalence</a:t>
            </a:r>
            <a:r>
              <a:rPr lang="en-US"/>
              <a:t>: types are the same if and only if they are built from the same primitive types using the same type constructors in the same order</a:t>
            </a:r>
          </a:p>
          <a:p>
            <a:pPr>
              <a:lnSpc>
                <a:spcPct val="90000"/>
              </a:lnSpc>
            </a:pPr>
            <a:r>
              <a:rPr lang="en-US"/>
              <a:t>Not the only two ways to decide equivalence, just the two easiest to explain</a:t>
            </a:r>
          </a:p>
          <a:p>
            <a:pPr>
              <a:lnSpc>
                <a:spcPct val="90000"/>
              </a:lnSpc>
            </a:pPr>
            <a:r>
              <a:rPr lang="en-US"/>
              <a:t>Languages often use odd variations or combinations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ABDF-CDA5-D84F-A670-04966DE9F935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definition of a language says what the primitive types are</a:t>
            </a:r>
          </a:p>
          <a:p>
            <a:r>
              <a:rPr lang="en-US"/>
              <a:t>Some languages define the primitive types more strictly than others:</a:t>
            </a:r>
          </a:p>
          <a:p>
            <a:pPr lvl="1"/>
            <a:r>
              <a:rPr lang="en-US"/>
              <a:t>Some define the primitive types exactly (Java)</a:t>
            </a:r>
          </a:p>
          <a:p>
            <a:pPr lvl="1"/>
            <a:r>
              <a:rPr lang="en-US"/>
              <a:t>Others leave some wiggle room—the primitive types may be different sets in different implementations of the language (C, 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80D-A15D-6F4D-A681-352DD590714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 Example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772400" cy="3733800"/>
          </a:xfrm>
        </p:spPr>
        <p:txBody>
          <a:bodyPr/>
          <a:lstStyle/>
          <a:p>
            <a:r>
              <a:rPr lang="en-US"/>
              <a:t>What happens if you try to pass </a:t>
            </a:r>
            <a:r>
              <a:rPr lang="en-US" b="1">
                <a:latin typeface="Courier New" pitchFamily="-112" charset="0"/>
              </a:rPr>
              <a:t>f</a:t>
            </a:r>
            <a:r>
              <a:rPr lang="en-US"/>
              <a:t> a parameter of type </a:t>
            </a:r>
            <a:r>
              <a:rPr lang="en-US" b="1">
                <a:latin typeface="Courier New" pitchFamily="-112" charset="0"/>
              </a:rPr>
              <a:t>irpair2</a:t>
            </a:r>
            <a:r>
              <a:rPr lang="en-US"/>
              <a:t>?</a:t>
            </a:r>
          </a:p>
          <a:p>
            <a:pPr lvl="1"/>
            <a:r>
              <a:rPr lang="en-US"/>
              <a:t>Name equivalence does not permit this: </a:t>
            </a:r>
            <a:r>
              <a:rPr lang="en-US" b="1">
                <a:latin typeface="Courier New" pitchFamily="-112" charset="0"/>
              </a:rPr>
              <a:t>irpair2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irpair1</a:t>
            </a:r>
            <a:r>
              <a:rPr lang="en-US"/>
              <a:t> are different names</a:t>
            </a:r>
          </a:p>
          <a:p>
            <a:pPr lvl="1"/>
            <a:r>
              <a:rPr lang="en-US"/>
              <a:t>Structural equivalence does permit this, since the types are constructed identically</a:t>
            </a:r>
          </a:p>
          <a:p>
            <a:r>
              <a:rPr lang="en-US"/>
              <a:t>ML does permit it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0781-BAD1-7F4B-A433-A2A0B15860A1}" type="slidenum">
              <a:rPr lang="en-US"/>
              <a:pPr/>
              <a:t>60</a:t>
            </a:fld>
            <a:endParaRPr lang="en-US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676400" y="1219200"/>
            <a:ext cx="6019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type irpair1 = int * real;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type irpair2 = int * real;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fun f(x:irpair1) = #1 x;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819400"/>
            <a:ext cx="77724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happens if you try to assign </a:t>
            </a:r>
            <a:r>
              <a:rPr lang="en-US" b="1">
                <a:latin typeface="Courier New" pitchFamily="-112" charset="0"/>
              </a:rPr>
              <a:t>Counts1</a:t>
            </a:r>
            <a:r>
              <a:rPr lang="en-US"/>
              <a:t> to </a:t>
            </a:r>
            <a:r>
              <a:rPr lang="en-US" b="1">
                <a:latin typeface="Courier New" pitchFamily="-112" charset="0"/>
              </a:rPr>
              <a:t>Counts2</a:t>
            </a:r>
            <a:r>
              <a:rPr lang="en-US"/>
              <a:t>?</a:t>
            </a:r>
          </a:p>
          <a:p>
            <a:pPr lvl="1">
              <a:lnSpc>
                <a:spcPct val="90000"/>
              </a:lnSpc>
            </a:pPr>
            <a:r>
              <a:rPr lang="en-US"/>
              <a:t>Name equivalence does not permit this: the types of </a:t>
            </a:r>
            <a:r>
              <a:rPr lang="en-US" b="1">
                <a:latin typeface="Courier New" pitchFamily="-112" charset="0"/>
              </a:rPr>
              <a:t>Counts1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Counts2</a:t>
            </a:r>
            <a:r>
              <a:rPr lang="en-US"/>
              <a:t> are unnamed</a:t>
            </a:r>
          </a:p>
          <a:p>
            <a:pPr lvl="1">
              <a:lnSpc>
                <a:spcPct val="90000"/>
              </a:lnSpc>
            </a:pPr>
            <a:r>
              <a:rPr lang="en-US"/>
              <a:t>Structural equivalence does permit this, since the types are constructed identically</a:t>
            </a:r>
          </a:p>
          <a:p>
            <a:pPr>
              <a:lnSpc>
                <a:spcPct val="90000"/>
              </a:lnSpc>
            </a:pPr>
            <a:r>
              <a:rPr lang="en-US"/>
              <a:t>Most Pascal systems do not permit it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BE95-EFCA-6F4F-A8DA-ED340DBC15D0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371600" y="1447800"/>
            <a:ext cx="716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var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Counts1: array['a'..'z'] of Integer;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Counts2: array['a'..'z'] of Integer;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key question for type systems: how much of the representation is exposed?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programmers prefer languages like C that expose many implementation details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They offer the power to cut through type abstractions, when it is useful or efficient or fun to do so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Others prefer languages like ML that hide all implementation details (</a:t>
            </a:r>
            <a:r>
              <a:rPr lang="en-US" sz="2800" i="1" dirty="0"/>
              <a:t>abstract types</a:t>
            </a:r>
            <a:r>
              <a:rPr 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Clean, mathematical interfaces make it easier to write correct programs, and to prove them correct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F92-6529-8F40-B6D1-7C8671E7CCBA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Integral Types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F0B1-6173-B845-AAF7-5433EFE87ACE}" type="slidenum">
              <a:rPr lang="en-US"/>
              <a:pPr/>
              <a:t>7</a:t>
            </a:fld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3733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C:</a:t>
            </a:r>
            <a:br>
              <a:rPr lang="en-US" u="sng"/>
            </a:br>
            <a:r>
              <a:rPr lang="en-US" b="1">
                <a:latin typeface="Courier New" pitchFamily="-112" charset="0"/>
              </a:rPr>
              <a:t>char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unsigned char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short int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unsigned short int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int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unsigned int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long int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unsigned long int</a:t>
            </a:r>
          </a:p>
          <a:p>
            <a:r>
              <a:rPr lang="en-US"/>
              <a:t>No standard implementation, but longer sizes must provide at least as much range as shorter sizes.</a:t>
            </a:r>
            <a:endParaRPr lang="en-US" b="1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876800" y="1752600"/>
            <a:ext cx="3276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Java:</a:t>
            </a:r>
            <a:r>
              <a:rPr lang="en-US"/>
              <a:t/>
            </a:r>
            <a:br>
              <a:rPr lang="en-US"/>
            </a:br>
            <a:r>
              <a:rPr lang="en-US" b="1">
                <a:latin typeface="Courier New" pitchFamily="-112" charset="0"/>
              </a:rPr>
              <a:t>byte </a:t>
            </a:r>
            <a:r>
              <a:rPr lang="en-US"/>
              <a:t>(1-byte signed)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char </a:t>
            </a:r>
            <a:r>
              <a:rPr lang="en-US"/>
              <a:t>(2-byte unsigned)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short </a:t>
            </a:r>
            <a:r>
              <a:rPr lang="en-US"/>
              <a:t>(2-byte signed)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int </a:t>
            </a:r>
            <a:r>
              <a:rPr lang="en-US"/>
              <a:t>(4-byte signed)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long </a:t>
            </a:r>
            <a:r>
              <a:rPr lang="en-US"/>
              <a:t>(8-byte signed)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953000" y="495300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Scheme:</a:t>
            </a:r>
            <a:br>
              <a:rPr lang="en-US" u="sng"/>
            </a:br>
            <a:r>
              <a:rPr lang="en-US" b="1">
                <a:latin typeface="Courier New" pitchFamily="-112" charset="0"/>
              </a:rPr>
              <a:t>integer</a:t>
            </a:r>
            <a:r>
              <a:rPr lang="en-US"/>
              <a:t/>
            </a:r>
            <a:br>
              <a:rPr lang="en-US"/>
            </a:br>
            <a:r>
              <a:rPr lang="en-US"/>
              <a:t>Integers of unbounded range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/>
              <a:t>What sets do the primitive types signify?</a:t>
            </a:r>
          </a:p>
          <a:p>
            <a:pPr lvl="1"/>
            <a:r>
              <a:rPr lang="en-US" sz="2400"/>
              <a:t>How much is part of the language specification, how much left up to the implementation?</a:t>
            </a:r>
          </a:p>
          <a:p>
            <a:pPr lvl="1"/>
            <a:r>
              <a:rPr lang="en-US" sz="2400"/>
              <a:t>If necessary, how can a program find out?  (</a:t>
            </a:r>
            <a:r>
              <a:rPr lang="en-US" sz="2400" b="1">
                <a:latin typeface="Courier New" pitchFamily="-112" charset="0"/>
              </a:rPr>
              <a:t>INT_MAX</a:t>
            </a:r>
            <a:r>
              <a:rPr lang="en-US" sz="2400"/>
              <a:t> in C, </a:t>
            </a:r>
            <a:r>
              <a:rPr lang="en-US" sz="2400" b="1">
                <a:latin typeface="Courier New" pitchFamily="-112" charset="0"/>
              </a:rPr>
              <a:t>Int.maxInt</a:t>
            </a:r>
            <a:r>
              <a:rPr lang="en-US" sz="2400"/>
              <a:t> in ML, etc.) </a:t>
            </a:r>
          </a:p>
          <a:p>
            <a:r>
              <a:rPr lang="en-US" sz="2800"/>
              <a:t>What operations are supported?</a:t>
            </a:r>
          </a:p>
          <a:p>
            <a:pPr lvl="1"/>
            <a:r>
              <a:rPr lang="en-US" sz="2400"/>
              <a:t>Detailed definitions: rounding, exceptions, etc.</a:t>
            </a:r>
          </a:p>
          <a:p>
            <a:r>
              <a:rPr lang="en-US" sz="2800"/>
              <a:t>The choice of representation is a critical part of these decisions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F7EB-F7FC-E840-B594-3540E1230FF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467600" cy="47244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Type Menagerie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Primitive types</a:t>
            </a:r>
          </a:p>
          <a:p>
            <a:pPr lvl="1"/>
            <a:r>
              <a:rPr lang="en-US"/>
              <a:t>Constructed types</a:t>
            </a:r>
          </a:p>
          <a:p>
            <a:r>
              <a:rPr lang="en-US">
                <a:solidFill>
                  <a:schemeClr val="bg2"/>
                </a:solidFill>
              </a:rPr>
              <a:t>Uses For Types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annotations and type inference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checking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Type equivalence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B281-2F68-A148-8059-AFABCA3703E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2124</TotalTime>
  <Words>4162</Words>
  <Application>Microsoft PowerPoint</Application>
  <PresentationFormat>On-screen Show (4:3)</PresentationFormat>
  <Paragraphs>564</Paragraphs>
  <Slides>62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Times New Roman</vt:lpstr>
      <vt:lpstr>Monotype Sorts</vt:lpstr>
      <vt:lpstr>Courier New</vt:lpstr>
      <vt:lpstr>parse trees</vt:lpstr>
      <vt:lpstr>Microsoft Equation 3.0</vt:lpstr>
      <vt:lpstr>Types</vt:lpstr>
      <vt:lpstr>A Type Is A Set</vt:lpstr>
      <vt:lpstr>Today: A Tour Of Types</vt:lpstr>
      <vt:lpstr>Outline</vt:lpstr>
      <vt:lpstr>Primitive vs. Constructed Types</vt:lpstr>
      <vt:lpstr>Primitive Types</vt:lpstr>
      <vt:lpstr>Comparing Integral Types</vt:lpstr>
      <vt:lpstr>Issues</vt:lpstr>
      <vt:lpstr>Outline</vt:lpstr>
      <vt:lpstr>Constructed Types</vt:lpstr>
      <vt:lpstr>Making Sets by Enumeration</vt:lpstr>
      <vt:lpstr>Making Types by Enumeration</vt:lpstr>
      <vt:lpstr>Representing Enumeration Values</vt:lpstr>
      <vt:lpstr>Operations on Enumeration Values</vt:lpstr>
      <vt:lpstr>Making Sets by Tupling</vt:lpstr>
      <vt:lpstr>Making Types by Tupling</vt:lpstr>
      <vt:lpstr>Representing Tuple Values</vt:lpstr>
      <vt:lpstr>Example: ANSI C</vt:lpstr>
      <vt:lpstr>Operations on Tuple Values</vt:lpstr>
      <vt:lpstr>Sets Of Vectors</vt:lpstr>
      <vt:lpstr>Types Related To Vectors</vt:lpstr>
      <vt:lpstr>Index Values</vt:lpstr>
      <vt:lpstr>Pascal Array Example</vt:lpstr>
      <vt:lpstr>Types Related To Vectors</vt:lpstr>
      <vt:lpstr>Making Sets by Union</vt:lpstr>
      <vt:lpstr>Making Types by Union</vt:lpstr>
      <vt:lpstr>Representing Union Values</vt:lpstr>
      <vt:lpstr>Strictly Typed Unions</vt:lpstr>
      <vt:lpstr>Loosely Typed Unions</vt:lpstr>
      <vt:lpstr>What ANSI C Says About This</vt:lpstr>
      <vt:lpstr>A Middle Way: Variant Records</vt:lpstr>
      <vt:lpstr>Ada Variant Record Example</vt:lpstr>
      <vt:lpstr>Making Subsets</vt:lpstr>
      <vt:lpstr>Making Subtypes</vt:lpstr>
      <vt:lpstr>Example: Ada Subtypes</vt:lpstr>
      <vt:lpstr>Example: Lisp Types with Predicates</vt:lpstr>
      <vt:lpstr>Representing Subtype Values</vt:lpstr>
      <vt:lpstr>Operations on Subtype Values</vt:lpstr>
      <vt:lpstr>A Word About Classes</vt:lpstr>
      <vt:lpstr>Making Sets of Functions</vt:lpstr>
      <vt:lpstr>Making Types of Functions</vt:lpstr>
      <vt:lpstr>Operations on Function Values</vt:lpstr>
      <vt:lpstr>Outline</vt:lpstr>
      <vt:lpstr>Type Annotations</vt:lpstr>
      <vt:lpstr>Intrinsic Types</vt:lpstr>
      <vt:lpstr>Extreme Type Inference</vt:lpstr>
      <vt:lpstr>Simple Type Inference</vt:lpstr>
      <vt:lpstr>Outline</vt:lpstr>
      <vt:lpstr>Static Type Checking</vt:lpstr>
      <vt:lpstr>Dynamic Typing</vt:lpstr>
      <vt:lpstr>Example: Lisp</vt:lpstr>
      <vt:lpstr>It Still Uses Types</vt:lpstr>
      <vt:lpstr>Static And Dynamic Typing</vt:lpstr>
      <vt:lpstr>Static And Dynamic Typing</vt:lpstr>
      <vt:lpstr>Explicit Runtime Type Tests</vt:lpstr>
      <vt:lpstr>Strong Typing, Weak Typing</vt:lpstr>
      <vt:lpstr>Outline</vt:lpstr>
      <vt:lpstr>Type Equivalence</vt:lpstr>
      <vt:lpstr>Type Equivalence</vt:lpstr>
      <vt:lpstr>Type Equivalence Example</vt:lpstr>
      <vt:lpstr>Type Equivalence Example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</dc:title>
  <dc:subject>Textbook, Chapter Six</dc:subject>
  <dc:creator>Adam Webber</dc:creator>
  <cp:lastModifiedBy>Adam Webber</cp:lastModifiedBy>
  <cp:revision>27</cp:revision>
  <cp:lastPrinted>2009-07-22T01:54:57Z</cp:lastPrinted>
  <dcterms:created xsi:type="dcterms:W3CDTF">2009-07-21T20:27:49Z</dcterms:created>
  <dcterms:modified xsi:type="dcterms:W3CDTF">2009-07-22T01:55:06Z</dcterms:modified>
</cp:coreProperties>
</file>