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3" r:id="rId3"/>
    <p:sldId id="260" r:id="rId4"/>
    <p:sldId id="265" r:id="rId5"/>
    <p:sldId id="263" r:id="rId6"/>
    <p:sldId id="262" r:id="rId7"/>
    <p:sldId id="264" r:id="rId8"/>
    <p:sldId id="261" r:id="rId9"/>
    <p:sldId id="266" r:id="rId10"/>
    <p:sldId id="268" r:id="rId11"/>
    <p:sldId id="271" r:id="rId12"/>
    <p:sldId id="269" r:id="rId13"/>
    <p:sldId id="270" r:id="rId14"/>
    <p:sldId id="258" r:id="rId15"/>
    <p:sldId id="257" r:id="rId16"/>
    <p:sldId id="309" r:id="rId17"/>
    <p:sldId id="310" r:id="rId18"/>
    <p:sldId id="299" r:id="rId19"/>
    <p:sldId id="316" r:id="rId20"/>
    <p:sldId id="273" r:id="rId21"/>
    <p:sldId id="305" r:id="rId22"/>
    <p:sldId id="312" r:id="rId23"/>
    <p:sldId id="274" r:id="rId24"/>
    <p:sldId id="311" r:id="rId25"/>
    <p:sldId id="276" r:id="rId26"/>
    <p:sldId id="278" r:id="rId27"/>
    <p:sldId id="314" r:id="rId28"/>
    <p:sldId id="279" r:id="rId29"/>
    <p:sldId id="306" r:id="rId30"/>
    <p:sldId id="307" r:id="rId31"/>
    <p:sldId id="280" r:id="rId32"/>
    <p:sldId id="281" r:id="rId33"/>
    <p:sldId id="282" r:id="rId34"/>
    <p:sldId id="283" r:id="rId35"/>
    <p:sldId id="300" r:id="rId36"/>
    <p:sldId id="304" r:id="rId37"/>
    <p:sldId id="315" r:id="rId38"/>
    <p:sldId id="301" r:id="rId39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>
      <p:cViewPr varScale="1">
        <p:scale>
          <a:sx n="92" d="100"/>
          <a:sy n="92" d="100"/>
        </p:scale>
        <p:origin x="-10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theme" Target="theme/theme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printerSettings" Target="printerSettings/printerSettings1.bin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viewProps" Target="viewProps.xml"/><Relationship Id="rId4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AC0FC1E-CD25-5244-A25C-ECDB7BA04B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0F1B2B54-ACA4-A34F-BD41-F733FA54B5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7B2090B-C0E6-FF41-A9DF-433167E15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E3FDFA-EBC8-0D43-AB95-96BB2DD5F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EC1E65-080E-0E4A-BFD4-74AC83212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993058-DAD0-7445-B6C7-D1F542FD3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426F7C8-F225-184C-BAF2-2DC635D1A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02E3B7-BC4A-BC4A-B069-11F221C8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E846B3-8BF6-634D-97C2-4A26309D9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877C11-C28C-DD4A-9BF4-792ED5881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7E60BD-C926-7840-A65A-2E8F5246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98CCEA-ACA9-C14E-9A2E-8EF947185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83100DF-4AEC-FE43-BD6C-1225E64D0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30BC6F-F798-DA41-81A4-B922FD3B8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A Second Look At ML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3E9280F-1005-5647-A9B5-72F843B2726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Patterns for Functions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5029200"/>
            <a:ext cx="7772400" cy="1066800"/>
          </a:xfrm>
        </p:spPr>
        <p:txBody>
          <a:bodyPr/>
          <a:lstStyle/>
          <a:p>
            <a:r>
              <a:rPr lang="en-US"/>
              <a:t>You can define a function by listing alternate patterns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D666-6B5B-D046-B750-C68B55E57328}" type="slidenum">
              <a:rPr lang="en-US"/>
              <a:pPr/>
              <a:t>10</a:t>
            </a:fld>
            <a:endParaRPr lang="en-US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00200" y="1600200"/>
            <a:ext cx="60198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fun f 0 = "zero"</a:t>
            </a:r>
            <a:br>
              <a:rPr lang="en-US" b="1">
                <a:latin typeface="Courier New" pitchFamily="-108" charset="0"/>
              </a:rPr>
            </a:br>
            <a:r>
              <a:rPr lang="en-US">
                <a:latin typeface="Courier New" pitchFamily="-108" charset="0"/>
              </a:rPr>
              <a:t>= </a:t>
            </a:r>
            <a:r>
              <a:rPr lang="en-US" b="1">
                <a:latin typeface="Courier New" pitchFamily="-108" charset="0"/>
              </a:rPr>
              <a:t>|   f 1 = "one";</a:t>
            </a:r>
          </a:p>
          <a:p>
            <a:r>
              <a:rPr lang="en-US">
                <a:latin typeface="Courier New" pitchFamily="-108" charset="0"/>
              </a:rPr>
              <a:t>Warning: match nonexhaustive</a:t>
            </a:r>
          </a:p>
          <a:p>
            <a:r>
              <a:rPr lang="en-US">
                <a:latin typeface="Courier New" pitchFamily="-108" charset="0"/>
              </a:rPr>
              <a:t>          0 =&gt; ...</a:t>
            </a:r>
          </a:p>
          <a:p>
            <a:r>
              <a:rPr lang="en-US">
                <a:latin typeface="Courier New" pitchFamily="-108" charset="0"/>
              </a:rPr>
              <a:t>          1 =&gt; ...</a:t>
            </a:r>
          </a:p>
          <a:p>
            <a:r>
              <a:rPr lang="en-US">
                <a:latin typeface="Courier New" pitchFamily="-108" charset="0"/>
              </a:rPr>
              <a:t>val f = fn : int -&gt; string;</a:t>
            </a:r>
          </a:p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f 1;</a:t>
            </a:r>
          </a:p>
          <a:p>
            <a:r>
              <a:rPr lang="en-US">
                <a:latin typeface="Courier New" pitchFamily="-108" charset="0"/>
              </a:rPr>
              <a:t>val it = "one" : string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10000"/>
            <a:ext cx="7772400" cy="2057400"/>
          </a:xfrm>
        </p:spPr>
        <p:txBody>
          <a:bodyPr/>
          <a:lstStyle/>
          <a:p>
            <a:r>
              <a:rPr lang="en-US"/>
              <a:t>To list alternate patterns for a function</a:t>
            </a:r>
          </a:p>
          <a:p>
            <a:r>
              <a:rPr lang="en-US"/>
              <a:t>You must repeat the function name in each alternative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222D-DD44-9E4A-8B51-313C60581BC9}" type="slidenum">
              <a:rPr lang="en-US"/>
              <a:pPr/>
              <a:t>11</a:t>
            </a:fld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7041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fun-def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fun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fun-bodies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fun-bodies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fun-body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   |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fun-body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'|'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fun-bodies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fun-body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fun-name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pattern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=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expression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&gt;</a:t>
            </a:r>
            <a:endParaRPr lang="en-US">
              <a:solidFill>
                <a:srgbClr val="000000"/>
              </a:solidFill>
              <a:latin typeface="Courier New" pitchFamily="-108" charset="0"/>
              <a:ea typeface="Courier New" pitchFamily="-108" charset="0"/>
              <a:cs typeface="Courier New" pitchFamily="-10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Patterns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4419600"/>
            <a:ext cx="7772400" cy="1752600"/>
          </a:xfrm>
        </p:spPr>
        <p:txBody>
          <a:bodyPr/>
          <a:lstStyle/>
          <a:p>
            <a:r>
              <a:rPr lang="en-US"/>
              <a:t>Patterns may overlap</a:t>
            </a:r>
          </a:p>
          <a:p>
            <a:r>
              <a:rPr lang="en-US"/>
              <a:t>ML uses the first match for a given argument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2D35-FC4A-9A43-9EF2-8BC0BA61C45D}" type="slidenum">
              <a:rPr lang="en-US"/>
              <a:pPr/>
              <a:t>12</a:t>
            </a:fld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600200" y="1600200"/>
            <a:ext cx="6019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fun f 0 = "zero"</a:t>
            </a:r>
            <a:br>
              <a:rPr lang="en-US" b="1">
                <a:latin typeface="Courier New" pitchFamily="-108" charset="0"/>
              </a:rPr>
            </a:br>
            <a:r>
              <a:rPr lang="en-US">
                <a:latin typeface="Courier New" pitchFamily="-108" charset="0"/>
              </a:rPr>
              <a:t>= </a:t>
            </a:r>
            <a:r>
              <a:rPr lang="en-US" b="1">
                <a:latin typeface="Courier New" pitchFamily="-108" charset="0"/>
              </a:rPr>
              <a:t>|   f _ = "non-zero";</a:t>
            </a:r>
          </a:p>
          <a:p>
            <a:r>
              <a:rPr lang="en-US">
                <a:latin typeface="Courier New" pitchFamily="-108" charset="0"/>
              </a:rPr>
              <a:t>val f = fn : int -&gt; string;</a:t>
            </a:r>
          </a:p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f 0;</a:t>
            </a:r>
          </a:p>
          <a:p>
            <a:r>
              <a:rPr lang="en-US">
                <a:latin typeface="Courier New" pitchFamily="-108" charset="0"/>
              </a:rPr>
              <a:t>val it = "zero" : string</a:t>
            </a:r>
          </a:p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f 34;</a:t>
            </a:r>
            <a:br>
              <a:rPr lang="en-US" b="1">
                <a:latin typeface="Courier New" pitchFamily="-108" charset="0"/>
              </a:rPr>
            </a:br>
            <a:r>
              <a:rPr lang="en-US">
                <a:latin typeface="Courier New" pitchFamily="-108" charset="0"/>
              </a:rPr>
              <a:t>val it = "non-zero" : string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Pattern-Matching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These definitions are equivalent:</a:t>
            </a:r>
            <a:br>
              <a:rPr lang="en-US"/>
            </a:br>
            <a:r>
              <a:rPr lang="en-US"/>
              <a:t>	</a:t>
            </a:r>
            <a:r>
              <a:rPr lang="en-US" sz="2800" b="1">
                <a:latin typeface="Courier New" pitchFamily="-108" charset="0"/>
              </a:rPr>
              <a:t>fun f 0 = "zero"</a:t>
            </a:r>
            <a:br>
              <a:rPr lang="en-US" sz="2800" b="1">
                <a:latin typeface="Courier New" pitchFamily="-108" charset="0"/>
              </a:rPr>
            </a:br>
            <a:r>
              <a:rPr lang="en-US" sz="2800" b="1">
                <a:latin typeface="Courier New" pitchFamily="-108" charset="0"/>
              </a:rPr>
              <a:t>	|   f _ = "non-zero";</a:t>
            </a:r>
            <a:br>
              <a:rPr lang="en-US" sz="2800" b="1">
                <a:latin typeface="Courier New" pitchFamily="-108" charset="0"/>
              </a:rPr>
            </a:br>
            <a:r>
              <a:rPr lang="en-US" sz="2800" b="1">
                <a:latin typeface="Courier New" pitchFamily="-108" charset="0"/>
              </a:rPr>
              <a:t>	fun f n = </a:t>
            </a:r>
            <a:br>
              <a:rPr lang="en-US" sz="2800" b="1">
                <a:latin typeface="Courier New" pitchFamily="-108" charset="0"/>
              </a:rPr>
            </a:br>
            <a:r>
              <a:rPr lang="en-US" sz="2800" b="1">
                <a:latin typeface="Courier New" pitchFamily="-108" charset="0"/>
              </a:rPr>
              <a:t>  	  if n = 0 then "zero" </a:t>
            </a:r>
            <a:br>
              <a:rPr lang="en-US" sz="2800" b="1">
                <a:latin typeface="Courier New" pitchFamily="-108" charset="0"/>
              </a:rPr>
            </a:br>
            <a:r>
              <a:rPr lang="en-US" sz="2800" b="1">
                <a:latin typeface="Courier New" pitchFamily="-108" charset="0"/>
              </a:rPr>
              <a:t>  	  else "non-zero";</a:t>
            </a:r>
          </a:p>
          <a:p>
            <a:pPr>
              <a:lnSpc>
                <a:spcPct val="90000"/>
              </a:lnSpc>
            </a:pPr>
            <a:r>
              <a:rPr lang="en-US"/>
              <a:t>But the pattern-matching style usually preferred in ML</a:t>
            </a:r>
          </a:p>
          <a:p>
            <a:pPr>
              <a:lnSpc>
                <a:spcPct val="90000"/>
              </a:lnSpc>
            </a:pPr>
            <a:r>
              <a:rPr lang="en-US"/>
              <a:t>It often gives shorter and more legible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4CD-4BBC-0741-BF46-D446AA6EB6EA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Pattern-Matching Example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8597-6675-D849-877D-34619247D280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69389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fun fact n =</a:t>
            </a:r>
          </a:p>
          <a:p>
            <a:r>
              <a:rPr lang="en-US" b="1">
                <a:latin typeface="Courier New" pitchFamily="-108" charset="0"/>
              </a:rPr>
              <a:t>  if n = 0 then 1 else n * fact(n-1);</a:t>
            </a:r>
          </a:p>
          <a:p>
            <a:endParaRPr lang="en-US" b="1">
              <a:latin typeface="Courier New" pitchFamily="-108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203325" y="1412875"/>
            <a:ext cx="342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Original (from Chapter 5):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203325" y="3810000"/>
            <a:ext cx="324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Rewritten using patterns: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600200" y="4495800"/>
            <a:ext cx="5113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fun fact 0 = 1</a:t>
            </a:r>
          </a:p>
          <a:p>
            <a:r>
              <a:rPr lang="en-US" b="1">
                <a:latin typeface="Courier New" pitchFamily="-108" charset="0"/>
              </a:rPr>
              <a:t>|   fact n = n * fact(n-1);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Pattern-Matching Example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9133-0206-A34F-815E-629360A1D1B7}" type="slidenum">
              <a:rPr lang="en-US"/>
              <a:pPr/>
              <a:t>15</a:t>
            </a:fld>
            <a:endParaRPr lang="en-US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600200" y="2057400"/>
            <a:ext cx="58435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fun reverse L =</a:t>
            </a:r>
          </a:p>
          <a:p>
            <a:r>
              <a:rPr lang="en-US" b="1">
                <a:latin typeface="Courier New" pitchFamily="-108" charset="0"/>
              </a:rPr>
              <a:t>   if null L then nil</a:t>
            </a:r>
          </a:p>
          <a:p>
            <a:r>
              <a:rPr lang="en-US" b="1">
                <a:latin typeface="Courier New" pitchFamily="-108" charset="0"/>
              </a:rPr>
              <a:t>   else reverse(tl L) @ [hd L];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203325" y="1412875"/>
            <a:ext cx="342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Original (from Chapter 5):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203325" y="3810000"/>
            <a:ext cx="322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Improved using patterns: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600200" y="4495800"/>
            <a:ext cx="566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fun reverse nil = nil</a:t>
            </a:r>
          </a:p>
          <a:p>
            <a:r>
              <a:rPr lang="en-US" b="1">
                <a:latin typeface="Courier New" pitchFamily="-108" charset="0"/>
              </a:rPr>
              <a:t>|   reverse (first::rest) = </a:t>
            </a:r>
            <a:br>
              <a:rPr lang="en-US" b="1">
                <a:latin typeface="Courier New" pitchFamily="-108" charset="0"/>
              </a:rPr>
            </a:br>
            <a:r>
              <a:rPr lang="en-US" b="1">
                <a:latin typeface="Courier New" pitchFamily="-108" charset="0"/>
              </a:rPr>
              <a:t>       reverse rest @ [first];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0F96-B04C-B647-9C11-FEADA2E9F030}" type="slidenum">
              <a:rPr lang="en-US"/>
              <a:pPr/>
              <a:t>16</a:t>
            </a:fld>
            <a:endParaRPr lang="en-US"/>
          </a:p>
        </p:txBody>
      </p:sp>
      <p:sp>
        <p:nvSpPr>
          <p:cNvPr id="115716" name="Text Box 2052"/>
          <p:cNvSpPr txBox="1">
            <a:spLocks noChangeArrowheads="1"/>
          </p:cNvSpPr>
          <p:nvPr/>
        </p:nvSpPr>
        <p:spPr bwMode="auto">
          <a:xfrm>
            <a:off x="1203325" y="1412875"/>
            <a:ext cx="7534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This structure occurs frequently in recursive functions</a:t>
            </a:r>
            <a:br>
              <a:rPr lang="en-US"/>
            </a:br>
            <a:r>
              <a:rPr lang="en-US"/>
              <a:t>that operate on lists: one alternative for the base case (</a:t>
            </a:r>
            <a:r>
              <a:rPr lang="en-US" b="1">
                <a:latin typeface="Courier New" pitchFamily="-108" charset="0"/>
              </a:rPr>
              <a:t>nil</a:t>
            </a:r>
            <a:r>
              <a:rPr lang="en-US"/>
              <a:t>)</a:t>
            </a:r>
            <a:br>
              <a:rPr lang="en-US"/>
            </a:br>
            <a:r>
              <a:rPr lang="en-US"/>
              <a:t>and one alternative for the recursive case (</a:t>
            </a:r>
            <a:r>
              <a:rPr lang="en-US" b="1">
                <a:latin typeface="Courier New" pitchFamily="-108" charset="0"/>
              </a:rPr>
              <a:t>first::rest</a:t>
            </a:r>
            <a:r>
              <a:rPr lang="en-US"/>
              <a:t>).</a:t>
            </a:r>
          </a:p>
        </p:txBody>
      </p:sp>
      <p:sp>
        <p:nvSpPr>
          <p:cNvPr id="115717" name="Text Box 2053"/>
          <p:cNvSpPr txBox="1">
            <a:spLocks noChangeArrowheads="1"/>
          </p:cNvSpPr>
          <p:nvPr/>
        </p:nvSpPr>
        <p:spPr bwMode="auto">
          <a:xfrm>
            <a:off x="1203325" y="2819400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Adding up all the elements of a list:</a:t>
            </a:r>
          </a:p>
        </p:txBody>
      </p:sp>
      <p:sp>
        <p:nvSpPr>
          <p:cNvPr id="115718" name="Text Box 2054"/>
          <p:cNvSpPr txBox="1">
            <a:spLocks noChangeArrowheads="1"/>
          </p:cNvSpPr>
          <p:nvPr/>
        </p:nvSpPr>
        <p:spPr bwMode="auto">
          <a:xfrm>
            <a:off x="1600200" y="3352800"/>
            <a:ext cx="6938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itchFamily="-108" charset="0"/>
              </a:rPr>
              <a:t>fun </a:t>
            </a:r>
            <a:r>
              <a:rPr lang="en-US" b="1" dirty="0" err="1">
                <a:latin typeface="Courier New" pitchFamily="-108" charset="0"/>
              </a:rPr>
              <a:t>f</a:t>
            </a:r>
            <a:r>
              <a:rPr lang="en-US" b="1" dirty="0">
                <a:latin typeface="Courier New" pitchFamily="-108" charset="0"/>
              </a:rPr>
              <a:t> nil = 0</a:t>
            </a:r>
            <a:br>
              <a:rPr lang="en-US" b="1" dirty="0">
                <a:latin typeface="Courier New" pitchFamily="-108" charset="0"/>
              </a:rPr>
            </a:br>
            <a:r>
              <a:rPr lang="en-US" b="1" dirty="0">
                <a:latin typeface="Courier New" pitchFamily="-108" charset="0"/>
              </a:rPr>
              <a:t>|   </a:t>
            </a:r>
            <a:r>
              <a:rPr lang="en-US" b="1" dirty="0" err="1">
                <a:latin typeface="Courier New" pitchFamily="-108" charset="0"/>
              </a:rPr>
              <a:t>f</a:t>
            </a:r>
            <a:r>
              <a:rPr lang="en-US" b="1" dirty="0">
                <a:latin typeface="Courier New" pitchFamily="-108" charset="0"/>
              </a:rPr>
              <a:t> (</a:t>
            </a:r>
            <a:r>
              <a:rPr lang="en-US" b="1" dirty="0" err="1">
                <a:latin typeface="Courier New" pitchFamily="-108" charset="0"/>
              </a:rPr>
              <a:t>first::rest</a:t>
            </a:r>
            <a:r>
              <a:rPr lang="en-US" b="1" dirty="0">
                <a:latin typeface="Courier New" pitchFamily="-108" charset="0"/>
              </a:rPr>
              <a:t>) = first + </a:t>
            </a:r>
            <a:r>
              <a:rPr lang="en-US" b="1" dirty="0" err="1">
                <a:latin typeface="Courier New" pitchFamily="-108" charset="0"/>
              </a:rPr>
              <a:t>f</a:t>
            </a:r>
            <a:r>
              <a:rPr lang="en-US" b="1" dirty="0">
                <a:latin typeface="Courier New" pitchFamily="-108" charset="0"/>
              </a:rPr>
              <a:t> rest;</a:t>
            </a:r>
          </a:p>
        </p:txBody>
      </p:sp>
      <p:sp>
        <p:nvSpPr>
          <p:cNvPr id="115719" name="Text Box 2055"/>
          <p:cNvSpPr txBox="1">
            <a:spLocks noChangeArrowheads="1"/>
          </p:cNvSpPr>
          <p:nvPr/>
        </p:nvSpPr>
        <p:spPr bwMode="auto">
          <a:xfrm>
            <a:off x="1203325" y="4419600"/>
            <a:ext cx="422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Counting the true values in a list:</a:t>
            </a:r>
          </a:p>
        </p:txBody>
      </p:sp>
      <p:sp>
        <p:nvSpPr>
          <p:cNvPr id="115720" name="Text Box 2056"/>
          <p:cNvSpPr txBox="1">
            <a:spLocks noChangeArrowheads="1"/>
          </p:cNvSpPr>
          <p:nvPr/>
        </p:nvSpPr>
        <p:spPr bwMode="auto">
          <a:xfrm>
            <a:off x="1600200" y="4953000"/>
            <a:ext cx="58435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fun f nil = 0</a:t>
            </a:r>
            <a:br>
              <a:rPr lang="en-US" b="1">
                <a:latin typeface="Courier New" pitchFamily="-108" charset="0"/>
              </a:rPr>
            </a:br>
            <a:r>
              <a:rPr lang="en-US" b="1">
                <a:latin typeface="Courier New" pitchFamily="-108" charset="0"/>
              </a:rPr>
              <a:t>|   f (true::rest) = 1 + f rest</a:t>
            </a:r>
            <a:br>
              <a:rPr lang="en-US" b="1">
                <a:latin typeface="Courier New" pitchFamily="-108" charset="0"/>
              </a:rPr>
            </a:br>
            <a:r>
              <a:rPr lang="en-US" b="1">
                <a:latin typeface="Courier New" pitchFamily="-108" charset="0"/>
              </a:rPr>
              <a:t>|   f (false::rest) = f rest;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58E8-00B0-9F47-B673-9FD87A67846F}" type="slidenum">
              <a:rPr lang="en-US"/>
              <a:pPr/>
              <a:t>17</a:t>
            </a:fld>
            <a:endParaRPr lang="en-US"/>
          </a:p>
        </p:txBody>
      </p:sp>
      <p:sp>
        <p:nvSpPr>
          <p:cNvPr id="116740" name="Text Box 1028"/>
          <p:cNvSpPr txBox="1">
            <a:spLocks noChangeArrowheads="1"/>
          </p:cNvSpPr>
          <p:nvPr/>
        </p:nvSpPr>
        <p:spPr bwMode="auto">
          <a:xfrm>
            <a:off x="879475" y="2225675"/>
            <a:ext cx="6307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Making a new list of integers in which each is one</a:t>
            </a:r>
            <a:br>
              <a:rPr lang="en-US"/>
            </a:br>
            <a:r>
              <a:rPr lang="en-US"/>
              <a:t>greater than in the original list:</a:t>
            </a:r>
          </a:p>
        </p:txBody>
      </p:sp>
      <p:sp>
        <p:nvSpPr>
          <p:cNvPr id="116741" name="Text Box 1029"/>
          <p:cNvSpPr txBox="1">
            <a:spLocks noChangeArrowheads="1"/>
          </p:cNvSpPr>
          <p:nvPr/>
        </p:nvSpPr>
        <p:spPr bwMode="auto">
          <a:xfrm>
            <a:off x="1276350" y="3368675"/>
            <a:ext cx="7486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fun f nil = nil</a:t>
            </a:r>
          </a:p>
          <a:p>
            <a:r>
              <a:rPr lang="en-US" b="1">
                <a:latin typeface="Courier New" pitchFamily="-108" charset="0"/>
              </a:rPr>
              <a:t>|   f (first::rest) = first+1 :: f rest;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9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Restriction</a:t>
            </a:r>
          </a:p>
        </p:txBody>
      </p:sp>
      <p:sp>
        <p:nvSpPr>
          <p:cNvPr id="100360" name="Rectangle 1032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You can't use the same variable more than once in the same pattern</a:t>
            </a:r>
          </a:p>
          <a:p>
            <a:pPr>
              <a:lnSpc>
                <a:spcPct val="90000"/>
              </a:lnSpc>
            </a:pPr>
            <a:r>
              <a:rPr lang="en-US"/>
              <a:t>This is not legal: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You must use this instead: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C4C4-09DE-AE4E-A0C4-4FAAB5B7D04A}" type="slidenum">
              <a:rPr lang="en-US"/>
              <a:pPr/>
              <a:t>18</a:t>
            </a:fld>
            <a:endParaRPr lang="en-US"/>
          </a:p>
        </p:txBody>
      </p:sp>
      <p:sp>
        <p:nvSpPr>
          <p:cNvPr id="100357" name="Text Box 1029"/>
          <p:cNvSpPr txBox="1">
            <a:spLocks noChangeArrowheads="1"/>
          </p:cNvSpPr>
          <p:nvPr/>
        </p:nvSpPr>
        <p:spPr bwMode="auto">
          <a:xfrm>
            <a:off x="1676400" y="3216275"/>
            <a:ext cx="685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fun f (a,a) = … 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for pairs of equal elements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   f (a,b) = … 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for pairs of unequal elements</a:t>
            </a:r>
            <a:endParaRPr lang="en-US"/>
          </a:p>
        </p:txBody>
      </p:sp>
      <p:sp>
        <p:nvSpPr>
          <p:cNvPr id="100358" name="Text Box 1030"/>
          <p:cNvSpPr txBox="1">
            <a:spLocks noChangeArrowheads="1"/>
          </p:cNvSpPr>
          <p:nvPr/>
        </p:nvSpPr>
        <p:spPr bwMode="auto">
          <a:xfrm>
            <a:off x="1676400" y="4603750"/>
            <a:ext cx="685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fun f (a,b) =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if (a=b) then … 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for pairs of equal elements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else … 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for pairs of unequal elements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/>
                <a:cs typeface="Courier New"/>
              </a:rPr>
              <a:t>polyEqual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6200"/>
            <a:ext cx="7772400" cy="1981200"/>
          </a:xfrm>
        </p:spPr>
        <p:txBody>
          <a:bodyPr/>
          <a:lstStyle/>
          <a:p>
            <a:r>
              <a:rPr lang="en-US" dirty="0" smtClean="0"/>
              <a:t>W</a:t>
            </a:r>
            <a:r>
              <a:rPr lang="en-US" dirty="0" smtClean="0"/>
              <a:t>arning for an equality comparison, when the runtime type cannot be resolved</a:t>
            </a:r>
          </a:p>
          <a:p>
            <a:r>
              <a:rPr lang="en-US" dirty="0" smtClean="0"/>
              <a:t>OK to ignore: this kind of equality test is inefficient, but can’t always be avoided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3058-DAD0-7445-B6C7-D1F542FD3C7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 Box 2054"/>
          <p:cNvSpPr txBox="1">
            <a:spLocks noChangeArrowheads="1"/>
          </p:cNvSpPr>
          <p:nvPr/>
        </p:nvSpPr>
        <p:spPr bwMode="auto">
          <a:xfrm>
            <a:off x="1102686" y="1208544"/>
            <a:ext cx="7203114" cy="26776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urier New" pitchFamily="-108" charset="0"/>
              </a:rPr>
              <a:t>- </a:t>
            </a:r>
            <a:r>
              <a:rPr lang="en-US" b="1" dirty="0" smtClean="0">
                <a:latin typeface="Courier New" pitchFamily="-108" charset="0"/>
              </a:rPr>
              <a:t>fun </a:t>
            </a:r>
            <a:r>
              <a:rPr lang="en-US" b="1" dirty="0" err="1" smtClean="0">
                <a:latin typeface="Courier New" pitchFamily="-108" charset="0"/>
              </a:rPr>
              <a:t>eq</a:t>
            </a:r>
            <a:r>
              <a:rPr lang="en-US" b="1" dirty="0" smtClean="0">
                <a:latin typeface="Courier New" pitchFamily="-108" charset="0"/>
              </a:rPr>
              <a:t> (</a:t>
            </a:r>
            <a:r>
              <a:rPr lang="en-US" b="1" dirty="0" err="1" smtClean="0">
                <a:latin typeface="Courier New" pitchFamily="-108" charset="0"/>
              </a:rPr>
              <a:t>a,b</a:t>
            </a:r>
            <a:r>
              <a:rPr lang="en-US" b="1" dirty="0" smtClean="0">
                <a:latin typeface="Courier New" pitchFamily="-108" charset="0"/>
              </a:rPr>
              <a:t>) = if a=</a:t>
            </a:r>
            <a:r>
              <a:rPr lang="en-US" b="1" dirty="0" err="1" smtClean="0">
                <a:latin typeface="Courier New" pitchFamily="-108" charset="0"/>
              </a:rPr>
              <a:t>b</a:t>
            </a:r>
            <a:r>
              <a:rPr lang="en-US" b="1" dirty="0" smtClean="0">
                <a:latin typeface="Courier New" pitchFamily="-108" charset="0"/>
              </a:rPr>
              <a:t> then 1 else 0;</a:t>
            </a:r>
          </a:p>
          <a:p>
            <a:r>
              <a:rPr lang="en-US" dirty="0" smtClean="0">
                <a:latin typeface="Courier New" pitchFamily="-108" charset="0"/>
              </a:rPr>
              <a:t>Warning: calling </a:t>
            </a:r>
            <a:r>
              <a:rPr lang="en-US" dirty="0" err="1" smtClean="0">
                <a:latin typeface="Courier New" pitchFamily="-108" charset="0"/>
              </a:rPr>
              <a:t>polyEqual</a:t>
            </a:r>
            <a:endParaRPr lang="en-US" dirty="0" smtClean="0">
              <a:latin typeface="Courier New" pitchFamily="-108" charset="0"/>
            </a:endParaRPr>
          </a:p>
          <a:p>
            <a:r>
              <a:rPr lang="en-US" dirty="0" err="1" smtClean="0">
                <a:latin typeface="Courier New" pitchFamily="-108" charset="0"/>
              </a:rPr>
              <a:t>val</a:t>
            </a:r>
            <a:r>
              <a:rPr lang="en-US" dirty="0" smtClean="0">
                <a:latin typeface="Courier New" pitchFamily="-108" charset="0"/>
              </a:rPr>
              <a:t> </a:t>
            </a:r>
            <a:r>
              <a:rPr lang="en-US" dirty="0" err="1" smtClean="0">
                <a:latin typeface="Courier New" pitchFamily="-108" charset="0"/>
              </a:rPr>
              <a:t>eq</a:t>
            </a:r>
            <a:r>
              <a:rPr lang="en-US" dirty="0" smtClean="0">
                <a:latin typeface="Courier New" pitchFamily="-108" charset="0"/>
              </a:rPr>
              <a:t> = fn : ''a * ''a -&gt; </a:t>
            </a:r>
            <a:r>
              <a:rPr lang="en-US" dirty="0" err="1" smtClean="0">
                <a:latin typeface="Courier New" pitchFamily="-108" charset="0"/>
              </a:rPr>
              <a:t>int</a:t>
            </a:r>
            <a:endParaRPr lang="en-US" dirty="0" smtClean="0">
              <a:latin typeface="Courier New" pitchFamily="-108" charset="0"/>
            </a:endParaRPr>
          </a:p>
          <a:p>
            <a:r>
              <a:rPr lang="en-US" dirty="0" smtClean="0">
                <a:latin typeface="Courier New" pitchFamily="-108" charset="0"/>
              </a:rPr>
              <a:t>- </a:t>
            </a:r>
            <a:r>
              <a:rPr lang="en-US" b="1" dirty="0" err="1" smtClean="0">
                <a:latin typeface="Courier New" pitchFamily="-108" charset="0"/>
              </a:rPr>
              <a:t>eq</a:t>
            </a:r>
            <a:r>
              <a:rPr lang="en-US" b="1" dirty="0" smtClean="0">
                <a:latin typeface="Courier New" pitchFamily="-108" charset="0"/>
              </a:rPr>
              <a:t> (1,3);</a:t>
            </a:r>
          </a:p>
          <a:p>
            <a:r>
              <a:rPr lang="en-US" dirty="0" err="1" smtClean="0">
                <a:latin typeface="Courier New" pitchFamily="-108" charset="0"/>
              </a:rPr>
              <a:t>val</a:t>
            </a:r>
            <a:r>
              <a:rPr lang="en-US" dirty="0" smtClean="0">
                <a:latin typeface="Courier New" pitchFamily="-108" charset="0"/>
              </a:rPr>
              <a:t> it = 0 : </a:t>
            </a:r>
            <a:r>
              <a:rPr lang="en-US" dirty="0" err="1" smtClean="0">
                <a:latin typeface="Courier New" pitchFamily="-108" charset="0"/>
              </a:rPr>
              <a:t>int</a:t>
            </a:r>
            <a:endParaRPr lang="en-US" dirty="0" smtClean="0">
              <a:latin typeface="Courier New" pitchFamily="-108" charset="0"/>
            </a:endParaRPr>
          </a:p>
          <a:p>
            <a:r>
              <a:rPr lang="en-US" dirty="0" smtClean="0">
                <a:latin typeface="Courier New" pitchFamily="-108" charset="0"/>
              </a:rPr>
              <a:t>- </a:t>
            </a:r>
            <a:r>
              <a:rPr lang="en-US" b="1" dirty="0" err="1" smtClean="0">
                <a:latin typeface="Courier New" pitchFamily="-108" charset="0"/>
              </a:rPr>
              <a:t>eq</a:t>
            </a:r>
            <a:r>
              <a:rPr lang="en-US" b="1" dirty="0" smtClean="0">
                <a:latin typeface="Courier New" pitchFamily="-108" charset="0"/>
              </a:rPr>
              <a:t> ("</a:t>
            </a:r>
            <a:r>
              <a:rPr lang="en-US" b="1" dirty="0" err="1" smtClean="0">
                <a:latin typeface="Courier New" pitchFamily="-108" charset="0"/>
              </a:rPr>
              <a:t>abc","abc</a:t>
            </a:r>
            <a:r>
              <a:rPr lang="en-US" b="1" dirty="0" smtClean="0">
                <a:latin typeface="Courier New" pitchFamily="-108" charset="0"/>
              </a:rPr>
              <a:t>");</a:t>
            </a:r>
          </a:p>
          <a:p>
            <a:r>
              <a:rPr lang="en-US" dirty="0" err="1" smtClean="0">
                <a:latin typeface="Courier New" pitchFamily="-108" charset="0"/>
              </a:rPr>
              <a:t>val</a:t>
            </a:r>
            <a:r>
              <a:rPr lang="en-US" dirty="0" smtClean="0">
                <a:latin typeface="Courier New" pitchFamily="-108" charset="0"/>
              </a:rPr>
              <a:t> it = 1 : </a:t>
            </a:r>
            <a:r>
              <a:rPr lang="en-US" dirty="0" err="1" smtClean="0">
                <a:latin typeface="Courier New" pitchFamily="-108" charset="0"/>
              </a:rPr>
              <a:t>int</a:t>
            </a:r>
            <a:r>
              <a:rPr lang="en-US" b="1" dirty="0" smtClean="0">
                <a:latin typeface="Courier New" pitchFamily="-108" charset="0"/>
              </a:rPr>
              <a:t>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Patterns</a:t>
            </a:r>
          </a:p>
          <a:p>
            <a:r>
              <a:rPr lang="en-US"/>
              <a:t>Local variable definitions</a:t>
            </a:r>
          </a:p>
          <a:p>
            <a:r>
              <a:rPr lang="en-US"/>
              <a:t>A sorting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7686-460D-4247-992B-89B2377EEFE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Everywhere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4419600"/>
            <a:ext cx="7772400" cy="1752600"/>
          </a:xfrm>
        </p:spPr>
        <p:txBody>
          <a:bodyPr/>
          <a:lstStyle/>
          <a:p>
            <a:r>
              <a:rPr lang="en-US"/>
              <a:t>Patterns are not just for function definition</a:t>
            </a:r>
          </a:p>
          <a:p>
            <a:r>
              <a:rPr lang="en-US"/>
              <a:t>Here we see that you can use them in a </a:t>
            </a:r>
            <a:r>
              <a:rPr lang="en-US" b="1">
                <a:latin typeface="Courier New" pitchFamily="-108" charset="0"/>
              </a:rPr>
              <a:t>val</a:t>
            </a:r>
          </a:p>
          <a:p>
            <a:r>
              <a:rPr lang="en-US"/>
              <a:t>More ways to use patterns, later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D3AA-CF13-8647-AAD1-AB5B064CA241}" type="slidenum">
              <a:rPr lang="en-US"/>
              <a:pPr/>
              <a:t>20</a:t>
            </a:fld>
            <a:endParaRPr lang="en-US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600200" y="1371600"/>
            <a:ext cx="64770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val (a,b) = (1,2.3);</a:t>
            </a:r>
          </a:p>
          <a:p>
            <a:r>
              <a:rPr lang="en-US">
                <a:latin typeface="Courier New" pitchFamily="-108" charset="0"/>
              </a:rPr>
              <a:t>val a = 1 : int</a:t>
            </a:r>
          </a:p>
          <a:p>
            <a:r>
              <a:rPr lang="en-US">
                <a:latin typeface="Courier New" pitchFamily="-108" charset="0"/>
              </a:rPr>
              <a:t>val b = 2.3 : real</a:t>
            </a:r>
          </a:p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val a::b = [1,2,3,4,5];</a:t>
            </a:r>
          </a:p>
          <a:p>
            <a:r>
              <a:rPr lang="en-US">
                <a:latin typeface="Courier New" pitchFamily="-108" charset="0"/>
              </a:rPr>
              <a:t>Warning: binding not exhaustive</a:t>
            </a:r>
          </a:p>
          <a:p>
            <a:r>
              <a:rPr lang="en-US">
                <a:latin typeface="Courier New" pitchFamily="-108" charset="0"/>
              </a:rPr>
              <a:t>          a :: b = ...</a:t>
            </a:r>
          </a:p>
          <a:p>
            <a:r>
              <a:rPr lang="en-US">
                <a:latin typeface="Courier New" pitchFamily="-108" charset="0"/>
              </a:rPr>
              <a:t>val a = 1 : int</a:t>
            </a:r>
          </a:p>
          <a:p>
            <a:r>
              <a:rPr lang="en-US">
                <a:latin typeface="Courier New" pitchFamily="-108" charset="0"/>
              </a:rPr>
              <a:t>val b = [2,3,4,5] : int list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Patterns</a:t>
            </a:r>
          </a:p>
          <a:p>
            <a:r>
              <a:rPr lang="en-US"/>
              <a:t>Local variable definitions</a:t>
            </a:r>
          </a:p>
          <a:p>
            <a:r>
              <a:rPr lang="en-US">
                <a:solidFill>
                  <a:schemeClr val="bg2"/>
                </a:solidFill>
              </a:rPr>
              <a:t>A sort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4160-AD7B-7C44-8CC0-1A9675F4187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Variable Definitions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 use </a:t>
            </a:r>
            <a:r>
              <a:rPr lang="en-US" b="1">
                <a:latin typeface="Courier New" pitchFamily="-108" charset="0"/>
              </a:rPr>
              <a:t>val</a:t>
            </a:r>
            <a:r>
              <a:rPr lang="en-US"/>
              <a:t> at the top level to define a variable, it is visible from that point forward</a:t>
            </a:r>
          </a:p>
          <a:p>
            <a:r>
              <a:rPr lang="en-US"/>
              <a:t>There is a way to restrict the scope of definitions: the </a:t>
            </a:r>
            <a:r>
              <a:rPr lang="en-US" b="1">
                <a:latin typeface="Courier New" pitchFamily="-108" charset="0"/>
              </a:rPr>
              <a:t>let</a:t>
            </a:r>
            <a:r>
              <a:rPr lang="en-US"/>
              <a:t> expression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5642-33F9-5040-8DFE-0C4B8745F638}" type="slidenum">
              <a:rPr lang="en-US"/>
              <a:pPr/>
              <a:t>22</a:t>
            </a:fld>
            <a:endParaRPr lang="en-US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33400" y="48006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let-exp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let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definitions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in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expression</a:t>
            </a:r>
            <a:r>
              <a:rPr lang="en-US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end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with </a:t>
            </a:r>
            <a:r>
              <a:rPr lang="en-US" b="1">
                <a:latin typeface="Courier New" pitchFamily="-108" charset="0"/>
              </a:rPr>
              <a:t>let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200400"/>
            <a:ext cx="7772400" cy="2895600"/>
          </a:xfrm>
        </p:spPr>
        <p:txBody>
          <a:bodyPr/>
          <a:lstStyle/>
          <a:p>
            <a:r>
              <a:rPr lang="en-US"/>
              <a:t>The value of a </a:t>
            </a:r>
            <a:r>
              <a:rPr lang="en-US" b="1">
                <a:latin typeface="Courier New" pitchFamily="-108" charset="0"/>
              </a:rPr>
              <a:t>let </a:t>
            </a:r>
            <a:r>
              <a:rPr lang="en-US"/>
              <a:t>expression is the value of the expression in the </a:t>
            </a:r>
            <a:r>
              <a:rPr lang="en-US" b="1">
                <a:latin typeface="Courier New" pitchFamily="-108" charset="0"/>
              </a:rPr>
              <a:t>in </a:t>
            </a:r>
            <a:r>
              <a:rPr lang="en-US"/>
              <a:t>part</a:t>
            </a:r>
          </a:p>
          <a:p>
            <a:r>
              <a:rPr lang="en-US"/>
              <a:t>Variables defined with </a:t>
            </a:r>
            <a:r>
              <a:rPr lang="en-US" b="1">
                <a:latin typeface="Courier New" pitchFamily="-108" charset="0"/>
              </a:rPr>
              <a:t>val </a:t>
            </a:r>
            <a:r>
              <a:rPr lang="en-US"/>
              <a:t>between the </a:t>
            </a:r>
            <a:r>
              <a:rPr lang="en-US" b="1">
                <a:latin typeface="Courier New" pitchFamily="-108" charset="0"/>
              </a:rPr>
              <a:t>let </a:t>
            </a:r>
            <a:r>
              <a:rPr lang="en-US"/>
              <a:t>and the </a:t>
            </a:r>
            <a:r>
              <a:rPr lang="en-US" b="1">
                <a:latin typeface="Courier New" pitchFamily="-108" charset="0"/>
              </a:rPr>
              <a:t>in </a:t>
            </a:r>
            <a:r>
              <a:rPr lang="en-US"/>
              <a:t>are visible only from the point of declaration up to the </a:t>
            </a:r>
            <a:r>
              <a:rPr lang="en-US" b="1">
                <a:latin typeface="Courier New" pitchFamily="-108" charset="0"/>
              </a:rPr>
              <a:t>end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7B1F-B547-AE4D-9F17-64BC8459A337}" type="slidenum">
              <a:rPr lang="en-US"/>
              <a:pPr/>
              <a:t>23</a:t>
            </a:fld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066800" y="1524000"/>
            <a:ext cx="72390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let val x = 1 val y = 2 in x+y end;</a:t>
            </a:r>
          </a:p>
          <a:p>
            <a:r>
              <a:rPr lang="en-US" sz="2000">
                <a:latin typeface="Courier New" pitchFamily="-108" charset="0"/>
              </a:rPr>
              <a:t>val it = 3 : int;</a:t>
            </a:r>
          </a:p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x;</a:t>
            </a:r>
          </a:p>
          <a:p>
            <a:r>
              <a:rPr lang="en-US" sz="2000">
                <a:latin typeface="Courier New" pitchFamily="-108" charset="0"/>
              </a:rPr>
              <a:t>Error: unbound variable or constructor: x</a:t>
            </a: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 Indentation for </a:t>
            </a:r>
            <a:r>
              <a:rPr lang="en-US" b="1">
                <a:solidFill>
                  <a:schemeClr val="tx1"/>
                </a:solidFill>
                <a:latin typeface="Courier New" pitchFamily="-108" charset="0"/>
              </a:rPr>
              <a:t>let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100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For readability, use multiple lines and indent </a:t>
            </a:r>
            <a:r>
              <a:rPr lang="en-US" b="1">
                <a:latin typeface="Courier New" pitchFamily="-108" charset="0"/>
              </a:rPr>
              <a:t>let</a:t>
            </a:r>
            <a:r>
              <a:rPr lang="en-US"/>
              <a:t> expressions like this</a:t>
            </a:r>
          </a:p>
          <a:p>
            <a:pPr>
              <a:lnSpc>
                <a:spcPct val="90000"/>
              </a:lnSpc>
            </a:pPr>
            <a:r>
              <a:rPr lang="en-US"/>
              <a:t>Some ML programmers put a semicolon after each </a:t>
            </a:r>
            <a:r>
              <a:rPr lang="en-US" b="1">
                <a:latin typeface="Courier New" pitchFamily="-108" charset="0"/>
              </a:rPr>
              <a:t>val</a:t>
            </a:r>
            <a:r>
              <a:rPr lang="en-US" b="1"/>
              <a:t> </a:t>
            </a:r>
            <a:r>
              <a:rPr lang="en-US"/>
              <a:t>declaration in a </a:t>
            </a:r>
            <a:r>
              <a:rPr lang="en-US" b="1">
                <a:latin typeface="Courier New" pitchFamily="-108" charset="0"/>
              </a:rPr>
              <a:t>let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8974-E1A5-CF44-A264-A2EDDD20348D}" type="slidenum">
              <a:rPr lang="en-US"/>
              <a:pPr/>
              <a:t>24</a:t>
            </a:fld>
            <a:endParaRPr lang="en-US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438400" y="1524000"/>
            <a:ext cx="2895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let </a:t>
            </a:r>
            <a:br>
              <a:rPr lang="en-US" b="1">
                <a:latin typeface="Courier New" pitchFamily="-108" charset="0"/>
              </a:rPr>
            </a:br>
            <a:r>
              <a:rPr lang="en-US" b="1">
                <a:latin typeface="Courier New" pitchFamily="-108" charset="0"/>
              </a:rPr>
              <a:t>  val x = 1 </a:t>
            </a:r>
            <a:br>
              <a:rPr lang="en-US" b="1">
                <a:latin typeface="Courier New" pitchFamily="-108" charset="0"/>
              </a:rPr>
            </a:br>
            <a:r>
              <a:rPr lang="en-US" b="1">
                <a:latin typeface="Courier New" pitchFamily="-108" charset="0"/>
              </a:rPr>
              <a:t>  val y = 2 </a:t>
            </a:r>
          </a:p>
          <a:p>
            <a:r>
              <a:rPr lang="en-US" b="1">
                <a:latin typeface="Courier New" pitchFamily="-108" charset="0"/>
              </a:rPr>
              <a:t>in </a:t>
            </a:r>
          </a:p>
          <a:p>
            <a:r>
              <a:rPr lang="en-US" b="1">
                <a:latin typeface="Courier New" pitchFamily="-108" charset="0"/>
              </a:rPr>
              <a:t>  x+y </a:t>
            </a:r>
          </a:p>
          <a:p>
            <a:r>
              <a:rPr lang="en-US" b="1">
                <a:latin typeface="Courier New" pitchFamily="-108" charset="0"/>
              </a:rPr>
              <a:t>end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Expressions with </a:t>
            </a:r>
            <a:r>
              <a:rPr lang="en-US" b="1">
                <a:solidFill>
                  <a:schemeClr val="tx1"/>
                </a:solidFill>
                <a:latin typeface="Courier New" pitchFamily="-108" charset="0"/>
              </a:rPr>
              <a:t>let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343400"/>
            <a:ext cx="7772400" cy="16764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08" charset="0"/>
              </a:rPr>
              <a:t>let </a:t>
            </a:r>
            <a:r>
              <a:rPr lang="en-US"/>
              <a:t>expression allows you to break up long expressions and name the pieces</a:t>
            </a:r>
          </a:p>
          <a:p>
            <a:r>
              <a:rPr lang="en-US"/>
              <a:t>This can make code more readable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71E0-6900-4643-898F-E1AF7AE8AEED}" type="slidenum">
              <a:rPr lang="en-US"/>
              <a:pPr/>
              <a:t>25</a:t>
            </a:fld>
            <a:endParaRPr lang="en-US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828800" y="1295400"/>
            <a:ext cx="6629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fun days2ms days =</a:t>
            </a:r>
          </a:p>
          <a:p>
            <a:r>
              <a:rPr lang="en-US" b="1">
                <a:latin typeface="Courier New" pitchFamily="-108" charset="0"/>
              </a:rPr>
              <a:t>  let </a:t>
            </a:r>
            <a:br>
              <a:rPr lang="en-US" b="1">
                <a:latin typeface="Courier New" pitchFamily="-108" charset="0"/>
              </a:rPr>
            </a:br>
            <a:r>
              <a:rPr lang="en-US" b="1">
                <a:latin typeface="Courier New" pitchFamily="-108" charset="0"/>
              </a:rPr>
              <a:t>    val hours = days * 24.0 </a:t>
            </a:r>
          </a:p>
          <a:p>
            <a:r>
              <a:rPr lang="en-US" b="1">
                <a:latin typeface="Courier New" pitchFamily="-108" charset="0"/>
              </a:rPr>
              <a:t>    val minutes = hours * 60.0</a:t>
            </a:r>
          </a:p>
          <a:p>
            <a:r>
              <a:rPr lang="en-US" b="1">
                <a:latin typeface="Courier New" pitchFamily="-108" charset="0"/>
              </a:rPr>
              <a:t>    val seconds = minutes * 60.0</a:t>
            </a:r>
          </a:p>
          <a:p>
            <a:r>
              <a:rPr lang="en-US" b="1">
                <a:latin typeface="Courier New" pitchFamily="-108" charset="0"/>
              </a:rPr>
              <a:t>  in </a:t>
            </a:r>
          </a:p>
          <a:p>
            <a:r>
              <a:rPr lang="en-US" b="1">
                <a:latin typeface="Courier New" pitchFamily="-108" charset="0"/>
              </a:rPr>
              <a:t>    seconds * 1000.0</a:t>
            </a:r>
          </a:p>
          <a:p>
            <a:r>
              <a:rPr lang="en-US" b="1">
                <a:latin typeface="Courier New" pitchFamily="-108" charset="0"/>
              </a:rPr>
              <a:t>  end;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with </a:t>
            </a:r>
            <a:r>
              <a:rPr lang="en-US" b="1">
                <a:solidFill>
                  <a:schemeClr val="tx1"/>
                </a:solidFill>
                <a:latin typeface="Courier New" pitchFamily="-108" charset="0"/>
              </a:rPr>
              <a:t>let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1910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By using patterns in the declarations of a </a:t>
            </a:r>
            <a:r>
              <a:rPr lang="en-US" b="1">
                <a:latin typeface="Courier New" pitchFamily="-108" charset="0"/>
              </a:rPr>
              <a:t>let</a:t>
            </a:r>
            <a:r>
              <a:rPr lang="en-US"/>
              <a:t>, you can get easy “deconstruction”</a:t>
            </a:r>
          </a:p>
          <a:p>
            <a:pPr>
              <a:lnSpc>
                <a:spcPct val="90000"/>
              </a:lnSpc>
            </a:pPr>
            <a:r>
              <a:rPr lang="en-US"/>
              <a:t>This example takes a list argument and returns a pair of lists, with half in each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2291-7DA2-9543-A0B3-D4A2B1D89330}" type="slidenum">
              <a:rPr lang="en-US"/>
              <a:pPr/>
              <a:t>26</a:t>
            </a:fld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828800" y="144780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000" b="1">
              <a:latin typeface="Courier New" pitchFamily="-108" charset="0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828800" y="1219200"/>
            <a:ext cx="6553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fun halve nil = (nil, nil)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   halve [a] = ([a], nil)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   halve (a::b::cs) =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let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 val (x, y) = halve cs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in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 (a::x, b::y)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end;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Again, Without Good Patterns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9624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general, if you find yourself using </a:t>
            </a:r>
            <a:r>
              <a:rPr lang="en-US" b="1">
                <a:latin typeface="Courier New" pitchFamily="-108" charset="0"/>
              </a:rPr>
              <a:t>#</a:t>
            </a:r>
            <a:r>
              <a:rPr lang="en-US"/>
              <a:t> to extract an element from a tuple, think twice</a:t>
            </a:r>
          </a:p>
          <a:p>
            <a:pPr>
              <a:lnSpc>
                <a:spcPct val="90000"/>
              </a:lnSpc>
            </a:pPr>
            <a:r>
              <a:rPr lang="en-US"/>
              <a:t>Pattern matching usually gives a better solution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E162-FE68-924A-A581-0B446702BE04}" type="slidenum">
              <a:rPr lang="en-US"/>
              <a:pPr/>
              <a:t>27</a:t>
            </a:fld>
            <a:endParaRPr lang="en-US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828800" y="144780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000" b="1">
              <a:latin typeface="Courier New" pitchFamily="-108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143000" y="1219200"/>
            <a:ext cx="6553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let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 val halved = halve cs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 val x = #1 halved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 val y = #2 halved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in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 (a::x, b::y)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end;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itchFamily="-108" charset="0"/>
              </a:rPr>
              <a:t>halve</a:t>
            </a:r>
            <a:r>
              <a:rPr lang="en-US"/>
              <a:t> At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D4B-6994-9B45-8D8E-452FFB26C48B}" type="slidenum">
              <a:rPr lang="en-US"/>
              <a:pPr/>
              <a:t>28</a:t>
            </a:fld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7696200" cy="467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fun halve nil = (nil, nil)</a:t>
            </a:r>
          </a:p>
          <a:p>
            <a:r>
              <a:rPr lang="en-US" sz="2000">
                <a:latin typeface="Courier New" pitchFamily="-108" charset="0"/>
              </a:rPr>
              <a:t>= </a:t>
            </a:r>
            <a:r>
              <a:rPr lang="en-US" sz="2000" b="1">
                <a:latin typeface="Courier New" pitchFamily="-108" charset="0"/>
              </a:rPr>
              <a:t>|   halve [a] = ([a], nil)</a:t>
            </a:r>
          </a:p>
          <a:p>
            <a:r>
              <a:rPr lang="en-US" sz="2000">
                <a:latin typeface="Courier New" pitchFamily="-108" charset="0"/>
              </a:rPr>
              <a:t>= </a:t>
            </a:r>
            <a:r>
              <a:rPr lang="en-US" sz="2000" b="1">
                <a:latin typeface="Courier New" pitchFamily="-108" charset="0"/>
              </a:rPr>
              <a:t>|   halve (a::b::cs) =</a:t>
            </a:r>
          </a:p>
          <a:p>
            <a:r>
              <a:rPr lang="en-US" sz="2000">
                <a:latin typeface="Courier New" pitchFamily="-108" charset="0"/>
              </a:rPr>
              <a:t>=       </a:t>
            </a:r>
            <a:r>
              <a:rPr lang="en-US" sz="2000" b="1">
                <a:latin typeface="Courier New" pitchFamily="-108" charset="0"/>
              </a:rPr>
              <a:t>let</a:t>
            </a:r>
          </a:p>
          <a:p>
            <a:r>
              <a:rPr lang="en-US" sz="2000">
                <a:latin typeface="Courier New" pitchFamily="-108" charset="0"/>
              </a:rPr>
              <a:t>=         </a:t>
            </a:r>
            <a:r>
              <a:rPr lang="en-US" sz="2000" b="1">
                <a:latin typeface="Courier New" pitchFamily="-108" charset="0"/>
              </a:rPr>
              <a:t>val (x, y) = halve cs</a:t>
            </a:r>
          </a:p>
          <a:p>
            <a:r>
              <a:rPr lang="en-US" sz="2000">
                <a:latin typeface="Courier New" pitchFamily="-108" charset="0"/>
              </a:rPr>
              <a:t>=       </a:t>
            </a:r>
            <a:r>
              <a:rPr lang="en-US" sz="2000" b="1">
                <a:latin typeface="Courier New" pitchFamily="-108" charset="0"/>
              </a:rPr>
              <a:t>in</a:t>
            </a:r>
          </a:p>
          <a:p>
            <a:r>
              <a:rPr lang="en-US" sz="2000">
                <a:latin typeface="Courier New" pitchFamily="-108" charset="0"/>
              </a:rPr>
              <a:t>=         </a:t>
            </a:r>
            <a:r>
              <a:rPr lang="en-US" sz="2000" b="1">
                <a:latin typeface="Courier New" pitchFamily="-108" charset="0"/>
              </a:rPr>
              <a:t>(a::x, b::y)</a:t>
            </a:r>
          </a:p>
          <a:p>
            <a:r>
              <a:rPr lang="en-US" sz="2000">
                <a:latin typeface="Courier New" pitchFamily="-108" charset="0"/>
              </a:rPr>
              <a:t>=       </a:t>
            </a:r>
            <a:r>
              <a:rPr lang="en-US" sz="2000" b="1">
                <a:latin typeface="Courier New" pitchFamily="-108" charset="0"/>
              </a:rPr>
              <a:t>end;</a:t>
            </a:r>
          </a:p>
          <a:p>
            <a:r>
              <a:rPr lang="en-US" sz="2000">
                <a:latin typeface="Courier New" pitchFamily="-108" charset="0"/>
              </a:rPr>
              <a:t>val halve = fn : 'a list -&gt; 'a list * 'a list</a:t>
            </a:r>
          </a:p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halve [1];</a:t>
            </a:r>
          </a:p>
          <a:p>
            <a:r>
              <a:rPr lang="en-US" sz="2000">
                <a:latin typeface="Courier New" pitchFamily="-108" charset="0"/>
              </a:rPr>
              <a:t>val it = ([1],[]) : int list * int list</a:t>
            </a:r>
          </a:p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halve [1,2];</a:t>
            </a:r>
          </a:p>
          <a:p>
            <a:r>
              <a:rPr lang="en-US" sz="2000">
                <a:latin typeface="Courier New" pitchFamily="-108" charset="0"/>
              </a:rPr>
              <a:t>val it = ([1],[2]) : int list * int list</a:t>
            </a:r>
          </a:p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halve [1,2,3,4,5,6];</a:t>
            </a:r>
          </a:p>
          <a:p>
            <a:r>
              <a:rPr lang="en-US" sz="2000">
                <a:latin typeface="Courier New" pitchFamily="-108" charset="0"/>
              </a:rPr>
              <a:t>val it = ([1,3,5],[2,4,6]) : int list * int list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Patterns</a:t>
            </a:r>
          </a:p>
          <a:p>
            <a:r>
              <a:rPr lang="en-US">
                <a:solidFill>
                  <a:schemeClr val="bg2"/>
                </a:solidFill>
              </a:rPr>
              <a:t>Local variable definitions</a:t>
            </a:r>
          </a:p>
          <a:p>
            <a:r>
              <a:rPr lang="en-US"/>
              <a:t>A sort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3738-D526-F147-953D-F17DF279F6BB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Patterns You Already Know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have seen that ML functions take a single parameter:</a:t>
            </a:r>
            <a:br>
              <a:rPr lang="en-US"/>
            </a:br>
            <a:r>
              <a:rPr lang="en-US"/>
              <a:t>	</a:t>
            </a:r>
            <a:r>
              <a:rPr lang="en-US" sz="2400" b="1">
                <a:latin typeface="Courier New" pitchFamily="-108" charset="0"/>
              </a:rPr>
              <a:t>fun f n = n*n;</a:t>
            </a:r>
          </a:p>
          <a:p>
            <a:pPr>
              <a:lnSpc>
                <a:spcPct val="90000"/>
              </a:lnSpc>
            </a:pPr>
            <a:r>
              <a:rPr lang="en-US"/>
              <a:t>We have also seen how to specify functions with more than one input by using tuples:</a:t>
            </a:r>
            <a:br>
              <a:rPr lang="en-US"/>
            </a:br>
            <a:r>
              <a:rPr lang="en-US"/>
              <a:t>	</a:t>
            </a:r>
            <a:r>
              <a:rPr lang="en-US" sz="2400" b="1">
                <a:latin typeface="Courier New" pitchFamily="-108" charset="0"/>
              </a:rPr>
              <a:t>fun f (a, b) = a*b;</a:t>
            </a:r>
          </a:p>
          <a:p>
            <a:pPr>
              <a:lnSpc>
                <a:spcPct val="90000"/>
              </a:lnSpc>
            </a:pPr>
            <a:r>
              <a:rPr lang="en-US"/>
              <a:t>Both </a:t>
            </a:r>
            <a:r>
              <a:rPr lang="en-US" b="1">
                <a:latin typeface="Courier New" pitchFamily="-108" charset="0"/>
              </a:rPr>
              <a:t>n</a:t>
            </a:r>
            <a:r>
              <a:rPr lang="en-US"/>
              <a:t> and </a:t>
            </a:r>
            <a:r>
              <a:rPr lang="en-US" b="1">
                <a:latin typeface="Courier New" pitchFamily="-108" charset="0"/>
              </a:rPr>
              <a:t>(a, b)</a:t>
            </a:r>
            <a:r>
              <a:rPr lang="en-US"/>
              <a:t> are </a:t>
            </a:r>
            <a:r>
              <a:rPr lang="en-US" i="1"/>
              <a:t>patterns</a:t>
            </a:r>
            <a:r>
              <a:rPr lang="en-US"/>
              <a:t>.  The </a:t>
            </a:r>
            <a:r>
              <a:rPr lang="en-US" b="1">
                <a:latin typeface="Courier New" pitchFamily="-108" charset="0"/>
              </a:rPr>
              <a:t>n</a:t>
            </a:r>
            <a:r>
              <a:rPr lang="en-US"/>
              <a:t> matches and binds to any argument, while </a:t>
            </a:r>
            <a:r>
              <a:rPr lang="en-US" b="1">
                <a:latin typeface="Courier New" pitchFamily="-108" charset="0"/>
              </a:rPr>
              <a:t>(a,b) </a:t>
            </a:r>
            <a:r>
              <a:rPr lang="en-US"/>
              <a:t>matches any 2-tuple and binds </a:t>
            </a:r>
            <a:r>
              <a:rPr lang="en-US" b="1">
                <a:latin typeface="Courier New" pitchFamily="-108" charset="0"/>
              </a:rPr>
              <a:t>a</a:t>
            </a:r>
            <a:r>
              <a:rPr lang="en-US"/>
              <a:t> and </a:t>
            </a:r>
            <a:r>
              <a:rPr lang="en-US" b="1">
                <a:latin typeface="Courier New" pitchFamily="-108" charset="0"/>
              </a:rPr>
              <a:t>b</a:t>
            </a:r>
            <a:r>
              <a:rPr lang="en-US"/>
              <a:t> to its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3817-2E95-734A-95C8-28F5A6257FC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08" charset="0"/>
              </a:rPr>
              <a:t>halve</a:t>
            </a:r>
            <a:r>
              <a:rPr lang="en-US"/>
              <a:t> function divides a list into two nearly-equal parts</a:t>
            </a:r>
          </a:p>
          <a:p>
            <a:r>
              <a:rPr lang="en-US"/>
              <a:t>This is the first step in a merge sort</a:t>
            </a:r>
          </a:p>
          <a:p>
            <a:r>
              <a:rPr lang="en-US"/>
              <a:t>For practice, we will look at the rest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1011-2C0F-4A41-B49C-7BE118A15C22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Merge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3962400"/>
            <a:ext cx="7772400" cy="1295400"/>
          </a:xfrm>
        </p:spPr>
        <p:txBody>
          <a:bodyPr/>
          <a:lstStyle/>
          <a:p>
            <a:r>
              <a:rPr lang="en-US"/>
              <a:t>Merges two sorted lists</a:t>
            </a:r>
          </a:p>
          <a:p>
            <a:r>
              <a:rPr lang="en-US"/>
              <a:t>Note: default type for </a:t>
            </a:r>
            <a:r>
              <a:rPr lang="en-US" b="1">
                <a:latin typeface="Courier New" pitchFamily="-108" charset="0"/>
              </a:rPr>
              <a:t>&lt;</a:t>
            </a:r>
            <a:r>
              <a:rPr lang="en-US"/>
              <a:t> is </a:t>
            </a:r>
            <a:r>
              <a:rPr lang="en-US" b="1">
                <a:latin typeface="Courier New" pitchFamily="-108" charset="0"/>
              </a:rPr>
              <a:t>int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A268-FB5B-4D4B-90C3-AF4E8AB6A591}" type="slidenum">
              <a:rPr lang="en-US"/>
              <a:pPr/>
              <a:t>31</a:t>
            </a:fld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8153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fun merge (nil, ys) = ys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   merge (xs, nil) = xs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   merge (x::xs, y::ys) =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if (x &lt; y) then x :: merge(xs, y::ys)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else y :: merge(x::xs, ys);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F19F-5CE2-8041-84AA-664E8FCA6B07}" type="slidenum">
              <a:rPr lang="en-US"/>
              <a:pPr/>
              <a:t>32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924800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fun merge (nil, ys) = ys</a:t>
            </a:r>
          </a:p>
          <a:p>
            <a:r>
              <a:rPr lang="en-US" sz="2000">
                <a:latin typeface="Courier New" pitchFamily="-108" charset="0"/>
              </a:rPr>
              <a:t>= </a:t>
            </a:r>
            <a:r>
              <a:rPr lang="en-US" sz="2000" b="1">
                <a:latin typeface="Courier New" pitchFamily="-108" charset="0"/>
              </a:rPr>
              <a:t>|   merge (xs, nil) = xs</a:t>
            </a:r>
          </a:p>
          <a:p>
            <a:r>
              <a:rPr lang="en-US" sz="2000">
                <a:latin typeface="Courier New" pitchFamily="-108" charset="0"/>
              </a:rPr>
              <a:t>= </a:t>
            </a:r>
            <a:r>
              <a:rPr lang="en-US" sz="2000" b="1">
                <a:latin typeface="Courier New" pitchFamily="-108" charset="0"/>
              </a:rPr>
              <a:t>|   merge (x::xs, y::ys) =</a:t>
            </a:r>
          </a:p>
          <a:p>
            <a:r>
              <a:rPr lang="en-US" sz="2000">
                <a:latin typeface="Courier New" pitchFamily="-108" charset="0"/>
              </a:rPr>
              <a:t>=       </a:t>
            </a:r>
            <a:r>
              <a:rPr lang="en-US" sz="2000" b="1">
                <a:latin typeface="Courier New" pitchFamily="-108" charset="0"/>
              </a:rPr>
              <a:t>if (x &lt; y) then x :: merge(xs, y::ys)</a:t>
            </a:r>
          </a:p>
          <a:p>
            <a:r>
              <a:rPr lang="en-US" sz="2000">
                <a:latin typeface="Courier New" pitchFamily="-108" charset="0"/>
              </a:rPr>
              <a:t>=       </a:t>
            </a:r>
            <a:r>
              <a:rPr lang="en-US" sz="2000" b="1">
                <a:latin typeface="Courier New" pitchFamily="-108" charset="0"/>
              </a:rPr>
              <a:t>else y :: merge(x::xs, ys);</a:t>
            </a:r>
          </a:p>
          <a:p>
            <a:r>
              <a:rPr lang="en-US" sz="2000">
                <a:latin typeface="Courier New" pitchFamily="-108" charset="0"/>
              </a:rPr>
              <a:t>val merge = fn : int list * int list -&gt; int list</a:t>
            </a:r>
          </a:p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merge ([2],[1,3]);</a:t>
            </a:r>
          </a:p>
          <a:p>
            <a:r>
              <a:rPr lang="en-US" sz="2000">
                <a:latin typeface="Courier New" pitchFamily="-108" charset="0"/>
              </a:rPr>
              <a:t>val it = [1,2,3] : int list</a:t>
            </a:r>
          </a:p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merge ([1,3,4,7,8],[2,3,5,6,10]);</a:t>
            </a:r>
          </a:p>
          <a:p>
            <a:r>
              <a:rPr lang="en-US" sz="2000">
                <a:latin typeface="Courier New" pitchFamily="-108" charset="0"/>
              </a:rPr>
              <a:t>val it = [1,2,3,3,4,5,6,7,8,10] : int list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Merge Sort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4572000"/>
            <a:ext cx="7772400" cy="1676400"/>
          </a:xfrm>
        </p:spPr>
        <p:txBody>
          <a:bodyPr/>
          <a:lstStyle/>
          <a:p>
            <a:r>
              <a:rPr lang="en-US"/>
              <a:t>Merge sort of a list</a:t>
            </a:r>
          </a:p>
          <a:p>
            <a:r>
              <a:rPr lang="en-US"/>
              <a:t>Type is </a:t>
            </a:r>
            <a:r>
              <a:rPr lang="en-US" b="1">
                <a:latin typeface="Courier New" pitchFamily="-108" charset="0"/>
              </a:rPr>
              <a:t>int list -&gt; int list</a:t>
            </a:r>
            <a:r>
              <a:rPr lang="en-US"/>
              <a:t>, because of type already found for </a:t>
            </a:r>
            <a:r>
              <a:rPr lang="en-US" b="1">
                <a:latin typeface="Courier New" pitchFamily="-108" charset="0"/>
              </a:rPr>
              <a:t>merge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4ACB-DAE7-F340-8F42-A64993A2FEC4}" type="slidenum">
              <a:rPr lang="en-US"/>
              <a:pPr/>
              <a:t>33</a:t>
            </a:fld>
            <a:endParaRPr lang="en-US"/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4400" y="1371600"/>
            <a:ext cx="7696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fun mergeSort nil = nil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   mergeSort [a] = [a]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   mergeSort theList =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let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 val (x, y) = halve theList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in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  merge(mergeSort x, mergeSort y)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  end;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At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06C-5327-BF43-91AB-8D0A8C4ECBE1}" type="slidenum">
              <a:rPr lang="en-US"/>
              <a:pPr/>
              <a:t>34</a:t>
            </a:fld>
            <a:endParaRPr 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924800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fun mergeSort nil = nil</a:t>
            </a:r>
          </a:p>
          <a:p>
            <a:r>
              <a:rPr lang="en-US">
                <a:latin typeface="Courier New" pitchFamily="-108" charset="0"/>
              </a:rPr>
              <a:t>= </a:t>
            </a:r>
            <a:r>
              <a:rPr lang="en-US" b="1">
                <a:latin typeface="Courier New" pitchFamily="-108" charset="0"/>
              </a:rPr>
              <a:t>|   mergeSort [a] = [a]</a:t>
            </a:r>
          </a:p>
          <a:p>
            <a:r>
              <a:rPr lang="en-US">
                <a:latin typeface="Courier New" pitchFamily="-108" charset="0"/>
              </a:rPr>
              <a:t>= </a:t>
            </a:r>
            <a:r>
              <a:rPr lang="en-US" b="1">
                <a:latin typeface="Courier New" pitchFamily="-108" charset="0"/>
              </a:rPr>
              <a:t>|   mergeSort theList =</a:t>
            </a:r>
          </a:p>
          <a:p>
            <a:r>
              <a:rPr lang="en-US">
                <a:latin typeface="Courier New" pitchFamily="-108" charset="0"/>
              </a:rPr>
              <a:t>=       </a:t>
            </a:r>
            <a:r>
              <a:rPr lang="en-US" b="1">
                <a:latin typeface="Courier New" pitchFamily="-108" charset="0"/>
              </a:rPr>
              <a:t>let</a:t>
            </a:r>
          </a:p>
          <a:p>
            <a:r>
              <a:rPr lang="en-US">
                <a:latin typeface="Courier New" pitchFamily="-108" charset="0"/>
              </a:rPr>
              <a:t>=         </a:t>
            </a:r>
            <a:r>
              <a:rPr lang="en-US" b="1">
                <a:latin typeface="Courier New" pitchFamily="-108" charset="0"/>
              </a:rPr>
              <a:t>val (x, y) = halve theList</a:t>
            </a:r>
          </a:p>
          <a:p>
            <a:r>
              <a:rPr lang="en-US">
                <a:latin typeface="Courier New" pitchFamily="-108" charset="0"/>
              </a:rPr>
              <a:t>=       </a:t>
            </a:r>
            <a:r>
              <a:rPr lang="en-US" b="1">
                <a:latin typeface="Courier New" pitchFamily="-108" charset="0"/>
              </a:rPr>
              <a:t>in</a:t>
            </a:r>
          </a:p>
          <a:p>
            <a:r>
              <a:rPr lang="en-US">
                <a:latin typeface="Courier New" pitchFamily="-108" charset="0"/>
              </a:rPr>
              <a:t>=         </a:t>
            </a:r>
            <a:r>
              <a:rPr lang="en-US" b="1">
                <a:latin typeface="Courier New" pitchFamily="-108" charset="0"/>
              </a:rPr>
              <a:t>merge(mergeSort x, mergeSort y)</a:t>
            </a:r>
          </a:p>
          <a:p>
            <a:r>
              <a:rPr lang="en-US">
                <a:latin typeface="Courier New" pitchFamily="-108" charset="0"/>
              </a:rPr>
              <a:t>=       </a:t>
            </a:r>
            <a:r>
              <a:rPr lang="en-US" b="1">
                <a:latin typeface="Courier New" pitchFamily="-108" charset="0"/>
              </a:rPr>
              <a:t>end;</a:t>
            </a:r>
          </a:p>
          <a:p>
            <a:r>
              <a:rPr lang="en-US">
                <a:latin typeface="Courier New" pitchFamily="-108" charset="0"/>
              </a:rPr>
              <a:t>val mergeSort = fn : int list -&gt; int list</a:t>
            </a:r>
          </a:p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mergeSort [4,3,2,1];</a:t>
            </a:r>
          </a:p>
          <a:p>
            <a:r>
              <a:rPr lang="en-US">
                <a:latin typeface="Courier New" pitchFamily="-108" charset="0"/>
              </a:rPr>
              <a:t>val it = [1,2,3,4] : int list</a:t>
            </a:r>
          </a:p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mergeSort [4,2,3,1,5,3,6];</a:t>
            </a:r>
          </a:p>
          <a:p>
            <a:r>
              <a:rPr lang="en-US">
                <a:latin typeface="Courier New" pitchFamily="-108" charset="0"/>
              </a:rPr>
              <a:t>val it = [1,2,3,3,4,5,6] : int list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Function Definitions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r>
              <a:rPr lang="en-US" sz="2800"/>
              <a:t>You can define local functions, just like local variables, using a </a:t>
            </a:r>
            <a:r>
              <a:rPr lang="en-US" sz="2800" b="1">
                <a:latin typeface="Courier New" pitchFamily="-108" charset="0"/>
              </a:rPr>
              <a:t>let</a:t>
            </a:r>
            <a:endParaRPr lang="en-US" sz="2800"/>
          </a:p>
          <a:p>
            <a:r>
              <a:rPr lang="en-US" sz="2800"/>
              <a:t>You should do it for helper functions that you don't think will be useful by themselves</a:t>
            </a:r>
          </a:p>
          <a:p>
            <a:r>
              <a:rPr lang="en-US" sz="2800"/>
              <a:t>We can hide </a:t>
            </a:r>
            <a:r>
              <a:rPr lang="en-US" sz="2800" b="1">
                <a:latin typeface="Courier New" pitchFamily="-108" charset="0"/>
              </a:rPr>
              <a:t>halve</a:t>
            </a:r>
            <a:r>
              <a:rPr lang="en-US" sz="2800"/>
              <a:t> and </a:t>
            </a:r>
            <a:r>
              <a:rPr lang="en-US" sz="2800" b="1">
                <a:latin typeface="Courier New" pitchFamily="-108" charset="0"/>
              </a:rPr>
              <a:t>merge</a:t>
            </a:r>
            <a:r>
              <a:rPr lang="en-US" sz="2800"/>
              <a:t> from the rest of the program this way</a:t>
            </a:r>
          </a:p>
          <a:p>
            <a:r>
              <a:rPr lang="en-US" sz="2800"/>
              <a:t>Another potential advantage: inner function can refer to variables from outer one (as we will see in Chapter 12)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0468-05EF-9F48-AEB8-21F5164CF7A0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F-B4EF-EF43-BBB4-21D027584D27}" type="slidenum">
              <a:rPr lang="en-US"/>
              <a:pPr/>
              <a:t>36</a:t>
            </a:fld>
            <a:endParaRPr lang="en-US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7630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(* Sort a list of integers. *)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fun mergeSort nil = nil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   mergeSort [e] = [e]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   mergeSort theList =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let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(* From the given list make a pair of lists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* (x,y), where half the elements of the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* original are in x and half are in y. *)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fun halve nil = (nil, nil)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|   halve [a] = ([a], nil)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|   halve (a::b::cs) =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     let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       val (x, y) = halve cs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     in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       (a::x, b::y)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     end;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33400" y="55626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continued…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1127-C681-6947-8725-130A2914EC03}" type="slidenum">
              <a:rPr lang="en-US"/>
              <a:pPr/>
              <a:t>37</a:t>
            </a:fld>
            <a:endParaRPr lang="en-US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763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(* Merge two sorted lists of integers into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* a single sorted list. *)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fun merge (nil, ys) = ys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|   merge (xs, nil) = xs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|   merge (x::xs, y::ys) =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     if (x &lt; y) then x :: merge(xs, y::ys)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      else y :: merge(x::xs, ys);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val (x, y) = halve theList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in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  merge(mergeSort x, mergeSort y)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  end;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Commenting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Everything between </a:t>
            </a:r>
            <a:r>
              <a:rPr lang="en-US" sz="2400" b="1" dirty="0">
                <a:latin typeface="Courier New" pitchFamily="-108" charset="0"/>
              </a:rPr>
              <a:t>(*</a:t>
            </a:r>
            <a:r>
              <a:rPr lang="en-US" dirty="0"/>
              <a:t> and </a:t>
            </a:r>
            <a:r>
              <a:rPr lang="en-US" sz="2400" b="1" dirty="0">
                <a:latin typeface="Courier New" pitchFamily="-108" charset="0"/>
              </a:rPr>
              <a:t>*) </a:t>
            </a:r>
            <a:r>
              <a:rPr lang="en-US" dirty="0"/>
              <a:t>in ML is a comment</a:t>
            </a:r>
          </a:p>
          <a:p>
            <a:pPr>
              <a:lnSpc>
                <a:spcPct val="90000"/>
              </a:lnSpc>
            </a:pPr>
            <a:r>
              <a:rPr lang="en-US" dirty="0"/>
              <a:t>You should (at least) comment every function definition, as in any language</a:t>
            </a:r>
          </a:p>
          <a:p>
            <a:pPr lvl="1">
              <a:lnSpc>
                <a:spcPct val="90000"/>
              </a:lnSpc>
            </a:pPr>
            <a:r>
              <a:rPr lang="en-US"/>
              <a:t>what parameters does it expect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function does it compute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does it do it (if non-obvious)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3BE2-E1CF-0948-AE5C-E985E11AC4FB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Underscore As A Pattern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3581400"/>
            <a:ext cx="77724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underscore can be used as a pattern</a:t>
            </a:r>
          </a:p>
          <a:p>
            <a:pPr>
              <a:lnSpc>
                <a:spcPct val="90000"/>
              </a:lnSpc>
            </a:pPr>
            <a:r>
              <a:rPr lang="en-US"/>
              <a:t>It matches anything, but does not bind it to a variable</a:t>
            </a:r>
          </a:p>
          <a:p>
            <a:pPr>
              <a:lnSpc>
                <a:spcPct val="90000"/>
              </a:lnSpc>
            </a:pPr>
            <a:r>
              <a:rPr lang="en-US"/>
              <a:t>Preferred to:</a:t>
            </a:r>
            <a:br>
              <a:rPr lang="en-US"/>
            </a:br>
            <a:r>
              <a:rPr lang="en-US"/>
              <a:t>	 </a:t>
            </a:r>
            <a:r>
              <a:rPr lang="en-US" b="1">
                <a:latin typeface="Courier New" pitchFamily="-108" charset="0"/>
              </a:rPr>
              <a:t>fun f x = "yes";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ABC-8F28-434E-8F79-54E6F52D801B}" type="slidenum">
              <a:rPr lang="en-US"/>
              <a:pPr/>
              <a:t>4</a:t>
            </a:fld>
            <a:endParaRPr lang="en-US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295400" y="1447800"/>
            <a:ext cx="670560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fun f _ = "yes";</a:t>
            </a:r>
          </a:p>
          <a:p>
            <a:r>
              <a:rPr lang="en-US" sz="2000">
                <a:latin typeface="Courier New" pitchFamily="-108" charset="0"/>
              </a:rPr>
              <a:t>val f = fn : 'a -&gt; string</a:t>
            </a:r>
          </a:p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f 34.5;</a:t>
            </a:r>
          </a:p>
          <a:p>
            <a:r>
              <a:rPr lang="en-US" sz="2000">
                <a:latin typeface="Courier New" pitchFamily="-108" charset="0"/>
              </a:rPr>
              <a:t>val it = "yes" : string</a:t>
            </a:r>
          </a:p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f [];</a:t>
            </a:r>
          </a:p>
          <a:p>
            <a:r>
              <a:rPr lang="en-US" sz="2000">
                <a:latin typeface="Courier New" pitchFamily="-108" charset="0"/>
              </a:rPr>
              <a:t>val it = "yes" : string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 As Patterns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3810000"/>
            <a:ext cx="7772400" cy="2209800"/>
          </a:xfrm>
        </p:spPr>
        <p:txBody>
          <a:bodyPr/>
          <a:lstStyle/>
          <a:p>
            <a:r>
              <a:rPr lang="en-US"/>
              <a:t>Any constant of an equality type can be used as a pattern</a:t>
            </a:r>
          </a:p>
          <a:p>
            <a:r>
              <a:rPr lang="en-US"/>
              <a:t>But not:</a:t>
            </a:r>
            <a:br>
              <a:rPr lang="en-US"/>
            </a:br>
            <a:r>
              <a:rPr lang="en-US"/>
              <a:t>	 </a:t>
            </a:r>
            <a:r>
              <a:rPr lang="en-US" b="1">
                <a:latin typeface="Courier New" pitchFamily="-108" charset="0"/>
              </a:rPr>
              <a:t>fun f 0.0 = "yes";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E0A6-886B-6F4F-909E-57F25E7C3185}" type="slidenum">
              <a:rPr lang="en-US"/>
              <a:pPr/>
              <a:t>5</a:t>
            </a:fld>
            <a:endParaRPr lang="en-US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85800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fun f 0 = "yes";</a:t>
            </a:r>
          </a:p>
          <a:p>
            <a:r>
              <a:rPr lang="en-US" sz="2000">
                <a:latin typeface="Courier New" pitchFamily="-108" charset="0"/>
              </a:rPr>
              <a:t>Warning: match nonexhaustive</a:t>
            </a:r>
          </a:p>
          <a:p>
            <a:r>
              <a:rPr lang="en-US" sz="2000">
                <a:latin typeface="Courier New" pitchFamily="-108" charset="0"/>
              </a:rPr>
              <a:t>          0 =&gt; ...</a:t>
            </a:r>
          </a:p>
          <a:p>
            <a:r>
              <a:rPr lang="en-US" sz="2000">
                <a:latin typeface="Courier New" pitchFamily="-108" charset="0"/>
              </a:rPr>
              <a:t>val f = fn : int -&gt; string</a:t>
            </a:r>
          </a:p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f 0;</a:t>
            </a:r>
          </a:p>
          <a:p>
            <a:r>
              <a:rPr lang="en-US" sz="2000">
                <a:latin typeface="Courier New" pitchFamily="-108" charset="0"/>
              </a:rPr>
              <a:t>val it = "yes" : string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Non-Exhaustive Match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that last example, the type of </a:t>
            </a:r>
            <a:r>
              <a:rPr lang="en-US" b="1">
                <a:latin typeface="Courier New" pitchFamily="-108" charset="0"/>
              </a:rPr>
              <a:t>f</a:t>
            </a:r>
            <a:r>
              <a:rPr lang="en-US"/>
              <a:t> was </a:t>
            </a:r>
            <a:br>
              <a:rPr lang="en-US"/>
            </a:br>
            <a:r>
              <a:rPr lang="en-US" b="1">
                <a:latin typeface="Courier New" pitchFamily="-108" charset="0"/>
              </a:rPr>
              <a:t>int -&gt; string</a:t>
            </a:r>
            <a:r>
              <a:rPr lang="en-US"/>
              <a:t>, but with a “match non-exhaustive” warning</a:t>
            </a:r>
          </a:p>
          <a:p>
            <a:pPr>
              <a:lnSpc>
                <a:spcPct val="90000"/>
              </a:lnSpc>
            </a:pPr>
            <a:r>
              <a:rPr lang="en-US"/>
              <a:t>Meaning: </a:t>
            </a:r>
            <a:r>
              <a:rPr lang="en-US" b="1">
                <a:latin typeface="Courier New" pitchFamily="-108" charset="0"/>
              </a:rPr>
              <a:t>f</a:t>
            </a:r>
            <a:r>
              <a:rPr lang="en-US"/>
              <a:t> was defined using a pattern that didn’t cover all the domain type (</a:t>
            </a:r>
            <a:r>
              <a:rPr lang="en-US" b="1">
                <a:latin typeface="Courier New" pitchFamily="-108" charset="0"/>
              </a:rPr>
              <a:t>int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So you may get runtime errors like this: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E514-9D3F-7340-8C7F-FF7D6F4E933C}" type="slidenum">
              <a:rPr lang="en-US"/>
              <a:pPr/>
              <a:t>6</a:t>
            </a:fld>
            <a:endParaRPr lang="en-US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95400" y="4724400"/>
            <a:ext cx="72040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f 0;</a:t>
            </a:r>
          </a:p>
          <a:p>
            <a:r>
              <a:rPr lang="en-US" sz="2000">
                <a:latin typeface="Courier New" pitchFamily="-108" charset="0"/>
              </a:rPr>
              <a:t>val it = "yes" : string</a:t>
            </a:r>
          </a:p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f 1;</a:t>
            </a:r>
          </a:p>
          <a:p>
            <a:r>
              <a:rPr lang="en-US" sz="2000">
                <a:latin typeface="Courier New" pitchFamily="-108" charset="0"/>
              </a:rPr>
              <a:t>uncaught exception nonexhaustive match failure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Of Patterns As Patterns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3581400"/>
            <a:ext cx="7772400" cy="2286000"/>
          </a:xfrm>
        </p:spPr>
        <p:txBody>
          <a:bodyPr/>
          <a:lstStyle/>
          <a:p>
            <a:r>
              <a:rPr lang="en-US"/>
              <a:t>You can use a list of patterns as a pattern</a:t>
            </a:r>
          </a:p>
          <a:p>
            <a:r>
              <a:rPr lang="en-US"/>
              <a:t>This example matches any list of length 2</a:t>
            </a:r>
          </a:p>
          <a:p>
            <a:r>
              <a:rPr lang="en-US"/>
              <a:t>It treats </a:t>
            </a:r>
            <a:r>
              <a:rPr lang="en-US" b="1">
                <a:latin typeface="Courier New" pitchFamily="-108" charset="0"/>
              </a:rPr>
              <a:t>a</a:t>
            </a:r>
            <a:r>
              <a:rPr lang="en-US"/>
              <a:t> and </a:t>
            </a:r>
            <a:r>
              <a:rPr lang="en-US" b="1">
                <a:latin typeface="Courier New" pitchFamily="-108" charset="0"/>
              </a:rPr>
              <a:t>_</a:t>
            </a:r>
            <a:r>
              <a:rPr lang="en-US"/>
              <a:t> as sub-patterns, binding </a:t>
            </a:r>
            <a:r>
              <a:rPr lang="en-US" b="1">
                <a:latin typeface="Courier New" pitchFamily="-108" charset="0"/>
              </a:rPr>
              <a:t>a</a:t>
            </a:r>
            <a:r>
              <a:rPr lang="en-US"/>
              <a:t> to the first list element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22A-2FF2-7942-B48D-0DAF25B70BBB}" type="slidenum">
              <a:rPr lang="en-US"/>
              <a:pPr/>
              <a:t>7</a:t>
            </a:fld>
            <a:endParaRPr lang="en-US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95400" y="1295400"/>
            <a:ext cx="655320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fun f [a,_] = a;</a:t>
            </a:r>
          </a:p>
          <a:p>
            <a:r>
              <a:rPr lang="en-US" sz="2000">
                <a:latin typeface="Courier New" pitchFamily="-108" charset="0"/>
              </a:rPr>
              <a:t>Warning: match nonexhaustive</a:t>
            </a:r>
          </a:p>
          <a:p>
            <a:r>
              <a:rPr lang="en-US" sz="2000">
                <a:latin typeface="Courier New" pitchFamily="-108" charset="0"/>
              </a:rPr>
              <a:t>          a :: _ :: nil =&gt; ...</a:t>
            </a:r>
          </a:p>
          <a:p>
            <a:r>
              <a:rPr lang="en-US" sz="2000">
                <a:latin typeface="Courier New" pitchFamily="-108" charset="0"/>
              </a:rPr>
              <a:t>val f = fn : 'a list -&gt; 'a</a:t>
            </a:r>
          </a:p>
          <a:p>
            <a:r>
              <a:rPr lang="en-US" sz="2000">
                <a:latin typeface="Courier New" pitchFamily="-108" charset="0"/>
              </a:rPr>
              <a:t>- </a:t>
            </a:r>
            <a:r>
              <a:rPr lang="en-US" sz="2000" b="1">
                <a:latin typeface="Courier New" pitchFamily="-108" charset="0"/>
              </a:rPr>
              <a:t>f [#"f",#"g"];</a:t>
            </a:r>
          </a:p>
          <a:p>
            <a:r>
              <a:rPr lang="en-US" sz="2000">
                <a:latin typeface="Courier New" pitchFamily="-108" charset="0"/>
              </a:rPr>
              <a:t>val it = #"f" : char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 Of Patterns As A Pattern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10000"/>
            <a:ext cx="7772400" cy="2362200"/>
          </a:xfrm>
        </p:spPr>
        <p:txBody>
          <a:bodyPr/>
          <a:lstStyle/>
          <a:p>
            <a:r>
              <a:rPr lang="en-US"/>
              <a:t>You can use a cons of patterns as a pattern</a:t>
            </a:r>
          </a:p>
          <a:p>
            <a:r>
              <a:rPr lang="en-US"/>
              <a:t> </a:t>
            </a:r>
            <a:r>
              <a:rPr lang="en-US" b="1">
                <a:latin typeface="Courier New" pitchFamily="-108" charset="0"/>
              </a:rPr>
              <a:t>x::xs </a:t>
            </a:r>
            <a:r>
              <a:rPr lang="en-US"/>
              <a:t>matches any non-empty list, and binds </a:t>
            </a:r>
            <a:r>
              <a:rPr lang="en-US" b="1">
                <a:latin typeface="Courier New" pitchFamily="-108" charset="0"/>
              </a:rPr>
              <a:t>x</a:t>
            </a:r>
            <a:r>
              <a:rPr lang="en-US"/>
              <a:t> to the head and </a:t>
            </a:r>
            <a:r>
              <a:rPr lang="en-US" b="1">
                <a:latin typeface="Courier New" pitchFamily="-108" charset="0"/>
              </a:rPr>
              <a:t>xs</a:t>
            </a:r>
            <a:r>
              <a:rPr lang="en-US"/>
              <a:t> to the tail</a:t>
            </a:r>
          </a:p>
          <a:p>
            <a:r>
              <a:rPr lang="en-US"/>
              <a:t>Parens around </a:t>
            </a:r>
            <a:r>
              <a:rPr lang="en-US" b="1">
                <a:latin typeface="Courier New" pitchFamily="-108" charset="0"/>
              </a:rPr>
              <a:t>x::xs</a:t>
            </a:r>
            <a:r>
              <a:rPr lang="en-US"/>
              <a:t> are for precedence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C0B2-3911-2F48-8F08-411A8C2C3999}" type="slidenum">
              <a:rPr lang="en-US"/>
              <a:pPr/>
              <a:t>8</a:t>
            </a:fld>
            <a:endParaRPr 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600200" y="1295400"/>
            <a:ext cx="60198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fun f (x::xs) = x;</a:t>
            </a:r>
          </a:p>
          <a:p>
            <a:r>
              <a:rPr lang="en-US">
                <a:latin typeface="Courier New" pitchFamily="-108" charset="0"/>
              </a:rPr>
              <a:t>Warning: match nonexhaustive</a:t>
            </a:r>
          </a:p>
          <a:p>
            <a:r>
              <a:rPr lang="en-US">
                <a:latin typeface="Courier New" pitchFamily="-108" charset="0"/>
              </a:rPr>
              <a:t>          x :: xs =&gt; ...</a:t>
            </a:r>
          </a:p>
          <a:p>
            <a:r>
              <a:rPr lang="en-US">
                <a:latin typeface="Courier New" pitchFamily="-108" charset="0"/>
              </a:rPr>
              <a:t>val f = fn : 'a list -&gt; 'a</a:t>
            </a:r>
          </a:p>
          <a:p>
            <a:r>
              <a:rPr lang="en-US">
                <a:latin typeface="Courier New" pitchFamily="-108" charset="0"/>
              </a:rPr>
              <a:t>- </a:t>
            </a:r>
            <a:r>
              <a:rPr lang="en-US" b="1">
                <a:latin typeface="Courier New" pitchFamily="-108" charset="0"/>
              </a:rPr>
              <a:t>f [1,2,3];</a:t>
            </a:r>
          </a:p>
          <a:p>
            <a:r>
              <a:rPr lang="en-US">
                <a:latin typeface="Courier New" pitchFamily="-108" charset="0"/>
              </a:rPr>
              <a:t>val it = 1 : int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Patterns So Far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924800" cy="4114800"/>
          </a:xfrm>
        </p:spPr>
        <p:txBody>
          <a:bodyPr/>
          <a:lstStyle/>
          <a:p>
            <a:r>
              <a:rPr lang="en-US" sz="2400"/>
              <a:t>A variable is a pattern that matches anything, and binds to it</a:t>
            </a:r>
          </a:p>
          <a:p>
            <a:r>
              <a:rPr lang="en-US" sz="2400"/>
              <a:t>A </a:t>
            </a:r>
            <a:r>
              <a:rPr lang="en-US" sz="2400" b="1">
                <a:latin typeface="Courier New" pitchFamily="-108" charset="0"/>
              </a:rPr>
              <a:t>_</a:t>
            </a:r>
            <a:r>
              <a:rPr lang="en-US" sz="2400"/>
              <a:t> is a pattern that matches anything</a:t>
            </a:r>
          </a:p>
          <a:p>
            <a:r>
              <a:rPr lang="en-US" sz="2400"/>
              <a:t>A constant (of an equality type) is a pattern that matches only that constant</a:t>
            </a:r>
          </a:p>
          <a:p>
            <a:r>
              <a:rPr lang="en-US" sz="2400"/>
              <a:t>A tuple of patterns is a pattern that matches any tuple of the right size, whose contents match the sub-patterns</a:t>
            </a:r>
          </a:p>
          <a:p>
            <a:r>
              <a:rPr lang="en-US" sz="2400"/>
              <a:t>A list of patterns is a pattern that matches any list of the right size, whose contents match the sub-patterns</a:t>
            </a:r>
          </a:p>
          <a:p>
            <a:r>
              <a:rPr lang="en-US" sz="2400"/>
              <a:t>A cons (</a:t>
            </a:r>
            <a:r>
              <a:rPr lang="en-US" sz="2400" b="1">
                <a:latin typeface="Courier New" pitchFamily="-108" charset="0"/>
              </a:rPr>
              <a:t>::</a:t>
            </a:r>
            <a:r>
              <a:rPr lang="en-US" sz="2400"/>
              <a:t>) of patterns is a pattern that matches any non-empty list whose head and tail match the sub-patterns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53D0-6B52-A248-8D9C-F0E072CA244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290</TotalTime>
  <Words>3288</Words>
  <Application>Microsoft Macintosh PowerPoint</Application>
  <PresentationFormat>On-screen Show (4:3)</PresentationFormat>
  <Paragraphs>367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Times New Roman</vt:lpstr>
      <vt:lpstr>Monotype Sorts</vt:lpstr>
      <vt:lpstr>Courier New</vt:lpstr>
      <vt:lpstr>parse trees</vt:lpstr>
      <vt:lpstr>A Second Look At ML</vt:lpstr>
      <vt:lpstr>Outline</vt:lpstr>
      <vt:lpstr>Two Patterns You Already Know</vt:lpstr>
      <vt:lpstr>Underscore As A Pattern</vt:lpstr>
      <vt:lpstr>Constants As Patterns</vt:lpstr>
      <vt:lpstr>Non-Exhaustive Match</vt:lpstr>
      <vt:lpstr>Lists Of Patterns As Patterns</vt:lpstr>
      <vt:lpstr>Cons Of Patterns As A Pattern</vt:lpstr>
      <vt:lpstr>ML Patterns So Far</vt:lpstr>
      <vt:lpstr>Multiple Patterns for Functions</vt:lpstr>
      <vt:lpstr>Syntax</vt:lpstr>
      <vt:lpstr>Overlapping Patterns</vt:lpstr>
      <vt:lpstr>Pattern-Matching Style</vt:lpstr>
      <vt:lpstr>Pattern-Matching Example</vt:lpstr>
      <vt:lpstr>Pattern-Matching Example</vt:lpstr>
      <vt:lpstr>More Examples</vt:lpstr>
      <vt:lpstr>More Examples</vt:lpstr>
      <vt:lpstr>A Restriction</vt:lpstr>
      <vt:lpstr>The polyEqual Warning</vt:lpstr>
      <vt:lpstr>Patterns Everywhere</vt:lpstr>
      <vt:lpstr>Outline</vt:lpstr>
      <vt:lpstr>Local Variable Definitions</vt:lpstr>
      <vt:lpstr>Example with let</vt:lpstr>
      <vt:lpstr>Proper Indentation for let</vt:lpstr>
      <vt:lpstr>Long Expressions with let</vt:lpstr>
      <vt:lpstr>Patterns with let</vt:lpstr>
      <vt:lpstr>Again, Without Good Patterns</vt:lpstr>
      <vt:lpstr>halve At Work</vt:lpstr>
      <vt:lpstr>Outline</vt:lpstr>
      <vt:lpstr>Merge Sort</vt:lpstr>
      <vt:lpstr>Example: Merge</vt:lpstr>
      <vt:lpstr>Merge At Work</vt:lpstr>
      <vt:lpstr>Example: Merge Sort</vt:lpstr>
      <vt:lpstr>Merge Sort At Work</vt:lpstr>
      <vt:lpstr>Nested Function Definitions</vt:lpstr>
      <vt:lpstr>Slide 36</vt:lpstr>
      <vt:lpstr>Slide 37</vt:lpstr>
      <vt:lpstr>Commenting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Second Look At ML</dc:title>
  <dc:subject>Textbook, Chapter Seven</dc:subject>
  <dc:creator>Adam Webber</dc:creator>
  <cp:lastModifiedBy>Adam Webber</cp:lastModifiedBy>
  <cp:revision>15</cp:revision>
  <cp:lastPrinted>2009-07-24T02:18:20Z</cp:lastPrinted>
  <dcterms:created xsi:type="dcterms:W3CDTF">2009-07-24T02:00:24Z</dcterms:created>
  <dcterms:modified xsi:type="dcterms:W3CDTF">2009-07-24T02:18:35Z</dcterms:modified>
</cp:coreProperties>
</file>