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9" r:id="rId3"/>
    <p:sldId id="257" r:id="rId4"/>
    <p:sldId id="342" r:id="rId5"/>
    <p:sldId id="311" r:id="rId6"/>
    <p:sldId id="312" r:id="rId7"/>
    <p:sldId id="315" r:id="rId8"/>
    <p:sldId id="316" r:id="rId9"/>
    <p:sldId id="314" r:id="rId10"/>
    <p:sldId id="343" r:id="rId11"/>
    <p:sldId id="344" r:id="rId12"/>
    <p:sldId id="339" r:id="rId13"/>
    <p:sldId id="317" r:id="rId14"/>
    <p:sldId id="345" r:id="rId15"/>
    <p:sldId id="319" r:id="rId16"/>
    <p:sldId id="346" r:id="rId17"/>
    <p:sldId id="320" r:id="rId18"/>
    <p:sldId id="347" r:id="rId19"/>
    <p:sldId id="323" r:id="rId20"/>
    <p:sldId id="326" r:id="rId21"/>
    <p:sldId id="348" r:id="rId22"/>
    <p:sldId id="349" r:id="rId23"/>
    <p:sldId id="350" r:id="rId24"/>
    <p:sldId id="328" r:id="rId25"/>
    <p:sldId id="331" r:id="rId26"/>
    <p:sldId id="330" r:id="rId27"/>
    <p:sldId id="332" r:id="rId28"/>
    <p:sldId id="351" r:id="rId29"/>
    <p:sldId id="334" r:id="rId30"/>
    <p:sldId id="335" r:id="rId31"/>
    <p:sldId id="336" r:id="rId32"/>
    <p:sldId id="338" r:id="rId33"/>
    <p:sldId id="353" r:id="rId34"/>
    <p:sldId id="354" r:id="rId35"/>
    <p:sldId id="355" r:id="rId36"/>
    <p:sldId id="356" r:id="rId37"/>
    <p:sldId id="357" r:id="rId38"/>
    <p:sldId id="358" r:id="rId39"/>
    <p:sldId id="359" r:id="rId40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>
      <p:cViewPr varScale="1">
        <p:scale>
          <a:sx n="141" d="100"/>
          <a:sy n="141" d="100"/>
        </p:scale>
        <p:origin x="-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viewProps" Target="view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handoutMaster" Target="handoutMasters/handoutMaster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E84CD536-74AA-5A4C-AAE5-6ED7685CCD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D7E9F87B-37F9-7342-8250-6B6494F24D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26398-5445-C94C-8314-3AB6D04D0C65}" type="slidenum">
              <a:rPr lang="en-US"/>
              <a:pPr/>
              <a:t>1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3C01D-62C4-8943-B7F6-1404B6BDE33B}" type="slidenum">
              <a:rPr lang="en-US"/>
              <a:pPr/>
              <a:t>2</a:t>
            </a:fld>
            <a:endParaRPr lang="en-US"/>
          </a:p>
        </p:txBody>
      </p:sp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DFF12-AB0B-C246-A387-E1E50D6BE88E}" type="slidenum">
              <a:rPr lang="en-US"/>
              <a:pPr/>
              <a:t>3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5C7E2F-7132-9042-B6BF-31C14C7D5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4278AE1-8D52-D24B-8446-2D9818A48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A07143-043E-8B45-A4C8-B1DCDB3BB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DF169B-F0CE-C446-BF2C-6D47DD22D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0D536B-C2FD-484A-ADC9-2620F0ACF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204463-2234-604C-A743-CAD979975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2BAA3A-46B7-0B4F-B89F-96F358C5C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44ADDB-D0E0-1D45-BF2F-FBA48956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01FD1E-582F-284E-8E2B-29EDCB65E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017BA1-93B5-6648-B2C4-A9A389A0F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C07485-2B22-2943-8397-9BAAFBA22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A4B8E3-28AE-5040-9A81-97445E5E8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" name="Rectangle 10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4" name="Rectangle 10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0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DC57A6C-C787-DF4F-9D5D-21906CBC933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Eliminate Overloading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F43E-8898-5546-BE94-6E045A1C03F7}" type="slidenum">
              <a:rPr lang="en-US"/>
              <a:pPr/>
              <a:t>10</a:t>
            </a:fld>
            <a:endParaRPr lang="en-US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47482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int square(int x)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return x*x;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double square(double x)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return x*x;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void f()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int a = square(3);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double b = square(3.0);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791200" y="4495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You could rename each overloaded definition uniquely…</a:t>
            </a:r>
          </a:p>
        </p:txBody>
      </p:sp>
      <p:sp>
        <p:nvSpPr>
          <p:cNvPr id="106503" name="Oval 7"/>
          <p:cNvSpPr>
            <a:spLocks noChangeArrowheads="1"/>
          </p:cNvSpPr>
          <p:nvPr/>
        </p:nvSpPr>
        <p:spPr bwMode="auto">
          <a:xfrm>
            <a:off x="1447800" y="1371600"/>
            <a:ext cx="1371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04" name="Oval 8"/>
          <p:cNvSpPr>
            <a:spLocks noChangeArrowheads="1"/>
          </p:cNvSpPr>
          <p:nvPr/>
        </p:nvSpPr>
        <p:spPr bwMode="auto">
          <a:xfrm>
            <a:off x="1981200" y="2819400"/>
            <a:ext cx="1447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5318125" y="1362075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square_i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6324600" y="28194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square_d</a:t>
            </a:r>
          </a:p>
        </p:txBody>
      </p:sp>
      <p:sp>
        <p:nvSpPr>
          <p:cNvPr id="106508" name="Oval 12"/>
          <p:cNvSpPr>
            <a:spLocks noChangeArrowheads="1"/>
          </p:cNvSpPr>
          <p:nvPr/>
        </p:nvSpPr>
        <p:spPr bwMode="auto">
          <a:xfrm>
            <a:off x="5257800" y="1371600"/>
            <a:ext cx="1981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09" name="Oval 13"/>
          <p:cNvSpPr>
            <a:spLocks noChangeArrowheads="1"/>
          </p:cNvSpPr>
          <p:nvPr/>
        </p:nvSpPr>
        <p:spPr bwMode="auto">
          <a:xfrm>
            <a:off x="6172200" y="2819400"/>
            <a:ext cx="1981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6510" name="AutoShape 14"/>
          <p:cNvCxnSpPr>
            <a:cxnSpLocks noChangeShapeType="1"/>
            <a:stCxn id="106503" idx="7"/>
            <a:endCxn id="106508" idx="1"/>
          </p:cNvCxnSpPr>
          <p:nvPr/>
        </p:nvCxnSpPr>
        <p:spPr bwMode="auto">
          <a:xfrm rot="5400000" flipV="1">
            <a:off x="4082257" y="-26194"/>
            <a:ext cx="1588" cy="2930525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6511" name="AutoShape 15"/>
          <p:cNvCxnSpPr>
            <a:cxnSpLocks noChangeShapeType="1"/>
            <a:stCxn id="106504" idx="7"/>
            <a:endCxn id="106509" idx="1"/>
          </p:cNvCxnSpPr>
          <p:nvPr/>
        </p:nvCxnSpPr>
        <p:spPr bwMode="auto">
          <a:xfrm rot="5400000" flipV="1">
            <a:off x="4838700" y="1263650"/>
            <a:ext cx="1588" cy="3246438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Eliminate Overloading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22C-D30B-F04F-9023-AF1678A53049}" type="slidenum">
              <a:rPr lang="en-US"/>
              <a:pPr/>
              <a:t>11</a:t>
            </a:fld>
            <a:endParaRPr lang="en-US"/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762000" y="1371600"/>
            <a:ext cx="51133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int square_i(int x)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return x*x;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double square_d(double x)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return x*x;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 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void f()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int a = square_i(3);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double b = square_d(3.0);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6096000" y="4343400"/>
            <a:ext cx="2819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Then rename each reference properly (depending on the parameter types)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Overloading</a:t>
            </a:r>
          </a:p>
        </p:txBody>
      </p:sp>
      <p:sp>
        <p:nvSpPr>
          <p:cNvPr id="94211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Compilers usually implement overloading</a:t>
            </a:r>
            <a:r>
              <a:rPr lang="en-US" dirty="0" smtClean="0"/>
              <a:t> in that same </a:t>
            </a:r>
            <a:r>
              <a:rPr lang="en-US" dirty="0"/>
              <a:t>way: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 a set of </a:t>
            </a:r>
            <a:r>
              <a:rPr lang="en-US" dirty="0" err="1"/>
              <a:t>monomorphic</a:t>
            </a:r>
            <a:r>
              <a:rPr lang="en-US" dirty="0"/>
              <a:t> functions, one for each definition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Invent a </a:t>
            </a:r>
            <a:r>
              <a:rPr lang="en-US" i="1" dirty="0"/>
              <a:t>mangled</a:t>
            </a:r>
            <a:r>
              <a:rPr lang="en-US" dirty="0"/>
              <a:t> name for each, encoding the type information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Have each reference use the appropriate mangled name, depending on the parameter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441-C4A0-E44F-A6E4-EF2681A7D10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Example: C++ Implementation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FFA-649C-3948-869F-7426D83691DC}" type="slidenum">
              <a:rPr lang="en-US"/>
              <a:pPr/>
              <a:t>13</a:t>
            </a:fld>
            <a:endParaRPr 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95400" y="1600200"/>
            <a:ext cx="7346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urier New" pitchFamily="-111" charset="0"/>
              </a:rPr>
              <a:t>int shazam(int a, int b) {return a+b;}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double shazam(double a, double b) {return a+b;}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362200" y="2819400"/>
            <a:ext cx="42989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urier New" pitchFamily="-111" charset="0"/>
              </a:rPr>
              <a:t>shazam__Fii:</a:t>
            </a:r>
          </a:p>
          <a:p>
            <a:r>
              <a:rPr lang="en-US" sz="2000" b="1">
                <a:latin typeface="Courier New" pitchFamily="-111" charset="0"/>
              </a:rPr>
              <a:t>        lda $30,-32($30)</a:t>
            </a:r>
          </a:p>
          <a:p>
            <a:r>
              <a:rPr lang="en-US" sz="2000" b="1">
                <a:latin typeface="Courier New" pitchFamily="-111" charset="0"/>
              </a:rPr>
              <a:t>        .frame $15,32,$26,0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      …</a:t>
            </a:r>
          </a:p>
          <a:p>
            <a:r>
              <a:rPr lang="en-US" sz="2000" b="1">
                <a:latin typeface="Courier New" pitchFamily="-111" charset="0"/>
              </a:rPr>
              <a:t>shazam__Fdd:</a:t>
            </a:r>
          </a:p>
          <a:p>
            <a:r>
              <a:rPr lang="en-US" sz="2000" b="1">
                <a:latin typeface="Courier New" pitchFamily="-111" charset="0"/>
              </a:rPr>
              <a:t>        lda $30,-32($30)</a:t>
            </a:r>
          </a:p>
          <a:p>
            <a:r>
              <a:rPr lang="en-US" sz="2000" b="1">
                <a:latin typeface="Courier New" pitchFamily="-111" charset="0"/>
              </a:rPr>
              <a:t>        .frame $15,32,$26,0</a:t>
            </a:r>
          </a:p>
          <a:p>
            <a:r>
              <a:rPr lang="en-US" sz="2000" b="1">
                <a:latin typeface="Courier New" pitchFamily="-111" charset="0"/>
              </a:rPr>
              <a:t>        … </a:t>
            </a:r>
            <a:endParaRPr lang="en-US" b="1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65125" y="1641475"/>
            <a:ext cx="81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C++: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365125" y="274320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Assembler: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Overloading</a:t>
            </a:r>
          </a:p>
          <a:p>
            <a:r>
              <a:rPr lang="en-US"/>
              <a:t>Parameter coercion</a:t>
            </a:r>
          </a:p>
          <a:p>
            <a:r>
              <a:rPr lang="en-US">
                <a:solidFill>
                  <a:schemeClr val="bg2"/>
                </a:solidFill>
              </a:rPr>
              <a:t>Parametric polymorphism</a:t>
            </a:r>
          </a:p>
          <a:p>
            <a:r>
              <a:rPr lang="en-US">
                <a:solidFill>
                  <a:schemeClr val="bg2"/>
                </a:solidFill>
              </a:rPr>
              <a:t>Subtype polymorphism</a:t>
            </a:r>
          </a:p>
          <a:p>
            <a:r>
              <a:rPr lang="en-US">
                <a:solidFill>
                  <a:schemeClr val="bg2"/>
                </a:solidFill>
              </a:rPr>
              <a:t>Definitions and classifications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F4E8-4966-DF45-97F2-D390D195677B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Coercion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600200"/>
          </a:xfrm>
        </p:spPr>
        <p:txBody>
          <a:bodyPr/>
          <a:lstStyle/>
          <a:p>
            <a:r>
              <a:rPr lang="en-US"/>
              <a:t>A coercion is an implicit type conversion, supplied automatically even if the programmer leaves it out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2FFB-A9E1-144E-8B10-C1A1391AA331}" type="slidenum">
              <a:rPr lang="en-US"/>
              <a:pPr/>
              <a:t>15</a:t>
            </a:fld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724400" y="3429000"/>
            <a:ext cx="3048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double x;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x = (double) 2;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double x;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 = 2;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050925" y="4308475"/>
            <a:ext cx="192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447800" y="34290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Explicit type conversion in Java: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447800" y="48768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Coercion in Java: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Coercion</a:t>
            </a:r>
          </a:p>
        </p:txBody>
      </p:sp>
      <p:sp>
        <p:nvSpPr>
          <p:cNvPr id="1095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Languages support different coercions in different contexts: assignments, other binary operations, unary operations, parameters…</a:t>
            </a:r>
          </a:p>
          <a:p>
            <a:r>
              <a:rPr lang="en-US"/>
              <a:t>When a language supports coercion of parameters on a function call (or of operands when an operator is applied), the resulting function (or operator) is polymorphic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ED49-DAAD-BF44-898B-B9102CF8C5A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Java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F0A3-1C35-044E-A540-AB93FA9980E1}" type="slidenum">
              <a:rPr lang="en-US"/>
              <a:pPr/>
              <a:t>17</a:t>
            </a:fld>
            <a:endParaRPr 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34702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void f(double x) {</a:t>
            </a:r>
          </a:p>
          <a:p>
            <a:r>
              <a:rPr lang="en-US" b="1">
                <a:latin typeface="Courier New" pitchFamily="-111" charset="0"/>
              </a:rPr>
              <a:t>  …</a:t>
            </a:r>
          </a:p>
          <a:p>
            <a:r>
              <a:rPr lang="en-US" b="1">
                <a:latin typeface="Courier New" pitchFamily="-111" charset="0"/>
              </a:rPr>
              <a:t>}</a:t>
            </a:r>
          </a:p>
          <a:p>
            <a:endParaRPr lang="en-US" b="1">
              <a:latin typeface="Courier New" pitchFamily="-111" charset="0"/>
            </a:endParaRPr>
          </a:p>
          <a:p>
            <a:r>
              <a:rPr lang="en-US" b="1">
                <a:latin typeface="Courier New" pitchFamily="-111" charset="0"/>
              </a:rPr>
              <a:t>f((byte) 1);</a:t>
            </a:r>
          </a:p>
          <a:p>
            <a:r>
              <a:rPr lang="en-US" b="1">
                <a:latin typeface="Courier New" pitchFamily="-111" charset="0"/>
              </a:rPr>
              <a:t>f((short) 2);</a:t>
            </a:r>
            <a:br>
              <a:rPr lang="en-US" b="1">
                <a:latin typeface="Courier New" pitchFamily="-111" charset="0"/>
              </a:rPr>
            </a:br>
            <a:r>
              <a:rPr lang="en-US" b="1">
                <a:latin typeface="Courier New" pitchFamily="-111" charset="0"/>
              </a:rPr>
              <a:t>f(</a:t>
            </a:r>
            <a:r>
              <a:rPr lang="en-US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'</a:t>
            </a:r>
            <a:r>
              <a:rPr lang="en-US" b="1">
                <a:latin typeface="Courier New" pitchFamily="-111" charset="0"/>
              </a:rPr>
              <a:t>a</a:t>
            </a:r>
            <a:r>
              <a:rPr lang="en-US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'</a:t>
            </a:r>
            <a:r>
              <a:rPr lang="en-US" b="1">
                <a:latin typeface="Courier New" pitchFamily="-111" charset="0"/>
              </a:rPr>
              <a:t>);</a:t>
            </a:r>
          </a:p>
          <a:p>
            <a:r>
              <a:rPr lang="en-US" b="1">
                <a:latin typeface="Courier New" pitchFamily="-111" charset="0"/>
              </a:rPr>
              <a:t>f(3);</a:t>
            </a:r>
          </a:p>
          <a:p>
            <a:r>
              <a:rPr lang="en-US" b="1">
                <a:latin typeface="Courier New" pitchFamily="-111" charset="0"/>
              </a:rPr>
              <a:t>f(4L);</a:t>
            </a:r>
          </a:p>
          <a:p>
            <a:r>
              <a:rPr lang="en-US" b="1">
                <a:latin typeface="Courier New" pitchFamily="-111" charset="0"/>
              </a:rPr>
              <a:t>f(5.6F);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267200" y="3124200"/>
            <a:ext cx="4381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This </a:t>
            </a:r>
            <a:r>
              <a:rPr lang="en-US" b="1">
                <a:latin typeface="Courier New" pitchFamily="-111" charset="0"/>
              </a:rPr>
              <a:t>f</a:t>
            </a:r>
            <a:r>
              <a:rPr lang="en-US"/>
              <a:t> can be called with any type</a:t>
            </a:r>
            <a:br>
              <a:rPr lang="en-US"/>
            </a:br>
            <a:r>
              <a:rPr lang="en-US"/>
              <a:t>of parameter Java is willing to</a:t>
            </a:r>
            <a:br>
              <a:rPr lang="en-US"/>
            </a:br>
            <a:r>
              <a:rPr lang="en-US"/>
              <a:t>coerce to type </a:t>
            </a:r>
            <a:r>
              <a:rPr lang="en-US" b="1">
                <a:latin typeface="Courier New" pitchFamily="-111" charset="0"/>
              </a:rPr>
              <a:t>double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Coercions</a:t>
            </a:r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Language definitions often take many pages to define exactly which coercions are performed</a:t>
            </a:r>
          </a:p>
          <a:p>
            <a:pPr>
              <a:lnSpc>
                <a:spcPct val="90000"/>
              </a:lnSpc>
            </a:pPr>
            <a:r>
              <a:rPr lang="en-US"/>
              <a:t>Some languages, especially some older languages like Algol 68 and PL/I, have very extensive powers of coercion</a:t>
            </a:r>
          </a:p>
          <a:p>
            <a:pPr>
              <a:lnSpc>
                <a:spcPct val="90000"/>
              </a:lnSpc>
            </a:pPr>
            <a:r>
              <a:rPr lang="en-US"/>
              <a:t>Some, like ML, have none</a:t>
            </a:r>
          </a:p>
          <a:p>
            <a:pPr>
              <a:lnSpc>
                <a:spcPct val="90000"/>
              </a:lnSpc>
            </a:pPr>
            <a:r>
              <a:rPr lang="en-US"/>
              <a:t>Most, like Java, are somewhere in the middle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443A-1C59-A44E-90CE-6011FF361377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04900"/>
          </a:xfrm>
        </p:spPr>
        <p:txBody>
          <a:bodyPr/>
          <a:lstStyle/>
          <a:p>
            <a:r>
              <a:rPr lang="en-US"/>
              <a:t>Example: Java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16A3-695D-A345-9885-AB16D4F892DB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85800" y="990600"/>
            <a:ext cx="7940675" cy="4770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Some operators apply </a:t>
            </a:r>
            <a:r>
              <a:rPr lang="en-US" sz="1600" i="1" dirty="0" smtClean="0"/>
              <a:t>unary numeric promotion </a:t>
            </a:r>
            <a:r>
              <a:rPr lang="en-US" sz="1600" dirty="0" smtClean="0"/>
              <a:t>to a single operand, which must produce a value of a numeric type: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If the operand is of compile-time type </a:t>
            </a:r>
            <a:r>
              <a:rPr lang="en-US" sz="1600" b="1" dirty="0" smtClean="0">
                <a:latin typeface="Courier"/>
                <a:cs typeface="Courier"/>
              </a:rPr>
              <a:t>Byte</a:t>
            </a:r>
            <a:r>
              <a:rPr lang="en-US" sz="1600" dirty="0" smtClean="0"/>
              <a:t>, </a:t>
            </a:r>
            <a:r>
              <a:rPr lang="en-US" sz="1600" b="1" dirty="0">
                <a:latin typeface="Courier"/>
                <a:cs typeface="Courier"/>
              </a:rPr>
              <a:t>Short</a:t>
            </a:r>
            <a:r>
              <a:rPr lang="en-US" sz="1600" dirty="0" smtClean="0"/>
              <a:t>, </a:t>
            </a:r>
            <a:r>
              <a:rPr lang="en-US" sz="1600" b="1" dirty="0">
                <a:latin typeface="Courier"/>
                <a:cs typeface="Courier"/>
              </a:rPr>
              <a:t>Character</a:t>
            </a:r>
            <a:r>
              <a:rPr lang="en-US" sz="1600" dirty="0" smtClean="0"/>
              <a:t>, or </a:t>
            </a:r>
            <a:r>
              <a:rPr lang="en-US" sz="1600" b="1" dirty="0">
                <a:latin typeface="Courier"/>
                <a:cs typeface="Courier"/>
              </a:rPr>
              <a:t>Integer</a:t>
            </a:r>
            <a:r>
              <a:rPr lang="en-US" sz="1600" dirty="0" smtClean="0"/>
              <a:t> it is subjected to </a:t>
            </a:r>
            <a:r>
              <a:rPr lang="en-US" sz="1600" dirty="0" err="1" smtClean="0"/>
              <a:t>unboxing</a:t>
            </a:r>
            <a:r>
              <a:rPr lang="en-US" sz="1600" dirty="0" smtClean="0"/>
              <a:t> conversion.  The result is then promoted to a value of type </a:t>
            </a:r>
            <a:r>
              <a:rPr lang="en-US" sz="1600" b="1" dirty="0" err="1">
                <a:latin typeface="Courier"/>
                <a:cs typeface="Courier"/>
              </a:rPr>
              <a:t>int</a:t>
            </a:r>
            <a:r>
              <a:rPr lang="en-US" sz="1600" dirty="0" smtClean="0"/>
              <a:t> by a widening conversion or an identity conversion.  Otherwise, if the operand is of compile-time type </a:t>
            </a:r>
            <a:r>
              <a:rPr lang="en-US" sz="1600" b="1" dirty="0">
                <a:latin typeface="Courier"/>
                <a:cs typeface="Courier"/>
              </a:rPr>
              <a:t>Long</a:t>
            </a:r>
            <a:r>
              <a:rPr lang="en-US" sz="1600" dirty="0" smtClean="0"/>
              <a:t>, </a:t>
            </a:r>
            <a:r>
              <a:rPr lang="en-US" sz="1600" b="1" dirty="0">
                <a:latin typeface="Courier"/>
                <a:cs typeface="Courier"/>
              </a:rPr>
              <a:t>Float</a:t>
            </a:r>
            <a:r>
              <a:rPr lang="en-US" sz="1600" dirty="0" smtClean="0"/>
              <a:t>, or </a:t>
            </a:r>
            <a:r>
              <a:rPr lang="en-US" sz="1600" b="1" dirty="0">
                <a:latin typeface="Courier"/>
                <a:cs typeface="Courier"/>
              </a:rPr>
              <a:t>Double</a:t>
            </a:r>
            <a:r>
              <a:rPr lang="en-US" sz="1600" dirty="0" smtClean="0"/>
              <a:t> it is subjected to </a:t>
            </a:r>
            <a:r>
              <a:rPr lang="en-US" sz="1600" dirty="0" err="1" smtClean="0"/>
              <a:t>unboxing</a:t>
            </a:r>
            <a:r>
              <a:rPr lang="en-US" sz="1600" dirty="0" smtClean="0"/>
              <a:t> conversion.  Otherwise, if the operand is of compile-time type </a:t>
            </a:r>
            <a:r>
              <a:rPr lang="en-US" sz="1600" b="1" dirty="0">
                <a:latin typeface="Courier"/>
                <a:cs typeface="Courier"/>
              </a:rPr>
              <a:t>byte</a:t>
            </a:r>
            <a:r>
              <a:rPr lang="en-US" sz="1600" dirty="0" smtClean="0"/>
              <a:t>, </a:t>
            </a:r>
            <a:r>
              <a:rPr lang="en-US" sz="1600" b="1" dirty="0">
                <a:latin typeface="Courier"/>
                <a:cs typeface="Courier"/>
              </a:rPr>
              <a:t>short</a:t>
            </a:r>
            <a:r>
              <a:rPr lang="en-US" sz="1600" dirty="0" smtClean="0"/>
              <a:t>, or </a:t>
            </a:r>
            <a:r>
              <a:rPr lang="en-US" sz="1600" b="1" dirty="0">
                <a:latin typeface="Courier"/>
                <a:cs typeface="Courier"/>
              </a:rPr>
              <a:t>char</a:t>
            </a:r>
            <a:r>
              <a:rPr lang="en-US" sz="1600" dirty="0" smtClean="0"/>
              <a:t>, unary numeric promotion promotes it to a value of type </a:t>
            </a:r>
            <a:r>
              <a:rPr lang="en-US" sz="1600" b="1" dirty="0" err="1">
                <a:latin typeface="Courier"/>
                <a:cs typeface="Courier"/>
              </a:rPr>
              <a:t>int</a:t>
            </a:r>
            <a:r>
              <a:rPr lang="en-US" sz="1600" dirty="0" smtClean="0"/>
              <a:t> by a widening conversion.  Otherwise, a unary numeric operand remains as is and is not converted. </a:t>
            </a:r>
            <a:r>
              <a:rPr lang="en-US" sz="1600" dirty="0"/>
              <a:t> </a:t>
            </a:r>
            <a:r>
              <a:rPr lang="en-US" sz="1600" dirty="0" smtClean="0"/>
              <a:t>In any case, value set conversion is then applied.</a:t>
            </a:r>
          </a:p>
          <a:p>
            <a:endParaRPr lang="en-US" sz="1600" dirty="0" smtClean="0"/>
          </a:p>
          <a:p>
            <a:r>
              <a:rPr lang="en-US" sz="1600" dirty="0" smtClean="0"/>
              <a:t>Unary numeric promotion is performed on expressions in the following situations:</a:t>
            </a:r>
          </a:p>
          <a:p>
            <a:r>
              <a:rPr lang="en-US" sz="1600" dirty="0" smtClean="0"/>
              <a:t>   •  Each dimension expression in an array creation expression</a:t>
            </a:r>
          </a:p>
          <a:p>
            <a:r>
              <a:rPr lang="en-US" sz="1600" dirty="0" smtClean="0"/>
              <a:t>   •  The index expression in an array access expression</a:t>
            </a:r>
          </a:p>
          <a:p>
            <a:r>
              <a:rPr lang="en-US" sz="1600" dirty="0" smtClean="0"/>
              <a:t>   •  The operand of a unary plus operator </a:t>
            </a:r>
            <a:r>
              <a:rPr lang="en-US" sz="1600" b="1" dirty="0">
                <a:latin typeface="Courier"/>
                <a:cs typeface="Courier"/>
              </a:rPr>
              <a:t>+</a:t>
            </a:r>
          </a:p>
          <a:p>
            <a:r>
              <a:rPr lang="en-US" sz="1600" dirty="0" smtClean="0"/>
              <a:t>   •  The operand of a unary minus operator </a:t>
            </a:r>
            <a:r>
              <a:rPr lang="en-US" sz="1600" b="1" dirty="0">
                <a:latin typeface="Courier"/>
                <a:cs typeface="Courier"/>
              </a:rPr>
              <a:t>-</a:t>
            </a:r>
          </a:p>
          <a:p>
            <a:r>
              <a:rPr lang="en-US" sz="1600" dirty="0" smtClean="0"/>
              <a:t>   •  The operand of a bitwise complement operator </a:t>
            </a:r>
            <a:r>
              <a:rPr lang="en-US" sz="1600" b="1" dirty="0">
                <a:latin typeface="Courier"/>
                <a:cs typeface="Courier"/>
              </a:rPr>
              <a:t>~</a:t>
            </a:r>
          </a:p>
          <a:p>
            <a:r>
              <a:rPr lang="en-US" sz="1600" dirty="0" smtClean="0"/>
              <a:t>   •  Each operand, separately, of a shift operator </a:t>
            </a:r>
            <a:r>
              <a:rPr lang="en-US" sz="1600" b="1" dirty="0">
                <a:latin typeface="Courier"/>
                <a:cs typeface="Courier"/>
              </a:rPr>
              <a:t>&gt;&gt;</a:t>
            </a:r>
            <a:r>
              <a:rPr lang="en-US" sz="1600" dirty="0" smtClean="0"/>
              <a:t>, </a:t>
            </a:r>
            <a:r>
              <a:rPr lang="en-US" sz="1600" b="1" dirty="0">
                <a:latin typeface="Courier"/>
                <a:cs typeface="Courier"/>
              </a:rPr>
              <a:t>&gt;&gt;&gt;</a:t>
            </a:r>
            <a:r>
              <a:rPr lang="en-US" sz="1600" dirty="0" smtClean="0"/>
              <a:t>, or </a:t>
            </a:r>
            <a:r>
              <a:rPr lang="en-US" sz="1600" b="1" dirty="0">
                <a:latin typeface="Courier"/>
                <a:cs typeface="Courier"/>
              </a:rPr>
              <a:t>&lt;&lt;</a:t>
            </a:r>
            <a:r>
              <a:rPr lang="en-US" sz="1600" dirty="0" smtClean="0"/>
              <a:t>; therefore a long shift distance</a:t>
            </a:r>
            <a:br>
              <a:rPr lang="en-US" sz="1600" dirty="0" smtClean="0"/>
            </a:br>
            <a:r>
              <a:rPr lang="en-US" sz="1600" dirty="0" smtClean="0"/>
              <a:t>         (right operand) does not promote the value being shifted (left operand) to </a:t>
            </a:r>
            <a:r>
              <a:rPr lang="en-US" sz="1600" b="1" dirty="0">
                <a:latin typeface="Courier"/>
                <a:cs typeface="Courier"/>
              </a:rPr>
              <a:t>long</a:t>
            </a:r>
            <a:r>
              <a:rPr lang="en-US" sz="1600" dirty="0" smtClean="0"/>
              <a:t>… </a:t>
            </a:r>
            <a:endParaRPr lang="en-US" sz="1600" dirty="0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648200" y="5725180"/>
            <a:ext cx="41670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The Java Language </a:t>
            </a:r>
            <a:r>
              <a:rPr lang="en-US" sz="1400" i="1" dirty="0" smtClean="0"/>
              <a:t>Specification, Third Edition</a:t>
            </a:r>
            <a:br>
              <a:rPr lang="en-US" sz="1400" i="1" dirty="0" smtClean="0"/>
            </a:br>
            <a:r>
              <a:rPr lang="en-US" sz="1400" dirty="0"/>
              <a:t>James Gosling, Bill Joy, Guy </a:t>
            </a:r>
            <a:r>
              <a:rPr lang="en-US" sz="1400" dirty="0" smtClean="0"/>
              <a:t>Steele, and </a:t>
            </a:r>
            <a:r>
              <a:rPr lang="en-US" sz="1400" dirty="0" err="1" smtClean="0"/>
              <a:t>Gilad</a:t>
            </a:r>
            <a:r>
              <a:rPr lang="en-US" sz="1400" dirty="0" smtClean="0"/>
              <a:t> </a:t>
            </a:r>
            <a:r>
              <a:rPr lang="en-US" sz="1400" dirty="0" err="1" smtClean="0"/>
              <a:t>Bracha</a:t>
            </a:r>
            <a:endParaRPr lang="en-US"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Compare these function types</a:t>
            </a:r>
          </a:p>
          <a:p>
            <a:pPr>
              <a:lnSpc>
                <a:spcPct val="90000"/>
              </a:lnSpc>
            </a:pPr>
            <a:r>
              <a:rPr lang="en-US" dirty="0"/>
              <a:t>The ML function is more flexible, since it can be applied to any pair of the same (equality-testable) type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5581-3875-414D-9F69-D67C2E4FB533}" type="slidenum">
              <a:rPr lang="en-US"/>
              <a:pPr/>
              <a:t>2</a:t>
            </a:fld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416175" y="3429000"/>
            <a:ext cx="4383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Courier New" pitchFamily="-111" charset="0"/>
              </a:rPr>
              <a:t>int</a:t>
            </a:r>
            <a:r>
              <a:rPr lang="en-US" b="1" dirty="0">
                <a:latin typeface="Courier New" pitchFamily="-111" charset="0"/>
              </a:rPr>
              <a:t> </a:t>
            </a:r>
            <a:r>
              <a:rPr lang="en-US" b="1" dirty="0" err="1">
                <a:latin typeface="Courier New" pitchFamily="-111" charset="0"/>
              </a:rPr>
              <a:t>f(char</a:t>
            </a:r>
            <a:r>
              <a:rPr lang="en-US" b="1" dirty="0">
                <a:latin typeface="Courier New" pitchFamily="-111" charset="0"/>
              </a:rPr>
              <a:t> a, char </a:t>
            </a:r>
            <a:r>
              <a:rPr lang="en-US" b="1" dirty="0" err="1">
                <a:latin typeface="Courier New" pitchFamily="-111" charset="0"/>
              </a:rPr>
              <a:t>b</a:t>
            </a:r>
            <a:r>
              <a:rPr lang="en-US" b="1" dirty="0">
                <a:latin typeface="Courier New" pitchFamily="-111" charset="0"/>
              </a:rPr>
              <a:t>) {</a:t>
            </a:r>
          </a:p>
          <a:p>
            <a:r>
              <a:rPr lang="en-US" b="1" dirty="0">
                <a:latin typeface="Courier New" pitchFamily="-111" charset="0"/>
              </a:rPr>
              <a:t>  return a==</a:t>
            </a:r>
            <a:r>
              <a:rPr lang="en-US" b="1" dirty="0" err="1">
                <a:latin typeface="Courier New" pitchFamily="-111" charset="0"/>
              </a:rPr>
              <a:t>b</a:t>
            </a:r>
            <a:r>
              <a:rPr lang="en-US" b="1" dirty="0">
                <a:latin typeface="Courier New" pitchFamily="-111" charset="0"/>
              </a:rPr>
              <a:t>;</a:t>
            </a:r>
          </a:p>
          <a:p>
            <a:r>
              <a:rPr lang="en-US" b="1" dirty="0">
                <a:latin typeface="Courier New" pitchFamily="-111" charset="0"/>
              </a:rPr>
              <a:t>}</a:t>
            </a:r>
            <a:endParaRPr lang="en-US" b="1" dirty="0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416175" y="4886325"/>
            <a:ext cx="5661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- </a:t>
            </a:r>
            <a:r>
              <a:rPr lang="en-US" i="1">
                <a:latin typeface="Courier New" pitchFamily="-111" charset="0"/>
              </a:rPr>
              <a:t>fun f(a, b) = (a = b);</a:t>
            </a:r>
            <a:br>
              <a:rPr lang="en-US" i="1">
                <a:latin typeface="Courier New" pitchFamily="-111" charset="0"/>
              </a:rPr>
            </a:br>
            <a:r>
              <a:rPr lang="en-US" b="1">
                <a:latin typeface="Courier New" pitchFamily="-111" charset="0"/>
              </a:rPr>
              <a:t>val f = fn : ''a * ''a -&gt; bool</a:t>
            </a:r>
            <a:endParaRPr lang="en-US" b="1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577975" y="5038725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ML: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77975" y="3895725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Coercion and Overloading: Tricky Interactions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3048000"/>
          </a:xfrm>
        </p:spPr>
        <p:txBody>
          <a:bodyPr/>
          <a:lstStyle/>
          <a:p>
            <a:r>
              <a:rPr lang="en-US"/>
              <a:t>There are potentially tricky interactions between overloading and coercion</a:t>
            </a:r>
          </a:p>
          <a:p>
            <a:pPr lvl="1"/>
            <a:r>
              <a:rPr lang="en-US"/>
              <a:t>Overloading uses the types to choose the definition</a:t>
            </a:r>
          </a:p>
          <a:p>
            <a:pPr lvl="1"/>
            <a:r>
              <a:rPr lang="en-US"/>
              <a:t>Coercion uses the definition to choose a type conversion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3B19-62B3-B34B-B8B4-9022E4C81D5C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Suppose that, like C++, a language is willing to coerce </a:t>
            </a:r>
            <a:r>
              <a:rPr lang="en-US" b="1">
                <a:latin typeface="Courier New" pitchFamily="-111" charset="0"/>
              </a:rPr>
              <a:t>char</a:t>
            </a:r>
            <a:r>
              <a:rPr lang="en-US"/>
              <a:t> to </a:t>
            </a:r>
            <a:r>
              <a:rPr lang="en-US" b="1">
                <a:latin typeface="Courier New" pitchFamily="-111" charset="0"/>
              </a:rPr>
              <a:t>int</a:t>
            </a:r>
            <a:r>
              <a:rPr lang="en-US"/>
              <a:t> or to </a:t>
            </a:r>
            <a:r>
              <a:rPr lang="en-US" b="1">
                <a:latin typeface="Courier New" pitchFamily="-111" charset="0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/>
              <a:t>Which </a:t>
            </a:r>
            <a:r>
              <a:rPr lang="en-US" b="1">
                <a:latin typeface="Courier New" pitchFamily="-111" charset="0"/>
              </a:rPr>
              <a:t>square</a:t>
            </a:r>
            <a:r>
              <a:rPr lang="en-US"/>
              <a:t> gets called for </a:t>
            </a:r>
            <a:r>
              <a:rPr lang="en-US" b="1">
                <a:latin typeface="Courier New" pitchFamily="-111" charset="0"/>
              </a:rPr>
              <a:t>square(</a:t>
            </a:r>
            <a:r>
              <a:rPr lang="en-US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'</a:t>
            </a:r>
            <a:r>
              <a:rPr lang="en-US" b="1">
                <a:latin typeface="Courier New" pitchFamily="-111" charset="0"/>
              </a:rPr>
              <a:t>a</a:t>
            </a:r>
            <a:r>
              <a:rPr lang="en-US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'</a:t>
            </a:r>
            <a:r>
              <a:rPr lang="en-US" b="1">
                <a:latin typeface="Courier New" pitchFamily="-111" charset="0"/>
              </a:rPr>
              <a:t>) </a:t>
            </a:r>
            <a:r>
              <a:rPr lang="en-US"/>
              <a:t>?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C63E-926C-8942-A2F4-C8CCF6CC6D43}" type="slidenum">
              <a:rPr lang="en-US"/>
              <a:pPr/>
              <a:t>21</a:t>
            </a:fld>
            <a:endParaRPr lang="en-US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438400" y="3813175"/>
            <a:ext cx="47482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int square(int x)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return x*x;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</a:p>
          <a:p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double square(double x)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return x*x;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4691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1828800"/>
          </a:xfrm>
        </p:spPr>
        <p:txBody>
          <a:bodyPr/>
          <a:lstStyle/>
          <a:p>
            <a:r>
              <a:rPr lang="en-US"/>
              <a:t>Suppose that, like C++, a language is willing to coerce </a:t>
            </a:r>
            <a:r>
              <a:rPr lang="en-US" b="1">
                <a:latin typeface="Courier New" pitchFamily="-111" charset="0"/>
              </a:rPr>
              <a:t>char</a:t>
            </a:r>
            <a:r>
              <a:rPr lang="en-US"/>
              <a:t> to </a:t>
            </a:r>
            <a:r>
              <a:rPr lang="en-US" b="1">
                <a:latin typeface="Courier New" pitchFamily="-111" charset="0"/>
              </a:rPr>
              <a:t>int</a:t>
            </a:r>
            <a:r>
              <a:rPr lang="en-US"/>
              <a:t> </a:t>
            </a:r>
          </a:p>
          <a:p>
            <a:r>
              <a:rPr lang="en-US"/>
              <a:t>Which </a:t>
            </a:r>
            <a:r>
              <a:rPr lang="en-US" b="1">
                <a:latin typeface="Courier New" pitchFamily="-111" charset="0"/>
              </a:rPr>
              <a:t>f</a:t>
            </a:r>
            <a:r>
              <a:rPr lang="en-US"/>
              <a:t> gets called for </a:t>
            </a:r>
            <a:r>
              <a:rPr lang="en-US" b="1">
                <a:latin typeface="Courier New" pitchFamily="-111" charset="0"/>
              </a:rPr>
              <a:t>f(</a:t>
            </a:r>
            <a:r>
              <a:rPr lang="en-US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'</a:t>
            </a:r>
            <a:r>
              <a:rPr lang="en-US" b="1">
                <a:latin typeface="Courier New" pitchFamily="-111" charset="0"/>
              </a:rPr>
              <a:t>a</a:t>
            </a:r>
            <a:r>
              <a:rPr lang="en-US" b="1"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', 'b'</a:t>
            </a:r>
            <a:r>
              <a:rPr lang="en-US" b="1">
                <a:latin typeface="Courier New" pitchFamily="-111" charset="0"/>
              </a:rPr>
              <a:t>) </a:t>
            </a:r>
            <a:r>
              <a:rPr lang="en-US"/>
              <a:t>?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F733-9E53-F14A-B10D-2226CF66E6A2}" type="slidenum">
              <a:rPr lang="en-US"/>
              <a:pPr/>
              <a:t>22</a:t>
            </a:fld>
            <a:endParaRPr lang="en-US"/>
          </a:p>
        </p:txBody>
      </p:sp>
      <p:sp>
        <p:nvSpPr>
          <p:cNvPr id="114692" name="Text Box 1028"/>
          <p:cNvSpPr txBox="1">
            <a:spLocks noChangeArrowheads="1"/>
          </p:cNvSpPr>
          <p:nvPr/>
        </p:nvSpPr>
        <p:spPr bwMode="auto">
          <a:xfrm>
            <a:off x="2057400" y="3124200"/>
            <a:ext cx="43830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void f(int x, char y)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…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</a:p>
          <a:p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void f(char x, int y)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…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157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Overloading</a:t>
            </a:r>
          </a:p>
          <a:p>
            <a:r>
              <a:rPr lang="en-US">
                <a:solidFill>
                  <a:schemeClr val="bg2"/>
                </a:solidFill>
              </a:rPr>
              <a:t>Parameter coercion</a:t>
            </a:r>
          </a:p>
          <a:p>
            <a:r>
              <a:rPr lang="en-US"/>
              <a:t>Parametric polymorphism</a:t>
            </a:r>
          </a:p>
          <a:p>
            <a:r>
              <a:rPr lang="en-US">
                <a:solidFill>
                  <a:schemeClr val="bg2"/>
                </a:solidFill>
              </a:rPr>
              <a:t>Subtype polymorphism</a:t>
            </a:r>
          </a:p>
          <a:p>
            <a:r>
              <a:rPr lang="en-US">
                <a:solidFill>
                  <a:schemeClr val="bg2"/>
                </a:solidFill>
              </a:rPr>
              <a:t>Definitions and classifications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DFEF-945F-0444-9FDD-0C5C2886096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Parametric Polymorphism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exhibits </a:t>
            </a:r>
            <a:r>
              <a:rPr lang="en-US" i="1" dirty="0"/>
              <a:t>parametric polymorphism</a:t>
            </a:r>
            <a:r>
              <a:rPr lang="en-US" dirty="0"/>
              <a:t> if it has a type that contains one or more type variables</a:t>
            </a:r>
          </a:p>
          <a:p>
            <a:r>
              <a:rPr lang="en-US" dirty="0"/>
              <a:t>A type with type variables is a </a:t>
            </a:r>
            <a:r>
              <a:rPr lang="en-US" i="1" dirty="0" err="1"/>
              <a:t>polytype</a:t>
            </a:r>
            <a:endParaRPr lang="en-US" i="1" dirty="0"/>
          </a:p>
          <a:p>
            <a:r>
              <a:rPr lang="en-US" dirty="0"/>
              <a:t>Found in languages including ML, C+</a:t>
            </a:r>
            <a:r>
              <a:rPr lang="en-US" dirty="0" smtClean="0"/>
              <a:t>+, </a:t>
            </a:r>
            <a:r>
              <a:rPr lang="en-US" dirty="0" err="1" smtClean="0"/>
              <a:t>Ada</a:t>
            </a:r>
            <a:r>
              <a:rPr lang="en-US" dirty="0" smtClean="0"/>
              <a:t>, and 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3079-D570-8B42-8F21-DB19218DFDE7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C++ Function Templates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E80-3E78-5646-B334-206764B4E9D3}" type="slidenum">
              <a:rPr lang="en-US"/>
              <a:pPr/>
              <a:t>25</a:t>
            </a:fld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295400" y="2057400"/>
            <a:ext cx="59753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urier New" pitchFamily="-111" charset="0"/>
              </a:rPr>
              <a:t>template&lt;class X&gt; X max(X a, X b) {</a:t>
            </a:r>
          </a:p>
          <a:p>
            <a:r>
              <a:rPr lang="en-US" sz="2000" b="1">
                <a:latin typeface="Courier New" pitchFamily="-111" charset="0"/>
              </a:rPr>
              <a:t>  return a&gt;b ? a : b;</a:t>
            </a:r>
          </a:p>
          <a:p>
            <a:r>
              <a:rPr lang="en-US" sz="2000" b="1">
                <a:latin typeface="Courier New" pitchFamily="-111" charset="0"/>
              </a:rPr>
              <a:t>}</a:t>
            </a:r>
          </a:p>
          <a:p>
            <a:endParaRPr lang="en-US" sz="2000" b="1">
              <a:latin typeface="Courier New" pitchFamily="-111" charset="0"/>
            </a:endParaRPr>
          </a:p>
          <a:p>
            <a:r>
              <a:rPr lang="en-US" sz="2000" b="1">
                <a:latin typeface="Courier New" pitchFamily="-111" charset="0"/>
              </a:rPr>
              <a:t>void g(int a, int b, char c, char d) {</a:t>
            </a:r>
          </a:p>
          <a:p>
            <a:r>
              <a:rPr lang="en-US" sz="2000" b="1">
                <a:latin typeface="Courier New" pitchFamily="-111" charset="0"/>
              </a:rPr>
              <a:t>  int m1 = max(a,b);</a:t>
            </a:r>
          </a:p>
          <a:p>
            <a:r>
              <a:rPr lang="en-US" sz="2000" b="1">
                <a:latin typeface="Courier New" pitchFamily="-111" charset="0"/>
              </a:rPr>
              <a:t>  char m2 = max(c,d);</a:t>
            </a:r>
          </a:p>
          <a:p>
            <a:r>
              <a:rPr lang="en-US" sz="2000" b="1">
                <a:latin typeface="Courier New" pitchFamily="-111" charset="0"/>
              </a:rPr>
              <a:t>} </a:t>
            </a:r>
            <a:endParaRPr lang="en-US" sz="2000" b="1"/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2209800" y="4953000"/>
            <a:ext cx="5486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Note that </a:t>
            </a:r>
            <a:r>
              <a:rPr lang="en-US" b="1">
                <a:latin typeface="Courier New" pitchFamily="-111" charset="0"/>
              </a:rPr>
              <a:t>&gt;</a:t>
            </a:r>
            <a:r>
              <a:rPr lang="en-US" i="1"/>
              <a:t> can be overloaded, so </a:t>
            </a:r>
            <a:r>
              <a:rPr lang="en-US" b="1">
                <a:latin typeface="Courier New" pitchFamily="-111" charset="0"/>
              </a:rPr>
              <a:t>X</a:t>
            </a:r>
            <a:r>
              <a:rPr lang="en-US" i="1"/>
              <a:t> is not limited to types for which </a:t>
            </a:r>
            <a:r>
              <a:rPr lang="en-US" b="1">
                <a:latin typeface="Courier New" pitchFamily="-111" charset="0"/>
              </a:rPr>
              <a:t>&gt;</a:t>
            </a:r>
            <a:r>
              <a:rPr lang="en-US" i="1"/>
              <a:t>  is predefined.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ML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2B47-BB04-A941-AC68-92DA3EF5894A}" type="slidenum">
              <a:rPr lang="en-US"/>
              <a:pPr/>
              <a:t>26</a:t>
            </a:fld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95400" y="1600200"/>
            <a:ext cx="58229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urier New" pitchFamily="-111" charset="0"/>
              </a:rPr>
              <a:t>- </a:t>
            </a:r>
            <a:r>
              <a:rPr lang="en-US" sz="2000" i="1">
                <a:latin typeface="Courier New" pitchFamily="-111" charset="0"/>
              </a:rPr>
              <a:t>fun identity x = x;</a:t>
            </a:r>
          </a:p>
          <a:p>
            <a:r>
              <a:rPr lang="en-US" sz="2000" b="1">
                <a:latin typeface="Courier New" pitchFamily="-111" charset="0"/>
              </a:rPr>
              <a:t>val identity = fn : 'a -&gt; 'a</a:t>
            </a:r>
          </a:p>
          <a:p>
            <a:r>
              <a:rPr lang="en-US" sz="2000" b="1">
                <a:latin typeface="Courier New" pitchFamily="-111" charset="0"/>
              </a:rPr>
              <a:t>- </a:t>
            </a:r>
            <a:r>
              <a:rPr lang="en-US" sz="2000" i="1">
                <a:latin typeface="Courier New" pitchFamily="-111" charset="0"/>
              </a:rPr>
              <a:t>identity 3;</a:t>
            </a:r>
          </a:p>
          <a:p>
            <a:r>
              <a:rPr lang="en-US" sz="2000" b="1">
                <a:latin typeface="Courier New" pitchFamily="-111" charset="0"/>
              </a:rPr>
              <a:t>val it = 3 : int</a:t>
            </a:r>
          </a:p>
          <a:p>
            <a:r>
              <a:rPr lang="en-US" sz="2000" b="1">
                <a:latin typeface="Courier New" pitchFamily="-111" charset="0"/>
              </a:rPr>
              <a:t>- </a:t>
            </a:r>
            <a:r>
              <a:rPr lang="en-US" sz="2000" i="1">
                <a:latin typeface="Courier New" pitchFamily="-111" charset="0"/>
              </a:rPr>
              <a:t>identity "hello";</a:t>
            </a:r>
          </a:p>
          <a:p>
            <a:r>
              <a:rPr lang="en-US" sz="2000" b="1">
                <a:latin typeface="Courier New" pitchFamily="-111" charset="0"/>
              </a:rPr>
              <a:t>val it = "hello" : string</a:t>
            </a:r>
          </a:p>
          <a:p>
            <a:r>
              <a:rPr lang="en-US" sz="2000" b="1">
                <a:latin typeface="Courier New" pitchFamily="-111" charset="0"/>
              </a:rPr>
              <a:t>- </a:t>
            </a:r>
            <a:r>
              <a:rPr lang="en-US" sz="2000" i="1">
                <a:latin typeface="Courier New" pitchFamily="-111" charset="0"/>
              </a:rPr>
              <a:t>fun reverse x =</a:t>
            </a:r>
          </a:p>
          <a:p>
            <a:r>
              <a:rPr lang="en-US" sz="2000" b="1">
                <a:latin typeface="Courier New" pitchFamily="-111" charset="0"/>
              </a:rPr>
              <a:t>=   </a:t>
            </a:r>
            <a:r>
              <a:rPr lang="en-US" sz="2000" i="1">
                <a:latin typeface="Courier New" pitchFamily="-111" charset="0"/>
              </a:rPr>
              <a:t>if null x then nil</a:t>
            </a:r>
          </a:p>
          <a:p>
            <a:r>
              <a:rPr lang="en-US" sz="2000" b="1">
                <a:latin typeface="Courier New" pitchFamily="-111" charset="0"/>
              </a:rPr>
              <a:t>=   </a:t>
            </a:r>
            <a:r>
              <a:rPr lang="en-US" sz="2000" i="1">
                <a:latin typeface="Courier New" pitchFamily="-111" charset="0"/>
              </a:rPr>
              <a:t>else (reverse (tl x)) @ [(hd x)];</a:t>
            </a:r>
          </a:p>
          <a:p>
            <a:r>
              <a:rPr lang="en-US" sz="2000" b="1">
                <a:latin typeface="Courier New" pitchFamily="-111" charset="0"/>
              </a:rPr>
              <a:t>val reverse = fn : 'a list -&gt; 'a list</a:t>
            </a:r>
            <a:endParaRPr 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Parametric Polymorphism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One extreme: many copies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Create a set of </a:t>
            </a:r>
            <a:r>
              <a:rPr lang="en-US" sz="2400" dirty="0" err="1"/>
              <a:t>monomorphic</a:t>
            </a:r>
            <a:r>
              <a:rPr lang="en-US" sz="2400" dirty="0"/>
              <a:t> implementations, one for each type parameter the compiler sees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May create many similar copies of the code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Each one can be optimized for individual types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other extreme: one copy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Create one implementation, and use it for all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True universal polymorphism: only one copy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Can’t be optimized for individual types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Many variations in between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87A0-B7A2-0D47-803C-57594C4E6FA7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Overloading</a:t>
            </a:r>
          </a:p>
          <a:p>
            <a:r>
              <a:rPr lang="en-US">
                <a:solidFill>
                  <a:schemeClr val="bg2"/>
                </a:solidFill>
              </a:rPr>
              <a:t>Parameter coercion</a:t>
            </a:r>
          </a:p>
          <a:p>
            <a:r>
              <a:rPr lang="en-US">
                <a:solidFill>
                  <a:schemeClr val="bg2"/>
                </a:solidFill>
              </a:rPr>
              <a:t>Parametric polymorphism</a:t>
            </a:r>
          </a:p>
          <a:p>
            <a:r>
              <a:rPr lang="en-US"/>
              <a:t>Subtype polymorphism</a:t>
            </a:r>
          </a:p>
          <a:p>
            <a:r>
              <a:rPr lang="en-US">
                <a:solidFill>
                  <a:schemeClr val="bg2"/>
                </a:solidFill>
              </a:rPr>
              <a:t>Definitions and classifications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0EBA-BB37-334A-A4B6-D9A0B17A6140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 Polymorphism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function or operator exhibits </a:t>
            </a:r>
            <a:r>
              <a:rPr lang="en-US" i="1"/>
              <a:t>subtype polymorphism</a:t>
            </a:r>
            <a:r>
              <a:rPr lang="en-US"/>
              <a:t> if one or more of its parameter types have subtypes</a:t>
            </a:r>
          </a:p>
          <a:p>
            <a:r>
              <a:rPr lang="en-US"/>
              <a:t>Important source of polymorphism in languages with a rich structure of subtypes</a:t>
            </a:r>
          </a:p>
          <a:p>
            <a:r>
              <a:rPr lang="en-US"/>
              <a:t>Especially object-oriented languages: we’ll see more when we look at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2522-92A2-6443-9BA0-AD358844172E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648200"/>
          </a:xfrm>
        </p:spPr>
        <p:txBody>
          <a:bodyPr/>
          <a:lstStyle/>
          <a:p>
            <a:r>
              <a:rPr lang="en-US"/>
              <a:t>Functions with that extra flexibility are called </a:t>
            </a:r>
            <a:r>
              <a:rPr lang="en-US" i="1"/>
              <a:t>polymorphic</a:t>
            </a:r>
            <a:endParaRPr lang="en-US"/>
          </a:p>
          <a:p>
            <a:r>
              <a:rPr lang="en-US"/>
              <a:t>A difficult word to define:</a:t>
            </a:r>
          </a:p>
          <a:p>
            <a:pPr lvl="1"/>
            <a:r>
              <a:rPr lang="en-US"/>
              <a:t>Applies to a wide variety of language features</a:t>
            </a:r>
          </a:p>
          <a:p>
            <a:pPr lvl="1"/>
            <a:r>
              <a:rPr lang="en-US"/>
              <a:t>Most languages have at least a little</a:t>
            </a:r>
          </a:p>
          <a:p>
            <a:pPr lvl="1"/>
            <a:r>
              <a:rPr lang="en-US"/>
              <a:t>We will examine four major examples, then return to the problem of finding a definition that covers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220D-3D8B-DB44-890F-7E779EC97A5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04900"/>
          </a:xfrm>
        </p:spPr>
        <p:txBody>
          <a:bodyPr/>
          <a:lstStyle/>
          <a:p>
            <a:r>
              <a:rPr lang="en-US"/>
              <a:t>Example: Pascal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95A-5448-4847-9A0B-F03906828F8A}" type="slidenum">
              <a:rPr lang="en-US"/>
              <a:pPr/>
              <a:t>30</a:t>
            </a:fld>
            <a:endParaRPr lang="en-US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78486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1" charset="0"/>
              </a:rPr>
              <a:t>type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Day = (Mon, Tue, Wed, Thu, Fri, Sat, Sun);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Weekday = Mon..Fri;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1" charset="0"/>
              </a:rPr>
              <a:t>function nextDay(D: Day): Day;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begin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  if D=Sun then nextDay:=Mon else nextDay:=D+1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end;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1" charset="0"/>
              </a:rPr>
              <a:t>procedure p(D: Day; W: Weekday);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begin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  D := nextDay(D);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  D := nextDay(W)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end;</a:t>
            </a:r>
            <a:endParaRPr lang="en-US" b="1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495800" y="4724400"/>
            <a:ext cx="3962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Subtype polymorphism: </a:t>
            </a:r>
            <a:r>
              <a:rPr lang="en-US" b="1">
                <a:latin typeface="Courier New" pitchFamily="-111" charset="0"/>
              </a:rPr>
              <a:t>nextDay</a:t>
            </a:r>
            <a:r>
              <a:rPr lang="en-US" i="1"/>
              <a:t> can be called with a subtype parameter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Example: Java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F87-8FE9-D544-A832-24EFE95AD3B1}" type="slidenum">
              <a:rPr lang="en-US"/>
              <a:pPr/>
              <a:t>31</a:t>
            </a:fld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4495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1" charset="0"/>
              </a:rPr>
              <a:t>class Car {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void brake() { … }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}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/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class ManualCar extends Car {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void clutch() { … }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1" charset="0"/>
              </a:rPr>
              <a:t>void g(Car z) {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z.brake();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1" charset="0"/>
              </a:rPr>
              <a:t>void f(Car x, ManualCar y) {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g(x);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  g(y);</a:t>
            </a:r>
            <a:br>
              <a:rPr lang="en-US" sz="2000" b="1">
                <a:latin typeface="Courier New" pitchFamily="-111" charset="0"/>
              </a:rPr>
            </a:br>
            <a:r>
              <a:rPr lang="en-US" sz="2000" b="1">
                <a:latin typeface="Courier New" pitchFamily="-111" charset="0"/>
              </a:rPr>
              <a:t>}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715000" y="1905000"/>
            <a:ext cx="3124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A subtype of </a:t>
            </a:r>
            <a:r>
              <a:rPr lang="en-US" b="1">
                <a:latin typeface="Courier New" pitchFamily="-111" charset="0"/>
              </a:rPr>
              <a:t>Car</a:t>
            </a:r>
            <a:r>
              <a:rPr lang="en-US" i="1"/>
              <a:t> is </a:t>
            </a:r>
            <a:r>
              <a:rPr lang="en-US" b="1">
                <a:latin typeface="Courier New" pitchFamily="-111" charset="0"/>
              </a:rPr>
              <a:t>ManualCar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i="1"/>
              <a:t>Function </a:t>
            </a:r>
            <a:r>
              <a:rPr lang="en-US" b="1">
                <a:latin typeface="Courier New" pitchFamily="-111" charset="0"/>
              </a:rPr>
              <a:t>g</a:t>
            </a:r>
            <a:r>
              <a:rPr lang="en-US" i="1"/>
              <a:t> has an unlimited number of types—one for every class we define that is a subtype of </a:t>
            </a:r>
            <a:r>
              <a:rPr lang="en-US" b="1">
                <a:latin typeface="Courier New" pitchFamily="-111" charset="0"/>
              </a:rPr>
              <a:t>Car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i="1"/>
              <a:t>That’s subtype polymorphism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Later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We’ll see more about subtype polymorphism when we look at object-oriented languages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06F-69F0-D847-BF69-DD36EBE6D4F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Overloading</a:t>
            </a:r>
          </a:p>
          <a:p>
            <a:r>
              <a:rPr lang="en-US">
                <a:solidFill>
                  <a:schemeClr val="bg2"/>
                </a:solidFill>
              </a:rPr>
              <a:t>Parameter coercion</a:t>
            </a:r>
          </a:p>
          <a:p>
            <a:r>
              <a:rPr lang="en-US">
                <a:solidFill>
                  <a:schemeClr val="bg2"/>
                </a:solidFill>
              </a:rPr>
              <a:t>Parametric polymorphism</a:t>
            </a:r>
          </a:p>
          <a:p>
            <a:r>
              <a:rPr lang="en-US">
                <a:solidFill>
                  <a:schemeClr val="bg2"/>
                </a:solidFill>
              </a:rPr>
              <a:t>Subtype polymorphism</a:t>
            </a:r>
          </a:p>
          <a:p>
            <a:r>
              <a:rPr lang="en-US"/>
              <a:t>Definitions and classifications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E4B9-0B1A-7940-945B-9114146A217D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We have seen four kinds of polymorphic functions</a:t>
            </a:r>
          </a:p>
          <a:p>
            <a:pPr>
              <a:lnSpc>
                <a:spcPct val="90000"/>
              </a:lnSpc>
            </a:pPr>
            <a:r>
              <a:rPr lang="en-US" sz="2800"/>
              <a:t>There are many other uses of </a:t>
            </a:r>
            <a:r>
              <a:rPr lang="en-US" sz="2800" i="1"/>
              <a:t>polymorphic</a:t>
            </a:r>
            <a:r>
              <a:rPr lang="en-US" sz="28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Polymorphic variables, classes, packages, languages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Another name for runtime method dispatch: when </a:t>
            </a:r>
            <a:r>
              <a:rPr lang="en-US" sz="2400" b="1">
                <a:latin typeface="Courier New" pitchFamily="-111" charset="0"/>
              </a:rPr>
              <a:t>x.f()</a:t>
            </a:r>
            <a:r>
              <a:rPr lang="en-US" sz="2400"/>
              <a:t> may call different methods depending on the runtime class of the object </a:t>
            </a:r>
            <a:r>
              <a:rPr lang="en-US" sz="2400" b="1">
                <a:latin typeface="Courier New" pitchFamily="-111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in many other sciences</a:t>
            </a:r>
            <a:endParaRPr lang="en-US" sz="2400" i="1"/>
          </a:p>
          <a:p>
            <a:pPr>
              <a:lnSpc>
                <a:spcPct val="90000"/>
              </a:lnSpc>
            </a:pPr>
            <a:r>
              <a:rPr lang="en-US" sz="2800"/>
              <a:t>No definition covers all these uses, except the basic Greek: </a:t>
            </a:r>
            <a:r>
              <a:rPr lang="en-US" sz="2800" i="1"/>
              <a:t>many forms</a:t>
            </a:r>
          </a:p>
          <a:p>
            <a:pPr>
              <a:lnSpc>
                <a:spcPct val="90000"/>
              </a:lnSpc>
            </a:pPr>
            <a:r>
              <a:rPr lang="en-US" sz="2800"/>
              <a:t>Here are definitions that cover our four… </a:t>
            </a:r>
            <a:endParaRPr lang="en-US" sz="28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5136-DAED-AC4A-A596-DF20055431AF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For Our Four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function or operator is </a:t>
            </a:r>
            <a:r>
              <a:rPr lang="en-US" i="1"/>
              <a:t>polymorphic</a:t>
            </a:r>
            <a:r>
              <a:rPr lang="en-US"/>
              <a:t> if it has at least two possible types</a:t>
            </a:r>
          </a:p>
          <a:p>
            <a:pPr lvl="1"/>
            <a:r>
              <a:rPr lang="en-US"/>
              <a:t>It exhibits </a:t>
            </a:r>
            <a:r>
              <a:rPr lang="en-US" i="1"/>
              <a:t>ad hoc polymorphism</a:t>
            </a:r>
            <a:r>
              <a:rPr lang="en-US"/>
              <a:t> if it has at least two but only finitely many possible types</a:t>
            </a:r>
          </a:p>
          <a:p>
            <a:pPr lvl="1"/>
            <a:r>
              <a:rPr lang="en-US"/>
              <a:t>It exhibits </a:t>
            </a:r>
            <a:r>
              <a:rPr lang="en-US" i="1"/>
              <a:t>universal polymorphism</a:t>
            </a:r>
            <a:r>
              <a:rPr lang="en-US"/>
              <a:t> if it has infinitely many possible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988D-083E-DC42-8B3F-D7686D40394B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 hoc polymorphism</a:t>
            </a:r>
          </a:p>
          <a:p>
            <a:r>
              <a:rPr lang="en-US"/>
              <a:t>Each different type requires a separate definition</a:t>
            </a:r>
          </a:p>
          <a:p>
            <a:r>
              <a:rPr lang="en-US"/>
              <a:t>Only finitely many in a finite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A1A4-67E7-7749-BA70-717E973BC492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Coercion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 hoc polymorphism</a:t>
            </a:r>
          </a:p>
          <a:p>
            <a:r>
              <a:rPr lang="en-US"/>
              <a:t>As long as there are only finitely many different types can be coerced to a given parameter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6C-1ED8-A442-AABC-D23865167F0F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Parametric Polymorphism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Universal polymorphism</a:t>
            </a:r>
          </a:p>
          <a:p>
            <a:r>
              <a:rPr lang="en-US"/>
              <a:t>As long as the universe over which type variables are instantiated is infinite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80B4-186C-0B45-8A12-2D9CBFA6F389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 Polymorphism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Universal</a:t>
            </a:r>
          </a:p>
          <a:p>
            <a:r>
              <a:rPr lang="en-US"/>
              <a:t>As long as there is no limit to the number of different subtypes that can be declared for a given type</a:t>
            </a:r>
          </a:p>
          <a:p>
            <a:r>
              <a:rPr lang="en-US"/>
              <a:t>True for all class-based object-oriented languages, like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F20-DA70-C545-ADB9-116D4CDD7414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0445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Overloading</a:t>
            </a:r>
          </a:p>
          <a:p>
            <a:r>
              <a:rPr lang="en-US"/>
              <a:t>Parameter coercion</a:t>
            </a:r>
          </a:p>
          <a:p>
            <a:r>
              <a:rPr lang="en-US"/>
              <a:t>Parametric polymorphism</a:t>
            </a:r>
          </a:p>
          <a:p>
            <a:r>
              <a:rPr lang="en-US"/>
              <a:t>Subtype polymorphism</a:t>
            </a:r>
          </a:p>
          <a:p>
            <a:r>
              <a:rPr lang="en-US"/>
              <a:t>Definitions and classifications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D50C-568A-5A4C-9086-156A26A1B00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733800"/>
          </a:xfrm>
        </p:spPr>
        <p:txBody>
          <a:bodyPr/>
          <a:lstStyle/>
          <a:p>
            <a:r>
              <a:rPr lang="en-US"/>
              <a:t>An </a:t>
            </a:r>
            <a:r>
              <a:rPr lang="en-US" i="1"/>
              <a:t>overloaded</a:t>
            </a:r>
            <a:r>
              <a:rPr lang="en-US"/>
              <a:t> function name or operator is one that has at least two definitions, all of different types</a:t>
            </a:r>
          </a:p>
          <a:p>
            <a:r>
              <a:rPr lang="en-US"/>
              <a:t>Many languages have overloaded operators</a:t>
            </a:r>
          </a:p>
          <a:p>
            <a:r>
              <a:rPr lang="en-US"/>
              <a:t>Some also allow the programmer to define new overloaded function names and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45A2-81E0-F049-8F59-01CF38E46FE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Predefined Overloaded Operators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5EF9-5824-4C45-8A28-30935E767FB8}" type="slidenum">
              <a:rPr lang="en-US"/>
              <a:pPr/>
              <a:t>6</a:t>
            </a:fld>
            <a:endParaRPr lang="en-US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838200" y="3429000"/>
            <a:ext cx="63944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Pascal: 	</a:t>
            </a:r>
            <a:r>
              <a:rPr lang="en-US" b="1">
                <a:latin typeface="Courier New" pitchFamily="-111" charset="0"/>
              </a:rPr>
              <a:t>a := 1 + 2;</a:t>
            </a:r>
            <a:endParaRPr lang="en-US"/>
          </a:p>
          <a:p>
            <a:r>
              <a:rPr lang="en-US"/>
              <a:t>		</a:t>
            </a:r>
            <a:r>
              <a:rPr lang="en-US" b="1">
                <a:latin typeface="Courier New" pitchFamily="-111" charset="0"/>
              </a:rPr>
              <a:t>b := 1.0 + 2.0;</a:t>
            </a:r>
          </a:p>
          <a:p>
            <a:r>
              <a:rPr lang="en-US" b="1">
                <a:latin typeface="Courier New" pitchFamily="-111" charset="0"/>
              </a:rPr>
              <a:t>		c := "hello " + "there";</a:t>
            </a:r>
          </a:p>
          <a:p>
            <a:r>
              <a:rPr lang="en-US" b="1">
                <a:latin typeface="Courier New" pitchFamily="-111" charset="0"/>
              </a:rPr>
              <a:t>		d := ['a'..'d'] + ['f']</a:t>
            </a:r>
            <a:br>
              <a:rPr lang="en-US" b="1">
                <a:latin typeface="Courier New" pitchFamily="-111" charset="0"/>
              </a:rPr>
            </a:br>
            <a:r>
              <a:rPr lang="en-US" b="1">
                <a:latin typeface="Courier New" pitchFamily="-111" charset="0"/>
              </a:rPr>
              <a:t>	</a:t>
            </a:r>
            <a:endParaRPr lang="en-US" b="1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676400" y="1752600"/>
            <a:ext cx="4384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ML:	</a:t>
            </a:r>
            <a:r>
              <a:rPr lang="en-US" b="1">
                <a:latin typeface="Courier New" pitchFamily="-111" charset="0"/>
              </a:rPr>
              <a:t>val x = 1 + 2;</a:t>
            </a:r>
            <a:endParaRPr lang="en-US"/>
          </a:p>
          <a:p>
            <a:r>
              <a:rPr lang="en-US"/>
              <a:t>	</a:t>
            </a:r>
            <a:r>
              <a:rPr lang="en-US" b="1">
                <a:latin typeface="Courier New" pitchFamily="-111" charset="0"/>
              </a:rPr>
              <a:t>val y = 1.0 + 2.0;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to Overloaded Operators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1600200"/>
          </a:xfrm>
        </p:spPr>
        <p:txBody>
          <a:bodyPr/>
          <a:lstStyle/>
          <a:p>
            <a:r>
              <a:rPr lang="en-US"/>
              <a:t>Some languages, like C++, allow additional meanings to be defined for operators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A274-18C7-5C47-8942-FBD22140450E}" type="slidenum">
              <a:rPr lang="en-US"/>
              <a:pPr/>
              <a:t>7</a:t>
            </a:fld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416050" y="2438400"/>
            <a:ext cx="704215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class complex {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double rp, ip; // real part, imaginary part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public: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complex(double r, double i) {rp=r; ip=i;}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friend complex operator+(complex, complex);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friend complex operator*(complex, complex);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};</a:t>
            </a:r>
          </a:p>
          <a:p>
            <a:endParaRPr lang="en-US" sz="2000" b="1">
              <a:latin typeface="Courier New" pitchFamily="-111" charset="0"/>
            </a:endParaRPr>
          </a:p>
          <a:p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void f(complex a, complex b, complex c) {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complex d = a + b * c; 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…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Overloading In C++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 dirty="0"/>
              <a:t>C++ allows virtually all operators to be overloaded, including:</a:t>
            </a:r>
          </a:p>
          <a:p>
            <a:pPr lvl="1"/>
            <a:r>
              <a:rPr lang="en-US" dirty="0"/>
              <a:t>the usual operators (</a:t>
            </a:r>
            <a:r>
              <a:rPr lang="en-US" sz="2400" b="1" dirty="0">
                <a:latin typeface="Courier New" pitchFamily="-111" charset="0"/>
              </a:rPr>
              <a:t>+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-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*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/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%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^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&amp;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|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~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!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&lt;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&gt;</a:t>
            </a:r>
            <a:r>
              <a:rPr lang="en-US" dirty="0"/>
              <a:t>, </a:t>
            </a:r>
            <a:r>
              <a:rPr lang="en-US" sz="2400" b="1" dirty="0">
                <a:latin typeface="Courier New" pitchFamily="-111" charset="0"/>
              </a:rPr>
              <a:t>+=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-=,=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*=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/=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%=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^=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&amp;=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|=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&lt;&lt;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&gt;&gt;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&gt;&gt;=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&lt;&lt;=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==</a:t>
            </a:r>
            <a:r>
              <a:rPr lang="en-US" dirty="0"/>
              <a:t>, </a:t>
            </a:r>
            <a:r>
              <a:rPr lang="en-US" sz="2400" b="1" dirty="0">
                <a:latin typeface="Courier New" pitchFamily="-111" charset="0"/>
              </a:rPr>
              <a:t>!=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&lt;=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&gt;=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&amp;&amp;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||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++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--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-&gt;*</a:t>
            </a:r>
            <a:r>
              <a:rPr lang="en-US" dirty="0"/>
              <a:t>,</a:t>
            </a:r>
            <a:r>
              <a:rPr lang="en-US" sz="2400" b="1" dirty="0">
                <a:latin typeface="Courier New" pitchFamily="-111" charset="0"/>
              </a:rPr>
              <a:t>,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dereferencing (</a:t>
            </a:r>
            <a:r>
              <a:rPr lang="en-US" sz="2400" b="1" dirty="0">
                <a:latin typeface="Courier New" pitchFamily="-111" charset="0"/>
              </a:rPr>
              <a:t>*</a:t>
            </a:r>
            <a:r>
              <a:rPr lang="en-US" sz="2400" b="1" dirty="0" err="1">
                <a:latin typeface="Courier New" pitchFamily="-111" charset="0"/>
              </a:rPr>
              <a:t>p</a:t>
            </a:r>
            <a:r>
              <a:rPr lang="en-US" dirty="0"/>
              <a:t> and </a:t>
            </a:r>
            <a:r>
              <a:rPr lang="en-US" sz="2400" b="1" dirty="0" err="1">
                <a:latin typeface="Courier New" pitchFamily="-111" charset="0"/>
              </a:rPr>
              <a:t>p</a:t>
            </a:r>
            <a:r>
              <a:rPr lang="en-US" sz="2400" b="1" dirty="0">
                <a:latin typeface="Courier New" pitchFamily="-111" charset="0"/>
              </a:rPr>
              <a:t>-&gt;</a:t>
            </a:r>
            <a:r>
              <a:rPr lang="en-US" sz="2400" b="1" dirty="0" err="1">
                <a:latin typeface="Courier New" pitchFamily="-111" charset="0"/>
              </a:rPr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subscripting (</a:t>
            </a:r>
            <a:r>
              <a:rPr lang="en-US" sz="2400" b="1" dirty="0" err="1">
                <a:latin typeface="Courier New" pitchFamily="-111" charset="0"/>
              </a:rPr>
              <a:t>a[i</a:t>
            </a:r>
            <a:r>
              <a:rPr lang="en-US" sz="2400" b="1" dirty="0">
                <a:latin typeface="Courier New" pitchFamily="-111" charset="0"/>
              </a:rPr>
              <a:t>]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 call (</a:t>
            </a:r>
            <a:r>
              <a:rPr lang="en-US" sz="2400" b="1" dirty="0" err="1">
                <a:latin typeface="Courier New" pitchFamily="-111" charset="0"/>
              </a:rPr>
              <a:t>f(a,b,c</a:t>
            </a:r>
            <a:r>
              <a:rPr lang="en-US" sz="2400" b="1" dirty="0">
                <a:latin typeface="Courier New" pitchFamily="-111" charset="0"/>
              </a:rPr>
              <a:t>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allocation and </a:t>
            </a:r>
            <a:r>
              <a:rPr lang="en-US" dirty="0" err="1"/>
              <a:t>deallocation</a:t>
            </a:r>
            <a:r>
              <a:rPr lang="en-US" dirty="0"/>
              <a:t> (</a:t>
            </a:r>
            <a:r>
              <a:rPr lang="en-US" sz="2400" b="1" dirty="0">
                <a:latin typeface="Courier New" pitchFamily="-111" charset="0"/>
              </a:rPr>
              <a:t>new</a:t>
            </a:r>
            <a:r>
              <a:rPr lang="en-US" dirty="0"/>
              <a:t> and </a:t>
            </a:r>
            <a:r>
              <a:rPr lang="en-US" sz="2400" b="1" dirty="0">
                <a:latin typeface="Courier New" pitchFamily="-111" charset="0"/>
              </a:rPr>
              <a:t>delete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C296-6359-2F46-932D-21128F891D06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Overloaded Functions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219200"/>
          </a:xfrm>
        </p:spPr>
        <p:txBody>
          <a:bodyPr/>
          <a:lstStyle/>
          <a:p>
            <a:r>
              <a:rPr lang="en-US"/>
              <a:t>Some languages, like C++, permit the programmer to overload function names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Eight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9D5B-614E-B944-B7F1-5659DC74666C}" type="slidenum">
              <a:rPr lang="en-US"/>
              <a:pPr/>
              <a:t>9</a:t>
            </a:fld>
            <a:endParaRPr 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524000" y="3048000"/>
            <a:ext cx="474821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int square(int x)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return x*x;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double square(double x) {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 return x*x;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1560</TotalTime>
  <Words>2777</Words>
  <Application>Microsoft Macintosh PowerPoint</Application>
  <PresentationFormat>On-screen Show (4:3)</PresentationFormat>
  <Paragraphs>346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Times New Roman</vt:lpstr>
      <vt:lpstr>Monotype Sorts</vt:lpstr>
      <vt:lpstr>Courier New</vt:lpstr>
      <vt:lpstr>Arial Unicode MS</vt:lpstr>
      <vt:lpstr>parse trees</vt:lpstr>
      <vt:lpstr>Polymorphism</vt:lpstr>
      <vt:lpstr>Introduction</vt:lpstr>
      <vt:lpstr>Polymorphism</vt:lpstr>
      <vt:lpstr>Outline</vt:lpstr>
      <vt:lpstr>Overloading</vt:lpstr>
      <vt:lpstr>Predefined Overloaded Operators</vt:lpstr>
      <vt:lpstr>Adding to Overloaded Operators</vt:lpstr>
      <vt:lpstr>Operator Overloading In C++</vt:lpstr>
      <vt:lpstr>Defining Overloaded Functions</vt:lpstr>
      <vt:lpstr>To Eliminate Overloading</vt:lpstr>
      <vt:lpstr>How To Eliminate Overloading</vt:lpstr>
      <vt:lpstr>Implementing Overloading</vt:lpstr>
      <vt:lpstr>Example: C++ Implementation</vt:lpstr>
      <vt:lpstr>Outline</vt:lpstr>
      <vt:lpstr>Coercion</vt:lpstr>
      <vt:lpstr>Parameter Coercion</vt:lpstr>
      <vt:lpstr>Example: Java</vt:lpstr>
      <vt:lpstr>Defining Coercions</vt:lpstr>
      <vt:lpstr>Example: Java</vt:lpstr>
      <vt:lpstr>Coercion and Overloading: Tricky Interactions</vt:lpstr>
      <vt:lpstr>Example</vt:lpstr>
      <vt:lpstr>Example</vt:lpstr>
      <vt:lpstr>Outline</vt:lpstr>
      <vt:lpstr>Parametric Polymorphism</vt:lpstr>
      <vt:lpstr>Example: C++ Function Templates</vt:lpstr>
      <vt:lpstr>Example: ML Functions</vt:lpstr>
      <vt:lpstr>Implementing Parametric Polymorphism</vt:lpstr>
      <vt:lpstr>Outline</vt:lpstr>
      <vt:lpstr>Subtype Polymorphism</vt:lpstr>
      <vt:lpstr>Example: Pascal</vt:lpstr>
      <vt:lpstr>Example: Java</vt:lpstr>
      <vt:lpstr>More Later</vt:lpstr>
      <vt:lpstr>Outline</vt:lpstr>
      <vt:lpstr>Polymorphism</vt:lpstr>
      <vt:lpstr>Definitions For Our Four</vt:lpstr>
      <vt:lpstr>Overloading</vt:lpstr>
      <vt:lpstr>Parameter Coercion</vt:lpstr>
      <vt:lpstr>Parametric Polymorphism</vt:lpstr>
      <vt:lpstr>Subtype Polymorphism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subject>Textbook, Chapter Eight</dc:subject>
  <dc:creator>Adam Webber</dc:creator>
  <cp:lastModifiedBy>Adam Webber</cp:lastModifiedBy>
  <cp:revision>33</cp:revision>
  <dcterms:created xsi:type="dcterms:W3CDTF">2009-08-22T15:10:26Z</dcterms:created>
  <dcterms:modified xsi:type="dcterms:W3CDTF">2009-08-22T15:31:41Z</dcterms:modified>
</cp:coreProperties>
</file>