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wmf" ContentType="image/x-wmf"/>
  <Override PartName="/ppt/slides/slide25.xml" ContentType="application/vnd.openxmlformats-officedocument.presentationml.slide+xml"/>
  <Override PartName="/ppt/embeddings/Microsoft_Equation2.bin" ContentType="application/vnd.openxmlformats-officedocument.oleObject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vml" ContentType="application/vnd.openxmlformats-officedocument.vmlDrawing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embeddings/Microsoft_Equation1.bin" ContentType="application/vnd.openxmlformats-officedocument.oleObject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61" r:id="rId1"/>
  </p:sldMasterIdLst>
  <p:notesMasterIdLst>
    <p:notesMasterId r:id="rId37"/>
  </p:notesMasterIdLst>
  <p:handoutMasterIdLst>
    <p:handoutMasterId r:id="rId38"/>
  </p:handoutMasterIdLst>
  <p:sldIdLst>
    <p:sldId id="256" r:id="rId2"/>
    <p:sldId id="285" r:id="rId3"/>
    <p:sldId id="257" r:id="rId4"/>
    <p:sldId id="267" r:id="rId5"/>
    <p:sldId id="258" r:id="rId6"/>
    <p:sldId id="299" r:id="rId7"/>
    <p:sldId id="300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72" r:id="rId16"/>
    <p:sldId id="293" r:id="rId17"/>
    <p:sldId id="264" r:id="rId18"/>
    <p:sldId id="273" r:id="rId19"/>
    <p:sldId id="260" r:id="rId20"/>
    <p:sldId id="274" r:id="rId21"/>
    <p:sldId id="275" r:id="rId22"/>
    <p:sldId id="277" r:id="rId23"/>
    <p:sldId id="294" r:id="rId24"/>
    <p:sldId id="295" r:id="rId25"/>
    <p:sldId id="276" r:id="rId26"/>
    <p:sldId id="296" r:id="rId27"/>
    <p:sldId id="278" r:id="rId28"/>
    <p:sldId id="261" r:id="rId29"/>
    <p:sldId id="279" r:id="rId30"/>
    <p:sldId id="280" r:id="rId31"/>
    <p:sldId id="297" r:id="rId32"/>
    <p:sldId id="282" r:id="rId33"/>
    <p:sldId id="283" r:id="rId34"/>
    <p:sldId id="298" r:id="rId35"/>
    <p:sldId id="284" r:id="rId36"/>
  </p:sldIdLst>
  <p:sldSz cx="9144000" cy="6858000" type="screen4x3"/>
  <p:notesSz cx="6831013" cy="9117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32787"/>
    <p:restoredTop sz="90929"/>
  </p:normalViewPr>
  <p:slideViewPr>
    <p:cSldViewPr>
      <p:cViewPr varScale="1">
        <p:scale>
          <a:sx n="141" d="100"/>
          <a:sy n="141" d="100"/>
        </p:scale>
        <p:origin x="-29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752" y="-84"/>
      </p:cViewPr>
      <p:guideLst>
        <p:guide orient="horz" pos="2872"/>
        <p:guide pos="215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7" Type="http://schemas.openxmlformats.org/officeDocument/2006/relationships/slide" Target="slides/slide6.xml"/><Relationship Id="rId36" Type="http://schemas.openxmlformats.org/officeDocument/2006/relationships/slide" Target="slides/slide35.xml"/><Relationship Id="rId4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42" Type="http://schemas.openxmlformats.org/officeDocument/2006/relationships/theme" Target="theme/theme1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25BB55B5-7109-5A44-8F85-1EE085CA93D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12E5C718-DFE0-5A41-B0FB-A3BF410AA32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61365C-3C37-A84C-80D9-A56C049F7872}" type="slidenum">
              <a:rPr lang="en-US"/>
              <a:pPr/>
              <a:t>1</a:t>
            </a:fld>
            <a:endParaRPr lang="en-US"/>
          </a:p>
        </p:txBody>
      </p:sp>
      <p:sp>
        <p:nvSpPr>
          <p:cNvPr id="1351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A06331-898D-ED45-B077-2FBEBAA15176}" type="slidenum">
              <a:rPr lang="en-US"/>
              <a:pPr/>
              <a:t>3</a:t>
            </a:fld>
            <a:endParaRPr lang="en-US"/>
          </a:p>
        </p:txBody>
      </p:sp>
      <p:sp>
        <p:nvSpPr>
          <p:cNvPr id="1372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1" name="Freeform 5"/>
              <p:cNvSpPr>
                <a:spLocks/>
              </p:cNvSpPr>
              <p:nvPr/>
            </p:nvSpPr>
            <p:spPr bwMode="auto">
              <a:xfrm>
                <a:off x="238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0" y="0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2" name="Freeform 6"/>
              <p:cNvSpPr>
                <a:spLocks/>
              </p:cNvSpPr>
              <p:nvPr/>
            </p:nvSpPr>
            <p:spPr bwMode="auto">
              <a:xfrm>
                <a:off x="250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5272" y="1392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0" y="0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5280" y="96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4108" name="Rectangle 12"/>
              <p:cNvSpPr>
                <a:spLocks noChangeArrowheads="1"/>
              </p:cNvSpPr>
              <p:nvPr/>
            </p:nvSpPr>
            <p:spPr bwMode="auto">
              <a:xfrm>
                <a:off x="338" y="1201"/>
                <a:ext cx="96" cy="1103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96" y="1103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111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66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-108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quarter" idx="2"/>
          </p:nvPr>
        </p:nvSpPr>
        <p:spPr>
          <a:xfrm>
            <a:off x="381000" y="6324600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0" y="6324600"/>
            <a:ext cx="3124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5342ABB-CD79-EA4D-A459-1A930C1EE3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C72ED27-F970-5C49-A840-EE993A246E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42900"/>
            <a:ext cx="19431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2900"/>
            <a:ext cx="56769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FDE3A50-56E3-1D4F-9FB8-224715F725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F8B11F-3710-F544-816B-AD9F70D06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EB454FA-60A2-3C42-A8AC-B54A12DF9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636D04C-4354-BF4F-A0C8-FE12CA394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AC47F2-C0F8-BC48-ABD2-BB9BE7C7B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D2E385-3C03-C447-8847-49C698BAB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EF9F56E-2907-6240-8E56-480BEAA90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7D79E2-7156-3440-8FBB-A3A2E8A899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7AD21C5-FD23-594A-B3D1-71C5ADBB4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323013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3013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87DC606-2898-3B40-9B79-912AB8536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-10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800">
          <a:solidFill>
            <a:schemeClr val="tx1"/>
          </a:solidFill>
          <a:latin typeface="+mn-lt"/>
          <a:ea typeface="ＭＳ Ｐゴシック" pitchFamily="-108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-108" charset="2"/>
        <a:buChar char="n"/>
        <a:defRPr sz="2400">
          <a:solidFill>
            <a:schemeClr val="tx1"/>
          </a:solidFill>
          <a:latin typeface="+mn-lt"/>
          <a:ea typeface="ＭＳ Ｐゴシック" pitchFamily="-108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000">
          <a:solidFill>
            <a:schemeClr val="tx1"/>
          </a:solidFill>
          <a:latin typeface="+mn-lt"/>
          <a:ea typeface="ＭＳ Ｐゴシック" pitchFamily="-108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.bin"/><Relationship Id="rId1" Type="http://schemas.openxmlformats.org/officeDocument/2006/relationships/vmlDrawing" Target="../drawings/vmlDrawing1.v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.bin"/><Relationship Id="rId1" Type="http://schemas.openxmlformats.org/officeDocument/2006/relationships/vmlDrawing" Target="../drawings/vmlDrawing2.v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A Third Look At ML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31DC199-E5B1-8B43-B5F2-EA718EE0B1B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ransition advTm="13152"/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Functions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We have seen the </a:t>
            </a:r>
            <a:r>
              <a:rPr lang="en-US" b="1">
                <a:latin typeface="Courier New" pitchFamily="-111" charset="0"/>
              </a:rPr>
              <a:t>fun</a:t>
            </a:r>
            <a:r>
              <a:rPr lang="en-US"/>
              <a:t> notation for defining new named functions</a:t>
            </a:r>
          </a:p>
          <a:p>
            <a:pPr>
              <a:lnSpc>
                <a:spcPct val="90000"/>
              </a:lnSpc>
            </a:pPr>
            <a:r>
              <a:rPr lang="en-US"/>
              <a:t>You can also define new names for old functions, using </a:t>
            </a:r>
            <a:r>
              <a:rPr lang="en-US" b="1">
                <a:latin typeface="Courier New" pitchFamily="-111" charset="0"/>
              </a:rPr>
              <a:t>val</a:t>
            </a:r>
            <a:r>
              <a:rPr lang="en-US"/>
              <a:t> just as for other kinds of values: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BFBE-17E9-D14C-9366-2B6D9BBFAA5D}" type="slidenum">
              <a:rPr lang="en-US"/>
              <a:pPr/>
              <a:t>10</a:t>
            </a:fld>
            <a:endParaRPr lang="en-US"/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1524000" y="4191000"/>
            <a:ext cx="63246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-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val x = ~;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val x = fn : int -&gt; int</a:t>
            </a:r>
            <a:b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-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x 3;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val it = ~3 : int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Values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Functions in ML </a:t>
            </a:r>
            <a:r>
              <a:rPr lang="en-US" i="1"/>
              <a:t>do not have names</a:t>
            </a:r>
            <a:endParaRPr lang="en-US"/>
          </a:p>
          <a:p>
            <a:r>
              <a:rPr lang="en-US"/>
              <a:t>Just like other kinds of values, function values may be given one or more names by binding them to variables</a:t>
            </a:r>
          </a:p>
          <a:p>
            <a:r>
              <a:rPr lang="en-US"/>
              <a:t>The </a:t>
            </a:r>
            <a:r>
              <a:rPr lang="en-US" b="1">
                <a:latin typeface="Courier New" pitchFamily="-111" charset="0"/>
              </a:rPr>
              <a:t>fun</a:t>
            </a:r>
            <a:r>
              <a:rPr lang="en-US"/>
              <a:t> syntax does two separate things:</a:t>
            </a:r>
          </a:p>
          <a:p>
            <a:pPr lvl="1"/>
            <a:r>
              <a:rPr lang="en-US"/>
              <a:t>Creates a new function value</a:t>
            </a:r>
          </a:p>
          <a:p>
            <a:pPr lvl="1"/>
            <a:r>
              <a:rPr lang="en-US"/>
              <a:t>Binds that function value to a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5DB0-FDCD-834C-9CAA-DB42D21BC81A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Anonymous Functions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Named function: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Anonymous function: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FFE3-4C8A-604C-9870-173C1E76B2BB}" type="slidenum">
              <a:rPr lang="en-US"/>
              <a:pPr/>
              <a:t>12</a:t>
            </a:fld>
            <a:endParaRPr lang="en-US"/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1524000" y="2286000"/>
            <a:ext cx="63246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fun f x = x + 2;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f = fn : int -&gt; int</a:t>
            </a:r>
            <a:b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f 1;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3 : int</a:t>
            </a: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1524000" y="4343400"/>
            <a:ext cx="63246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fn x =&gt; x + 2;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fn : int -&gt; int</a:t>
            </a:r>
            <a:b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(fn x =&gt; x + 2) 1;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3 : int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>
                <a:latin typeface="Courier New" pitchFamily="-111" charset="0"/>
              </a:rPr>
              <a:t>fn</a:t>
            </a:r>
            <a:r>
              <a:rPr lang="en-US"/>
              <a:t> Syntax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Another use of the match syntax</a:t>
            </a:r>
            <a:br>
              <a:rPr lang="en-US" sz="2800"/>
            </a:b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Using </a:t>
            </a:r>
            <a:r>
              <a:rPr lang="en-US" sz="2800" b="1">
                <a:latin typeface="Courier New" pitchFamily="-111" charset="0"/>
              </a:rPr>
              <a:t>fn</a:t>
            </a:r>
            <a:r>
              <a:rPr lang="en-US" sz="2800"/>
              <a:t>, we get an expression whose value is an (anonymous) function</a:t>
            </a:r>
          </a:p>
          <a:p>
            <a:pPr>
              <a:lnSpc>
                <a:spcPct val="90000"/>
              </a:lnSpc>
            </a:pPr>
            <a:r>
              <a:rPr lang="en-US" sz="2800"/>
              <a:t>We can define what </a:t>
            </a:r>
            <a:r>
              <a:rPr lang="en-US" sz="2800" b="1">
                <a:latin typeface="Courier New" pitchFamily="-111" charset="0"/>
              </a:rPr>
              <a:t>fun</a:t>
            </a:r>
            <a:r>
              <a:rPr lang="en-US" sz="2800"/>
              <a:t> does in terms of </a:t>
            </a:r>
            <a:r>
              <a:rPr lang="en-US" sz="2800" b="1">
                <a:latin typeface="Courier New" pitchFamily="-111" charset="0"/>
              </a:rPr>
              <a:t>val</a:t>
            </a:r>
            <a:r>
              <a:rPr lang="en-US" sz="2800"/>
              <a:t> and </a:t>
            </a:r>
            <a:r>
              <a:rPr lang="en-US" sz="2800" b="1">
                <a:latin typeface="Courier New" pitchFamily="-111" charset="0"/>
              </a:rPr>
              <a:t>fn</a:t>
            </a:r>
          </a:p>
          <a:p>
            <a:pPr>
              <a:lnSpc>
                <a:spcPct val="90000"/>
              </a:lnSpc>
            </a:pPr>
            <a:r>
              <a:rPr lang="en-US" sz="2800"/>
              <a:t>These two definitions have the same effect:</a:t>
            </a:r>
          </a:p>
          <a:p>
            <a:pPr lvl="1">
              <a:lnSpc>
                <a:spcPct val="90000"/>
              </a:lnSpc>
            </a:pPr>
            <a:r>
              <a:rPr lang="en-US" sz="2400" b="1">
                <a:latin typeface="Courier New" pitchFamily="-111" charset="0"/>
              </a:rPr>
              <a:t>fun f x = x + 2</a:t>
            </a:r>
          </a:p>
          <a:p>
            <a:pPr lvl="1">
              <a:lnSpc>
                <a:spcPct val="90000"/>
              </a:lnSpc>
            </a:pPr>
            <a:r>
              <a:rPr lang="en-US" sz="2400" b="1">
                <a:latin typeface="Courier New" pitchFamily="-111" charset="0"/>
              </a:rPr>
              <a:t>val f = fn x =&gt; x + 2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CCA5-690A-BA4D-9FD6-AE443D7B3E46}" type="slidenum">
              <a:rPr lang="en-US"/>
              <a:pPr/>
              <a:t>13</a:t>
            </a:fld>
            <a:endParaRPr lang="en-US"/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1905000" y="2133600"/>
            <a:ext cx="4151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11" charset="0"/>
                <a:cs typeface="Times New Roman" pitchFamily="-111" charset="0"/>
              </a:rPr>
              <a:t>fun-expr</a:t>
            </a: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&gt; ::=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fn</a:t>
            </a: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11" charset="0"/>
                <a:cs typeface="Times New Roman" pitchFamily="-111" charset="0"/>
              </a:rPr>
              <a:t>match</a:t>
            </a: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04900"/>
          </a:xfrm>
        </p:spPr>
        <p:txBody>
          <a:bodyPr/>
          <a:lstStyle/>
          <a:p>
            <a:r>
              <a:rPr lang="en-US"/>
              <a:t>Using Anonymous Functions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7772400" cy="4191000"/>
          </a:xfrm>
        </p:spPr>
        <p:txBody>
          <a:bodyPr/>
          <a:lstStyle/>
          <a:p>
            <a:r>
              <a:rPr lang="en-US"/>
              <a:t>One simple application: when you need a small function in just one place</a:t>
            </a:r>
          </a:p>
          <a:p>
            <a:r>
              <a:rPr lang="en-US"/>
              <a:t>Without </a:t>
            </a:r>
            <a:r>
              <a:rPr lang="en-US" b="1">
                <a:latin typeface="Courier New" pitchFamily="-111" charset="0"/>
              </a:rPr>
              <a:t>fn</a:t>
            </a:r>
            <a:r>
              <a:rPr lang="en-US"/>
              <a:t>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With </a:t>
            </a:r>
            <a:r>
              <a:rPr lang="en-US" b="1">
                <a:latin typeface="Courier New" pitchFamily="-111" charset="0"/>
              </a:rPr>
              <a:t>fn</a:t>
            </a:r>
            <a:r>
              <a:rPr lang="en-US"/>
              <a:t>: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13D6-A964-9242-9F31-56CF1730573D}" type="slidenum">
              <a:rPr lang="en-US"/>
              <a:pPr/>
              <a:t>14</a:t>
            </a:fld>
            <a:endParaRPr lang="en-US"/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609600" y="2590800"/>
            <a:ext cx="81534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fun intBefore (a,b) = a &lt; b;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intBefore = fn : int * int -&gt; bool</a:t>
            </a:r>
            <a:b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 quicksort ([1,4,3,2,5], intBefore);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[1,2,3,4,5] : int list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609600" y="4648200"/>
            <a:ext cx="81534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quicksort ([1,4,3,2,5], fn (a,b) =&gt; a&lt;b);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Arial Unicode MS" pitchFamily="-111" charset="0"/>
                <a:cs typeface="Arial Unicode MS" pitchFamily="-111" charset="0"/>
              </a:rPr>
              <a:t/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Arial Unicode MS" pitchFamily="-111" charset="0"/>
                <a:cs typeface="Arial Unicode MS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[1,2,3,4,5] : int list</a:t>
            </a:r>
            <a:b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quicksort ([1,4,3,2,5], fn (a,b) =&gt; a&gt;b);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[5,4,3,2,1] : int list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>
                <a:solidFill>
                  <a:schemeClr val="tx1"/>
                </a:solidFill>
                <a:latin typeface="Courier New" pitchFamily="-111" charset="0"/>
              </a:rPr>
              <a:t>op</a:t>
            </a:r>
            <a:r>
              <a:rPr lang="en-US"/>
              <a:t> keyword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048000"/>
            <a:ext cx="7772400" cy="3124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Binary operators are special functions</a:t>
            </a:r>
          </a:p>
          <a:p>
            <a:pPr>
              <a:lnSpc>
                <a:spcPct val="90000"/>
              </a:lnSpc>
            </a:pPr>
            <a:r>
              <a:rPr lang="en-US"/>
              <a:t>Sometimes you want to treat them like plain functions: to pass </a:t>
            </a:r>
            <a:r>
              <a:rPr lang="en-US" b="1">
                <a:latin typeface="Courier New" pitchFamily="-111" charset="0"/>
              </a:rPr>
              <a:t>&lt;</a:t>
            </a:r>
            <a:r>
              <a:rPr lang="en-US"/>
              <a:t>, for example, as an argument of type </a:t>
            </a:r>
            <a:r>
              <a:rPr lang="en-US" b="1">
                <a:latin typeface="Courier New" pitchFamily="-111" charset="0"/>
              </a:rPr>
              <a:t>int * int -&gt; bool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The keyword </a:t>
            </a:r>
            <a:r>
              <a:rPr lang="en-US" b="1">
                <a:latin typeface="Courier New" pitchFamily="-111" charset="0"/>
              </a:rPr>
              <a:t>op</a:t>
            </a:r>
            <a:r>
              <a:rPr lang="en-US"/>
              <a:t> before an operator gives you the underlying function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5EBB-2C95-164A-92C8-3AC0AFBE1BD0}" type="slidenum">
              <a:rPr lang="en-US"/>
              <a:pPr/>
              <a:t>15</a:t>
            </a:fld>
            <a:endParaRPr lang="en-US"/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914400" y="1524000"/>
            <a:ext cx="7620000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urier New" pitchFamily="-111" charset="0"/>
              </a:rPr>
              <a:t>- </a:t>
            </a:r>
            <a:r>
              <a:rPr lang="en-US" sz="2000" b="1">
                <a:latin typeface="Courier New" pitchFamily="-111" charset="0"/>
              </a:rPr>
              <a:t>op *;</a:t>
            </a:r>
          </a:p>
          <a:p>
            <a:r>
              <a:rPr lang="en-US" sz="2000">
                <a:latin typeface="Courier New" pitchFamily="-111" charset="0"/>
              </a:rPr>
              <a:t>val it = fn : int * int -&gt; int</a:t>
            </a:r>
          </a:p>
          <a:p>
            <a:r>
              <a:rPr lang="en-US" sz="2000">
                <a:latin typeface="Courier New" pitchFamily="-111" charset="0"/>
              </a:rPr>
              <a:t>- </a:t>
            </a:r>
            <a:r>
              <a:rPr lang="en-US" sz="2000" b="1">
                <a:latin typeface="Courier New" pitchFamily="-111" charset="0"/>
              </a:rPr>
              <a:t>quicksort ([1,4,3,2,5], op &lt;);</a:t>
            </a:r>
          </a:p>
          <a:p>
            <a:r>
              <a:rPr lang="en-US" sz="2000">
                <a:latin typeface="Courier New" pitchFamily="-111" charset="0"/>
              </a:rPr>
              <a:t>val it = [1,2,3,4,5] : int list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4848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More pattern matching</a:t>
            </a:r>
          </a:p>
          <a:p>
            <a:r>
              <a:rPr lang="en-US">
                <a:solidFill>
                  <a:schemeClr val="bg2"/>
                </a:solidFill>
              </a:rPr>
              <a:t>Function values and anonymous functions</a:t>
            </a:r>
          </a:p>
          <a:p>
            <a:r>
              <a:rPr lang="en-US"/>
              <a:t>Higher-order functions and currying</a:t>
            </a:r>
          </a:p>
          <a:p>
            <a:r>
              <a:rPr lang="en-US">
                <a:solidFill>
                  <a:schemeClr val="bg2"/>
                </a:solidFill>
              </a:rPr>
              <a:t>Predefined higher-order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3F2-8D4F-644F-82E2-0A4D6E67DD90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Higher-order Functions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72400" cy="4114800"/>
          </a:xfrm>
        </p:spPr>
        <p:txBody>
          <a:bodyPr/>
          <a:lstStyle/>
          <a:p>
            <a:r>
              <a:rPr lang="en-US" sz="2800"/>
              <a:t>Every function has an </a:t>
            </a:r>
            <a:r>
              <a:rPr lang="en-US" sz="2800" i="1"/>
              <a:t>order</a:t>
            </a:r>
            <a:r>
              <a:rPr lang="en-US" sz="2800"/>
              <a:t>:</a:t>
            </a:r>
          </a:p>
          <a:p>
            <a:pPr lvl="1"/>
            <a:r>
              <a:rPr lang="en-US" sz="2400"/>
              <a:t>A function that does not take any functions as parameters, and does not return a function value, has </a:t>
            </a:r>
            <a:r>
              <a:rPr lang="en-US" sz="2400" i="1"/>
              <a:t>order 1</a:t>
            </a:r>
          </a:p>
          <a:p>
            <a:pPr lvl="1"/>
            <a:r>
              <a:rPr lang="en-US" sz="2400"/>
              <a:t>A function that takes a function as a parameter or returns a function value has </a:t>
            </a:r>
            <a:r>
              <a:rPr lang="en-US" sz="2400" i="1"/>
              <a:t>order n+1</a:t>
            </a:r>
            <a:r>
              <a:rPr lang="en-US" sz="2400"/>
              <a:t>, where </a:t>
            </a:r>
            <a:r>
              <a:rPr lang="en-US" sz="2400" i="1"/>
              <a:t>n</a:t>
            </a:r>
            <a:r>
              <a:rPr lang="en-US" sz="2400"/>
              <a:t> is the order of its highest-order parameter or returned value</a:t>
            </a:r>
          </a:p>
          <a:p>
            <a:r>
              <a:rPr lang="en-US" sz="2800"/>
              <a:t>The </a:t>
            </a:r>
            <a:r>
              <a:rPr lang="en-US" sz="2800" b="1">
                <a:latin typeface="Courier New" pitchFamily="-111" charset="0"/>
              </a:rPr>
              <a:t>quicksort</a:t>
            </a:r>
            <a:r>
              <a:rPr lang="en-US" sz="2800"/>
              <a:t> we just saw is a second-order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0DF-AD21-334E-BCAA-DFE11B3A63A1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1A8A1-FA01-3649-9640-F049C4CCE379}" type="slidenum">
              <a:rPr lang="en-US"/>
              <a:pPr/>
              <a:t>18</a:t>
            </a:fld>
            <a:endParaRPr lang="en-US"/>
          </a:p>
        </p:txBody>
      </p:sp>
      <p:sp>
        <p:nvSpPr>
          <p:cNvPr id="121860" name="Text Box 1028"/>
          <p:cNvSpPr txBox="1">
            <a:spLocks noChangeArrowheads="1"/>
          </p:cNvSpPr>
          <p:nvPr/>
        </p:nvSpPr>
        <p:spPr bwMode="auto">
          <a:xfrm>
            <a:off x="685800" y="1219200"/>
            <a:ext cx="80343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What is the order of functions with each of the </a:t>
            </a:r>
            <a:br>
              <a:rPr lang="en-US"/>
            </a:br>
            <a:r>
              <a:rPr lang="en-US"/>
              <a:t>following ML types?</a:t>
            </a:r>
          </a:p>
          <a:p>
            <a:endParaRPr lang="en-US"/>
          </a:p>
          <a:p>
            <a:r>
              <a:rPr lang="en-US" b="1">
                <a:latin typeface="Courier New" pitchFamily="-111" charset="0"/>
              </a:rPr>
              <a:t>int * int -&gt; bool</a:t>
            </a:r>
          </a:p>
          <a:p>
            <a:r>
              <a:rPr lang="en-US" b="1">
                <a:latin typeface="Courier New" pitchFamily="-111" charset="0"/>
              </a:rPr>
              <a:t>int list * (int * int -&gt; bool) -&gt; int list</a:t>
            </a:r>
          </a:p>
          <a:p>
            <a:r>
              <a:rPr lang="en-US" b="1">
                <a:latin typeface="Courier New" pitchFamily="-111" charset="0"/>
              </a:rPr>
              <a:t>int -&gt; int -&gt; int</a:t>
            </a:r>
          </a:p>
          <a:p>
            <a:r>
              <a:rPr lang="en-US" b="1">
                <a:latin typeface="Courier New" pitchFamily="-111" charset="0"/>
              </a:rPr>
              <a:t>(int -&gt; int) * (int -&gt; int) -&gt; (int -&gt; int)</a:t>
            </a:r>
          </a:p>
          <a:p>
            <a:r>
              <a:rPr lang="en-US" b="1">
                <a:latin typeface="Courier New" pitchFamily="-111" charset="0"/>
              </a:rPr>
              <a:t>int -&gt; bool -&gt; real -&gt; string</a:t>
            </a:r>
          </a:p>
          <a:p>
            <a:endParaRPr lang="en-US" b="1">
              <a:latin typeface="Courier New" pitchFamily="-111" charset="0"/>
            </a:endParaRPr>
          </a:p>
          <a:p>
            <a:r>
              <a:rPr lang="en-US"/>
              <a:t>What can you say about the order of a function with this type?</a:t>
            </a:r>
          </a:p>
          <a:p>
            <a:endParaRPr lang="en-US"/>
          </a:p>
          <a:p>
            <a:r>
              <a:rPr lang="en-US" b="1">
                <a:latin typeface="Courier New" pitchFamily="-111" charset="0"/>
              </a:rPr>
              <a:t>('a -&gt; 'b) * ('c -&gt; 'a) -&gt; 'c -&gt; 'b</a:t>
            </a:r>
            <a:endParaRPr lang="en-US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Currying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We've seen how to get two parameters into a function by passing a 2-tuple:</a:t>
            </a:r>
            <a:br>
              <a:rPr lang="en-US"/>
            </a:br>
            <a:r>
              <a:rPr lang="en-US"/>
              <a:t>	</a:t>
            </a:r>
            <a:r>
              <a:rPr lang="en-US" sz="2400" b="1">
                <a:latin typeface="Courier New" pitchFamily="-111" charset="0"/>
              </a:rPr>
              <a:t>fun f (a,b) = a + b;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Another way is to write a function that takes the first argument, and returns another function that takes the second argument:</a:t>
            </a:r>
            <a:br>
              <a:rPr lang="en-US"/>
            </a:br>
            <a:r>
              <a:rPr lang="en-US"/>
              <a:t>	</a:t>
            </a:r>
            <a:r>
              <a:rPr lang="en-US" sz="2400" b="1">
                <a:latin typeface="Courier New" pitchFamily="-111" charset="0"/>
              </a:rPr>
              <a:t>fun g a = fn b =&gt; a+b;</a:t>
            </a:r>
            <a:endParaRPr lang="en-US" sz="2400" b="1"/>
          </a:p>
          <a:p>
            <a:pPr>
              <a:lnSpc>
                <a:spcPct val="90000"/>
              </a:lnSpc>
            </a:pPr>
            <a:r>
              <a:rPr lang="en-US"/>
              <a:t>The general name for this is </a:t>
            </a:r>
            <a:r>
              <a:rPr lang="en-US" i="1"/>
              <a:t>currying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312E-BF75-1D49-BB87-1A10F28FEFA0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3824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More pattern matching</a:t>
            </a:r>
          </a:p>
          <a:p>
            <a:r>
              <a:rPr lang="en-US"/>
              <a:t>Function values and anonymous functions</a:t>
            </a:r>
          </a:p>
          <a:p>
            <a:r>
              <a:rPr lang="en-US"/>
              <a:t>Higher-order functions and currying</a:t>
            </a:r>
          </a:p>
          <a:p>
            <a:r>
              <a:rPr lang="en-US"/>
              <a:t>Predefined higher-order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4182-2D39-8D4D-97A0-C00DB31A4414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Curried Addition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4419600"/>
            <a:ext cx="7772400" cy="144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Remember that function application is left-associative</a:t>
            </a:r>
          </a:p>
          <a:p>
            <a:pPr>
              <a:lnSpc>
                <a:spcPct val="90000"/>
              </a:lnSpc>
            </a:pPr>
            <a:r>
              <a:rPr lang="en-US" sz="2800"/>
              <a:t>So </a:t>
            </a:r>
            <a:r>
              <a:rPr lang="en-US" sz="2000" b="1">
                <a:latin typeface="Courier New" pitchFamily="-111" charset="0"/>
              </a:rPr>
              <a:t>g 2 3</a:t>
            </a:r>
            <a:r>
              <a:rPr lang="en-US" sz="2800"/>
              <a:t> means </a:t>
            </a:r>
            <a:r>
              <a:rPr lang="en-US" sz="2000" b="1">
                <a:latin typeface="Courier New" pitchFamily="-111" charset="0"/>
              </a:rPr>
              <a:t>((g 2) 3)</a:t>
            </a:r>
            <a:endParaRPr lang="en-US" sz="2000" b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F716E-3765-BA48-BA90-78529412DFDC}" type="slidenum">
              <a:rPr lang="en-US"/>
              <a:pPr/>
              <a:t>20</a:t>
            </a:fld>
            <a:endParaRPr lang="en-US"/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914400" y="1295400"/>
            <a:ext cx="7391400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 pitchFamily="-111" charset="0"/>
              </a:rPr>
              <a:t>- </a:t>
            </a:r>
            <a:r>
              <a:rPr lang="en-US" b="1">
                <a:latin typeface="Courier New" pitchFamily="-111" charset="0"/>
              </a:rPr>
              <a:t>fun f (a,b) = a+b;</a:t>
            </a:r>
          </a:p>
          <a:p>
            <a:r>
              <a:rPr lang="en-US">
                <a:latin typeface="Courier New" pitchFamily="-111" charset="0"/>
              </a:rPr>
              <a:t>val f = fn : int * int -&gt; int</a:t>
            </a:r>
          </a:p>
          <a:p>
            <a:r>
              <a:rPr lang="en-US">
                <a:latin typeface="Courier New" pitchFamily="-111" charset="0"/>
              </a:rPr>
              <a:t>- </a:t>
            </a:r>
            <a:r>
              <a:rPr lang="en-US" b="1">
                <a:latin typeface="Courier New" pitchFamily="-111" charset="0"/>
              </a:rPr>
              <a:t>fun g a = fn b =&gt; a+b;</a:t>
            </a:r>
          </a:p>
          <a:p>
            <a:r>
              <a:rPr lang="en-US">
                <a:latin typeface="Courier New" pitchFamily="-111" charset="0"/>
              </a:rPr>
              <a:t>val g = fn : int -&gt; int -&gt; int</a:t>
            </a:r>
          </a:p>
          <a:p>
            <a:r>
              <a:rPr lang="en-US">
                <a:latin typeface="Courier New" pitchFamily="-111" charset="0"/>
              </a:rPr>
              <a:t>- </a:t>
            </a:r>
            <a:r>
              <a:rPr lang="en-US" b="1">
                <a:latin typeface="Courier New" pitchFamily="-111" charset="0"/>
              </a:rPr>
              <a:t>f(2,3);</a:t>
            </a:r>
          </a:p>
          <a:p>
            <a:r>
              <a:rPr lang="en-US">
                <a:latin typeface="Courier New" pitchFamily="-111" charset="0"/>
              </a:rPr>
              <a:t>val it = 5 : int</a:t>
            </a:r>
          </a:p>
          <a:p>
            <a:r>
              <a:rPr lang="en-US">
                <a:latin typeface="Courier New" pitchFamily="-111" charset="0"/>
              </a:rPr>
              <a:t>- </a:t>
            </a:r>
            <a:r>
              <a:rPr lang="en-US" b="1">
                <a:latin typeface="Courier New" pitchFamily="-111" charset="0"/>
              </a:rPr>
              <a:t>g 2 3;</a:t>
            </a:r>
          </a:p>
          <a:p>
            <a:r>
              <a:rPr lang="en-US">
                <a:latin typeface="Courier New" pitchFamily="-111" charset="0"/>
              </a:rPr>
              <a:t>val it = 5 : int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772400" cy="2133600"/>
          </a:xfrm>
        </p:spPr>
        <p:txBody>
          <a:bodyPr/>
          <a:lstStyle/>
          <a:p>
            <a:r>
              <a:rPr lang="en-US"/>
              <a:t>No tuples: we get to write </a:t>
            </a:r>
            <a:r>
              <a:rPr lang="en-US" sz="2400" b="1">
                <a:latin typeface="Courier New" pitchFamily="-111" charset="0"/>
              </a:rPr>
              <a:t>g 2 3</a:t>
            </a:r>
            <a:r>
              <a:rPr lang="en-US"/>
              <a:t> instead of </a:t>
            </a:r>
            <a:r>
              <a:rPr lang="en-US" sz="2400" b="1">
                <a:latin typeface="Courier New" pitchFamily="-111" charset="0"/>
              </a:rPr>
              <a:t>f(2,3)</a:t>
            </a:r>
            <a:endParaRPr lang="en-US"/>
          </a:p>
          <a:p>
            <a:r>
              <a:rPr lang="en-US"/>
              <a:t>But the real advantage: we get to specialize functions for particular initial parameters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6774-0FC1-9742-831B-2E2A98196B9D}" type="slidenum">
              <a:rPr lang="en-US"/>
              <a:pPr/>
              <a:t>21</a:t>
            </a:fld>
            <a:endParaRPr lang="en-US"/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990600" y="3810000"/>
            <a:ext cx="7391400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add2 = g 2;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add2 = fn : int -&gt; int</a:t>
            </a:r>
            <a:b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add2 3;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5 : int</a:t>
            </a:r>
            <a:b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add2 10;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12 : int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Advantages: Example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7772400" cy="15240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5597525" algn="l"/>
              </a:tabLst>
            </a:pPr>
            <a:r>
              <a:rPr lang="en-US"/>
              <a:t>Like the previous </a:t>
            </a:r>
            <a:r>
              <a:rPr lang="en-US" b="1">
                <a:latin typeface="Courier New" pitchFamily="-111" charset="0"/>
              </a:rPr>
              <a:t>quicksort</a:t>
            </a:r>
          </a:p>
          <a:p>
            <a:pPr>
              <a:lnSpc>
                <a:spcPct val="90000"/>
              </a:lnSpc>
              <a:tabLst>
                <a:tab pos="5597525" algn="l"/>
              </a:tabLst>
            </a:pPr>
            <a:r>
              <a:rPr lang="en-US"/>
              <a:t>But now, the comparison function is a first, curried parameter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D761-FD8E-6244-B315-CF9CA4AED4D4}" type="slidenum">
              <a:rPr lang="en-US"/>
              <a:pPr/>
              <a:t>22</a:t>
            </a:fld>
            <a:endParaRPr lang="en-US"/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1143000" y="3124200"/>
            <a:ext cx="6899275" cy="193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quicksort (op &lt;) [1,4,3,2,5];</a:t>
            </a: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Arial Unicode MS" pitchFamily="-111" charset="0"/>
                <a:cs typeface="Arial Unicode MS" pitchFamily="-111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Arial Unicode MS" pitchFamily="-111" charset="0"/>
                <a:cs typeface="Arial Unicode MS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[1,2,3,4,5] : int list</a:t>
            </a:r>
          </a:p>
          <a:p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sortBackward = quicksort (op &gt;);</a:t>
            </a: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Arial Unicode MS" pitchFamily="-111" charset="0"/>
                <a:cs typeface="Arial Unicode MS" pitchFamily="-111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Arial Unicode MS" pitchFamily="-111" charset="0"/>
                <a:cs typeface="Arial Unicode MS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sortBackward = fn : int list -&gt; int list</a:t>
            </a:r>
            <a:b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sortBackward [1,4,3,2,5];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[5,4,3,2,1] : int list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Curried Parameters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Currying generalizes to any number of parameters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4AB4E-DECD-9144-B455-4E1DDFD950A1}" type="slidenum">
              <a:rPr lang="en-US"/>
              <a:pPr/>
              <a:t>23</a:t>
            </a:fld>
            <a:endParaRPr lang="en-US"/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990600" y="2932113"/>
            <a:ext cx="7239000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-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fun f (a,b,c) = a+b+c;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val f = fn : int * int * int -&gt; int</a:t>
            </a:r>
            <a:b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-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fun g a = fn b =&gt; fn c =&gt; a+b+c;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val g = fn : int -&gt; int -&gt; int -&gt; int</a:t>
            </a:r>
            <a:b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-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f (1,2,3);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val it = 6 : int</a:t>
            </a:r>
            <a:b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-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g 1 2 3;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val it = 6 : int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Notation For Currying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There is a much simpler notation for currying (on the next slide)</a:t>
            </a:r>
          </a:p>
          <a:p>
            <a:r>
              <a:rPr lang="en-US" sz="2800"/>
              <a:t>The long notation we have used so far makes the little intermediate anonymous functions explicit</a:t>
            </a:r>
            <a:br>
              <a:rPr lang="en-US" sz="2800"/>
            </a:br>
            <a:r>
              <a:rPr lang="en-US" sz="2800"/>
              <a:t/>
            </a:r>
            <a:br>
              <a:rPr lang="en-US" sz="2800"/>
            </a:br>
            <a:endParaRPr lang="en-US" sz="2800"/>
          </a:p>
          <a:p>
            <a:r>
              <a:rPr lang="en-US" sz="2800"/>
              <a:t>But as long as you understand how it works, the simpler notation is much easier to read and write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F684-2ECE-D046-B618-FD8BFC6B8044}" type="slidenum">
              <a:rPr lang="en-US"/>
              <a:pPr/>
              <a:t>24</a:t>
            </a:fld>
            <a:endParaRPr lang="en-US"/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1676400" y="3810000"/>
            <a:ext cx="624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fun g a = fn b =&gt; fn c =&gt; a+b+c;</a:t>
            </a:r>
            <a:endParaRPr lang="en-US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Easier Notation for Currying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772400" cy="3276600"/>
          </a:xfrm>
        </p:spPr>
        <p:txBody>
          <a:bodyPr/>
          <a:lstStyle/>
          <a:p>
            <a:r>
              <a:rPr lang="en-US"/>
              <a:t>Instead of writing:</a:t>
            </a:r>
            <a:br>
              <a:rPr lang="en-US"/>
            </a:br>
            <a:r>
              <a:rPr lang="en-US"/>
              <a:t>	</a:t>
            </a:r>
            <a:r>
              <a:rPr lang="en-US" sz="2400" b="1">
                <a:latin typeface="Courier New" pitchFamily="-111" charset="0"/>
              </a:rPr>
              <a:t>fun f a = fn b =&gt; a+b;</a:t>
            </a:r>
            <a:endParaRPr lang="en-US"/>
          </a:p>
          <a:p>
            <a:r>
              <a:rPr lang="en-US"/>
              <a:t>We can just write:</a:t>
            </a:r>
            <a:br>
              <a:rPr lang="en-US"/>
            </a:br>
            <a:r>
              <a:rPr lang="en-US"/>
              <a:t>	</a:t>
            </a:r>
            <a:r>
              <a:rPr lang="en-US" sz="2400" b="1">
                <a:latin typeface="Courier New" pitchFamily="-111" charset="0"/>
              </a:rPr>
              <a:t>fun f a b = a+b;</a:t>
            </a:r>
            <a:endParaRPr lang="en-US"/>
          </a:p>
          <a:p>
            <a:r>
              <a:rPr lang="en-US"/>
              <a:t>This generalizes for any number of curried arguments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A849-CA2B-234E-9060-4A43A258BD25}" type="slidenum">
              <a:rPr lang="en-US"/>
              <a:pPr/>
              <a:t>25</a:t>
            </a:fld>
            <a:endParaRPr lang="en-US"/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685800" y="5105400"/>
            <a:ext cx="822642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 pitchFamily="-111" charset="0"/>
              </a:rPr>
              <a:t>-</a:t>
            </a:r>
            <a:r>
              <a:rPr lang="en-US" b="1">
                <a:latin typeface="Courier New" pitchFamily="-111" charset="0"/>
              </a:rPr>
              <a:t> fun f a b c d = a+b+c+d;</a:t>
            </a:r>
          </a:p>
          <a:p>
            <a:r>
              <a:rPr lang="en-US">
                <a:latin typeface="Courier New" pitchFamily="-111" charset="0"/>
              </a:rPr>
              <a:t>val f = fn : int -&gt; int -&gt; int -&gt; int -&gt; int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More pattern matching</a:t>
            </a:r>
          </a:p>
          <a:p>
            <a:r>
              <a:rPr lang="en-US">
                <a:solidFill>
                  <a:schemeClr val="bg2"/>
                </a:solidFill>
              </a:rPr>
              <a:t>Function values and anonymous functions</a:t>
            </a:r>
          </a:p>
          <a:p>
            <a:r>
              <a:rPr lang="en-US">
                <a:solidFill>
                  <a:schemeClr val="bg2"/>
                </a:solidFill>
              </a:rPr>
              <a:t>Higher-order functions and currying</a:t>
            </a:r>
          </a:p>
          <a:p>
            <a:r>
              <a:rPr lang="en-US"/>
              <a:t>Predefined higher-order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2929-5FAC-864C-8FC6-E054C850F5F4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Predefined Higher-Order Functions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will use three important predefined higher-order functions:</a:t>
            </a:r>
          </a:p>
          <a:p>
            <a:pPr lvl="1"/>
            <a:r>
              <a:rPr lang="en-US" sz="2400" b="1">
                <a:latin typeface="Courier New" pitchFamily="-111" charset="0"/>
              </a:rPr>
              <a:t>map</a:t>
            </a:r>
          </a:p>
          <a:p>
            <a:pPr lvl="1"/>
            <a:r>
              <a:rPr lang="en-US" sz="2400" b="1">
                <a:latin typeface="Courier New" pitchFamily="-111" charset="0"/>
              </a:rPr>
              <a:t>foldr</a:t>
            </a:r>
          </a:p>
          <a:p>
            <a:pPr lvl="1"/>
            <a:r>
              <a:rPr lang="en-US" sz="2400" b="1">
                <a:latin typeface="Courier New" pitchFamily="-111" charset="0"/>
              </a:rPr>
              <a:t>foldl</a:t>
            </a:r>
            <a:endParaRPr lang="en-US"/>
          </a:p>
          <a:p>
            <a:r>
              <a:rPr lang="en-US"/>
              <a:t>Actually, </a:t>
            </a:r>
            <a:r>
              <a:rPr lang="en-US" sz="2400" b="1">
                <a:latin typeface="Courier New" pitchFamily="-111" charset="0"/>
              </a:rPr>
              <a:t>foldr </a:t>
            </a:r>
            <a:r>
              <a:rPr lang="en-US"/>
              <a:t>and </a:t>
            </a:r>
            <a:r>
              <a:rPr lang="en-US" sz="2400" b="1">
                <a:latin typeface="Courier New" pitchFamily="-111" charset="0"/>
              </a:rPr>
              <a:t>foldl </a:t>
            </a:r>
            <a:r>
              <a:rPr lang="en-US"/>
              <a:t>are very similar, as you might guess from the names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9F1C-49AF-E349-9F4A-FFEF388C1B7E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>
                <a:solidFill>
                  <a:schemeClr val="tx1"/>
                </a:solidFill>
                <a:latin typeface="Courier New" pitchFamily="-111" charset="0"/>
              </a:rPr>
              <a:t>map</a:t>
            </a:r>
            <a:r>
              <a:rPr lang="en-US"/>
              <a:t> Function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1143000"/>
          </a:xfrm>
        </p:spPr>
        <p:txBody>
          <a:bodyPr/>
          <a:lstStyle/>
          <a:p>
            <a:r>
              <a:rPr lang="en-US"/>
              <a:t>Used to apply a function to every element of a list, and collect a list of results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9D5A-A1A3-664F-BABA-C4BB9427179F}" type="slidenum">
              <a:rPr lang="en-US"/>
              <a:pPr/>
              <a:t>28</a:t>
            </a:fld>
            <a:endParaRPr lang="en-US"/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533400" y="2971800"/>
            <a:ext cx="8226425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map ~ [1,2,3,4];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[~1,~2,~3,~4] : int list</a:t>
            </a:r>
          </a:p>
          <a:p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map (fn x =&gt; x+1) [1,2,3,4];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[2,3,4,5] : int list</a:t>
            </a:r>
            <a:b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map (fn x =&gt; x mod 2 = 0) [1,2,3,4];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[false,true,false,true] : bool list</a:t>
            </a:r>
            <a:b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map (op +) [(1,2),(3,4),(5,6)];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[3,7,11] : int list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>
                <a:solidFill>
                  <a:schemeClr val="tx1"/>
                </a:solidFill>
                <a:latin typeface="Courier New" pitchFamily="-111" charset="0"/>
              </a:rPr>
              <a:t>map</a:t>
            </a:r>
            <a:r>
              <a:rPr lang="en-US"/>
              <a:t> Function Is Curried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BCE4-82DA-F247-BDB4-F4BA9E5D2429}" type="slidenum">
              <a:rPr lang="en-US"/>
              <a:pPr/>
              <a:t>29</a:t>
            </a:fld>
            <a:endParaRPr lang="en-US"/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1219200" y="1593850"/>
            <a:ext cx="7204075" cy="193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urier New" pitchFamily="-111" charset="0"/>
              </a:rPr>
              <a:t>- </a:t>
            </a:r>
            <a:r>
              <a:rPr lang="en-US" sz="2000" b="1">
                <a:latin typeface="Courier New" pitchFamily="-111" charset="0"/>
              </a:rPr>
              <a:t>map;</a:t>
            </a:r>
          </a:p>
          <a:p>
            <a:r>
              <a:rPr lang="en-US" sz="2000">
                <a:latin typeface="Courier New" pitchFamily="-111" charset="0"/>
              </a:rPr>
              <a:t>val it = fn : ('a -&gt; 'b) -&gt; 'a list -&gt; 'b list</a:t>
            </a:r>
          </a:p>
          <a:p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f = map (op +);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f = fn : (int * int) list -&gt; int list</a:t>
            </a:r>
            <a:b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f [(1,2),(3,4)];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[3,7] : int list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Pattern-Matching</a:t>
            </a:r>
          </a:p>
        </p:txBody>
      </p:sp>
      <p:sp>
        <p:nvSpPr>
          <p:cNvPr id="10035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Last time we saw pattern-matching in function definitions:</a:t>
            </a:r>
          </a:p>
          <a:p>
            <a:pPr lvl="1"/>
            <a:r>
              <a:rPr lang="en-US" sz="2400" b="1">
                <a:latin typeface="Courier New" pitchFamily="-111" charset="0"/>
              </a:rPr>
              <a:t>fun f 0 = "zero"</a:t>
            </a:r>
            <a:br>
              <a:rPr lang="en-US" sz="2400" b="1">
                <a:latin typeface="Courier New" pitchFamily="-111" charset="0"/>
              </a:rPr>
            </a:br>
            <a:r>
              <a:rPr lang="en-US" sz="2400" b="1">
                <a:latin typeface="Courier New" pitchFamily="-111" charset="0"/>
              </a:rPr>
              <a:t>|   f _ = "non-zero";</a:t>
            </a:r>
            <a:endParaRPr lang="en-US"/>
          </a:p>
          <a:p>
            <a:r>
              <a:rPr lang="en-US"/>
              <a:t>Pattern-matching occurs in several other kinds of ML expressions:</a:t>
            </a:r>
          </a:p>
          <a:p>
            <a:pPr lvl="1"/>
            <a:r>
              <a:rPr lang="en-US" sz="2400" b="1">
                <a:latin typeface="Courier New" pitchFamily="-111" charset="0"/>
              </a:rPr>
              <a:t>case n of</a:t>
            </a:r>
            <a:br>
              <a:rPr lang="en-US" sz="2400" b="1">
                <a:latin typeface="Courier New" pitchFamily="-111" charset="0"/>
              </a:rPr>
            </a:br>
            <a:r>
              <a:rPr lang="en-US" sz="2400" b="1">
                <a:latin typeface="Courier New" pitchFamily="-111" charset="0"/>
              </a:rPr>
              <a:t>  0 =&gt; "zero" |</a:t>
            </a:r>
            <a:br>
              <a:rPr lang="en-US" sz="2400" b="1">
                <a:latin typeface="Courier New" pitchFamily="-111" charset="0"/>
              </a:rPr>
            </a:br>
            <a:r>
              <a:rPr lang="en-US" sz="2400" b="1">
                <a:latin typeface="Courier New" pitchFamily="-111" charset="0"/>
              </a:rPr>
              <a:t>  _ =&gt; "non-zero";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DE93-DD76-D343-BC7A-A1C42A2CB4BA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>
                <a:solidFill>
                  <a:schemeClr val="tx1"/>
                </a:solidFill>
                <a:latin typeface="Courier New" pitchFamily="-111" charset="0"/>
              </a:rPr>
              <a:t>foldr</a:t>
            </a:r>
            <a:r>
              <a:rPr lang="en-US"/>
              <a:t> Function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3810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Used to combine all the elements of a list</a:t>
            </a:r>
          </a:p>
          <a:p>
            <a:pPr>
              <a:lnSpc>
                <a:spcPct val="90000"/>
              </a:lnSpc>
            </a:pPr>
            <a:r>
              <a:rPr lang="en-US" sz="2800"/>
              <a:t>For example, to add up all the elements of a list </a:t>
            </a:r>
            <a:r>
              <a:rPr lang="en-US" sz="2800" b="1">
                <a:latin typeface="Courier New" pitchFamily="-111" charset="0"/>
              </a:rPr>
              <a:t>x</a:t>
            </a:r>
            <a:r>
              <a:rPr lang="en-US" sz="2800"/>
              <a:t>, we could write </a:t>
            </a:r>
            <a:r>
              <a:rPr lang="en-US" sz="2800" b="1">
                <a:latin typeface="Courier New" pitchFamily="-111" charset="0"/>
              </a:rPr>
              <a:t>foldr (op +) 0 x</a:t>
            </a:r>
          </a:p>
          <a:p>
            <a:pPr>
              <a:lnSpc>
                <a:spcPct val="90000"/>
              </a:lnSpc>
            </a:pPr>
            <a:r>
              <a:rPr lang="en-US" sz="2800"/>
              <a:t>It takes a function </a:t>
            </a:r>
            <a:r>
              <a:rPr lang="en-US" sz="2800" i="1"/>
              <a:t>f</a:t>
            </a:r>
            <a:r>
              <a:rPr lang="en-US" sz="2800"/>
              <a:t>, a starting value </a:t>
            </a:r>
            <a:r>
              <a:rPr lang="en-US" sz="2800" i="1"/>
              <a:t>c</a:t>
            </a:r>
            <a:r>
              <a:rPr lang="en-US" sz="2800"/>
              <a:t>, and a list </a:t>
            </a:r>
            <a:r>
              <a:rPr lang="en-US" sz="2800" i="1"/>
              <a:t>x</a:t>
            </a:r>
            <a:r>
              <a:rPr lang="en-US" sz="2800"/>
              <a:t> = [</a:t>
            </a:r>
            <a:r>
              <a:rPr lang="en-US" sz="2800" i="1"/>
              <a:t>x</a:t>
            </a:r>
            <a:r>
              <a:rPr lang="en-US" sz="2800" i="1" baseline="-25000"/>
              <a:t>1</a:t>
            </a:r>
            <a:r>
              <a:rPr lang="en-US" sz="2800"/>
              <a:t>, …, </a:t>
            </a:r>
            <a:r>
              <a:rPr lang="en-US" sz="2800" i="1"/>
              <a:t>x</a:t>
            </a:r>
            <a:r>
              <a:rPr lang="en-US" sz="2800" i="1" baseline="-25000"/>
              <a:t>n</a:t>
            </a:r>
            <a:r>
              <a:rPr lang="en-US" sz="2800"/>
              <a:t>] and computes:</a:t>
            </a:r>
            <a:br>
              <a:rPr lang="en-US" sz="2800"/>
            </a:br>
            <a:r>
              <a:rPr lang="en-US" sz="2800"/>
              <a:t/>
            </a:r>
            <a:br>
              <a:rPr lang="en-US" sz="2800"/>
            </a:b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So </a:t>
            </a:r>
            <a:r>
              <a:rPr lang="en-US" sz="2800" b="1">
                <a:latin typeface="Courier New" pitchFamily="-111" charset="0"/>
              </a:rPr>
              <a:t>foldr (op +) 0 [1,2,3,4] </a:t>
            </a:r>
            <a:r>
              <a:rPr lang="en-US" sz="2800"/>
              <a:t>evaluates as 1+(2+(3+(4+0)))=10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B24E-9ABB-A842-B976-C43E1D42B68C}" type="slidenum">
              <a:rPr lang="en-US"/>
              <a:pPr/>
              <a:t>30</a:t>
            </a:fld>
            <a:endParaRPr lang="en-US"/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3535363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9029" name="Object 5"/>
          <p:cNvGraphicFramePr>
            <a:graphicFrameLocks noChangeAspect="1"/>
          </p:cNvGraphicFramePr>
          <p:nvPr/>
        </p:nvGraphicFramePr>
        <p:xfrm>
          <a:off x="1676400" y="4038600"/>
          <a:ext cx="5791200" cy="639763"/>
        </p:xfrm>
        <a:graphic>
          <a:graphicData uri="http://schemas.openxmlformats.org/presentationml/2006/ole">
            <p:oleObj spid="_x0000_s129029" r:id="rId3" imgW="207010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DD3D-036C-D54D-9DD9-303257E9792F}" type="slidenum">
              <a:rPr lang="en-US"/>
              <a:pPr/>
              <a:t>31</a:t>
            </a:fld>
            <a:endParaRPr lang="en-US"/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1219200" y="1600200"/>
            <a:ext cx="5984875" cy="2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foldr (op +) 0 [1,2,3,4];</a:t>
            </a: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Arial Unicode MS" pitchFamily="-111" charset="0"/>
                <a:cs typeface="Arial Unicode MS" pitchFamily="-111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Arial Unicode MS" pitchFamily="-111" charset="0"/>
                <a:cs typeface="Arial Unicode MS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10 : int</a:t>
            </a:r>
            <a:b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foldr (op * ) 1 [1,2,3,4];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24 : int</a:t>
            </a:r>
            <a:b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foldr (op ^) "" ["abc","def","ghi"];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"abcdefghi" : string</a:t>
            </a:r>
            <a:b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foldr (op ::) [5] [1,2,3,4];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[1,2,3,4,5] : int list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>
                <a:solidFill>
                  <a:schemeClr val="tx1"/>
                </a:solidFill>
                <a:latin typeface="Courier New" pitchFamily="-111" charset="0"/>
              </a:rPr>
              <a:t>foldr</a:t>
            </a:r>
            <a:r>
              <a:rPr lang="en-US"/>
              <a:t> Function Is Curried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1871-DDA0-C244-B22A-06C536C42862}" type="slidenum">
              <a:rPr lang="en-US"/>
              <a:pPr/>
              <a:t>32</a:t>
            </a:fld>
            <a:endParaRPr lang="en-US"/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609600" y="1828800"/>
            <a:ext cx="8118475" cy="314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urier New" pitchFamily="-111" charset="0"/>
              </a:rPr>
              <a:t>- </a:t>
            </a:r>
            <a:r>
              <a:rPr lang="en-US" sz="2000" b="1">
                <a:latin typeface="Courier New" pitchFamily="-111" charset="0"/>
              </a:rPr>
              <a:t>foldr;</a:t>
            </a:r>
          </a:p>
          <a:p>
            <a:r>
              <a:rPr lang="en-US" sz="2000">
                <a:latin typeface="Courier New" pitchFamily="-111" charset="0"/>
              </a:rPr>
              <a:t>val it = fn : ('a * 'b -&gt; 'b) -&gt; 'b -&gt; 'a list -&gt; 'b</a:t>
            </a:r>
          </a:p>
          <a:p>
            <a:r>
              <a:rPr lang="en-US" sz="2000">
                <a:latin typeface="Courier New" pitchFamily="-111" charset="0"/>
              </a:rPr>
              <a:t>- </a:t>
            </a:r>
            <a:r>
              <a:rPr lang="en-US" sz="2000" b="1">
                <a:latin typeface="Courier New" pitchFamily="-111" charset="0"/>
              </a:rPr>
              <a:t>foldr (op +);</a:t>
            </a:r>
          </a:p>
          <a:p>
            <a:r>
              <a:rPr lang="en-US" sz="2000">
                <a:latin typeface="Courier New" pitchFamily="-111" charset="0"/>
              </a:rPr>
              <a:t>val it = fn : int -&gt; int list -&gt; int</a:t>
            </a:r>
          </a:p>
          <a:p>
            <a:r>
              <a:rPr lang="en-US" sz="2000">
                <a:latin typeface="Courier New" pitchFamily="-111" charset="0"/>
              </a:rPr>
              <a:t>- </a:t>
            </a:r>
            <a:r>
              <a:rPr lang="en-US" sz="2000" b="1">
                <a:latin typeface="Courier New" pitchFamily="-111" charset="0"/>
              </a:rPr>
              <a:t>foldr (op +) 0;</a:t>
            </a:r>
          </a:p>
          <a:p>
            <a:r>
              <a:rPr lang="en-US" sz="2000">
                <a:latin typeface="Courier New" pitchFamily="-111" charset="0"/>
              </a:rPr>
              <a:t>val it = fn : int list -&gt; int</a:t>
            </a:r>
          </a:p>
          <a:p>
            <a:r>
              <a:rPr lang="en-US" sz="2000">
                <a:latin typeface="Courier New" pitchFamily="-111" charset="0"/>
              </a:rPr>
              <a:t>- </a:t>
            </a:r>
            <a:r>
              <a:rPr lang="en-US" sz="2000" b="1">
                <a:latin typeface="Courier New" pitchFamily="-111" charset="0"/>
              </a:rPr>
              <a:t>val addup = foldr (op +) 0;</a:t>
            </a:r>
          </a:p>
          <a:p>
            <a:r>
              <a:rPr lang="en-US" sz="2000">
                <a:latin typeface="Courier New" pitchFamily="-111" charset="0"/>
              </a:rPr>
              <a:t>val addup = fn : int list -&gt; int</a:t>
            </a:r>
          </a:p>
          <a:p>
            <a:r>
              <a:rPr lang="en-US" sz="2000">
                <a:latin typeface="Courier New" pitchFamily="-111" charset="0"/>
              </a:rPr>
              <a:t>- </a:t>
            </a:r>
            <a:r>
              <a:rPr lang="en-US" sz="2000" b="1">
                <a:latin typeface="Courier New" pitchFamily="-111" charset="0"/>
              </a:rPr>
              <a:t>addup [1,2,3,4,5];</a:t>
            </a:r>
          </a:p>
          <a:p>
            <a:r>
              <a:rPr lang="en-US" sz="2000">
                <a:latin typeface="Courier New" pitchFamily="-111" charset="0"/>
              </a:rPr>
              <a:t>val it = 15 : int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sz="3200" b="1">
                <a:solidFill>
                  <a:schemeClr val="tx1"/>
                </a:solidFill>
                <a:latin typeface="Courier New" pitchFamily="-111" charset="0"/>
              </a:rPr>
              <a:t>foldl</a:t>
            </a:r>
            <a:r>
              <a:rPr lang="en-US"/>
              <a:t> Function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Used to combine all the elements of a list</a:t>
            </a:r>
          </a:p>
          <a:p>
            <a:pPr>
              <a:lnSpc>
                <a:spcPct val="90000"/>
              </a:lnSpc>
            </a:pPr>
            <a:r>
              <a:rPr lang="en-US" sz="2800"/>
              <a:t>Same results as </a:t>
            </a:r>
            <a:r>
              <a:rPr lang="en-US" sz="2800" b="1">
                <a:latin typeface="Courier New" pitchFamily="-111" charset="0"/>
              </a:rPr>
              <a:t>foldr</a:t>
            </a:r>
            <a:r>
              <a:rPr lang="en-US" sz="2800"/>
              <a:t> in some cases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76CA-B389-FA44-9791-DE00937A5F8A}" type="slidenum">
              <a:rPr lang="en-US"/>
              <a:pPr/>
              <a:t>33</a:t>
            </a:fld>
            <a:endParaRPr lang="en-US"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1905000" y="3200400"/>
            <a:ext cx="4460875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foldl (op +) 0 [1,2,3,4];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10 : int</a:t>
            </a:r>
            <a:b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foldl (op * ) 1 [1,2,3,4];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24 : int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>
                <a:solidFill>
                  <a:schemeClr val="tx1"/>
                </a:solidFill>
                <a:latin typeface="Courier New" pitchFamily="-111" charset="0"/>
              </a:rPr>
              <a:t>foldl</a:t>
            </a:r>
            <a:r>
              <a:rPr lang="en-US"/>
              <a:t> Function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3810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To add up all the elements of a list </a:t>
            </a:r>
            <a:r>
              <a:rPr lang="en-US" sz="2800" b="1">
                <a:latin typeface="Courier New" pitchFamily="-111" charset="0"/>
              </a:rPr>
              <a:t>x</a:t>
            </a:r>
            <a:r>
              <a:rPr lang="en-US" sz="2800"/>
              <a:t>, we could write </a:t>
            </a:r>
            <a:r>
              <a:rPr lang="en-US" sz="2800" b="1">
                <a:latin typeface="Courier New" pitchFamily="-111" charset="0"/>
              </a:rPr>
              <a:t>foldl (op +) 0 x</a:t>
            </a:r>
          </a:p>
          <a:p>
            <a:pPr>
              <a:lnSpc>
                <a:spcPct val="90000"/>
              </a:lnSpc>
            </a:pPr>
            <a:r>
              <a:rPr lang="en-US" sz="2800"/>
              <a:t>It takes a function </a:t>
            </a:r>
            <a:r>
              <a:rPr lang="en-US" sz="2800" i="1"/>
              <a:t>f</a:t>
            </a:r>
            <a:r>
              <a:rPr lang="en-US" sz="2800"/>
              <a:t>, a starting value </a:t>
            </a:r>
            <a:r>
              <a:rPr lang="en-US" sz="2800" i="1"/>
              <a:t>c</a:t>
            </a:r>
            <a:r>
              <a:rPr lang="en-US" sz="2800"/>
              <a:t>, and a list </a:t>
            </a:r>
            <a:r>
              <a:rPr lang="en-US" sz="2800" i="1"/>
              <a:t>x</a:t>
            </a:r>
            <a:r>
              <a:rPr lang="en-US" sz="2800"/>
              <a:t> = [</a:t>
            </a:r>
            <a:r>
              <a:rPr lang="en-US" sz="2800" i="1"/>
              <a:t>x</a:t>
            </a:r>
            <a:r>
              <a:rPr lang="en-US" sz="2800" i="1" baseline="-25000"/>
              <a:t>1</a:t>
            </a:r>
            <a:r>
              <a:rPr lang="en-US" sz="2800"/>
              <a:t>, …, </a:t>
            </a:r>
            <a:r>
              <a:rPr lang="en-US" sz="2800" i="1"/>
              <a:t>x</a:t>
            </a:r>
            <a:r>
              <a:rPr lang="en-US" sz="2800" i="1" baseline="-25000"/>
              <a:t>n</a:t>
            </a:r>
            <a:r>
              <a:rPr lang="en-US" sz="2800"/>
              <a:t>] and computes:</a:t>
            </a:r>
            <a:br>
              <a:rPr lang="en-US" sz="2800"/>
            </a:br>
            <a:r>
              <a:rPr lang="en-US" sz="2800"/>
              <a:t/>
            </a:r>
            <a:br>
              <a:rPr lang="en-US" sz="2800"/>
            </a:b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So </a:t>
            </a:r>
            <a:r>
              <a:rPr lang="en-US" sz="2800" b="1">
                <a:latin typeface="Courier New" pitchFamily="-111" charset="0"/>
              </a:rPr>
              <a:t>foldl (op +) 0 [1,2,3,4] </a:t>
            </a:r>
            <a:r>
              <a:rPr lang="en-US" sz="2800"/>
              <a:t>evaluates as 4+(3+(2+(1+0)))=10</a:t>
            </a:r>
          </a:p>
          <a:p>
            <a:pPr>
              <a:lnSpc>
                <a:spcPct val="90000"/>
              </a:lnSpc>
            </a:pPr>
            <a:r>
              <a:rPr lang="en-US" sz="2800"/>
              <a:t>Remember, </a:t>
            </a:r>
            <a:r>
              <a:rPr lang="en-US" sz="2800" b="1">
                <a:latin typeface="Courier New" pitchFamily="-111" charset="0"/>
              </a:rPr>
              <a:t>foldr</a:t>
            </a:r>
            <a:r>
              <a:rPr lang="en-US" sz="2800"/>
              <a:t> did 1+(2+(3+(4+0)))=10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A32C-EF74-C240-89F5-11313D0A7ED3}" type="slidenum">
              <a:rPr lang="en-US"/>
              <a:pPr/>
              <a:t>34</a:t>
            </a:fld>
            <a:endParaRPr lang="en-US"/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3535363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3535363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3535363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3608" name="Object 8"/>
          <p:cNvGraphicFramePr>
            <a:graphicFrameLocks noChangeAspect="1"/>
          </p:cNvGraphicFramePr>
          <p:nvPr/>
        </p:nvGraphicFramePr>
        <p:xfrm>
          <a:off x="2057400" y="3581400"/>
          <a:ext cx="5334000" cy="587375"/>
        </p:xfrm>
        <a:graphic>
          <a:graphicData uri="http://schemas.openxmlformats.org/presentationml/2006/ole">
            <p:oleObj spid="_x0000_s153608" r:id="rId3" imgW="207010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>
                <a:solidFill>
                  <a:schemeClr val="tx1"/>
                </a:solidFill>
                <a:latin typeface="Courier New" pitchFamily="-111" charset="0"/>
              </a:rPr>
              <a:t>foldl</a:t>
            </a:r>
            <a:r>
              <a:rPr lang="en-US"/>
              <a:t> Function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77724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>
                <a:latin typeface="Courier New" pitchFamily="-111" charset="0"/>
              </a:rPr>
              <a:t>foldl </a:t>
            </a:r>
            <a:r>
              <a:rPr lang="en-US" sz="2800"/>
              <a:t>starts at the </a:t>
            </a:r>
            <a:r>
              <a:rPr lang="en-US" sz="2800" b="1">
                <a:latin typeface="Courier New" pitchFamily="-111" charset="0"/>
              </a:rPr>
              <a:t>l</a:t>
            </a:r>
            <a:r>
              <a:rPr lang="en-US" sz="2800"/>
              <a:t>eft, </a:t>
            </a:r>
            <a:r>
              <a:rPr lang="en-US" sz="2800" b="1">
                <a:latin typeface="Courier New" pitchFamily="-111" charset="0"/>
              </a:rPr>
              <a:t>foldr </a:t>
            </a:r>
            <a:r>
              <a:rPr lang="en-US" sz="2800"/>
              <a:t>starts at the </a:t>
            </a:r>
            <a:r>
              <a:rPr lang="en-US" sz="2800" b="1">
                <a:latin typeface="Courier New" pitchFamily="-111" charset="0"/>
              </a:rPr>
              <a:t>r</a:t>
            </a:r>
            <a:r>
              <a:rPr lang="en-US" sz="2800"/>
              <a:t>ight</a:t>
            </a:r>
          </a:p>
          <a:p>
            <a:pPr>
              <a:lnSpc>
                <a:spcPct val="90000"/>
              </a:lnSpc>
            </a:pPr>
            <a:r>
              <a:rPr lang="en-US" sz="2800"/>
              <a:t>Difference does not matter when the function is associative and commutative, like </a:t>
            </a:r>
            <a:r>
              <a:rPr lang="en-US" sz="2800" b="1">
                <a:latin typeface="Courier New" pitchFamily="-111" charset="0"/>
              </a:rPr>
              <a:t>+</a:t>
            </a:r>
            <a:r>
              <a:rPr lang="en-US" sz="2800"/>
              <a:t> and </a:t>
            </a:r>
            <a:r>
              <a:rPr lang="en-US" sz="2800" b="1">
                <a:latin typeface="Courier New" pitchFamily="-111" charset="0"/>
              </a:rPr>
              <a:t>*</a:t>
            </a:r>
          </a:p>
          <a:p>
            <a:pPr>
              <a:lnSpc>
                <a:spcPct val="90000"/>
              </a:lnSpc>
            </a:pPr>
            <a:r>
              <a:rPr lang="en-US" sz="2800"/>
              <a:t>For other operations, it does matter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247D-E5F9-6B4F-8B8D-1AD6E0E8AA37}" type="slidenum">
              <a:rPr lang="en-US"/>
              <a:pPr/>
              <a:t>35</a:t>
            </a:fld>
            <a:endParaRPr lang="en-US"/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914400" y="3632200"/>
            <a:ext cx="7620000" cy="2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foldr (op ^) "" ["abc","def","ghi"];</a:t>
            </a: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Arial Unicode MS" pitchFamily="-111" charset="0"/>
                <a:cs typeface="Arial Unicode MS" pitchFamily="-111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Arial Unicode MS" pitchFamily="-111" charset="0"/>
                <a:cs typeface="Arial Unicode MS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"abcdefghi" : string</a:t>
            </a:r>
            <a:b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foldl (op ^) "" ["abc","def","ghi"];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"ghidefabc" : string</a:t>
            </a:r>
            <a:b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foldr (op -) 0 [1,2,3,4];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~2 : int</a:t>
            </a:r>
            <a:b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- </a:t>
            </a:r>
            <a: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foldl (op -) 0 [1,2,3,4];</a:t>
            </a:r>
            <a:br>
              <a:rPr lang="en-US" sz="2000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val it = 2 : int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 Syntax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 </a:t>
            </a:r>
            <a:r>
              <a:rPr lang="en-US" sz="2800" i="1"/>
              <a:t>rule</a:t>
            </a:r>
            <a:r>
              <a:rPr lang="en-US" sz="2800"/>
              <a:t> is a piece of ML syntax that looks like this:</a:t>
            </a:r>
            <a:br>
              <a:rPr lang="en-US" sz="2800"/>
            </a:b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A </a:t>
            </a:r>
            <a:r>
              <a:rPr lang="en-US" sz="2800" i="1"/>
              <a:t>match</a:t>
            </a:r>
            <a:r>
              <a:rPr lang="en-US" sz="2800"/>
              <a:t> consists of one or more rules separated by a vertical bar, like this: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Each rule in a match must have the same type of expression on the right-hand side</a:t>
            </a:r>
          </a:p>
          <a:p>
            <a:pPr>
              <a:lnSpc>
                <a:spcPct val="90000"/>
              </a:lnSpc>
            </a:pPr>
            <a:r>
              <a:rPr lang="en-US" sz="2800"/>
              <a:t>A match is not an expression by itself, but forms a part of several kinds of ML expressions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29E5-A6D7-D54B-BFAB-1D88A9B69B8F}" type="slidenum">
              <a:rPr lang="en-US"/>
              <a:pPr/>
              <a:t>4</a:t>
            </a:fld>
            <a:endParaRPr lang="en-US"/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1981200" y="2209800"/>
            <a:ext cx="5595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11" charset="0"/>
                <a:cs typeface="Times New Roman" pitchFamily="-111" charset="0"/>
              </a:rPr>
              <a:t>rule</a:t>
            </a: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&gt; ::= &lt;</a:t>
            </a:r>
            <a:r>
              <a:rPr lang="en-US" i="1">
                <a:solidFill>
                  <a:srgbClr val="000000"/>
                </a:solidFill>
                <a:ea typeface="Times New Roman" pitchFamily="-111" charset="0"/>
                <a:cs typeface="Times New Roman" pitchFamily="-111" charset="0"/>
              </a:rPr>
              <a:t>pattern</a:t>
            </a: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&gt;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=&gt;</a:t>
            </a: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11" charset="0"/>
                <a:cs typeface="Times New Roman" pitchFamily="-111" charset="0"/>
              </a:rPr>
              <a:t>expression</a:t>
            </a: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&gt;</a:t>
            </a:r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1981200" y="3429000"/>
            <a:ext cx="6488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11" charset="0"/>
                <a:cs typeface="Times New Roman" pitchFamily="-111" charset="0"/>
              </a:rPr>
              <a:t>match</a:t>
            </a: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&gt; ::= &lt;</a:t>
            </a:r>
            <a:r>
              <a:rPr lang="en-US" i="1">
                <a:solidFill>
                  <a:srgbClr val="000000"/>
                </a:solidFill>
                <a:ea typeface="Times New Roman" pitchFamily="-111" charset="0"/>
                <a:cs typeface="Times New Roman" pitchFamily="-111" charset="0"/>
              </a:rPr>
              <a:t>rule</a:t>
            </a: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&gt; | &lt;</a:t>
            </a:r>
            <a:r>
              <a:rPr lang="en-US" i="1">
                <a:solidFill>
                  <a:srgbClr val="000000"/>
                </a:solidFill>
                <a:ea typeface="Times New Roman" pitchFamily="-111" charset="0"/>
                <a:cs typeface="Times New Roman" pitchFamily="-111" charset="0"/>
              </a:rPr>
              <a:t>rule</a:t>
            </a: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&gt; '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|</a:t>
            </a: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' &lt;</a:t>
            </a:r>
            <a:r>
              <a:rPr lang="en-US" i="1">
                <a:solidFill>
                  <a:srgbClr val="000000"/>
                </a:solidFill>
                <a:ea typeface="Times New Roman" pitchFamily="-111" charset="0"/>
                <a:cs typeface="Times New Roman" pitchFamily="-111" charset="0"/>
              </a:rPr>
              <a:t>match</a:t>
            </a:r>
            <a:r>
              <a:rPr lang="en-US">
                <a:solidFill>
                  <a:srgbClr val="000000"/>
                </a:solidFill>
                <a:latin typeface="Courier New" pitchFamily="-111" charset="0"/>
                <a:ea typeface="Times New Roman" pitchFamily="-111" charset="0"/>
                <a:cs typeface="Times New Roman" pitchFamily="-111" charset="0"/>
              </a:rPr>
              <a:t>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Expressions</a:t>
            </a:r>
          </a:p>
        </p:txBody>
      </p:sp>
      <p:sp>
        <p:nvSpPr>
          <p:cNvPr id="101381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4038600"/>
            <a:ext cx="7772400" cy="106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 syntax is </a:t>
            </a:r>
            <a:br>
              <a:rPr lang="en-US" sz="2800"/>
            </a:b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This is a very powerful case construct—unlike many languages, it does more than just compare with constants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8F59-9304-874B-BB0A-99EF32CDD5D6}" type="slidenum">
              <a:rPr lang="en-US"/>
              <a:pPr/>
              <a:t>5</a:t>
            </a:fld>
            <a:endParaRPr lang="en-US"/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1447800" y="1447800"/>
            <a:ext cx="6248400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 pitchFamily="-111" charset="0"/>
              </a:rPr>
              <a:t>- </a:t>
            </a:r>
            <a:r>
              <a:rPr lang="en-US" b="1">
                <a:latin typeface="Courier New" pitchFamily="-111" charset="0"/>
              </a:rPr>
              <a:t>case 1+1 of</a:t>
            </a:r>
          </a:p>
          <a:p>
            <a:r>
              <a:rPr lang="en-US">
                <a:latin typeface="Courier New" pitchFamily="-111" charset="0"/>
              </a:rPr>
              <a:t>=    </a:t>
            </a:r>
            <a:r>
              <a:rPr lang="en-US" b="1">
                <a:latin typeface="Courier New" pitchFamily="-111" charset="0"/>
              </a:rPr>
              <a:t>3 =&gt; "three" |</a:t>
            </a:r>
          </a:p>
          <a:p>
            <a:r>
              <a:rPr lang="en-US">
                <a:latin typeface="Courier New" pitchFamily="-111" charset="0"/>
              </a:rPr>
              <a:t>=    </a:t>
            </a:r>
            <a:r>
              <a:rPr lang="en-US" b="1">
                <a:latin typeface="Courier New" pitchFamily="-111" charset="0"/>
              </a:rPr>
              <a:t>2 =&gt; "two" |</a:t>
            </a:r>
          </a:p>
          <a:p>
            <a:r>
              <a:rPr lang="en-US">
                <a:latin typeface="Courier New" pitchFamily="-111" charset="0"/>
              </a:rPr>
              <a:t>=    </a:t>
            </a:r>
            <a:r>
              <a:rPr lang="en-US" b="1">
                <a:latin typeface="Courier New" pitchFamily="-111" charset="0"/>
              </a:rPr>
              <a:t>_ =&gt; "hmm";</a:t>
            </a:r>
          </a:p>
          <a:p>
            <a:r>
              <a:rPr lang="en-US">
                <a:latin typeface="Courier New" pitchFamily="-111" charset="0"/>
              </a:rPr>
              <a:t>val it = "two" : string</a:t>
            </a:r>
            <a:endParaRPr lang="en-US"/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1524000" y="4495800"/>
            <a:ext cx="706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11" charset="0"/>
                <a:cs typeface="Times New Roman" pitchFamily="-111" charset="0"/>
              </a:rPr>
              <a:t>case-expr</a:t>
            </a: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&gt; ::=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case</a:t>
            </a: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11" charset="0"/>
                <a:cs typeface="Times New Roman" pitchFamily="-111" charset="0"/>
              </a:rPr>
              <a:t>expression</a:t>
            </a: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&gt;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of </a:t>
            </a: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11" charset="0"/>
                <a:cs typeface="Times New Roman" pitchFamily="-111" charset="0"/>
              </a:rPr>
              <a:t>match</a:t>
            </a: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2718-D96C-854D-A540-252EE3587BD2}" type="slidenum">
              <a:rPr lang="en-US"/>
              <a:pPr/>
              <a:t>6</a:t>
            </a:fld>
            <a:endParaRPr lang="en-US"/>
          </a:p>
        </p:txBody>
      </p:sp>
      <p:sp>
        <p:nvSpPr>
          <p:cNvPr id="156676" name="Text Box 1028"/>
          <p:cNvSpPr txBox="1">
            <a:spLocks noChangeArrowheads="1"/>
          </p:cNvSpPr>
          <p:nvPr/>
        </p:nvSpPr>
        <p:spPr bwMode="auto">
          <a:xfrm>
            <a:off x="1447800" y="1752600"/>
            <a:ext cx="6248400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11" charset="0"/>
              </a:rPr>
              <a:t>case x of</a:t>
            </a:r>
            <a:br>
              <a:rPr lang="en-US" b="1">
                <a:latin typeface="Courier New" pitchFamily="-111" charset="0"/>
              </a:rPr>
            </a:br>
            <a:r>
              <a:rPr lang="en-US" b="1">
                <a:latin typeface="Courier New" pitchFamily="-111" charset="0"/>
              </a:rPr>
              <a:t>  _::_::c::_ =&gt; c |</a:t>
            </a:r>
            <a:br>
              <a:rPr lang="en-US" b="1">
                <a:latin typeface="Courier New" pitchFamily="-111" charset="0"/>
              </a:rPr>
            </a:br>
            <a:r>
              <a:rPr lang="en-US" b="1">
                <a:latin typeface="Courier New" pitchFamily="-111" charset="0"/>
              </a:rPr>
              <a:t>  _::b::_ =&gt; b |</a:t>
            </a:r>
            <a:br>
              <a:rPr lang="en-US" b="1">
                <a:latin typeface="Courier New" pitchFamily="-111" charset="0"/>
              </a:rPr>
            </a:br>
            <a:r>
              <a:rPr lang="en-US" b="1">
                <a:latin typeface="Courier New" pitchFamily="-111" charset="0"/>
              </a:rPr>
              <a:t>  a::_ =&gt; a |</a:t>
            </a:r>
            <a:br>
              <a:rPr lang="en-US" b="1">
                <a:latin typeface="Courier New" pitchFamily="-111" charset="0"/>
              </a:rPr>
            </a:br>
            <a:r>
              <a:rPr lang="en-US" b="1">
                <a:latin typeface="Courier New" pitchFamily="-111" charset="0"/>
              </a:rPr>
              <a:t>  nil =&gt; 0 </a:t>
            </a:r>
            <a:endParaRPr lang="en-US" b="1"/>
          </a:p>
        </p:txBody>
      </p:sp>
      <p:sp>
        <p:nvSpPr>
          <p:cNvPr id="156677" name="Text Box 1029"/>
          <p:cNvSpPr txBox="1">
            <a:spLocks noChangeArrowheads="1"/>
          </p:cNvSpPr>
          <p:nvPr/>
        </p:nvSpPr>
        <p:spPr bwMode="auto">
          <a:xfrm>
            <a:off x="1524000" y="4267200"/>
            <a:ext cx="612298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ea typeface="Courier New" pitchFamily="-111" charset="0"/>
                <a:cs typeface="Courier New" pitchFamily="-111" charset="0"/>
              </a:rPr>
              <a:t>The value of this expression is the third element</a:t>
            </a:r>
            <a:br>
              <a:rPr lang="en-US">
                <a:solidFill>
                  <a:srgbClr val="000000"/>
                </a:solidFill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ea typeface="Courier New" pitchFamily="-111" charset="0"/>
                <a:cs typeface="Courier New" pitchFamily="-111" charset="0"/>
              </a:rPr>
              <a:t>of the list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x</a:t>
            </a:r>
            <a:r>
              <a:rPr lang="en-US">
                <a:solidFill>
                  <a:srgbClr val="000000"/>
                </a:solidFill>
                <a:ea typeface="Courier New" pitchFamily="-111" charset="0"/>
                <a:cs typeface="Courier New" pitchFamily="-111" charset="0"/>
              </a:rPr>
              <a:t>, if it has at least three, or the second </a:t>
            </a:r>
            <a:br>
              <a:rPr lang="en-US">
                <a:solidFill>
                  <a:srgbClr val="000000"/>
                </a:solidFill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ea typeface="Courier New" pitchFamily="-111" charset="0"/>
                <a:cs typeface="Courier New" pitchFamily="-111" charset="0"/>
              </a:rPr>
              <a:t>element if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x</a:t>
            </a:r>
            <a:r>
              <a:rPr lang="en-US">
                <a:solidFill>
                  <a:srgbClr val="000000"/>
                </a:solidFill>
                <a:ea typeface="Courier New" pitchFamily="-111" charset="0"/>
                <a:cs typeface="Courier New" pitchFamily="-111" charset="0"/>
              </a:rPr>
              <a:t> has only two, or the first element if </a:t>
            </a:r>
            <a:br>
              <a:rPr lang="en-US">
                <a:solidFill>
                  <a:srgbClr val="000000"/>
                </a:solidFill>
                <a:ea typeface="Courier New" pitchFamily="-111" charset="0"/>
                <a:cs typeface="Courier New" pitchFamily="-111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x</a:t>
            </a:r>
            <a:r>
              <a:rPr lang="en-US">
                <a:solidFill>
                  <a:srgbClr val="000000"/>
                </a:solidFill>
                <a:ea typeface="Courier New" pitchFamily="-111" charset="0"/>
                <a:cs typeface="Courier New" pitchFamily="-111" charset="0"/>
              </a:rPr>
              <a:t> has only one, or 0 if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x</a:t>
            </a:r>
            <a:r>
              <a:rPr lang="en-US">
                <a:solidFill>
                  <a:srgbClr val="000000"/>
                </a:solidFill>
                <a:ea typeface="Courier New" pitchFamily="-111" charset="0"/>
                <a:cs typeface="Courier New" pitchFamily="-111" charset="0"/>
              </a:rPr>
              <a:t> is empty.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Generalizes </a:t>
            </a:r>
            <a:r>
              <a:rPr lang="en-US" b="1">
                <a:latin typeface="Courier New" pitchFamily="-111" charset="0"/>
              </a:rPr>
              <a:t>if</a:t>
            </a:r>
            <a:endParaRPr lang="en-US"/>
          </a:p>
        </p:txBody>
      </p:sp>
      <p:sp>
        <p:nvSpPr>
          <p:cNvPr id="157699" name="Rectangle 1027"/>
          <p:cNvSpPr>
            <a:spLocks noGrp="1" noChangeArrowheads="1"/>
          </p:cNvSpPr>
          <p:nvPr>
            <p:ph idx="1"/>
          </p:nvPr>
        </p:nvSpPr>
        <p:spPr>
          <a:xfrm>
            <a:off x="838200" y="4038600"/>
            <a:ext cx="7772400" cy="1752600"/>
          </a:xfrm>
        </p:spPr>
        <p:txBody>
          <a:bodyPr/>
          <a:lstStyle/>
          <a:p>
            <a:r>
              <a:rPr lang="en-US" dirty="0"/>
              <a:t>The two expressions above are equivalent</a:t>
            </a:r>
          </a:p>
          <a:p>
            <a:r>
              <a:rPr lang="en-US" dirty="0"/>
              <a:t>So </a:t>
            </a:r>
            <a:r>
              <a:rPr lang="en-US" b="1" dirty="0">
                <a:latin typeface="Courier New" pitchFamily="-111" charset="0"/>
              </a:rPr>
              <a:t>if</a:t>
            </a:r>
            <a:r>
              <a:rPr lang="en-US" dirty="0"/>
              <a:t>-</a:t>
            </a:r>
            <a:r>
              <a:rPr lang="en-US" b="1" dirty="0">
                <a:latin typeface="Courier New" pitchFamily="-111" charset="0"/>
              </a:rPr>
              <a:t>then</a:t>
            </a:r>
            <a:r>
              <a:rPr lang="en-US" dirty="0"/>
              <a:t>-</a:t>
            </a:r>
            <a:r>
              <a:rPr lang="en-US" b="1" dirty="0">
                <a:latin typeface="Courier New" pitchFamily="-111" charset="0"/>
              </a:rPr>
              <a:t>else</a:t>
            </a:r>
            <a:r>
              <a:rPr lang="en-US" dirty="0"/>
              <a:t> is really just a special case of </a:t>
            </a:r>
            <a:r>
              <a:rPr lang="en-US" b="1" dirty="0">
                <a:latin typeface="Courier New" pitchFamily="-111" charset="0"/>
              </a:rPr>
              <a:t>case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91F6-B9B0-4B47-B71F-75D52E3F7AE1}" type="slidenum">
              <a:rPr lang="en-US"/>
              <a:pPr/>
              <a:t>7</a:t>
            </a:fld>
            <a:endParaRPr lang="en-US"/>
          </a:p>
        </p:txBody>
      </p:sp>
      <p:sp>
        <p:nvSpPr>
          <p:cNvPr id="157700" name="Text Box 1028"/>
          <p:cNvSpPr txBox="1">
            <a:spLocks noChangeArrowheads="1"/>
          </p:cNvSpPr>
          <p:nvPr/>
        </p:nvSpPr>
        <p:spPr bwMode="auto">
          <a:xfrm>
            <a:off x="1447800" y="1752600"/>
            <a:ext cx="6248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11" charset="0"/>
              </a:rPr>
              <a:t>if </a:t>
            </a:r>
            <a:r>
              <a:rPr lang="en-US" i="1"/>
              <a:t>exp</a:t>
            </a:r>
            <a:r>
              <a:rPr lang="en-US" baseline="-25000"/>
              <a:t>1</a:t>
            </a:r>
            <a:r>
              <a:rPr lang="en-US" b="1">
                <a:latin typeface="Courier New" pitchFamily="-111" charset="0"/>
              </a:rPr>
              <a:t> then </a:t>
            </a:r>
            <a:r>
              <a:rPr lang="en-US" i="1"/>
              <a:t>exp</a:t>
            </a:r>
            <a:r>
              <a:rPr lang="en-US" baseline="-25000"/>
              <a:t>2</a:t>
            </a:r>
            <a:r>
              <a:rPr lang="en-US" b="1">
                <a:latin typeface="Courier New" pitchFamily="-111" charset="0"/>
              </a:rPr>
              <a:t> else </a:t>
            </a:r>
            <a:r>
              <a:rPr lang="en-US" i="1"/>
              <a:t>exp</a:t>
            </a:r>
            <a:r>
              <a:rPr lang="en-US" baseline="-25000"/>
              <a:t>3</a:t>
            </a:r>
          </a:p>
        </p:txBody>
      </p:sp>
      <p:sp>
        <p:nvSpPr>
          <p:cNvPr id="157702" name="Text Box 1030"/>
          <p:cNvSpPr txBox="1">
            <a:spLocks noChangeArrowheads="1"/>
          </p:cNvSpPr>
          <p:nvPr/>
        </p:nvSpPr>
        <p:spPr bwMode="auto">
          <a:xfrm>
            <a:off x="1447800" y="2590800"/>
            <a:ext cx="6248400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11" charset="0"/>
              </a:rPr>
              <a:t>case </a:t>
            </a:r>
            <a:r>
              <a:rPr lang="en-US" i="1"/>
              <a:t>exp</a:t>
            </a:r>
            <a:r>
              <a:rPr lang="en-US" baseline="-25000"/>
              <a:t>1</a:t>
            </a:r>
            <a:r>
              <a:rPr lang="en-US" b="1">
                <a:latin typeface="Courier New" pitchFamily="-111" charset="0"/>
              </a:rPr>
              <a:t> of</a:t>
            </a:r>
            <a:br>
              <a:rPr lang="en-US" b="1">
                <a:latin typeface="Courier New" pitchFamily="-111" charset="0"/>
              </a:rPr>
            </a:br>
            <a:r>
              <a:rPr lang="en-US" b="1">
                <a:latin typeface="Courier New" pitchFamily="-111" charset="0"/>
              </a:rPr>
              <a:t>  true =&gt; </a:t>
            </a:r>
            <a:r>
              <a:rPr lang="en-US" i="1"/>
              <a:t>exp</a:t>
            </a:r>
            <a:r>
              <a:rPr lang="en-US" baseline="-25000"/>
              <a:t>2</a:t>
            </a:r>
            <a:r>
              <a:rPr lang="en-US" b="1">
                <a:latin typeface="Courier New" pitchFamily="-111" charset="0"/>
              </a:rPr>
              <a:t> |</a:t>
            </a:r>
            <a:br>
              <a:rPr lang="en-US" b="1">
                <a:latin typeface="Courier New" pitchFamily="-111" charset="0"/>
              </a:rPr>
            </a:br>
            <a:r>
              <a:rPr lang="en-US" b="1">
                <a:latin typeface="Courier New" pitchFamily="-111" charset="0"/>
              </a:rPr>
              <a:t>  false =&gt; </a:t>
            </a:r>
            <a:r>
              <a:rPr lang="en-US" i="1"/>
              <a:t>exp</a:t>
            </a:r>
            <a:r>
              <a:rPr lang="en-US" baseline="-25000"/>
              <a:t>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4029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More pattern matching</a:t>
            </a:r>
          </a:p>
          <a:p>
            <a:r>
              <a:rPr lang="en-US"/>
              <a:t>Function values and anonymous functions</a:t>
            </a:r>
          </a:p>
          <a:p>
            <a:r>
              <a:rPr lang="en-US">
                <a:solidFill>
                  <a:schemeClr val="bg2"/>
                </a:solidFill>
              </a:rPr>
              <a:t>Higher-order functions and currying</a:t>
            </a:r>
          </a:p>
          <a:p>
            <a:r>
              <a:rPr lang="en-US">
                <a:solidFill>
                  <a:schemeClr val="bg2"/>
                </a:solidFill>
              </a:rPr>
              <a:t>Predefined higher-order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1434-F110-7B49-9C94-DC067F53F80A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Predefined Functions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1676400"/>
          </a:xfrm>
        </p:spPr>
        <p:txBody>
          <a:bodyPr/>
          <a:lstStyle/>
          <a:p>
            <a:r>
              <a:rPr lang="en-US"/>
              <a:t>When an ML language system starts, there are many predefined variables</a:t>
            </a:r>
          </a:p>
          <a:p>
            <a:r>
              <a:rPr lang="en-US"/>
              <a:t>Some are bound to functions: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A7B9-CD2B-954E-9F83-36C32F0FC003}" type="slidenum">
              <a:rPr lang="en-US"/>
              <a:pPr/>
              <a:t>9</a:t>
            </a:fld>
            <a:endParaRPr lang="en-US"/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1524000" y="3886200"/>
            <a:ext cx="63246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-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ord;</a:t>
            </a: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/>
            </a:r>
            <a:b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val it = fn : char -&gt; int</a:t>
            </a:r>
            <a:b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- </a:t>
            </a:r>
            <a: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~;</a:t>
            </a:r>
            <a:br>
              <a:rPr lang="en-US" b="1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1" charset="0"/>
                <a:ea typeface="Courier New" pitchFamily="-111" charset="0"/>
                <a:cs typeface="Courier New" pitchFamily="-111" charset="0"/>
              </a:rPr>
              <a:t>val it = fn : int -&gt; int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se trees">
  <a:themeElements>
    <a:clrScheme name="parse trees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CC00FF"/>
      </a:accent2>
      <a:accent3>
        <a:srgbClr val="FFFFFF"/>
      </a:accent3>
      <a:accent4>
        <a:srgbClr val="000000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parse tre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lnDef>
  </a:objectDefaults>
  <a:extraClrSchemeLst>
    <a:extraClrScheme>
      <a:clrScheme name="parse trees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mpl.potx</Template>
  <TotalTime>2429</TotalTime>
  <Words>2975</Words>
  <Application>Microsoft Macintosh PowerPoint</Application>
  <PresentationFormat>On-screen Show (4:3)</PresentationFormat>
  <Paragraphs>300</Paragraphs>
  <Slides>35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Times New Roman</vt:lpstr>
      <vt:lpstr>Monotype Sorts</vt:lpstr>
      <vt:lpstr>Courier New</vt:lpstr>
      <vt:lpstr>Arial Unicode MS</vt:lpstr>
      <vt:lpstr>parse trees</vt:lpstr>
      <vt:lpstr>Microsoft Equation 3.0</vt:lpstr>
      <vt:lpstr>A Third Look At ML</vt:lpstr>
      <vt:lpstr>Outline</vt:lpstr>
      <vt:lpstr>More Pattern-Matching</vt:lpstr>
      <vt:lpstr>Match Syntax</vt:lpstr>
      <vt:lpstr>Case Expressions</vt:lpstr>
      <vt:lpstr>Example</vt:lpstr>
      <vt:lpstr>Generalizes if</vt:lpstr>
      <vt:lpstr>Outline</vt:lpstr>
      <vt:lpstr>Predefined Functions</vt:lpstr>
      <vt:lpstr>Defining Functions</vt:lpstr>
      <vt:lpstr>Function Values</vt:lpstr>
      <vt:lpstr>Anonymous Functions</vt:lpstr>
      <vt:lpstr>The fn Syntax</vt:lpstr>
      <vt:lpstr>Using Anonymous Functions</vt:lpstr>
      <vt:lpstr>The op keyword</vt:lpstr>
      <vt:lpstr>Outline</vt:lpstr>
      <vt:lpstr>Higher-order Functions</vt:lpstr>
      <vt:lpstr>Practice</vt:lpstr>
      <vt:lpstr>Currying</vt:lpstr>
      <vt:lpstr>Curried Addition</vt:lpstr>
      <vt:lpstr>Advantages</vt:lpstr>
      <vt:lpstr>Advantages: Example</vt:lpstr>
      <vt:lpstr>Multiple Curried Parameters</vt:lpstr>
      <vt:lpstr>Notation For Currying</vt:lpstr>
      <vt:lpstr>Easier Notation for Currying</vt:lpstr>
      <vt:lpstr>Outline</vt:lpstr>
      <vt:lpstr>Predefined Higher-Order Functions</vt:lpstr>
      <vt:lpstr>The map Function</vt:lpstr>
      <vt:lpstr>The map Function Is Curried</vt:lpstr>
      <vt:lpstr>The foldr Function</vt:lpstr>
      <vt:lpstr>Examples</vt:lpstr>
      <vt:lpstr>The foldr Function Is Curried</vt:lpstr>
      <vt:lpstr>The foldl Function</vt:lpstr>
      <vt:lpstr>The foldl Function</vt:lpstr>
      <vt:lpstr>The foldl Function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Third Look At ML</dc:title>
  <dc:subject>Textbook, Chapter Nine</dc:subject>
  <dc:creator>Adam Webber</dc:creator>
  <cp:lastModifiedBy>Adam Webber</cp:lastModifiedBy>
  <cp:revision>43</cp:revision>
  <dcterms:created xsi:type="dcterms:W3CDTF">2009-08-22T16:36:23Z</dcterms:created>
  <dcterms:modified xsi:type="dcterms:W3CDTF">2009-08-22T16:41:31Z</dcterms:modified>
</cp:coreProperties>
</file>