
<file path=[Content_Types].xml><?xml version="1.0" encoding="utf-8"?>
<Types xmlns="http://schemas.openxmlformats.org/package/2006/content-types">
  <Override PartName="/ppt/slides/slide12.xml" ContentType="application/vnd.openxmlformats-officedocument.presentationml.slide+xml"/>
  <Override PartName="/ppt/slides/slide46.xml" ContentType="application/vnd.openxmlformats-officedocument.presentationml.slide+xml"/>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49"/>
  </p:notesMasterIdLst>
  <p:handoutMasterIdLst>
    <p:handoutMasterId r:id="rId50"/>
  </p:handoutMasterIdLst>
  <p:sldIdLst>
    <p:sldId id="256" r:id="rId2"/>
    <p:sldId id="304" r:id="rId3"/>
    <p:sldId id="303" r:id="rId4"/>
    <p:sldId id="305" r:id="rId5"/>
    <p:sldId id="306" r:id="rId6"/>
    <p:sldId id="307" r:id="rId7"/>
    <p:sldId id="308" r:id="rId8"/>
    <p:sldId id="309" r:id="rId9"/>
    <p:sldId id="310" r:id="rId10"/>
    <p:sldId id="311" r:id="rId11"/>
    <p:sldId id="312" r:id="rId12"/>
    <p:sldId id="313" r:id="rId13"/>
    <p:sldId id="314" r:id="rId14"/>
    <p:sldId id="315" r:id="rId15"/>
    <p:sldId id="317" r:id="rId16"/>
    <p:sldId id="318" r:id="rId17"/>
    <p:sldId id="319" r:id="rId18"/>
    <p:sldId id="316" r:id="rId19"/>
    <p:sldId id="320" r:id="rId20"/>
    <p:sldId id="321" r:id="rId21"/>
    <p:sldId id="322" r:id="rId22"/>
    <p:sldId id="323" r:id="rId23"/>
    <p:sldId id="325" r:id="rId24"/>
    <p:sldId id="324"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Lst>
  <p:sldSz cx="9144000" cy="6858000" type="screen4x3"/>
  <p:notesSz cx="6831013" cy="9117013"/>
  <p:defaultTextStyle>
    <a:defPPr>
      <a:defRPr lang="en-US"/>
    </a:defPPr>
    <a:lvl1pPr algn="l" rtl="0" eaLnBrk="0" fontAlgn="base" hangingPunct="0">
      <a:spcBef>
        <a:spcPct val="0"/>
      </a:spcBef>
      <a:spcAft>
        <a:spcPct val="0"/>
      </a:spcAft>
      <a:defRPr sz="2400" kern="1200">
        <a:solidFill>
          <a:schemeClr val="tx1"/>
        </a:solidFill>
        <a:latin typeface="Times New Roman" pitchFamily="-11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1" charset="0"/>
        <a:ea typeface="+mn-ea"/>
        <a:cs typeface="+mn-cs"/>
      </a:defRPr>
    </a:lvl5pPr>
    <a:lvl6pPr marL="2286000" algn="l" defTabSz="457200" rtl="0" eaLnBrk="1" latinLnBrk="0" hangingPunct="1">
      <a:defRPr sz="2400" kern="1200">
        <a:solidFill>
          <a:schemeClr val="tx1"/>
        </a:solidFill>
        <a:latin typeface="Times New Roman" pitchFamily="-111" charset="0"/>
        <a:ea typeface="+mn-ea"/>
        <a:cs typeface="+mn-cs"/>
      </a:defRPr>
    </a:lvl6pPr>
    <a:lvl7pPr marL="2743200" algn="l" defTabSz="457200" rtl="0" eaLnBrk="1" latinLnBrk="0" hangingPunct="1">
      <a:defRPr sz="2400" kern="1200">
        <a:solidFill>
          <a:schemeClr val="tx1"/>
        </a:solidFill>
        <a:latin typeface="Times New Roman" pitchFamily="-111" charset="0"/>
        <a:ea typeface="+mn-ea"/>
        <a:cs typeface="+mn-cs"/>
      </a:defRPr>
    </a:lvl7pPr>
    <a:lvl8pPr marL="3200400" algn="l" defTabSz="457200" rtl="0" eaLnBrk="1" latinLnBrk="0" hangingPunct="1">
      <a:defRPr sz="2400" kern="1200">
        <a:solidFill>
          <a:schemeClr val="tx1"/>
        </a:solidFill>
        <a:latin typeface="Times New Roman" pitchFamily="-111" charset="0"/>
        <a:ea typeface="+mn-ea"/>
        <a:cs typeface="+mn-cs"/>
      </a:defRPr>
    </a:lvl8pPr>
    <a:lvl9pPr marL="3657600" algn="l" defTabSz="457200" rtl="0" eaLnBrk="1" latinLnBrk="0" hangingPunct="1">
      <a:defRPr sz="2400" kern="1200">
        <a:solidFill>
          <a:schemeClr val="tx1"/>
        </a:solidFill>
        <a:latin typeface="Times New Roman" pitchFamily="-11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2787"/>
    <p:restoredTop sz="90929"/>
  </p:normalViewPr>
  <p:slideViewPr>
    <p:cSldViewPr>
      <p:cViewPr varScale="1">
        <p:scale>
          <a:sx n="141" d="100"/>
          <a:sy n="141" d="100"/>
        </p:scale>
        <p:origin x="-2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62"/>
    </p:cViewPr>
  </p:sorterViewPr>
  <p:gridSpacing cx="78028800" cy="78028800"/>
</p:viewPr>
</file>

<file path=ppt/_rels/presentation.xml.rels><?xml version="1.0" encoding="UTF-8" standalone="yes"?>
<Relationships xmlns="http://schemas.openxmlformats.org/package/2006/relationships"><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handoutMaster" Target="handoutMasters/handoutMaster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notesMaster" Target="notesMasters/notesMaster1.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35" Type="http://schemas.openxmlformats.org/officeDocument/2006/relationships/slide" Target="slides/slide34.xml"/><Relationship Id="rId51" Type="http://schemas.openxmlformats.org/officeDocument/2006/relationships/printerSettings" Target="printerSettings/printerSettings1.bin"/><Relationship Id="rId55" Type="http://schemas.openxmlformats.org/officeDocument/2006/relationships/tableStyles" Target="tableStyles.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presProps" Target="presProps.xml"/><Relationship Id="rId54" Type="http://schemas.openxmlformats.org/officeDocument/2006/relationships/theme" Target="theme/theme1.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viewProps" Target="viewProps.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104451" name="Rectangle 3"/>
          <p:cNvSpPr>
            <a:spLocks noGrp="1" noChangeArrowheads="1"/>
          </p:cNvSpPr>
          <p:nvPr>
            <p:ph type="dt" sz="quarter"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104452" name="Rectangle 4"/>
          <p:cNvSpPr>
            <a:spLocks noGrp="1" noChangeArrowheads="1"/>
          </p:cNvSpPr>
          <p:nvPr>
            <p:ph type="ftr" sz="quarter" idx="2"/>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104453" name="Rectangle 5"/>
          <p:cNvSpPr>
            <a:spLocks noGrp="1" noChangeArrowheads="1"/>
          </p:cNvSpPr>
          <p:nvPr>
            <p:ph type="sldNum" sz="quarter" idx="3"/>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3A4E495C-9BDC-0944-9C1D-EF92276D3C3A}"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defTabSz="911225">
              <a:defRPr sz="1200"/>
            </a:lvl1pPr>
          </a:lstStyle>
          <a:p>
            <a:endParaRPr lang="en-US"/>
          </a:p>
        </p:txBody>
      </p:sp>
      <p:sp>
        <p:nvSpPr>
          <p:cNvPr id="33795" name="Rectangle 3"/>
          <p:cNvSpPr>
            <a:spLocks noGrp="1" noChangeArrowheads="1"/>
          </p:cNvSpPr>
          <p:nvPr>
            <p:ph type="dt" idx="1"/>
          </p:nvPr>
        </p:nvSpPr>
        <p:spPr bwMode="auto">
          <a:xfrm>
            <a:off x="3870325" y="0"/>
            <a:ext cx="2960688" cy="455613"/>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lvl1pPr algn="r" defTabSz="911225">
              <a:defRPr sz="1200"/>
            </a:lvl1pPr>
          </a:lstStyle>
          <a:p>
            <a:endParaRPr lang="en-US"/>
          </a:p>
        </p:txBody>
      </p:sp>
      <p:sp>
        <p:nvSpPr>
          <p:cNvPr id="33796" name="Rectangle 4"/>
          <p:cNvSpPr>
            <a:spLocks noChangeArrowheads="1" noTextEdit="1"/>
          </p:cNvSpPr>
          <p:nvPr>
            <p:ph type="sldImg" idx="2"/>
          </p:nvPr>
        </p:nvSpPr>
        <p:spPr bwMode="auto">
          <a:xfrm>
            <a:off x="1136650" y="684213"/>
            <a:ext cx="4557713" cy="3417887"/>
          </a:xfrm>
          <a:prstGeom prst="rect">
            <a:avLst/>
          </a:prstGeom>
          <a:noFill/>
          <a:ln w="9525">
            <a:solidFill>
              <a:srgbClr val="000000"/>
            </a:solidFill>
            <a:miter lim="800000"/>
            <a:headEnd/>
            <a:tailEnd/>
          </a:ln>
          <a:effectLst/>
        </p:spPr>
      </p:sp>
      <p:sp>
        <p:nvSpPr>
          <p:cNvPr id="33797" name="Rectangle 5"/>
          <p:cNvSpPr>
            <a:spLocks noGrp="1" noChangeArrowheads="1"/>
          </p:cNvSpPr>
          <p:nvPr>
            <p:ph type="body" sz="quarter" idx="3"/>
          </p:nvPr>
        </p:nvSpPr>
        <p:spPr bwMode="auto">
          <a:xfrm>
            <a:off x="911225" y="4330700"/>
            <a:ext cx="5008563" cy="4102100"/>
          </a:xfrm>
          <a:prstGeom prst="rect">
            <a:avLst/>
          </a:prstGeom>
          <a:noFill/>
          <a:ln w="9525">
            <a:noFill/>
            <a:miter lim="800000"/>
            <a:headEnd/>
            <a:tailEnd/>
          </a:ln>
          <a:effectLst/>
        </p:spPr>
        <p:txBody>
          <a:bodyPr vert="horz" wrap="square" lIns="91129" tIns="45565" rIns="91129" bIns="455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8" name="Rectangle 6"/>
          <p:cNvSpPr>
            <a:spLocks noGrp="1" noChangeArrowheads="1"/>
          </p:cNvSpPr>
          <p:nvPr>
            <p:ph type="ftr" sz="quarter" idx="4"/>
          </p:nvPr>
        </p:nvSpPr>
        <p:spPr bwMode="auto">
          <a:xfrm>
            <a:off x="0"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defTabSz="911225">
              <a:defRPr sz="1200"/>
            </a:lvl1pPr>
          </a:lstStyle>
          <a:p>
            <a:endParaRPr lang="en-US"/>
          </a:p>
        </p:txBody>
      </p:sp>
      <p:sp>
        <p:nvSpPr>
          <p:cNvPr id="33799" name="Rectangle 7"/>
          <p:cNvSpPr>
            <a:spLocks noGrp="1" noChangeArrowheads="1"/>
          </p:cNvSpPr>
          <p:nvPr>
            <p:ph type="sldNum" sz="quarter" idx="5"/>
          </p:nvPr>
        </p:nvSpPr>
        <p:spPr bwMode="auto">
          <a:xfrm>
            <a:off x="3870325" y="8661400"/>
            <a:ext cx="2960688" cy="455613"/>
          </a:xfrm>
          <a:prstGeom prst="rect">
            <a:avLst/>
          </a:prstGeom>
          <a:noFill/>
          <a:ln w="9525">
            <a:noFill/>
            <a:miter lim="800000"/>
            <a:headEnd/>
            <a:tailEnd/>
          </a:ln>
          <a:effectLst/>
        </p:spPr>
        <p:txBody>
          <a:bodyPr vert="horz" wrap="square" lIns="91129" tIns="45565" rIns="91129" bIns="45565" numCol="1" anchor="b" anchorCtr="0" compatLnSpc="1">
            <a:prstTxWarp prst="textNoShape">
              <a:avLst/>
            </a:prstTxWarp>
          </a:bodyPr>
          <a:lstStyle>
            <a:lvl1pPr algn="r" defTabSz="911225">
              <a:defRPr sz="1200"/>
            </a:lvl1pPr>
          </a:lstStyle>
          <a:p>
            <a:fld id="{C5B544E0-A228-7A4F-AE5F-7CE1A12D198F}"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77825" y="1676400"/>
            <a:ext cx="8389938" cy="4421188"/>
            <a:chOff x="238" y="1056"/>
            <a:chExt cx="5285" cy="2785"/>
          </a:xfrm>
        </p:grpSpPr>
        <p:grpSp>
          <p:nvGrpSpPr>
            <p:cNvPr id="3" name="Group 3"/>
            <p:cNvGrpSpPr>
              <a:grpSpLocks/>
            </p:cNvGrpSpPr>
            <p:nvPr/>
          </p:nvGrpSpPr>
          <p:grpSpPr bwMode="auto">
            <a:xfrm>
              <a:off x="238" y="1056"/>
              <a:ext cx="5285" cy="1393"/>
              <a:chOff x="238" y="1056"/>
              <a:chExt cx="5285" cy="1393"/>
            </a:xfrm>
          </p:grpSpPr>
          <p:sp>
            <p:nvSpPr>
              <p:cNvPr id="4100"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1"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2"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4" name="Group 7"/>
            <p:cNvGrpSpPr>
              <a:grpSpLocks/>
            </p:cNvGrpSpPr>
            <p:nvPr/>
          </p:nvGrpSpPr>
          <p:grpSpPr bwMode="auto">
            <a:xfrm>
              <a:off x="240" y="3744"/>
              <a:ext cx="5281" cy="97"/>
              <a:chOff x="240" y="3744"/>
              <a:chExt cx="5281" cy="97"/>
            </a:xfrm>
          </p:grpSpPr>
          <p:sp>
            <p:nvSpPr>
              <p:cNvPr id="4104"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prstTxWarp prst="textNoShape">
                  <a:avLst/>
                </a:prstTxWarp>
              </a:bodyPr>
              <a:lstStyle/>
              <a:p>
                <a:endParaRPr lang="en-US"/>
              </a:p>
            </p:txBody>
          </p:sp>
          <p:sp>
            <p:nvSpPr>
              <p:cNvPr id="4105"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06"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nvGrpSpPr>
            <p:cNvPr id="5" name="Group 11"/>
            <p:cNvGrpSpPr>
              <a:grpSpLocks/>
            </p:cNvGrpSpPr>
            <p:nvPr/>
          </p:nvGrpSpPr>
          <p:grpSpPr bwMode="auto">
            <a:xfrm>
              <a:off x="338" y="1200"/>
              <a:ext cx="97" cy="1104"/>
              <a:chOff x="338" y="1200"/>
              <a:chExt cx="97" cy="1104"/>
            </a:xfrm>
          </p:grpSpPr>
          <p:sp useBgFill="1">
            <p:nvSpPr>
              <p:cNvPr id="410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prstTxWarp prst="textNoShape">
                  <a:avLst/>
                </a:prstTxWarp>
              </a:bodyPr>
              <a:lstStyle/>
              <a:p>
                <a:endParaRPr lang="en-US"/>
              </a:p>
            </p:txBody>
          </p:sp>
          <p:sp>
            <p:nvSpPr>
              <p:cNvPr id="4109"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prstTxWarp prst="textNoShape">
                  <a:avLst/>
                </a:prstTxWarp>
              </a:bodyPr>
              <a:lstStyle/>
              <a:p>
                <a:endParaRPr lang="en-US"/>
              </a:p>
            </p:txBody>
          </p:sp>
          <p:sp>
            <p:nvSpPr>
              <p:cNvPr id="4110"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prstTxWarp prst="textNoShape">
                  <a:avLst/>
                </a:prstTxWarp>
              </a:bodyPr>
              <a:lstStyle/>
              <a:p>
                <a:endParaRPr lang="en-US"/>
              </a:p>
            </p:txBody>
          </p:sp>
        </p:grpSp>
      </p:grpSp>
      <p:sp>
        <p:nvSpPr>
          <p:cNvPr id="4111" name="Rectangle 15"/>
          <p:cNvSpPr>
            <a:spLocks noGrp="1" noChangeArrowheads="1"/>
          </p:cNvSpPr>
          <p:nvPr>
            <p:ph type="ctrTitle" sz="quarter"/>
          </p:nvPr>
        </p:nvSpPr>
        <p:spPr>
          <a:xfrm>
            <a:off x="836613" y="2133600"/>
            <a:ext cx="7772400" cy="1143000"/>
          </a:xfrm>
        </p:spPr>
        <p:txBody>
          <a:bodyPr/>
          <a:lstStyle>
            <a:lvl1pPr>
              <a:defRPr/>
            </a:lvl1pPr>
          </a:lstStyle>
          <a:p>
            <a:r>
              <a:rPr lang="en-US" smtClean="0"/>
              <a:t>Click to edit Master title style</a:t>
            </a:r>
            <a:endParaRPr lang="en-US"/>
          </a:p>
        </p:txBody>
      </p:sp>
      <p:sp>
        <p:nvSpPr>
          <p:cNvPr id="4112"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108" charset="2"/>
              <a:buNone/>
              <a:defRPr/>
            </a:lvl1pPr>
          </a:lstStyle>
          <a:p>
            <a:r>
              <a:rPr lang="en-US" smtClean="0"/>
              <a:t>Click to edit Master subtitle style</a:t>
            </a:r>
            <a:endParaRPr lang="en-US"/>
          </a:p>
        </p:txBody>
      </p:sp>
      <p:sp>
        <p:nvSpPr>
          <p:cNvPr id="4113" name="Rectangle 17"/>
          <p:cNvSpPr>
            <a:spLocks noGrp="1" noChangeArrowheads="1"/>
          </p:cNvSpPr>
          <p:nvPr>
            <p:ph type="dt" sz="quarter" idx="2"/>
          </p:nvPr>
        </p:nvSpPr>
        <p:spPr>
          <a:xfrm>
            <a:off x="381000" y="6324600"/>
            <a:ext cx="1981200" cy="457200"/>
          </a:xfrm>
        </p:spPr>
        <p:txBody>
          <a:bodyPr/>
          <a:lstStyle>
            <a:lvl1pPr>
              <a:defRPr/>
            </a:lvl1pPr>
          </a:lstStyle>
          <a:p>
            <a:r>
              <a:rPr lang="en-US" smtClean="0"/>
              <a:t>Chapter Ten</a:t>
            </a:r>
            <a:endParaRPr lang="en-US"/>
          </a:p>
        </p:txBody>
      </p:sp>
      <p:sp>
        <p:nvSpPr>
          <p:cNvPr id="4114" name="Rectangle 18"/>
          <p:cNvSpPr>
            <a:spLocks noGrp="1" noChangeArrowheads="1"/>
          </p:cNvSpPr>
          <p:nvPr>
            <p:ph type="ftr" sz="quarter" idx="3"/>
          </p:nvPr>
        </p:nvSpPr>
        <p:spPr>
          <a:xfrm>
            <a:off x="3048000" y="6324600"/>
            <a:ext cx="3124200" cy="457200"/>
          </a:xfrm>
        </p:spPr>
        <p:txBody>
          <a:bodyPr/>
          <a:lstStyle>
            <a:lvl1pPr>
              <a:defRPr/>
            </a:lvl1pPr>
          </a:lstStyle>
          <a:p>
            <a:r>
              <a:rPr lang="en-US" smtClean="0"/>
              <a:t>Modern Programming Languages, 2nd ed.</a:t>
            </a:r>
            <a:endParaRPr lang="en-US"/>
          </a:p>
        </p:txBody>
      </p:sp>
      <p:sp>
        <p:nvSpPr>
          <p:cNvPr id="4115" name="Rectangle 19"/>
          <p:cNvSpPr>
            <a:spLocks noGrp="1" noChangeArrowheads="1"/>
          </p:cNvSpPr>
          <p:nvPr>
            <p:ph type="sldNum" sz="quarter" idx="4"/>
          </p:nvPr>
        </p:nvSpPr>
        <p:spPr>
          <a:xfrm>
            <a:off x="6858000" y="6324600"/>
            <a:ext cx="1905000" cy="457200"/>
          </a:xfrm>
        </p:spPr>
        <p:txBody>
          <a:bodyPr/>
          <a:lstStyle>
            <a:lvl1pPr>
              <a:defRPr/>
            </a:lvl1pPr>
          </a:lstStyle>
          <a:p>
            <a:fld id="{77603696-096D-FF40-86A9-EC932CA3518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FC7F4CBE-A1CF-2442-87E6-7A00C7B7D7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42900"/>
            <a:ext cx="1943100" cy="552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42900"/>
            <a:ext cx="5676900" cy="5524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AEAE1233-E25D-A34F-9A29-10DF077C9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Chapter Ten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A4D9851C-C7FD-FA4C-899B-F1D9BC0413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Chapter Ten</a:t>
            </a:r>
            <a:endParaRPr lang="en-US"/>
          </a:p>
        </p:txBody>
      </p:sp>
      <p:sp>
        <p:nvSpPr>
          <p:cNvPr id="5" name="Footer Placeholder 4"/>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lvl1pPr>
              <a:defRPr smtClean="0"/>
            </a:lvl1pPr>
          </a:lstStyle>
          <a:p>
            <a:fld id="{0B5A1EEE-1357-F240-8A05-BC6D4C7CD2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Chapter Ten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7BE1CDDF-09FC-B046-B195-CD7C52B9A3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Chapter Ten</a:t>
            </a:r>
            <a:endParaRPr lang="en-US"/>
          </a:p>
        </p:txBody>
      </p:sp>
      <p:sp>
        <p:nvSpPr>
          <p:cNvPr id="8" name="Footer Placeholder 7"/>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9" name="Slide Number Placeholder 8"/>
          <p:cNvSpPr>
            <a:spLocks noGrp="1"/>
          </p:cNvSpPr>
          <p:nvPr>
            <p:ph type="sldNum" sz="quarter" idx="12"/>
          </p:nvPr>
        </p:nvSpPr>
        <p:spPr/>
        <p:txBody>
          <a:bodyPr/>
          <a:lstStyle>
            <a:lvl1pPr>
              <a:defRPr smtClean="0"/>
            </a:lvl1pPr>
          </a:lstStyle>
          <a:p>
            <a:fld id="{CBDE5D75-589F-4849-89AF-0A243ADC84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Chapter Ten</a:t>
            </a:r>
            <a:endParaRPr lang="en-US"/>
          </a:p>
        </p:txBody>
      </p:sp>
      <p:sp>
        <p:nvSpPr>
          <p:cNvPr id="4" name="Footer Placeholder 3"/>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5" name="Slide Number Placeholder 4"/>
          <p:cNvSpPr>
            <a:spLocks noGrp="1"/>
          </p:cNvSpPr>
          <p:nvPr>
            <p:ph type="sldNum" sz="quarter" idx="12"/>
          </p:nvPr>
        </p:nvSpPr>
        <p:spPr/>
        <p:txBody>
          <a:bodyPr/>
          <a:lstStyle>
            <a:lvl1pPr>
              <a:defRPr smtClean="0"/>
            </a:lvl1pPr>
          </a:lstStyle>
          <a:p>
            <a:fld id="{24D9428B-9445-F84C-A35E-62B9D3818D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Chapter Ten</a:t>
            </a:r>
            <a:endParaRPr lang="en-US"/>
          </a:p>
        </p:txBody>
      </p:sp>
      <p:sp>
        <p:nvSpPr>
          <p:cNvPr id="3" name="Footer Placeholder 2"/>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4" name="Slide Number Placeholder 3"/>
          <p:cNvSpPr>
            <a:spLocks noGrp="1"/>
          </p:cNvSpPr>
          <p:nvPr>
            <p:ph type="sldNum" sz="quarter" idx="12"/>
          </p:nvPr>
        </p:nvSpPr>
        <p:spPr/>
        <p:txBody>
          <a:bodyPr/>
          <a:lstStyle>
            <a:lvl1pPr>
              <a:defRPr smtClean="0"/>
            </a:lvl1pPr>
          </a:lstStyle>
          <a:p>
            <a:fld id="{926D5682-5414-4C49-820C-C7E0965A91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Ten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E18E987C-9C43-8745-AC31-321644BF8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Chapter Ten</a:t>
            </a:r>
            <a:endParaRPr lang="en-US"/>
          </a:p>
        </p:txBody>
      </p:sp>
      <p:sp>
        <p:nvSpPr>
          <p:cNvPr id="6" name="Footer Placeholder 5"/>
          <p:cNvSpPr>
            <a:spLocks noGrp="1"/>
          </p:cNvSpPr>
          <p:nvPr>
            <p:ph type="ftr" sz="quarter" idx="11"/>
          </p:nvPr>
        </p:nvSpPr>
        <p:spPr/>
        <p:txBody>
          <a:bodyPr/>
          <a:lstStyle>
            <a:lvl1pPr>
              <a:defRPr/>
            </a:lvl1pPr>
          </a:lstStyle>
          <a:p>
            <a:r>
              <a:rPr lang="en-US" smtClean="0"/>
              <a:t>Modern Programming Languages, 2nd ed.</a:t>
            </a:r>
            <a:endParaRPr lang="en-US"/>
          </a:p>
        </p:txBody>
      </p:sp>
      <p:sp>
        <p:nvSpPr>
          <p:cNvPr id="7" name="Slide Number Placeholder 6"/>
          <p:cNvSpPr>
            <a:spLocks noGrp="1"/>
          </p:cNvSpPr>
          <p:nvPr>
            <p:ph type="sldNum" sz="quarter" idx="12"/>
          </p:nvPr>
        </p:nvSpPr>
        <p:spPr/>
        <p:txBody>
          <a:bodyPr/>
          <a:lstStyle>
            <a:lvl1pPr>
              <a:defRPr smtClean="0"/>
            </a:lvl1pPr>
          </a:lstStyle>
          <a:p>
            <a:fld id="{4B545EB8-CE88-8949-BD9F-6BBC19C7AA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a:p>
        </p:txBody>
      </p:sp>
      <p:sp>
        <p:nvSpPr>
          <p:cNvPr id="3075" name="Rectangle 1027"/>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6" name="Rectangle 1028"/>
          <p:cNvSpPr>
            <a:spLocks noGrp="1" noChangeArrowheads="1"/>
          </p:cNvSpPr>
          <p:nvPr>
            <p:ph type="dt" sz="half" idx="2"/>
          </p:nvPr>
        </p:nvSpPr>
        <p:spPr bwMode="auto">
          <a:xfrm>
            <a:off x="381000" y="6323013"/>
            <a:ext cx="20574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r>
              <a:rPr lang="en-US" smtClean="0"/>
              <a:t>Chapter Ten</a:t>
            </a:r>
            <a:endParaRPr lang="en-US"/>
          </a:p>
        </p:txBody>
      </p:sp>
      <p:sp>
        <p:nvSpPr>
          <p:cNvPr id="3077" name="Rectangle 1029"/>
          <p:cNvSpPr>
            <a:spLocks noGrp="1" noChangeArrowheads="1"/>
          </p:cNvSpPr>
          <p:nvPr>
            <p:ph type="ftr" sz="quarter" idx="3"/>
          </p:nvPr>
        </p:nvSpPr>
        <p:spPr bwMode="auto">
          <a:xfrm>
            <a:off x="3048000" y="6323013"/>
            <a:ext cx="3048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vl1pPr>
          </a:lstStyle>
          <a:p>
            <a:r>
              <a:rPr lang="en-US" smtClean="0"/>
              <a:t>Modern Programming Languages, 2nd ed.</a:t>
            </a:r>
            <a:endParaRPr lang="en-US"/>
          </a:p>
        </p:txBody>
      </p:sp>
      <p:sp>
        <p:nvSpPr>
          <p:cNvPr id="3078" name="Rectangle 1030"/>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3A4483BE-1561-2C48-9412-7F6347603B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itchFamily="-108" charset="0"/>
        </a:defRPr>
      </a:lvl2pPr>
      <a:lvl3pPr algn="l" rtl="0" eaLnBrk="1" fontAlgn="base" hangingPunct="1">
        <a:spcBef>
          <a:spcPct val="0"/>
        </a:spcBef>
        <a:spcAft>
          <a:spcPct val="0"/>
        </a:spcAft>
        <a:defRPr sz="4400">
          <a:solidFill>
            <a:schemeClr val="tx2"/>
          </a:solidFill>
          <a:latin typeface="Times New Roman" pitchFamily="-108" charset="0"/>
        </a:defRPr>
      </a:lvl3pPr>
      <a:lvl4pPr algn="l" rtl="0" eaLnBrk="1" fontAlgn="base" hangingPunct="1">
        <a:spcBef>
          <a:spcPct val="0"/>
        </a:spcBef>
        <a:spcAft>
          <a:spcPct val="0"/>
        </a:spcAft>
        <a:defRPr sz="4400">
          <a:solidFill>
            <a:schemeClr val="tx2"/>
          </a:solidFill>
          <a:latin typeface="Times New Roman" pitchFamily="-108" charset="0"/>
        </a:defRPr>
      </a:lvl4pPr>
      <a:lvl5pPr algn="l" rtl="0" eaLnBrk="1" fontAlgn="base" hangingPunct="1">
        <a:spcBef>
          <a:spcPct val="0"/>
        </a:spcBef>
        <a:spcAft>
          <a:spcPct val="0"/>
        </a:spcAft>
        <a:defRPr sz="4400">
          <a:solidFill>
            <a:schemeClr val="tx2"/>
          </a:solidFill>
          <a:latin typeface="Times New Roman" pitchFamily="-108" charset="0"/>
        </a:defRPr>
      </a:lvl5pPr>
      <a:lvl6pPr marL="457200" algn="l" rtl="0" eaLnBrk="1" fontAlgn="base" hangingPunct="1">
        <a:spcBef>
          <a:spcPct val="0"/>
        </a:spcBef>
        <a:spcAft>
          <a:spcPct val="0"/>
        </a:spcAft>
        <a:defRPr sz="4400">
          <a:solidFill>
            <a:schemeClr val="tx2"/>
          </a:solidFill>
          <a:latin typeface="Times New Roman" pitchFamily="-108" charset="0"/>
        </a:defRPr>
      </a:lvl6pPr>
      <a:lvl7pPr marL="914400" algn="l" rtl="0" eaLnBrk="1" fontAlgn="base" hangingPunct="1">
        <a:spcBef>
          <a:spcPct val="0"/>
        </a:spcBef>
        <a:spcAft>
          <a:spcPct val="0"/>
        </a:spcAft>
        <a:defRPr sz="4400">
          <a:solidFill>
            <a:schemeClr val="tx2"/>
          </a:solidFill>
          <a:latin typeface="Times New Roman" pitchFamily="-108" charset="0"/>
        </a:defRPr>
      </a:lvl7pPr>
      <a:lvl8pPr marL="1371600" algn="l" rtl="0" eaLnBrk="1" fontAlgn="base" hangingPunct="1">
        <a:spcBef>
          <a:spcPct val="0"/>
        </a:spcBef>
        <a:spcAft>
          <a:spcPct val="0"/>
        </a:spcAft>
        <a:defRPr sz="4400">
          <a:solidFill>
            <a:schemeClr val="tx2"/>
          </a:solidFill>
          <a:latin typeface="Times New Roman" pitchFamily="-108" charset="0"/>
        </a:defRPr>
      </a:lvl8pPr>
      <a:lvl9pPr marL="1828800" algn="l" rtl="0" eaLnBrk="1" fontAlgn="base" hangingPunct="1">
        <a:spcBef>
          <a:spcPct val="0"/>
        </a:spcBef>
        <a:spcAft>
          <a:spcPct val="0"/>
        </a:spcAft>
        <a:defRPr sz="4400">
          <a:solidFill>
            <a:schemeClr val="tx2"/>
          </a:solidFill>
          <a:latin typeface="Times New Roman" pitchFamily="-108" charset="0"/>
        </a:defRPr>
      </a:lvl9pPr>
    </p:titleStyle>
    <p:bodyStyle>
      <a:lvl1pPr marL="342900" indent="-342900" algn="l" rtl="0" eaLnBrk="1" fontAlgn="base" hangingPunct="1">
        <a:spcBef>
          <a:spcPct val="20000"/>
        </a:spcBef>
        <a:spcAft>
          <a:spcPct val="0"/>
        </a:spcAft>
        <a:buClr>
          <a:schemeClr val="bg2"/>
        </a:buClr>
        <a:buSzPct val="75000"/>
        <a:buFont typeface="Monotype Sorts" pitchFamily="-108"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SzPct val="75000"/>
        <a:buChar char="–"/>
        <a:defRPr sz="2800">
          <a:solidFill>
            <a:schemeClr val="tx1"/>
          </a:solidFill>
          <a:latin typeface="+mn-lt"/>
          <a:ea typeface="ＭＳ Ｐゴシック" pitchFamily="-108" charset="-128"/>
        </a:defRPr>
      </a:lvl2pPr>
      <a:lvl3pPr marL="1143000" indent="-228600" algn="l" rtl="0" eaLnBrk="1" fontAlgn="base" hangingPunct="1">
        <a:spcBef>
          <a:spcPct val="20000"/>
        </a:spcBef>
        <a:spcAft>
          <a:spcPct val="0"/>
        </a:spcAft>
        <a:buClr>
          <a:schemeClr val="bg2"/>
        </a:buClr>
        <a:buSzPct val="75000"/>
        <a:buFont typeface="Monotype Sorts" pitchFamily="-108" charset="2"/>
        <a:buChar char="n"/>
        <a:defRPr sz="2400">
          <a:solidFill>
            <a:schemeClr val="tx1"/>
          </a:solidFill>
          <a:latin typeface="+mn-lt"/>
          <a:ea typeface="ＭＳ Ｐゴシック" pitchFamily="-108" charset="-128"/>
        </a:defRPr>
      </a:lvl3pPr>
      <a:lvl4pPr marL="1600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4pPr>
      <a:lvl5pPr marL="20574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5pPr>
      <a:lvl6pPr marL="25146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6pPr>
      <a:lvl7pPr marL="29718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7pPr>
      <a:lvl8pPr marL="34290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8pPr>
      <a:lvl9pPr marL="3886200" indent="-228600" algn="l" rtl="0" eaLnBrk="1" fontAlgn="base" hangingPunct="1">
        <a:spcBef>
          <a:spcPct val="20000"/>
        </a:spcBef>
        <a:spcAft>
          <a:spcPct val="0"/>
        </a:spcAft>
        <a:buClr>
          <a:schemeClr val="bg2"/>
        </a:buClr>
        <a:buSzPct val="75000"/>
        <a:buChar char="•"/>
        <a:defRPr sz="20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p:txBody>
          <a:bodyPr/>
          <a:lstStyle/>
          <a:p>
            <a:r>
              <a:rPr lang="en-US"/>
              <a:t>Scope</a:t>
            </a:r>
          </a:p>
        </p:txBody>
      </p:sp>
      <p:sp>
        <p:nvSpPr>
          <p:cNvPr id="3" name="Rectangle 17"/>
          <p:cNvSpPr>
            <a:spLocks noGrp="1" noChangeArrowheads="1"/>
          </p:cNvSpPr>
          <p:nvPr>
            <p:ph type="dt" sz="quarter" idx="2"/>
          </p:nvPr>
        </p:nvSpPr>
        <p:spPr/>
        <p:txBody>
          <a:bodyPr/>
          <a:lstStyle/>
          <a:p>
            <a:r>
              <a:rPr lang="en-US" smtClean="0"/>
              <a:t>Chapter Ten</a:t>
            </a:r>
            <a:endParaRPr lang="en-US"/>
          </a:p>
        </p:txBody>
      </p:sp>
      <p:sp>
        <p:nvSpPr>
          <p:cNvPr id="4" name="Rectangle 18"/>
          <p:cNvSpPr>
            <a:spLocks noGrp="1" noChangeArrowheads="1"/>
          </p:cNvSpPr>
          <p:nvPr>
            <p:ph type="ftr" sz="quarter" idx="3"/>
          </p:nvPr>
        </p:nvSpPr>
        <p:spPr/>
        <p:txBody>
          <a:bodyPr/>
          <a:lstStyle/>
          <a:p>
            <a:r>
              <a:rPr lang="en-US" smtClean="0"/>
              <a:t>Modern Programming Languages, 2nd ed.</a:t>
            </a:r>
            <a:endParaRPr lang="en-US"/>
          </a:p>
        </p:txBody>
      </p:sp>
      <p:sp>
        <p:nvSpPr>
          <p:cNvPr id="5" name="Rectangle 19"/>
          <p:cNvSpPr>
            <a:spLocks noGrp="1" noChangeArrowheads="1"/>
          </p:cNvSpPr>
          <p:nvPr>
            <p:ph type="sldNum" sz="quarter" idx="4"/>
          </p:nvPr>
        </p:nvSpPr>
        <p:spPr/>
        <p:txBody>
          <a:bodyPr/>
          <a:lstStyle/>
          <a:p>
            <a:fld id="{CC68896C-2953-1349-A801-CB46F07751D7}" type="slidenum">
              <a:rPr lang="en-US"/>
              <a:pPr/>
              <a:t>1</a:t>
            </a:fld>
            <a:endParaRPr lang="en-US"/>
          </a:p>
        </p:txBody>
      </p:sp>
    </p:spTree>
  </p:cSld>
  <p:clrMapOvr>
    <a:masterClrMapping/>
  </p:clrMapOvr>
  <p:transition advTm="13152"/>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Different ML Blocks</a:t>
            </a:r>
          </a:p>
        </p:txBody>
      </p:sp>
      <p:sp>
        <p:nvSpPr>
          <p:cNvPr id="124931" name="Rectangle 3"/>
          <p:cNvSpPr>
            <a:spLocks noGrp="1" noChangeArrowheads="1"/>
          </p:cNvSpPr>
          <p:nvPr>
            <p:ph idx="1"/>
          </p:nvPr>
        </p:nvSpPr>
        <p:spPr/>
        <p:txBody>
          <a:bodyPr/>
          <a:lstStyle/>
          <a:p>
            <a:r>
              <a:rPr lang="en-US"/>
              <a:t>The </a:t>
            </a:r>
            <a:r>
              <a:rPr lang="en-US" b="1">
                <a:latin typeface="Courier New" pitchFamily="-111" charset="0"/>
              </a:rPr>
              <a:t>let</a:t>
            </a:r>
            <a:r>
              <a:rPr lang="en-US"/>
              <a:t> is just a block: no other purpose</a:t>
            </a:r>
          </a:p>
          <a:p>
            <a:r>
              <a:rPr lang="en-US"/>
              <a:t>A </a:t>
            </a:r>
            <a:r>
              <a:rPr lang="en-US" b="1">
                <a:latin typeface="Courier New" pitchFamily="-111" charset="0"/>
              </a:rPr>
              <a:t>fun</a:t>
            </a:r>
            <a:r>
              <a:rPr lang="en-US"/>
              <a:t> definition includes a block:</a:t>
            </a:r>
            <a:br>
              <a:rPr lang="en-US"/>
            </a:br>
            <a:endParaRPr lang="en-US"/>
          </a:p>
          <a:p>
            <a:r>
              <a:rPr lang="en-US"/>
              <a:t>Multiple alternatives have multiple blocks:</a:t>
            </a:r>
            <a:br>
              <a:rPr lang="en-US"/>
            </a:br>
            <a:r>
              <a:rPr lang="en-US"/>
              <a:t/>
            </a:r>
            <a:br>
              <a:rPr lang="en-US"/>
            </a:br>
            <a:endParaRPr lang="en-US"/>
          </a:p>
          <a:p>
            <a:r>
              <a:rPr lang="en-US"/>
              <a:t>Each rule in a match is a block:</a:t>
            </a:r>
          </a:p>
        </p:txBody>
      </p:sp>
      <p:sp>
        <p:nvSpPr>
          <p:cNvPr id="13" name="Date Placeholder 3"/>
          <p:cNvSpPr>
            <a:spLocks noGrp="1"/>
          </p:cNvSpPr>
          <p:nvPr>
            <p:ph type="dt" sz="half" idx="10"/>
          </p:nvPr>
        </p:nvSpPr>
        <p:spPr/>
        <p:txBody>
          <a:bodyPr/>
          <a:lstStyle/>
          <a:p>
            <a:r>
              <a:rPr lang="en-US" smtClean="0"/>
              <a:t>Chapter Ten</a:t>
            </a:r>
            <a:endParaRPr lang="en-US"/>
          </a:p>
        </p:txBody>
      </p:sp>
      <p:sp>
        <p:nvSpPr>
          <p:cNvPr id="14" name="Footer Placeholder 4"/>
          <p:cNvSpPr>
            <a:spLocks noGrp="1"/>
          </p:cNvSpPr>
          <p:nvPr>
            <p:ph type="ftr" sz="quarter" idx="11"/>
          </p:nvPr>
        </p:nvSpPr>
        <p:spPr/>
        <p:txBody>
          <a:bodyPr/>
          <a:lstStyle/>
          <a:p>
            <a:r>
              <a:rPr lang="en-US" smtClean="0"/>
              <a:t>Modern Programming Languages, 2nd ed.</a:t>
            </a:r>
            <a:endParaRPr lang="en-US"/>
          </a:p>
        </p:txBody>
      </p:sp>
      <p:sp>
        <p:nvSpPr>
          <p:cNvPr id="15" name="Slide Number Placeholder 5"/>
          <p:cNvSpPr>
            <a:spLocks noGrp="1"/>
          </p:cNvSpPr>
          <p:nvPr>
            <p:ph type="sldNum" sz="quarter" idx="12"/>
          </p:nvPr>
        </p:nvSpPr>
        <p:spPr/>
        <p:txBody>
          <a:bodyPr/>
          <a:lstStyle/>
          <a:p>
            <a:fld id="{93DE858F-6576-AB49-ABD9-1B43C7D16F4A}" type="slidenum">
              <a:rPr lang="en-US"/>
              <a:pPr/>
              <a:t>10</a:t>
            </a:fld>
            <a:endParaRPr lang="en-US"/>
          </a:p>
        </p:txBody>
      </p:sp>
      <p:sp>
        <p:nvSpPr>
          <p:cNvPr id="124932" name="Text Box 4"/>
          <p:cNvSpPr txBox="1">
            <a:spLocks noChangeArrowheads="1"/>
          </p:cNvSpPr>
          <p:nvPr/>
        </p:nvSpPr>
        <p:spPr bwMode="auto">
          <a:xfrm>
            <a:off x="2057400" y="2971800"/>
            <a:ext cx="48006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fun cube x = x*x*x;</a:t>
            </a:r>
            <a:endParaRPr lang="en-US"/>
          </a:p>
        </p:txBody>
      </p:sp>
      <p:sp>
        <p:nvSpPr>
          <p:cNvPr id="124933" name="Text Box 5"/>
          <p:cNvSpPr txBox="1">
            <a:spLocks noChangeArrowheads="1"/>
          </p:cNvSpPr>
          <p:nvPr/>
        </p:nvSpPr>
        <p:spPr bwMode="auto">
          <a:xfrm>
            <a:off x="2057400" y="3962400"/>
            <a:ext cx="4800600" cy="11874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fun f (a::b::_) = a+b</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 [a] = a</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 [] = 0;</a:t>
            </a:r>
          </a:p>
        </p:txBody>
      </p:sp>
      <p:sp>
        <p:nvSpPr>
          <p:cNvPr id="124934" name="Text Box 6"/>
          <p:cNvSpPr txBox="1">
            <a:spLocks noChangeArrowheads="1"/>
          </p:cNvSpPr>
          <p:nvPr/>
        </p:nvSpPr>
        <p:spPr bwMode="auto">
          <a:xfrm>
            <a:off x="2057400" y="5486400"/>
            <a:ext cx="62484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case x of (a,0) =&gt; a | (_,b) =&gt; b</a:t>
            </a:r>
          </a:p>
        </p:txBody>
      </p:sp>
      <p:sp>
        <p:nvSpPr>
          <p:cNvPr id="124935" name="Rectangle 7"/>
          <p:cNvSpPr>
            <a:spLocks noChangeArrowheads="1"/>
          </p:cNvSpPr>
          <p:nvPr/>
        </p:nvSpPr>
        <p:spPr bwMode="auto">
          <a:xfrm>
            <a:off x="3733800" y="3048000"/>
            <a:ext cx="1981200" cy="304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36" name="Rectangle 8"/>
          <p:cNvSpPr>
            <a:spLocks noChangeArrowheads="1"/>
          </p:cNvSpPr>
          <p:nvPr/>
        </p:nvSpPr>
        <p:spPr bwMode="auto">
          <a:xfrm>
            <a:off x="3124200" y="3962400"/>
            <a:ext cx="29718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3124200" y="4419600"/>
            <a:ext cx="1600200" cy="304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39" name="Rectangle 11"/>
          <p:cNvSpPr>
            <a:spLocks noChangeArrowheads="1"/>
          </p:cNvSpPr>
          <p:nvPr/>
        </p:nvSpPr>
        <p:spPr bwMode="auto">
          <a:xfrm>
            <a:off x="3124200" y="4800600"/>
            <a:ext cx="1447800" cy="304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40" name="Rectangle 12"/>
          <p:cNvSpPr>
            <a:spLocks noChangeArrowheads="1"/>
          </p:cNvSpPr>
          <p:nvPr/>
        </p:nvSpPr>
        <p:spPr bwMode="auto">
          <a:xfrm>
            <a:off x="3962400" y="5562600"/>
            <a:ext cx="19050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941" name="Rectangle 13"/>
          <p:cNvSpPr>
            <a:spLocks noChangeArrowheads="1"/>
          </p:cNvSpPr>
          <p:nvPr/>
        </p:nvSpPr>
        <p:spPr bwMode="auto">
          <a:xfrm>
            <a:off x="6324600" y="5562600"/>
            <a:ext cx="1981200" cy="381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Java Blocks</a:t>
            </a:r>
          </a:p>
        </p:txBody>
      </p:sp>
      <p:sp>
        <p:nvSpPr>
          <p:cNvPr id="125955" name="Rectangle 3"/>
          <p:cNvSpPr>
            <a:spLocks noGrp="1" noChangeArrowheads="1"/>
          </p:cNvSpPr>
          <p:nvPr>
            <p:ph idx="1"/>
          </p:nvPr>
        </p:nvSpPr>
        <p:spPr>
          <a:xfrm>
            <a:off x="838200" y="1752600"/>
            <a:ext cx="7772400" cy="2514600"/>
          </a:xfrm>
        </p:spPr>
        <p:txBody>
          <a:bodyPr/>
          <a:lstStyle/>
          <a:p>
            <a:pPr>
              <a:lnSpc>
                <a:spcPct val="90000"/>
              </a:lnSpc>
            </a:pPr>
            <a:r>
              <a:rPr lang="en-US"/>
              <a:t>In Java and other C-like languages, you can combine statements into one </a:t>
            </a:r>
            <a:r>
              <a:rPr lang="en-US" i="1"/>
              <a:t>compound statement</a:t>
            </a:r>
            <a:r>
              <a:rPr lang="en-US"/>
              <a:t> using </a:t>
            </a:r>
            <a:r>
              <a:rPr lang="en-US" b="1">
                <a:latin typeface="Courier New" pitchFamily="-111" charset="0"/>
              </a:rPr>
              <a:t>{</a:t>
            </a:r>
            <a:r>
              <a:rPr lang="en-US"/>
              <a:t> and </a:t>
            </a:r>
            <a:r>
              <a:rPr lang="en-US" b="1">
                <a:latin typeface="Courier New" pitchFamily="-111" charset="0"/>
              </a:rPr>
              <a:t>}</a:t>
            </a:r>
          </a:p>
          <a:p>
            <a:pPr>
              <a:lnSpc>
                <a:spcPct val="90000"/>
              </a:lnSpc>
            </a:pPr>
            <a:r>
              <a:rPr lang="en-US"/>
              <a:t>A compound statement also serves as a block:</a:t>
            </a:r>
          </a:p>
        </p:txBody>
      </p:sp>
      <p:sp>
        <p:nvSpPr>
          <p:cNvPr id="6" name="Date Placeholder 3"/>
          <p:cNvSpPr>
            <a:spLocks noGrp="1"/>
          </p:cNvSpPr>
          <p:nvPr>
            <p:ph type="dt" sz="half" idx="10"/>
          </p:nvPr>
        </p:nvSpPr>
        <p:spPr/>
        <p:txBody>
          <a:bodyPr/>
          <a:lstStyle/>
          <a:p>
            <a:r>
              <a:rPr lang="en-US" smtClean="0"/>
              <a:t>Chapter Ten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B17EF2E6-C487-694F-98E4-A50F09294D4B}" type="slidenum">
              <a:rPr lang="en-US"/>
              <a:pPr/>
              <a:t>11</a:t>
            </a:fld>
            <a:endParaRPr lang="en-US"/>
          </a:p>
        </p:txBody>
      </p:sp>
      <p:sp>
        <p:nvSpPr>
          <p:cNvPr id="125956" name="Text Box 4"/>
          <p:cNvSpPr txBox="1">
            <a:spLocks noChangeArrowheads="1"/>
          </p:cNvSpPr>
          <p:nvPr/>
        </p:nvSpPr>
        <p:spPr bwMode="auto">
          <a:xfrm>
            <a:off x="2667000" y="4041775"/>
            <a:ext cx="34290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while (i &lt; 0)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int c = i*i*i;</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p += 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q += 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 -= step;</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a:t>
            </a:r>
            <a:endParaRPr lang="en-US"/>
          </a:p>
        </p:txBody>
      </p:sp>
      <p:sp>
        <p:nvSpPr>
          <p:cNvPr id="125957" name="Rectangle 5"/>
          <p:cNvSpPr>
            <a:spLocks noChangeArrowheads="1"/>
          </p:cNvSpPr>
          <p:nvPr/>
        </p:nvSpPr>
        <p:spPr bwMode="auto">
          <a:xfrm>
            <a:off x="2895600" y="4495800"/>
            <a:ext cx="2971800" cy="14478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Nesting</a:t>
            </a:r>
          </a:p>
        </p:txBody>
      </p:sp>
      <p:sp>
        <p:nvSpPr>
          <p:cNvPr id="126979" name="Rectangle 3"/>
          <p:cNvSpPr>
            <a:spLocks noGrp="1" noChangeArrowheads="1"/>
          </p:cNvSpPr>
          <p:nvPr>
            <p:ph idx="1"/>
          </p:nvPr>
        </p:nvSpPr>
        <p:spPr>
          <a:xfrm>
            <a:off x="838200" y="1752600"/>
            <a:ext cx="4953000" cy="3200400"/>
          </a:xfrm>
        </p:spPr>
        <p:txBody>
          <a:bodyPr/>
          <a:lstStyle/>
          <a:p>
            <a:r>
              <a:rPr lang="en-US"/>
              <a:t>What happens if a block contains another block, and both have definitions of the same name?</a:t>
            </a:r>
          </a:p>
          <a:p>
            <a:r>
              <a:rPr lang="en-US"/>
              <a:t>ML example: what is the value of this expression:</a:t>
            </a:r>
          </a:p>
        </p:txBody>
      </p:sp>
      <p:sp>
        <p:nvSpPr>
          <p:cNvPr id="5" name="Date Placeholder 3"/>
          <p:cNvSpPr>
            <a:spLocks noGrp="1"/>
          </p:cNvSpPr>
          <p:nvPr>
            <p:ph type="dt" sz="half" idx="10"/>
          </p:nvPr>
        </p:nvSpPr>
        <p:spPr/>
        <p:txBody>
          <a:bodyPr/>
          <a:lstStyle/>
          <a:p>
            <a:r>
              <a:rPr lang="en-US" smtClean="0"/>
              <a:t>Chapter Ten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BCEE5A48-C078-3D4B-AE9D-33A1CA38FAA0}" type="slidenum">
              <a:rPr lang="en-US"/>
              <a:pPr/>
              <a:t>12</a:t>
            </a:fld>
            <a:endParaRPr lang="en-US"/>
          </a:p>
        </p:txBody>
      </p:sp>
      <p:sp>
        <p:nvSpPr>
          <p:cNvPr id="126980" name="Text Box 4"/>
          <p:cNvSpPr txBox="1">
            <a:spLocks noChangeArrowheads="1"/>
          </p:cNvSpPr>
          <p:nvPr/>
        </p:nvSpPr>
        <p:spPr bwMode="auto">
          <a:xfrm>
            <a:off x="5638800" y="1676400"/>
            <a:ext cx="28956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n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n = 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end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Classic Block Scope Rule</a:t>
            </a:r>
          </a:p>
        </p:txBody>
      </p:sp>
      <p:sp>
        <p:nvSpPr>
          <p:cNvPr id="128003" name="Rectangle 3"/>
          <p:cNvSpPr>
            <a:spLocks noGrp="1" noChangeArrowheads="1"/>
          </p:cNvSpPr>
          <p:nvPr>
            <p:ph idx="1"/>
          </p:nvPr>
        </p:nvSpPr>
        <p:spPr>
          <a:xfrm>
            <a:off x="838200" y="1752600"/>
            <a:ext cx="7772400" cy="3810000"/>
          </a:xfrm>
        </p:spPr>
        <p:txBody>
          <a:bodyPr/>
          <a:lstStyle/>
          <a:p>
            <a:pPr>
              <a:lnSpc>
                <a:spcPct val="90000"/>
              </a:lnSpc>
            </a:pPr>
            <a:r>
              <a:rPr lang="en-US"/>
              <a:t>The scope of a definition is the block containing that definition, from the point of definition to the end of the block, minus the scopes of any redefinitions of the same name in interior blocks</a:t>
            </a:r>
          </a:p>
          <a:p>
            <a:pPr>
              <a:lnSpc>
                <a:spcPct val="90000"/>
              </a:lnSpc>
            </a:pPr>
            <a:r>
              <a:rPr lang="en-US"/>
              <a:t>That is ML’s rule; most statically scoped, block-structured languages use this or some minor variation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8EC6D29-996A-7547-8A63-52CE829DBAD8}"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Example</a:t>
            </a:r>
          </a:p>
        </p:txBody>
      </p:sp>
      <p:sp>
        <p:nvSpPr>
          <p:cNvPr id="14" name="Date Placeholder 3"/>
          <p:cNvSpPr>
            <a:spLocks noGrp="1"/>
          </p:cNvSpPr>
          <p:nvPr>
            <p:ph type="dt" sz="half" idx="10"/>
          </p:nvPr>
        </p:nvSpPr>
        <p:spPr/>
        <p:txBody>
          <a:bodyPr/>
          <a:lstStyle/>
          <a:p>
            <a:r>
              <a:rPr lang="en-US" smtClean="0"/>
              <a:t>Chapter Ten</a:t>
            </a:r>
            <a:endParaRPr lang="en-US"/>
          </a:p>
        </p:txBody>
      </p:sp>
      <p:sp>
        <p:nvSpPr>
          <p:cNvPr id="15" name="Footer Placeholder 4"/>
          <p:cNvSpPr>
            <a:spLocks noGrp="1"/>
          </p:cNvSpPr>
          <p:nvPr>
            <p:ph type="ftr" sz="quarter" idx="11"/>
          </p:nvPr>
        </p:nvSpPr>
        <p:spPr/>
        <p:txBody>
          <a:bodyPr/>
          <a:lstStyle/>
          <a:p>
            <a:r>
              <a:rPr lang="en-US" smtClean="0"/>
              <a:t>Modern Programming Languages, 2nd ed.</a:t>
            </a:r>
            <a:endParaRPr lang="en-US"/>
          </a:p>
        </p:txBody>
      </p:sp>
      <p:sp>
        <p:nvSpPr>
          <p:cNvPr id="16" name="Slide Number Placeholder 5"/>
          <p:cNvSpPr>
            <a:spLocks noGrp="1"/>
          </p:cNvSpPr>
          <p:nvPr>
            <p:ph type="sldNum" sz="quarter" idx="12"/>
          </p:nvPr>
        </p:nvSpPr>
        <p:spPr/>
        <p:txBody>
          <a:bodyPr/>
          <a:lstStyle/>
          <a:p>
            <a:fld id="{74901804-378B-C94F-A8A0-E32CF7F96018}" type="slidenum">
              <a:rPr lang="en-US"/>
              <a:pPr/>
              <a:t>14</a:t>
            </a:fld>
            <a:endParaRPr lang="en-US"/>
          </a:p>
        </p:txBody>
      </p:sp>
      <p:sp>
        <p:nvSpPr>
          <p:cNvPr id="129028" name="Text Box 4"/>
          <p:cNvSpPr txBox="1">
            <a:spLocks noChangeArrowheads="1"/>
          </p:cNvSpPr>
          <p:nvPr/>
        </p:nvSpPr>
        <p:spPr bwMode="auto">
          <a:xfrm>
            <a:off x="1752600" y="1752600"/>
            <a:ext cx="28956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n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n = 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end</a:t>
            </a:r>
            <a:endParaRPr lang="en-US"/>
          </a:p>
        </p:txBody>
      </p:sp>
      <p:sp>
        <p:nvSpPr>
          <p:cNvPr id="129029" name="Rectangle 5"/>
          <p:cNvSpPr>
            <a:spLocks noChangeArrowheads="1"/>
          </p:cNvSpPr>
          <p:nvPr/>
        </p:nvSpPr>
        <p:spPr bwMode="auto">
          <a:xfrm>
            <a:off x="1752600" y="2057400"/>
            <a:ext cx="3886200" cy="2743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9031" name="Rectangle 7"/>
          <p:cNvSpPr>
            <a:spLocks noChangeArrowheads="1"/>
          </p:cNvSpPr>
          <p:nvPr/>
        </p:nvSpPr>
        <p:spPr bwMode="auto">
          <a:xfrm>
            <a:off x="2133600" y="3276600"/>
            <a:ext cx="3276600" cy="11430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9033" name="Oval 9"/>
          <p:cNvSpPr>
            <a:spLocks noChangeArrowheads="1"/>
          </p:cNvSpPr>
          <p:nvPr/>
        </p:nvSpPr>
        <p:spPr bwMode="auto">
          <a:xfrm>
            <a:off x="1981200" y="2133600"/>
            <a:ext cx="22098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29034" name="Text Box 10"/>
          <p:cNvSpPr txBox="1">
            <a:spLocks noChangeArrowheads="1"/>
          </p:cNvSpPr>
          <p:nvPr/>
        </p:nvSpPr>
        <p:spPr bwMode="auto">
          <a:xfrm>
            <a:off x="4556125" y="727075"/>
            <a:ext cx="3914775" cy="457200"/>
          </a:xfrm>
          <a:prstGeom prst="rect">
            <a:avLst/>
          </a:prstGeom>
          <a:noFill/>
          <a:ln w="9525">
            <a:noFill/>
            <a:miter lim="800000"/>
            <a:headEnd/>
            <a:tailEnd/>
          </a:ln>
          <a:effectLst/>
        </p:spPr>
        <p:txBody>
          <a:bodyPr wrap="none">
            <a:prstTxWarp prst="textNoShape">
              <a:avLst/>
            </a:prstTxWarp>
            <a:spAutoFit/>
          </a:bodyPr>
          <a:lstStyle/>
          <a:p>
            <a:r>
              <a:rPr lang="en-US"/>
              <a:t>Scope of this definition is A-B</a:t>
            </a:r>
          </a:p>
        </p:txBody>
      </p:sp>
      <p:sp>
        <p:nvSpPr>
          <p:cNvPr id="129035" name="Oval 11"/>
          <p:cNvSpPr>
            <a:spLocks noChangeArrowheads="1"/>
          </p:cNvSpPr>
          <p:nvPr/>
        </p:nvSpPr>
        <p:spPr bwMode="auto">
          <a:xfrm>
            <a:off x="2362200" y="3200400"/>
            <a:ext cx="22098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29036" name="Text Box 12"/>
          <p:cNvSpPr txBox="1">
            <a:spLocks noChangeArrowheads="1"/>
          </p:cNvSpPr>
          <p:nvPr/>
        </p:nvSpPr>
        <p:spPr bwMode="auto">
          <a:xfrm>
            <a:off x="4556125" y="5257800"/>
            <a:ext cx="3592513" cy="457200"/>
          </a:xfrm>
          <a:prstGeom prst="rect">
            <a:avLst/>
          </a:prstGeom>
          <a:noFill/>
          <a:ln w="9525">
            <a:noFill/>
            <a:miter lim="800000"/>
            <a:headEnd/>
            <a:tailEnd/>
          </a:ln>
          <a:effectLst/>
        </p:spPr>
        <p:txBody>
          <a:bodyPr wrap="none">
            <a:prstTxWarp prst="textNoShape">
              <a:avLst/>
            </a:prstTxWarp>
            <a:spAutoFit/>
          </a:bodyPr>
          <a:lstStyle/>
          <a:p>
            <a:r>
              <a:rPr lang="en-US"/>
              <a:t>Scope of this definition is B</a:t>
            </a:r>
          </a:p>
        </p:txBody>
      </p:sp>
      <p:sp>
        <p:nvSpPr>
          <p:cNvPr id="129037" name="Text Box 13"/>
          <p:cNvSpPr txBox="1">
            <a:spLocks noChangeArrowheads="1"/>
          </p:cNvSpPr>
          <p:nvPr/>
        </p:nvSpPr>
        <p:spPr bwMode="auto">
          <a:xfrm>
            <a:off x="5257800" y="2057400"/>
            <a:ext cx="404813" cy="457200"/>
          </a:xfrm>
          <a:prstGeom prst="rect">
            <a:avLst/>
          </a:prstGeom>
          <a:noFill/>
          <a:ln w="9525">
            <a:noFill/>
            <a:miter lim="800000"/>
            <a:headEnd/>
            <a:tailEnd/>
          </a:ln>
          <a:effectLst/>
        </p:spPr>
        <p:txBody>
          <a:bodyPr wrap="none">
            <a:prstTxWarp prst="textNoShape">
              <a:avLst/>
            </a:prstTxWarp>
            <a:spAutoFit/>
          </a:bodyPr>
          <a:lstStyle/>
          <a:p>
            <a:r>
              <a:rPr lang="en-US"/>
              <a:t>A</a:t>
            </a:r>
          </a:p>
        </p:txBody>
      </p:sp>
      <p:sp>
        <p:nvSpPr>
          <p:cNvPr id="129038" name="Text Box 14"/>
          <p:cNvSpPr txBox="1">
            <a:spLocks noChangeArrowheads="1"/>
          </p:cNvSpPr>
          <p:nvPr/>
        </p:nvSpPr>
        <p:spPr bwMode="auto">
          <a:xfrm>
            <a:off x="5029200" y="3276600"/>
            <a:ext cx="387350" cy="457200"/>
          </a:xfrm>
          <a:prstGeom prst="rect">
            <a:avLst/>
          </a:prstGeom>
          <a:noFill/>
          <a:ln w="9525">
            <a:noFill/>
            <a:miter lim="800000"/>
            <a:headEnd/>
            <a:tailEnd/>
          </a:ln>
          <a:effectLst/>
        </p:spPr>
        <p:txBody>
          <a:bodyPr wrap="none">
            <a:prstTxWarp prst="textNoShape">
              <a:avLst/>
            </a:prstTxWarp>
            <a:spAutoFit/>
          </a:bodyPr>
          <a:lstStyle/>
          <a:p>
            <a:r>
              <a:rPr lang="en-US"/>
              <a:t>B</a:t>
            </a:r>
          </a:p>
        </p:txBody>
      </p:sp>
      <p:cxnSp>
        <p:nvCxnSpPr>
          <p:cNvPr id="129039" name="AutoShape 15"/>
          <p:cNvCxnSpPr>
            <a:cxnSpLocks noChangeShapeType="1"/>
            <a:stCxn id="129033" idx="7"/>
            <a:endCxn id="129034" idx="1"/>
          </p:cNvCxnSpPr>
          <p:nvPr/>
        </p:nvCxnSpPr>
        <p:spPr bwMode="auto">
          <a:xfrm rot="16200000">
            <a:off x="3589338" y="1233487"/>
            <a:ext cx="1244600" cy="688975"/>
          </a:xfrm>
          <a:prstGeom prst="curvedConnector2">
            <a:avLst/>
          </a:prstGeom>
          <a:noFill/>
          <a:ln w="9525">
            <a:solidFill>
              <a:schemeClr val="tx1"/>
            </a:solidFill>
            <a:round/>
            <a:headEnd/>
            <a:tailEnd/>
          </a:ln>
          <a:effectLst/>
        </p:spPr>
      </p:cxnSp>
      <p:cxnSp>
        <p:nvCxnSpPr>
          <p:cNvPr id="129040" name="AutoShape 16"/>
          <p:cNvCxnSpPr>
            <a:cxnSpLocks noChangeShapeType="1"/>
            <a:stCxn id="129035" idx="4"/>
            <a:endCxn id="129036" idx="1"/>
          </p:cNvCxnSpPr>
          <p:nvPr/>
        </p:nvCxnSpPr>
        <p:spPr bwMode="auto">
          <a:xfrm rot="16200000" flipH="1">
            <a:off x="3097213" y="4027487"/>
            <a:ext cx="1828800" cy="1089025"/>
          </a:xfrm>
          <a:prstGeom prst="curvedConnector2">
            <a:avLst/>
          </a:prstGeom>
          <a:noFill/>
          <a:ln w="9525">
            <a:solidFill>
              <a:schemeClr val="tx1"/>
            </a:solidFill>
            <a:round/>
            <a:headEnd/>
            <a:tailEnd/>
          </a:ln>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Outline</a:t>
            </a:r>
          </a:p>
        </p:txBody>
      </p:sp>
      <p:sp>
        <p:nvSpPr>
          <p:cNvPr id="131075" name="Rectangle 3"/>
          <p:cNvSpPr>
            <a:spLocks noGrp="1" noChangeArrowheads="1"/>
          </p:cNvSpPr>
          <p:nvPr>
            <p:ph idx="1"/>
          </p:nvPr>
        </p:nvSpPr>
        <p:spPr/>
        <p:txBody>
          <a:bodyPr/>
          <a:lstStyle/>
          <a:p>
            <a:r>
              <a:rPr lang="en-US">
                <a:solidFill>
                  <a:schemeClr val="bg2"/>
                </a:solidFill>
              </a:rPr>
              <a:t>Definitions and scope</a:t>
            </a:r>
          </a:p>
          <a:p>
            <a:r>
              <a:rPr lang="en-US">
                <a:solidFill>
                  <a:schemeClr val="bg2"/>
                </a:solidFill>
              </a:rPr>
              <a:t>Scoping with blocks</a:t>
            </a:r>
          </a:p>
          <a:p>
            <a:r>
              <a:rPr lang="en-US"/>
              <a:t>Scoping with labeled namespaces</a:t>
            </a:r>
          </a:p>
          <a:p>
            <a:r>
              <a:rPr lang="en-US">
                <a:solidFill>
                  <a:schemeClr val="bg2"/>
                </a:solidFill>
              </a:rPr>
              <a:t>Scoping with primitive namespaces</a:t>
            </a:r>
          </a:p>
          <a:p>
            <a:r>
              <a:rPr lang="en-US">
                <a:solidFill>
                  <a:schemeClr val="bg2"/>
                </a:solidFill>
              </a:rPr>
              <a:t>Dynamic scoping</a:t>
            </a:r>
          </a:p>
          <a:p>
            <a:r>
              <a:rPr lang="en-US">
                <a:solidFill>
                  <a:schemeClr val="bg2"/>
                </a:solidFill>
              </a:rPr>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91EC14AA-D8C6-6645-B54A-28367A03802E}"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Labeled Namespaces</a:t>
            </a:r>
          </a:p>
        </p:txBody>
      </p:sp>
      <p:sp>
        <p:nvSpPr>
          <p:cNvPr id="132099" name="Rectangle 3"/>
          <p:cNvSpPr>
            <a:spLocks noGrp="1" noChangeArrowheads="1"/>
          </p:cNvSpPr>
          <p:nvPr>
            <p:ph idx="1"/>
          </p:nvPr>
        </p:nvSpPr>
        <p:spPr>
          <a:xfrm>
            <a:off x="838200" y="1752600"/>
            <a:ext cx="7772400" cy="3276600"/>
          </a:xfrm>
        </p:spPr>
        <p:txBody>
          <a:bodyPr/>
          <a:lstStyle/>
          <a:p>
            <a:pPr>
              <a:lnSpc>
                <a:spcPct val="90000"/>
              </a:lnSpc>
            </a:pPr>
            <a:r>
              <a:rPr lang="en-US"/>
              <a:t>A labeled namespace is any language construct that contains definitions and a region of the program where those definitions apply, and also has a name that can be used to access those definitions from outside the construct</a:t>
            </a:r>
          </a:p>
          <a:p>
            <a:pPr>
              <a:lnSpc>
                <a:spcPct val="90000"/>
              </a:lnSpc>
            </a:pPr>
            <a:r>
              <a:rPr lang="en-US"/>
              <a:t>ML has one called a </a:t>
            </a:r>
            <a:r>
              <a:rPr lang="en-US" i="1"/>
              <a:t>structure…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67AAB37-1B3B-E342-98D6-5D31CF1D39E9}"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ML Structures</a:t>
            </a:r>
          </a:p>
        </p:txBody>
      </p:sp>
      <p:sp>
        <p:nvSpPr>
          <p:cNvPr id="133123" name="Rectangle 3"/>
          <p:cNvSpPr>
            <a:spLocks noGrp="1" noChangeArrowheads="1"/>
          </p:cNvSpPr>
          <p:nvPr>
            <p:ph idx="1"/>
          </p:nvPr>
        </p:nvSpPr>
        <p:spPr>
          <a:xfrm>
            <a:off x="838200" y="3124200"/>
            <a:ext cx="7772400" cy="2514600"/>
          </a:xfrm>
        </p:spPr>
        <p:txBody>
          <a:bodyPr/>
          <a:lstStyle/>
          <a:p>
            <a:pPr>
              <a:lnSpc>
                <a:spcPct val="90000"/>
              </a:lnSpc>
            </a:pPr>
            <a:r>
              <a:rPr lang="en-US"/>
              <a:t>A little like a block: </a:t>
            </a:r>
            <a:r>
              <a:rPr lang="en-US" b="1">
                <a:latin typeface="Courier New" pitchFamily="-111" charset="0"/>
              </a:rPr>
              <a:t>a</a:t>
            </a:r>
            <a:r>
              <a:rPr lang="en-US"/>
              <a:t> can be used anywhere from definition to the end</a:t>
            </a:r>
          </a:p>
          <a:p>
            <a:pPr>
              <a:lnSpc>
                <a:spcPct val="90000"/>
              </a:lnSpc>
            </a:pPr>
            <a:r>
              <a:rPr lang="en-US"/>
              <a:t>But the definitions are also available outside, using the structure name: </a:t>
            </a:r>
            <a:r>
              <a:rPr lang="en-US" b="1">
                <a:latin typeface="Courier New" pitchFamily="-111" charset="0"/>
              </a:rPr>
              <a:t>Fred.a</a:t>
            </a:r>
            <a:r>
              <a:rPr lang="en-US"/>
              <a:t> and </a:t>
            </a:r>
            <a:r>
              <a:rPr lang="en-US" b="1">
                <a:latin typeface="Courier New" pitchFamily="-111" charset="0"/>
              </a:rPr>
              <a:t>Fred.f</a:t>
            </a:r>
            <a:r>
              <a:rPr lang="en-US"/>
              <a:t> </a:t>
            </a:r>
          </a:p>
        </p:txBody>
      </p:sp>
      <p:sp>
        <p:nvSpPr>
          <p:cNvPr id="5" name="Date Placeholder 3"/>
          <p:cNvSpPr>
            <a:spLocks noGrp="1"/>
          </p:cNvSpPr>
          <p:nvPr>
            <p:ph type="dt" sz="half" idx="10"/>
          </p:nvPr>
        </p:nvSpPr>
        <p:spPr/>
        <p:txBody>
          <a:bodyPr/>
          <a:lstStyle/>
          <a:p>
            <a:r>
              <a:rPr lang="en-US" smtClean="0"/>
              <a:t>Chapter Ten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7AE9D990-8ACF-944A-9239-116C699DBDEA}" type="slidenum">
              <a:rPr lang="en-US"/>
              <a:pPr/>
              <a:t>17</a:t>
            </a:fld>
            <a:endParaRPr lang="en-US"/>
          </a:p>
        </p:txBody>
      </p:sp>
      <p:sp>
        <p:nvSpPr>
          <p:cNvPr id="133125" name="Text Box 5"/>
          <p:cNvSpPr txBox="1">
            <a:spLocks noChangeArrowheads="1"/>
          </p:cNvSpPr>
          <p:nvPr/>
        </p:nvSpPr>
        <p:spPr bwMode="auto">
          <a:xfrm>
            <a:off x="2057400" y="1371600"/>
            <a:ext cx="51054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structure Fred = struct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a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f x = x + a;</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end;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Other Labeled Namespaces</a:t>
            </a:r>
          </a:p>
        </p:txBody>
      </p:sp>
      <p:sp>
        <p:nvSpPr>
          <p:cNvPr id="130051" name="Rectangle 3"/>
          <p:cNvSpPr>
            <a:spLocks noGrp="1" noChangeArrowheads="1"/>
          </p:cNvSpPr>
          <p:nvPr>
            <p:ph idx="1"/>
          </p:nvPr>
        </p:nvSpPr>
        <p:spPr/>
        <p:txBody>
          <a:bodyPr/>
          <a:lstStyle/>
          <a:p>
            <a:pPr>
              <a:lnSpc>
                <a:spcPct val="90000"/>
              </a:lnSpc>
            </a:pPr>
            <a:r>
              <a:rPr lang="en-US"/>
              <a:t>Namespaces that are just namespaces:</a:t>
            </a:r>
          </a:p>
          <a:p>
            <a:pPr lvl="1">
              <a:lnSpc>
                <a:spcPct val="90000"/>
              </a:lnSpc>
            </a:pPr>
            <a:r>
              <a:rPr lang="en-US"/>
              <a:t>C++ </a:t>
            </a:r>
            <a:r>
              <a:rPr lang="en-US" b="1">
                <a:latin typeface="Courier New" pitchFamily="-111" charset="0"/>
              </a:rPr>
              <a:t>namespace</a:t>
            </a:r>
          </a:p>
          <a:p>
            <a:pPr lvl="1">
              <a:lnSpc>
                <a:spcPct val="90000"/>
              </a:lnSpc>
            </a:pPr>
            <a:r>
              <a:rPr lang="en-US"/>
              <a:t>Modula-3 </a:t>
            </a:r>
            <a:r>
              <a:rPr lang="en-US" b="1">
                <a:latin typeface="Courier New" pitchFamily="-111" charset="0"/>
              </a:rPr>
              <a:t>module</a:t>
            </a:r>
          </a:p>
          <a:p>
            <a:pPr lvl="1">
              <a:lnSpc>
                <a:spcPct val="90000"/>
              </a:lnSpc>
            </a:pPr>
            <a:r>
              <a:rPr lang="en-US"/>
              <a:t>Ada </a:t>
            </a:r>
            <a:r>
              <a:rPr lang="en-US" b="1">
                <a:latin typeface="Courier New" pitchFamily="-111" charset="0"/>
              </a:rPr>
              <a:t>package</a:t>
            </a:r>
          </a:p>
          <a:p>
            <a:pPr lvl="1">
              <a:lnSpc>
                <a:spcPct val="90000"/>
              </a:lnSpc>
            </a:pPr>
            <a:r>
              <a:rPr lang="en-US"/>
              <a:t>Java </a:t>
            </a:r>
            <a:r>
              <a:rPr lang="en-US" b="1">
                <a:latin typeface="Courier New" pitchFamily="-111" charset="0"/>
              </a:rPr>
              <a:t>package</a:t>
            </a:r>
          </a:p>
          <a:p>
            <a:pPr>
              <a:lnSpc>
                <a:spcPct val="90000"/>
              </a:lnSpc>
            </a:pPr>
            <a:r>
              <a:rPr lang="en-US"/>
              <a:t>Namespaces that serve other purposes too:</a:t>
            </a:r>
          </a:p>
          <a:p>
            <a:pPr lvl="1">
              <a:lnSpc>
                <a:spcPct val="90000"/>
              </a:lnSpc>
            </a:pPr>
            <a:r>
              <a:rPr lang="en-US"/>
              <a:t>Class definitions in class-based object-oriented languages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1F5D011-4569-ED4E-AF4E-6A9AE130FCD5}"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Example</a:t>
            </a:r>
          </a:p>
        </p:txBody>
      </p:sp>
      <p:sp>
        <p:nvSpPr>
          <p:cNvPr id="134147" name="Rectangle 3"/>
          <p:cNvSpPr>
            <a:spLocks noGrp="1" noChangeArrowheads="1"/>
          </p:cNvSpPr>
          <p:nvPr>
            <p:ph idx="1"/>
          </p:nvPr>
        </p:nvSpPr>
        <p:spPr>
          <a:xfrm>
            <a:off x="838200" y="3581400"/>
            <a:ext cx="7772400" cy="2590800"/>
          </a:xfrm>
        </p:spPr>
        <p:txBody>
          <a:bodyPr/>
          <a:lstStyle/>
          <a:p>
            <a:pPr>
              <a:lnSpc>
                <a:spcPct val="90000"/>
              </a:lnSpc>
            </a:pPr>
            <a:r>
              <a:rPr lang="en-US"/>
              <a:t>The variables </a:t>
            </a:r>
            <a:r>
              <a:rPr lang="en-US" b="1">
                <a:latin typeface="Courier New" pitchFamily="-111" charset="0"/>
              </a:rPr>
              <a:t>min</a:t>
            </a:r>
            <a:r>
              <a:rPr lang="en-US"/>
              <a:t> and </a:t>
            </a:r>
            <a:r>
              <a:rPr lang="en-US" b="1">
                <a:latin typeface="Courier New" pitchFamily="-111" charset="0"/>
              </a:rPr>
              <a:t>max</a:t>
            </a:r>
            <a:r>
              <a:rPr lang="en-US"/>
              <a:t> would be visible within the rest of the class</a:t>
            </a:r>
          </a:p>
          <a:p>
            <a:pPr>
              <a:lnSpc>
                <a:spcPct val="90000"/>
              </a:lnSpc>
            </a:pPr>
            <a:r>
              <a:rPr lang="en-US"/>
              <a:t>Also accessible from outside, as </a:t>
            </a:r>
            <a:r>
              <a:rPr lang="en-US" b="1">
                <a:latin typeface="Courier New" pitchFamily="-111" charset="0"/>
              </a:rPr>
              <a:t>Month.min</a:t>
            </a:r>
            <a:r>
              <a:rPr lang="en-US"/>
              <a:t> and </a:t>
            </a:r>
            <a:r>
              <a:rPr lang="en-US" b="1">
                <a:latin typeface="Courier New" pitchFamily="-111" charset="0"/>
              </a:rPr>
              <a:t>Month.max</a:t>
            </a:r>
          </a:p>
          <a:p>
            <a:pPr>
              <a:lnSpc>
                <a:spcPct val="90000"/>
              </a:lnSpc>
            </a:pPr>
            <a:r>
              <a:rPr lang="en-US"/>
              <a:t>Classes serve a different purpose too</a:t>
            </a:r>
          </a:p>
        </p:txBody>
      </p:sp>
      <p:sp>
        <p:nvSpPr>
          <p:cNvPr id="5" name="Date Placeholder 3"/>
          <p:cNvSpPr>
            <a:spLocks noGrp="1"/>
          </p:cNvSpPr>
          <p:nvPr>
            <p:ph type="dt" sz="half" idx="10"/>
          </p:nvPr>
        </p:nvSpPr>
        <p:spPr/>
        <p:txBody>
          <a:bodyPr/>
          <a:lstStyle/>
          <a:p>
            <a:r>
              <a:rPr lang="en-US" smtClean="0"/>
              <a:t>Chapter Ten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80BFCC04-2489-D649-9D50-3DB02308F84C}" type="slidenum">
              <a:rPr lang="en-US"/>
              <a:pPr/>
              <a:t>19</a:t>
            </a:fld>
            <a:endParaRPr lang="en-US"/>
          </a:p>
        </p:txBody>
      </p:sp>
      <p:sp>
        <p:nvSpPr>
          <p:cNvPr id="134148" name="Text Box 4"/>
          <p:cNvSpPr txBox="1">
            <a:spLocks noChangeArrowheads="1"/>
          </p:cNvSpPr>
          <p:nvPr/>
        </p:nvSpPr>
        <p:spPr bwMode="auto">
          <a:xfrm>
            <a:off x="1752600" y="1447800"/>
            <a:ext cx="5486400" cy="1917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public class Month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public static int min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public static int max = 12;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8" name="Rectangle 1030"/>
          <p:cNvSpPr>
            <a:spLocks noGrp="1" noChangeArrowheads="1"/>
          </p:cNvSpPr>
          <p:nvPr>
            <p:ph type="title"/>
          </p:nvPr>
        </p:nvSpPr>
        <p:spPr/>
        <p:txBody>
          <a:bodyPr/>
          <a:lstStyle/>
          <a:p>
            <a:r>
              <a:rPr lang="en-US"/>
              <a:t>Reusing Names</a:t>
            </a:r>
          </a:p>
        </p:txBody>
      </p:sp>
      <p:sp>
        <p:nvSpPr>
          <p:cNvPr id="115719" name="Rectangle 1031"/>
          <p:cNvSpPr>
            <a:spLocks noGrp="1" noChangeArrowheads="1"/>
          </p:cNvSpPr>
          <p:nvPr>
            <p:ph idx="1"/>
          </p:nvPr>
        </p:nvSpPr>
        <p:spPr>
          <a:xfrm>
            <a:off x="838200" y="1752600"/>
            <a:ext cx="7772400" cy="4419600"/>
          </a:xfrm>
        </p:spPr>
        <p:txBody>
          <a:bodyPr/>
          <a:lstStyle/>
          <a:p>
            <a:pPr>
              <a:lnSpc>
                <a:spcPct val="90000"/>
              </a:lnSpc>
            </a:pPr>
            <a:r>
              <a:rPr lang="en-US"/>
              <a:t>Scope is trivial if you have a unique name for everything:</a:t>
            </a:r>
            <a:br>
              <a:rPr lang="en-US"/>
            </a:br>
            <a:r>
              <a:rPr lang="en-US"/>
              <a:t/>
            </a:r>
            <a:br>
              <a:rPr lang="en-US"/>
            </a:br>
            <a:endParaRPr lang="en-US"/>
          </a:p>
          <a:p>
            <a:pPr>
              <a:lnSpc>
                <a:spcPct val="90000"/>
              </a:lnSpc>
            </a:pPr>
            <a:r>
              <a:rPr lang="en-US"/>
              <a:t>But in modern languages, we often use the same name over and over:</a:t>
            </a:r>
            <a:br>
              <a:rPr lang="en-US"/>
            </a:br>
            <a:r>
              <a:rPr lang="en-US"/>
              <a:t/>
            </a:r>
            <a:br>
              <a:rPr lang="en-US"/>
            </a:br>
            <a:endParaRPr lang="en-US"/>
          </a:p>
          <a:p>
            <a:pPr>
              <a:lnSpc>
                <a:spcPct val="90000"/>
              </a:lnSpc>
            </a:pPr>
            <a:r>
              <a:rPr lang="en-US"/>
              <a:t>How can this work?</a:t>
            </a:r>
          </a:p>
        </p:txBody>
      </p:sp>
      <p:sp>
        <p:nvSpPr>
          <p:cNvPr id="6" name="Date Placeholder 3"/>
          <p:cNvSpPr>
            <a:spLocks noGrp="1"/>
          </p:cNvSpPr>
          <p:nvPr>
            <p:ph type="dt" sz="half" idx="10"/>
          </p:nvPr>
        </p:nvSpPr>
        <p:spPr/>
        <p:txBody>
          <a:bodyPr/>
          <a:lstStyle/>
          <a:p>
            <a:r>
              <a:rPr lang="en-US" smtClean="0"/>
              <a:t>Chapter Ten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F55C182B-595E-9142-A75F-E1D3AEC6CFFB}" type="slidenum">
              <a:rPr lang="en-US"/>
              <a:pPr/>
              <a:t>2</a:t>
            </a:fld>
            <a:endParaRPr lang="en-US"/>
          </a:p>
        </p:txBody>
      </p:sp>
      <p:sp>
        <p:nvSpPr>
          <p:cNvPr id="115716" name="Text Box 1028"/>
          <p:cNvSpPr txBox="1">
            <a:spLocks noChangeArrowheads="1"/>
          </p:cNvSpPr>
          <p:nvPr/>
        </p:nvSpPr>
        <p:spPr bwMode="auto">
          <a:xfrm>
            <a:off x="2057400" y="4648200"/>
            <a:ext cx="571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fun square n = n * n;</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fun double n = n + n;</a:t>
            </a:r>
            <a:endParaRPr lang="en-US"/>
          </a:p>
        </p:txBody>
      </p:sp>
      <p:sp>
        <p:nvSpPr>
          <p:cNvPr id="115717" name="Text Box 1029"/>
          <p:cNvSpPr txBox="1">
            <a:spLocks noChangeArrowheads="1"/>
          </p:cNvSpPr>
          <p:nvPr/>
        </p:nvSpPr>
        <p:spPr bwMode="auto">
          <a:xfrm>
            <a:off x="2057400" y="2743200"/>
            <a:ext cx="5715000" cy="822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fun square a = a * a;</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fun double b = b + b;</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Namespace Advantages</a:t>
            </a:r>
          </a:p>
        </p:txBody>
      </p:sp>
      <p:sp>
        <p:nvSpPr>
          <p:cNvPr id="135171" name="Rectangle 3"/>
          <p:cNvSpPr>
            <a:spLocks noGrp="1" noChangeArrowheads="1"/>
          </p:cNvSpPr>
          <p:nvPr>
            <p:ph idx="1"/>
          </p:nvPr>
        </p:nvSpPr>
        <p:spPr/>
        <p:txBody>
          <a:bodyPr/>
          <a:lstStyle/>
          <a:p>
            <a:r>
              <a:rPr lang="en-US"/>
              <a:t>Two conflicting goals:</a:t>
            </a:r>
          </a:p>
          <a:p>
            <a:pPr lvl="1"/>
            <a:r>
              <a:rPr lang="en-US"/>
              <a:t>Use memorable, simple names like </a:t>
            </a:r>
            <a:r>
              <a:rPr lang="en-US" b="1">
                <a:latin typeface="Courier New" pitchFamily="-111" charset="0"/>
              </a:rPr>
              <a:t>max</a:t>
            </a:r>
          </a:p>
          <a:p>
            <a:pPr lvl="1"/>
            <a:r>
              <a:rPr lang="en-US"/>
              <a:t>For globally accessible things, use uncommon names like </a:t>
            </a:r>
            <a:r>
              <a:rPr lang="en-US" b="1">
                <a:latin typeface="Courier New" pitchFamily="-111" charset="0"/>
              </a:rPr>
              <a:t>maxSupplierBid</a:t>
            </a:r>
            <a:r>
              <a:rPr lang="en-US"/>
              <a:t>, names that will not conflict with other parts of the program</a:t>
            </a:r>
          </a:p>
          <a:p>
            <a:r>
              <a:rPr lang="en-US"/>
              <a:t>With namespaces, you can accomplish both:</a:t>
            </a:r>
          </a:p>
          <a:p>
            <a:pPr lvl="1"/>
            <a:r>
              <a:rPr lang="en-US"/>
              <a:t>Within the namespace, you can use </a:t>
            </a:r>
            <a:r>
              <a:rPr lang="en-US" b="1">
                <a:latin typeface="Courier New" pitchFamily="-111" charset="0"/>
              </a:rPr>
              <a:t>max</a:t>
            </a:r>
          </a:p>
          <a:p>
            <a:pPr lvl="1"/>
            <a:r>
              <a:rPr lang="en-US"/>
              <a:t>From outside, </a:t>
            </a:r>
            <a:r>
              <a:rPr lang="en-US" b="1">
                <a:latin typeface="Courier New" pitchFamily="-111" charset="0"/>
              </a:rPr>
              <a:t>SupplierBid.max</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6A94166-DB56-9F4C-B907-08D5428E7C74}"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r>
              <a:rPr lang="en-US"/>
              <a:t>Namespace Refinement</a:t>
            </a:r>
          </a:p>
        </p:txBody>
      </p:sp>
      <p:sp>
        <p:nvSpPr>
          <p:cNvPr id="137221" name="Rectangle 5"/>
          <p:cNvSpPr>
            <a:spLocks noGrp="1" noChangeArrowheads="1"/>
          </p:cNvSpPr>
          <p:nvPr>
            <p:ph idx="1"/>
          </p:nvPr>
        </p:nvSpPr>
        <p:spPr>
          <a:xfrm>
            <a:off x="838200" y="1752600"/>
            <a:ext cx="7772400" cy="4419600"/>
          </a:xfrm>
        </p:spPr>
        <p:txBody>
          <a:bodyPr/>
          <a:lstStyle/>
          <a:p>
            <a:pPr>
              <a:lnSpc>
                <a:spcPct val="90000"/>
              </a:lnSpc>
            </a:pPr>
            <a:r>
              <a:rPr lang="en-US"/>
              <a:t>Most namespace constructs have some way to allow part of the namespace to be kept private</a:t>
            </a:r>
          </a:p>
          <a:p>
            <a:pPr>
              <a:lnSpc>
                <a:spcPct val="90000"/>
              </a:lnSpc>
            </a:pPr>
            <a:r>
              <a:rPr lang="en-US"/>
              <a:t>Often a good </a:t>
            </a:r>
            <a:r>
              <a:rPr lang="en-US" i="1"/>
              <a:t>information hiding </a:t>
            </a:r>
            <a:r>
              <a:rPr lang="en-US"/>
              <a:t>technique </a:t>
            </a:r>
          </a:p>
          <a:p>
            <a:pPr>
              <a:lnSpc>
                <a:spcPct val="90000"/>
              </a:lnSpc>
            </a:pPr>
            <a:r>
              <a:rPr lang="en-US"/>
              <a:t>Programs are more maintainable when scopes are small</a:t>
            </a:r>
          </a:p>
          <a:p>
            <a:pPr>
              <a:lnSpc>
                <a:spcPct val="90000"/>
              </a:lnSpc>
            </a:pPr>
            <a:r>
              <a:rPr lang="en-US"/>
              <a:t>For example, </a:t>
            </a:r>
            <a:r>
              <a:rPr lang="en-US" i="1"/>
              <a:t>abstract data types</a:t>
            </a:r>
            <a:r>
              <a:rPr lang="en-US"/>
              <a:t> reveal a strict interface while hiding implementation details…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8BD3813-5081-6A47-BBAF-602437F5203E}"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Example: An Abstract Data Type</a:t>
            </a:r>
          </a:p>
        </p:txBody>
      </p:sp>
      <p:sp>
        <p:nvSpPr>
          <p:cNvPr id="10" name="Date Placeholder 3"/>
          <p:cNvSpPr>
            <a:spLocks noGrp="1"/>
          </p:cNvSpPr>
          <p:nvPr>
            <p:ph type="dt" sz="half" idx="10"/>
          </p:nvPr>
        </p:nvSpPr>
        <p:spPr/>
        <p:txBody>
          <a:bodyPr/>
          <a:lstStyle/>
          <a:p>
            <a:r>
              <a:rPr lang="en-US" smtClean="0"/>
              <a:t>Chapter Ten</a:t>
            </a:r>
            <a:endParaRPr lang="en-US"/>
          </a:p>
        </p:txBody>
      </p:sp>
      <p:sp>
        <p:nvSpPr>
          <p:cNvPr id="11" name="Footer Placeholder 4"/>
          <p:cNvSpPr>
            <a:spLocks noGrp="1"/>
          </p:cNvSpPr>
          <p:nvPr>
            <p:ph type="ftr" sz="quarter" idx="11"/>
          </p:nvPr>
        </p:nvSpPr>
        <p:spPr/>
        <p:txBody>
          <a:bodyPr/>
          <a:lstStyle/>
          <a:p>
            <a:r>
              <a:rPr lang="en-US" smtClean="0"/>
              <a:t>Modern Programming Languages, 2nd ed.</a:t>
            </a:r>
            <a:endParaRPr lang="en-US"/>
          </a:p>
        </p:txBody>
      </p:sp>
      <p:sp>
        <p:nvSpPr>
          <p:cNvPr id="12" name="Slide Number Placeholder 5"/>
          <p:cNvSpPr>
            <a:spLocks noGrp="1"/>
          </p:cNvSpPr>
          <p:nvPr>
            <p:ph type="sldNum" sz="quarter" idx="12"/>
          </p:nvPr>
        </p:nvSpPr>
        <p:spPr/>
        <p:txBody>
          <a:bodyPr/>
          <a:lstStyle/>
          <a:p>
            <a:fld id="{C14A90DC-ED99-804A-9E7A-89E86ED3AEFB}" type="slidenum">
              <a:rPr lang="en-US"/>
              <a:pPr/>
              <a:t>22</a:t>
            </a:fld>
            <a:endParaRPr lang="en-US"/>
          </a:p>
        </p:txBody>
      </p:sp>
      <p:sp>
        <p:nvSpPr>
          <p:cNvPr id="138245" name="Text Box 5"/>
          <p:cNvSpPr txBox="1">
            <a:spLocks noChangeArrowheads="1"/>
          </p:cNvSpPr>
          <p:nvPr/>
        </p:nvSpPr>
        <p:spPr bwMode="auto">
          <a:xfrm>
            <a:off x="914400" y="1676400"/>
            <a:ext cx="6324600" cy="37433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namespace dictionary contains</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constant definition for </a:t>
            </a:r>
            <a:r>
              <a:rPr lang="en-US" b="1">
                <a:solidFill>
                  <a:srgbClr val="000000"/>
                </a:solidFill>
                <a:latin typeface="Courier New" pitchFamily="-111" charset="0"/>
                <a:ea typeface="Courier New" pitchFamily="-111" charset="0"/>
                <a:cs typeface="Courier New" pitchFamily="-111" charset="0"/>
              </a:rPr>
              <a:t>initialSize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type definition for </a:t>
            </a:r>
            <a:r>
              <a:rPr lang="en-US" b="1">
                <a:solidFill>
                  <a:srgbClr val="000000"/>
                </a:solidFill>
                <a:latin typeface="Courier New" pitchFamily="-111" charset="0"/>
                <a:ea typeface="Courier New" pitchFamily="-111" charset="0"/>
                <a:cs typeface="Courier New" pitchFamily="-111" charset="0"/>
              </a:rPr>
              <a:t>hashTable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hash</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reallocate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create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insert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search</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delete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end namespace</a:t>
            </a:r>
          </a:p>
        </p:txBody>
      </p:sp>
      <p:sp>
        <p:nvSpPr>
          <p:cNvPr id="138246" name="Oval 6"/>
          <p:cNvSpPr>
            <a:spLocks noChangeArrowheads="1"/>
          </p:cNvSpPr>
          <p:nvPr/>
        </p:nvSpPr>
        <p:spPr bwMode="auto">
          <a:xfrm>
            <a:off x="457200" y="3429000"/>
            <a:ext cx="5943600" cy="1752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38247" name="Text Box 7"/>
          <p:cNvSpPr txBox="1">
            <a:spLocks noChangeArrowheads="1"/>
          </p:cNvSpPr>
          <p:nvPr/>
        </p:nvSpPr>
        <p:spPr bwMode="auto">
          <a:xfrm>
            <a:off x="3505200" y="5410200"/>
            <a:ext cx="4783138" cy="457200"/>
          </a:xfrm>
          <a:prstGeom prst="rect">
            <a:avLst/>
          </a:prstGeom>
          <a:noFill/>
          <a:ln w="9525">
            <a:noFill/>
            <a:miter lim="800000"/>
            <a:headEnd/>
            <a:tailEnd/>
          </a:ln>
          <a:effectLst/>
        </p:spPr>
        <p:txBody>
          <a:bodyPr wrap="none">
            <a:prstTxWarp prst="textNoShape">
              <a:avLst/>
            </a:prstTxWarp>
            <a:spAutoFit/>
          </a:bodyPr>
          <a:lstStyle/>
          <a:p>
            <a:r>
              <a:rPr lang="en-US"/>
              <a:t>Interface definitions should be visible</a:t>
            </a:r>
          </a:p>
        </p:txBody>
      </p:sp>
      <p:sp>
        <p:nvSpPr>
          <p:cNvPr id="138248" name="Oval 8"/>
          <p:cNvSpPr>
            <a:spLocks noChangeArrowheads="1"/>
          </p:cNvSpPr>
          <p:nvPr/>
        </p:nvSpPr>
        <p:spPr bwMode="auto">
          <a:xfrm>
            <a:off x="533400" y="1905000"/>
            <a:ext cx="6934200" cy="1752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38249" name="Text Box 9"/>
          <p:cNvSpPr txBox="1">
            <a:spLocks noChangeArrowheads="1"/>
          </p:cNvSpPr>
          <p:nvPr/>
        </p:nvSpPr>
        <p:spPr bwMode="auto">
          <a:xfrm>
            <a:off x="6705600" y="3505200"/>
            <a:ext cx="2265363" cy="1187450"/>
          </a:xfrm>
          <a:prstGeom prst="rect">
            <a:avLst/>
          </a:prstGeom>
          <a:noFill/>
          <a:ln w="9525">
            <a:noFill/>
            <a:miter lim="800000"/>
            <a:headEnd/>
            <a:tailEnd/>
          </a:ln>
          <a:effectLst/>
        </p:spPr>
        <p:txBody>
          <a:bodyPr wrap="none">
            <a:prstTxWarp prst="textNoShape">
              <a:avLst/>
            </a:prstTxWarp>
            <a:spAutoFit/>
          </a:bodyPr>
          <a:lstStyle/>
          <a:p>
            <a:r>
              <a:rPr lang="en-US"/>
              <a:t>Implementation </a:t>
            </a:r>
            <a:br>
              <a:rPr lang="en-US"/>
            </a:br>
            <a:r>
              <a:rPr lang="en-US"/>
              <a:t>definitions</a:t>
            </a:r>
            <a:br>
              <a:rPr lang="en-US"/>
            </a:br>
            <a:r>
              <a:rPr lang="en-US"/>
              <a:t>should be hidden</a:t>
            </a:r>
          </a:p>
        </p:txBody>
      </p:sp>
      <p:cxnSp>
        <p:nvCxnSpPr>
          <p:cNvPr id="138250" name="AutoShape 10"/>
          <p:cNvCxnSpPr>
            <a:cxnSpLocks noChangeShapeType="1"/>
            <a:stCxn id="138248" idx="7"/>
            <a:endCxn id="138249" idx="0"/>
          </p:cNvCxnSpPr>
          <p:nvPr/>
        </p:nvCxnSpPr>
        <p:spPr bwMode="auto">
          <a:xfrm rot="5400000" flipV="1">
            <a:off x="6473825" y="2139950"/>
            <a:ext cx="1343025" cy="1387475"/>
          </a:xfrm>
          <a:prstGeom prst="curvedConnector3">
            <a:avLst>
              <a:gd name="adj1" fmla="val -36171"/>
            </a:avLst>
          </a:prstGeom>
          <a:noFill/>
          <a:ln w="9525">
            <a:solidFill>
              <a:schemeClr val="tx1"/>
            </a:solidFill>
            <a:round/>
            <a:headEnd/>
            <a:tailEnd/>
          </a:ln>
          <a:effectLst/>
        </p:spPr>
      </p:cxnSp>
      <p:cxnSp>
        <p:nvCxnSpPr>
          <p:cNvPr id="138251" name="AutoShape 11"/>
          <p:cNvCxnSpPr>
            <a:cxnSpLocks noChangeShapeType="1"/>
            <a:stCxn id="138246" idx="5"/>
            <a:endCxn id="138247" idx="0"/>
          </p:cNvCxnSpPr>
          <p:nvPr/>
        </p:nvCxnSpPr>
        <p:spPr bwMode="auto">
          <a:xfrm rot="16200000" flipH="1">
            <a:off x="5471319" y="4983956"/>
            <a:ext cx="485775" cy="366713"/>
          </a:xfrm>
          <a:prstGeom prst="curvedConnector3">
            <a:avLst>
              <a:gd name="adj1" fmla="val 76472"/>
            </a:avLst>
          </a:prstGeom>
          <a:noFill/>
          <a:ln w="9525">
            <a:solidFill>
              <a:schemeClr val="tx1"/>
            </a:solidFill>
            <a:round/>
            <a:headEnd/>
            <a:tailEnd/>
          </a:ln>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Two Approaches</a:t>
            </a:r>
          </a:p>
        </p:txBody>
      </p:sp>
      <p:sp>
        <p:nvSpPr>
          <p:cNvPr id="140291" name="Rectangle 3"/>
          <p:cNvSpPr>
            <a:spLocks noGrp="1" noChangeArrowheads="1"/>
          </p:cNvSpPr>
          <p:nvPr>
            <p:ph idx="1"/>
          </p:nvPr>
        </p:nvSpPr>
        <p:spPr/>
        <p:txBody>
          <a:bodyPr/>
          <a:lstStyle/>
          <a:p>
            <a:pPr>
              <a:lnSpc>
                <a:spcPct val="90000"/>
              </a:lnSpc>
            </a:pPr>
            <a:r>
              <a:rPr lang="en-US"/>
              <a:t>In some languages, like C++, the namespace specifies the visibility of its components</a:t>
            </a:r>
          </a:p>
          <a:p>
            <a:pPr>
              <a:lnSpc>
                <a:spcPct val="90000"/>
              </a:lnSpc>
            </a:pPr>
            <a:r>
              <a:rPr lang="en-US"/>
              <a:t>In other languages, like ML, a separate construct defines the interface to a namespace (a </a:t>
            </a:r>
            <a:r>
              <a:rPr lang="en-US" i="1"/>
              <a:t>signature</a:t>
            </a:r>
            <a:r>
              <a:rPr lang="en-US"/>
              <a:t> in ML)</a:t>
            </a:r>
          </a:p>
          <a:p>
            <a:pPr>
              <a:lnSpc>
                <a:spcPct val="90000"/>
              </a:lnSpc>
            </a:pPr>
            <a:r>
              <a:rPr lang="en-US"/>
              <a:t>And some languages, like Ada and Java, combine the two approaches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02F44633-7166-AD4F-90BE-C295E71A1C85}"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Namespace Specifies Visibility</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18713C5-44B1-7E49-8B62-612DEAA6AEDE}" type="slidenum">
              <a:rPr lang="en-US"/>
              <a:pPr/>
              <a:t>24</a:t>
            </a:fld>
            <a:endParaRPr lang="en-US"/>
          </a:p>
        </p:txBody>
      </p:sp>
      <p:sp>
        <p:nvSpPr>
          <p:cNvPr id="139268" name="Text Box 4"/>
          <p:cNvSpPr txBox="1">
            <a:spLocks noChangeArrowheads="1"/>
          </p:cNvSpPr>
          <p:nvPr/>
        </p:nvSpPr>
        <p:spPr bwMode="auto">
          <a:xfrm>
            <a:off x="1143000" y="1371600"/>
            <a:ext cx="7696200" cy="4473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namespace dictionary contains</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private: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constant definition for </a:t>
            </a:r>
            <a:r>
              <a:rPr lang="en-US" b="1">
                <a:solidFill>
                  <a:srgbClr val="000000"/>
                </a:solidFill>
                <a:latin typeface="Courier New" pitchFamily="-111" charset="0"/>
                <a:ea typeface="Courier New" pitchFamily="-111" charset="0"/>
                <a:cs typeface="Courier New" pitchFamily="-111" charset="0"/>
              </a:rPr>
              <a:t>initialSize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type definition for </a:t>
            </a:r>
            <a:r>
              <a:rPr lang="en-US" b="1">
                <a:solidFill>
                  <a:srgbClr val="000000"/>
                </a:solidFill>
                <a:latin typeface="Courier New" pitchFamily="-111" charset="0"/>
                <a:ea typeface="Courier New" pitchFamily="-111" charset="0"/>
                <a:cs typeface="Courier New" pitchFamily="-111" charset="0"/>
              </a:rPr>
              <a:t>hashTable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hash</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reallocate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public: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create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insert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search</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a:t>
            </a:r>
            <a:r>
              <a:rPr lang="en-US" i="1">
                <a:solidFill>
                  <a:srgbClr val="000000"/>
                </a:solidFill>
                <a:ea typeface="Times New Roman" pitchFamily="-111" charset="0"/>
                <a:cs typeface="Times New Roman" pitchFamily="-111" charset="0"/>
              </a:rPr>
              <a:t>a function definition for </a:t>
            </a:r>
            <a:r>
              <a:rPr lang="en-US" b="1">
                <a:solidFill>
                  <a:srgbClr val="000000"/>
                </a:solidFill>
                <a:latin typeface="Courier New" pitchFamily="-111" charset="0"/>
                <a:ea typeface="Courier New" pitchFamily="-111" charset="0"/>
                <a:cs typeface="Courier New" pitchFamily="-111" charset="0"/>
              </a:rPr>
              <a:t>delete</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end namespace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76200"/>
            <a:ext cx="7772400" cy="1104900"/>
          </a:xfrm>
        </p:spPr>
        <p:txBody>
          <a:bodyPr/>
          <a:lstStyle/>
          <a:p>
            <a:r>
              <a:rPr lang="en-US"/>
              <a:t>Separate Interface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DC3ABB33-74F7-A945-823B-F62707A9C33C}" type="slidenum">
              <a:rPr lang="en-US"/>
              <a:pPr/>
              <a:t>25</a:t>
            </a:fld>
            <a:endParaRPr lang="en-US"/>
          </a:p>
        </p:txBody>
      </p:sp>
      <p:sp>
        <p:nvSpPr>
          <p:cNvPr id="141316" name="Rectangle 4"/>
          <p:cNvSpPr>
            <a:spLocks noChangeArrowheads="1"/>
          </p:cNvSpPr>
          <p:nvPr/>
        </p:nvSpPr>
        <p:spPr bwMode="auto">
          <a:xfrm>
            <a:off x="533400" y="1066800"/>
            <a:ext cx="8534400" cy="5578475"/>
          </a:xfrm>
          <a:prstGeom prst="rect">
            <a:avLst/>
          </a:prstGeom>
          <a:noFill/>
          <a:ln w="9525">
            <a:noFill/>
            <a:miter lim="800000"/>
            <a:headEnd/>
            <a:tailEnd/>
          </a:ln>
          <a:effectLst/>
        </p:spPr>
        <p:txBody>
          <a:bodyPr>
            <a:prstTxWarp prst="textNoShape">
              <a:avLst/>
            </a:prstTxWarp>
            <a:spAutoFit/>
          </a:bodyPr>
          <a:lstStyle/>
          <a:p>
            <a:r>
              <a:rPr lang="en-US" sz="2000" b="1">
                <a:solidFill>
                  <a:srgbClr val="000000"/>
                </a:solidFill>
                <a:latin typeface="Courier New" pitchFamily="-111" charset="0"/>
                <a:ea typeface="Courier New" pitchFamily="-111" charset="0"/>
                <a:cs typeface="Courier New" pitchFamily="-111" charset="0"/>
              </a:rPr>
              <a:t>interface dictionary contains</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type definition for </a:t>
            </a:r>
            <a:r>
              <a:rPr lang="en-US" sz="2000" b="1">
                <a:solidFill>
                  <a:srgbClr val="000000"/>
                </a:solidFill>
                <a:latin typeface="Courier New" pitchFamily="-111" charset="0"/>
                <a:ea typeface="Courier New" pitchFamily="-111" charset="0"/>
                <a:cs typeface="Courier New" pitchFamily="-111" charset="0"/>
              </a:rPr>
              <a:t>create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type definition for </a:t>
            </a:r>
            <a:r>
              <a:rPr lang="en-US" sz="2000" b="1">
                <a:solidFill>
                  <a:srgbClr val="000000"/>
                </a:solidFill>
                <a:latin typeface="Courier New" pitchFamily="-111" charset="0"/>
                <a:ea typeface="Courier New" pitchFamily="-111" charset="0"/>
                <a:cs typeface="Courier New" pitchFamily="-111" charset="0"/>
              </a:rPr>
              <a:t>insert</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type definition for </a:t>
            </a:r>
            <a:r>
              <a:rPr lang="en-US" sz="2000" b="1">
                <a:solidFill>
                  <a:srgbClr val="000000"/>
                </a:solidFill>
                <a:latin typeface="Courier New" pitchFamily="-111" charset="0"/>
                <a:ea typeface="Courier New" pitchFamily="-111" charset="0"/>
                <a:cs typeface="Courier New" pitchFamily="-111" charset="0"/>
              </a:rPr>
              <a:t>search</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type definition for </a:t>
            </a:r>
            <a:r>
              <a:rPr lang="en-US" sz="2000" b="1">
                <a:solidFill>
                  <a:srgbClr val="000000"/>
                </a:solidFill>
                <a:latin typeface="Courier New" pitchFamily="-111" charset="0"/>
                <a:ea typeface="Courier New" pitchFamily="-111" charset="0"/>
                <a:cs typeface="Courier New" pitchFamily="-111" charset="0"/>
              </a:rPr>
              <a:t>delete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end interface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namespace myDictionary implements dictionary contains</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constant definition for </a:t>
            </a:r>
            <a:r>
              <a:rPr lang="en-US" sz="2000" b="1">
                <a:solidFill>
                  <a:srgbClr val="000000"/>
                </a:solidFill>
                <a:latin typeface="Courier New" pitchFamily="-111" charset="0"/>
                <a:ea typeface="Courier New" pitchFamily="-111" charset="0"/>
                <a:cs typeface="Courier New" pitchFamily="-111" charset="0"/>
              </a:rPr>
              <a:t>initialSize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type definition for </a:t>
            </a:r>
            <a:r>
              <a:rPr lang="en-US" sz="2000" b="1">
                <a:solidFill>
                  <a:srgbClr val="000000"/>
                </a:solidFill>
                <a:latin typeface="Courier New" pitchFamily="-111" charset="0"/>
                <a:ea typeface="Courier New" pitchFamily="-111" charset="0"/>
                <a:cs typeface="Courier New" pitchFamily="-111" charset="0"/>
              </a:rPr>
              <a:t>hashTable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hash</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reallocate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create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insert</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search</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  </a:t>
            </a:r>
            <a:r>
              <a:rPr lang="en-US" sz="2000" i="1">
                <a:solidFill>
                  <a:srgbClr val="000000"/>
                </a:solidFill>
                <a:ea typeface="Times New Roman" pitchFamily="-111" charset="0"/>
                <a:cs typeface="Times New Roman" pitchFamily="-111" charset="0"/>
              </a:rPr>
              <a:t>a function definition for </a:t>
            </a:r>
            <a:r>
              <a:rPr lang="en-US" sz="2000" b="1">
                <a:solidFill>
                  <a:srgbClr val="000000"/>
                </a:solidFill>
                <a:latin typeface="Courier New" pitchFamily="-111" charset="0"/>
                <a:ea typeface="Courier New" pitchFamily="-111" charset="0"/>
                <a:cs typeface="Courier New" pitchFamily="-111" charset="0"/>
              </a:rPr>
              <a:t>delete</a:t>
            </a:r>
            <a:br>
              <a:rPr lang="en-US" sz="2000" b="1">
                <a:solidFill>
                  <a:srgbClr val="000000"/>
                </a:solidFill>
                <a:latin typeface="Courier New" pitchFamily="-111" charset="0"/>
                <a:ea typeface="Courier New" pitchFamily="-111" charset="0"/>
                <a:cs typeface="Courier New" pitchFamily="-111" charset="0"/>
              </a:rPr>
            </a:br>
            <a:r>
              <a:rPr lang="en-US" sz="2000" b="1">
                <a:solidFill>
                  <a:srgbClr val="000000"/>
                </a:solidFill>
                <a:latin typeface="Courier New" pitchFamily="-111" charset="0"/>
                <a:ea typeface="Courier New" pitchFamily="-111" charset="0"/>
                <a:cs typeface="Courier New" pitchFamily="-111" charset="0"/>
              </a:rPr>
              <a:t>end namespace</a:t>
            </a:r>
          </a:p>
          <a:p>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Outline</a:t>
            </a:r>
          </a:p>
        </p:txBody>
      </p:sp>
      <p:sp>
        <p:nvSpPr>
          <p:cNvPr id="142339" name="Rectangle 3"/>
          <p:cNvSpPr>
            <a:spLocks noGrp="1" noChangeArrowheads="1"/>
          </p:cNvSpPr>
          <p:nvPr>
            <p:ph idx="1"/>
          </p:nvPr>
        </p:nvSpPr>
        <p:spPr/>
        <p:txBody>
          <a:bodyPr/>
          <a:lstStyle/>
          <a:p>
            <a:r>
              <a:rPr lang="en-US">
                <a:solidFill>
                  <a:schemeClr val="bg2"/>
                </a:solidFill>
              </a:rPr>
              <a:t>Definitions and scope</a:t>
            </a:r>
          </a:p>
          <a:p>
            <a:r>
              <a:rPr lang="en-US">
                <a:solidFill>
                  <a:schemeClr val="bg2"/>
                </a:solidFill>
              </a:rPr>
              <a:t>Scoping with blocks</a:t>
            </a:r>
          </a:p>
          <a:p>
            <a:r>
              <a:rPr lang="en-US">
                <a:solidFill>
                  <a:schemeClr val="bg2"/>
                </a:solidFill>
              </a:rPr>
              <a:t>Scoping with labeled namespaces</a:t>
            </a:r>
          </a:p>
          <a:p>
            <a:r>
              <a:rPr lang="en-US"/>
              <a:t>Scoping with primitive namespaces</a:t>
            </a:r>
          </a:p>
          <a:p>
            <a:r>
              <a:rPr lang="en-US">
                <a:solidFill>
                  <a:schemeClr val="bg2"/>
                </a:solidFill>
              </a:rPr>
              <a:t>Dynamic scoping</a:t>
            </a:r>
          </a:p>
          <a:p>
            <a:r>
              <a:rPr lang="en-US">
                <a:solidFill>
                  <a:schemeClr val="bg2"/>
                </a:solidFill>
              </a:rPr>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8262B9CC-758D-FE47-A536-87B0A4629FF2}"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Do Not Try This At Home</a:t>
            </a:r>
          </a:p>
        </p:txBody>
      </p:sp>
      <p:sp>
        <p:nvSpPr>
          <p:cNvPr id="144387" name="Rectangle 3"/>
          <p:cNvSpPr>
            <a:spLocks noGrp="1" noChangeArrowheads="1"/>
          </p:cNvSpPr>
          <p:nvPr>
            <p:ph idx="1"/>
          </p:nvPr>
        </p:nvSpPr>
        <p:spPr>
          <a:xfrm>
            <a:off x="838200" y="2438400"/>
            <a:ext cx="7772400" cy="2057400"/>
          </a:xfrm>
        </p:spPr>
        <p:txBody>
          <a:bodyPr/>
          <a:lstStyle/>
          <a:p>
            <a:pPr>
              <a:lnSpc>
                <a:spcPct val="90000"/>
              </a:lnSpc>
            </a:pPr>
            <a:r>
              <a:rPr lang="en-US"/>
              <a:t>It is legal to have a variable named </a:t>
            </a:r>
            <a:r>
              <a:rPr lang="en-US" b="1">
                <a:latin typeface="Courier New" pitchFamily="-111" charset="0"/>
              </a:rPr>
              <a:t>int</a:t>
            </a:r>
          </a:p>
          <a:p>
            <a:pPr>
              <a:lnSpc>
                <a:spcPct val="90000"/>
              </a:lnSpc>
            </a:pPr>
            <a:r>
              <a:rPr lang="en-US"/>
              <a:t>ML is not confused</a:t>
            </a:r>
          </a:p>
          <a:p>
            <a:pPr>
              <a:lnSpc>
                <a:spcPct val="90000"/>
              </a:lnSpc>
            </a:pPr>
            <a:r>
              <a:rPr lang="en-US"/>
              <a:t>You can even do this (ML understands that </a:t>
            </a:r>
            <a:r>
              <a:rPr lang="en-US" b="1">
                <a:latin typeface="Courier New" pitchFamily="-111" charset="0"/>
              </a:rPr>
              <a:t>int*int</a:t>
            </a:r>
            <a:r>
              <a:rPr lang="en-US"/>
              <a:t> is not a type here):</a:t>
            </a:r>
          </a:p>
        </p:txBody>
      </p:sp>
      <p:sp>
        <p:nvSpPr>
          <p:cNvPr id="6" name="Date Placeholder 3"/>
          <p:cNvSpPr>
            <a:spLocks noGrp="1"/>
          </p:cNvSpPr>
          <p:nvPr>
            <p:ph type="dt" sz="half" idx="10"/>
          </p:nvPr>
        </p:nvSpPr>
        <p:spPr/>
        <p:txBody>
          <a:bodyPr/>
          <a:lstStyle/>
          <a:p>
            <a:r>
              <a:rPr lang="en-US" smtClean="0"/>
              <a:t>Chapter Ten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AB262844-D71C-8546-849F-20A28509CB38}" type="slidenum">
              <a:rPr lang="en-US"/>
              <a:pPr/>
              <a:t>27</a:t>
            </a:fld>
            <a:endParaRPr lang="en-US"/>
          </a:p>
        </p:txBody>
      </p:sp>
      <p:sp>
        <p:nvSpPr>
          <p:cNvPr id="144388" name="Text Box 4"/>
          <p:cNvSpPr txBox="1">
            <a:spLocks noChangeArrowheads="1"/>
          </p:cNvSpPr>
          <p:nvPr/>
        </p:nvSpPr>
        <p:spPr bwMode="auto">
          <a:xfrm>
            <a:off x="1371600" y="1524000"/>
            <a:ext cx="6934200" cy="831850"/>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solidFill>
                  <a:srgbClr val="000000"/>
                </a:solidFill>
                <a:latin typeface="Courier New" pitchFamily="-111" charset="0"/>
                <a:ea typeface="Courier New" pitchFamily="-111" charset="0"/>
                <a:cs typeface="Courier New" pitchFamily="-111" charset="0"/>
              </a:rPr>
              <a:t>- </a:t>
            </a:r>
            <a:r>
              <a:rPr lang="en-US" b="1">
                <a:solidFill>
                  <a:srgbClr val="000000"/>
                </a:solidFill>
                <a:latin typeface="Courier New" pitchFamily="-111" charset="0"/>
                <a:ea typeface="Courier New" pitchFamily="-111" charset="0"/>
                <a:cs typeface="Courier New" pitchFamily="-111" charset="0"/>
              </a:rPr>
              <a:t>val int = 3;</a:t>
            </a:r>
            <a:br>
              <a:rPr lang="en-US" b="1">
                <a:solidFill>
                  <a:srgbClr val="000000"/>
                </a:solidFill>
                <a:latin typeface="Courier New" pitchFamily="-111" charset="0"/>
                <a:ea typeface="Courier New" pitchFamily="-111" charset="0"/>
                <a:cs typeface="Courier New" pitchFamily="-111" charset="0"/>
              </a:rPr>
            </a:br>
            <a:r>
              <a:rPr lang="en-US">
                <a:solidFill>
                  <a:srgbClr val="000000"/>
                </a:solidFill>
                <a:latin typeface="Courier New" pitchFamily="-111" charset="0"/>
                <a:ea typeface="Courier New" pitchFamily="-111" charset="0"/>
                <a:cs typeface="Courier New" pitchFamily="-111" charset="0"/>
              </a:rPr>
              <a:t>val int = 3 : int</a:t>
            </a:r>
            <a:endParaRPr lang="en-US"/>
          </a:p>
        </p:txBody>
      </p:sp>
      <p:sp>
        <p:nvSpPr>
          <p:cNvPr id="144389" name="Text Box 5"/>
          <p:cNvSpPr txBox="1">
            <a:spLocks noChangeArrowheads="1"/>
          </p:cNvSpPr>
          <p:nvPr/>
        </p:nvSpPr>
        <p:spPr bwMode="auto">
          <a:xfrm>
            <a:off x="1447800" y="4572000"/>
            <a:ext cx="5715000" cy="1562100"/>
          </a:xfrm>
          <a:prstGeom prst="rect">
            <a:avLst/>
          </a:prstGeom>
          <a:noFill/>
          <a:ln w="9525">
            <a:solidFill>
              <a:schemeClr val="tx1"/>
            </a:solidFill>
            <a:miter lim="800000"/>
            <a:headEnd/>
            <a:tailEnd/>
          </a:ln>
          <a:effectLst/>
        </p:spPr>
        <p:txBody>
          <a:bodyPr>
            <a:prstTxWarp prst="textNoShape">
              <a:avLst/>
            </a:prstTxWarp>
            <a:spAutoFit/>
          </a:bodyPr>
          <a:lstStyle/>
          <a:p>
            <a:pPr>
              <a:spcBef>
                <a:spcPct val="50000"/>
              </a:spcBef>
            </a:pPr>
            <a:r>
              <a:rPr lang="en-US">
                <a:solidFill>
                  <a:srgbClr val="000000"/>
                </a:solidFill>
                <a:latin typeface="Courier New" pitchFamily="-111" charset="0"/>
                <a:ea typeface="Courier New" pitchFamily="-111" charset="0"/>
                <a:cs typeface="Courier New" pitchFamily="-111" charset="0"/>
              </a:rPr>
              <a:t>- </a:t>
            </a:r>
            <a:r>
              <a:rPr lang="en-US" b="1">
                <a:solidFill>
                  <a:srgbClr val="000000"/>
                </a:solidFill>
                <a:latin typeface="Courier New" pitchFamily="-111" charset="0"/>
                <a:ea typeface="Courier New" pitchFamily="-111" charset="0"/>
                <a:cs typeface="Courier New" pitchFamily="-111" charset="0"/>
              </a:rPr>
              <a:t>fun f int = int*int;</a:t>
            </a:r>
            <a:br>
              <a:rPr lang="en-US" b="1">
                <a:solidFill>
                  <a:srgbClr val="000000"/>
                </a:solidFill>
                <a:latin typeface="Courier New" pitchFamily="-111" charset="0"/>
                <a:ea typeface="Courier New" pitchFamily="-111" charset="0"/>
                <a:cs typeface="Courier New" pitchFamily="-111" charset="0"/>
              </a:rPr>
            </a:br>
            <a:r>
              <a:rPr lang="en-US">
                <a:solidFill>
                  <a:srgbClr val="000000"/>
                </a:solidFill>
                <a:latin typeface="Courier New" pitchFamily="-111" charset="0"/>
                <a:ea typeface="Courier New" pitchFamily="-111" charset="0"/>
                <a:cs typeface="Courier New" pitchFamily="-111" charset="0"/>
              </a:rPr>
              <a:t>val f = fn : int -&gt; int</a:t>
            </a:r>
            <a:br>
              <a:rPr lang="en-US">
                <a:solidFill>
                  <a:srgbClr val="000000"/>
                </a:solidFill>
                <a:latin typeface="Courier New" pitchFamily="-111" charset="0"/>
                <a:ea typeface="Courier New" pitchFamily="-111" charset="0"/>
                <a:cs typeface="Courier New" pitchFamily="-111" charset="0"/>
              </a:rPr>
            </a:br>
            <a:r>
              <a:rPr lang="en-US">
                <a:solidFill>
                  <a:srgbClr val="000000"/>
                </a:solidFill>
                <a:latin typeface="Courier New" pitchFamily="-111" charset="0"/>
                <a:ea typeface="Courier New" pitchFamily="-111" charset="0"/>
                <a:cs typeface="Courier New" pitchFamily="-111" charset="0"/>
              </a:rPr>
              <a:t>- </a:t>
            </a:r>
            <a:r>
              <a:rPr lang="en-US" b="1">
                <a:solidFill>
                  <a:srgbClr val="000000"/>
                </a:solidFill>
                <a:latin typeface="Courier New" pitchFamily="-111" charset="0"/>
                <a:ea typeface="Courier New" pitchFamily="-111" charset="0"/>
                <a:cs typeface="Courier New" pitchFamily="-111" charset="0"/>
              </a:rPr>
              <a:t>f 3;</a:t>
            </a:r>
            <a:br>
              <a:rPr lang="en-US" b="1">
                <a:solidFill>
                  <a:srgbClr val="000000"/>
                </a:solidFill>
                <a:latin typeface="Courier New" pitchFamily="-111" charset="0"/>
                <a:ea typeface="Courier New" pitchFamily="-111" charset="0"/>
                <a:cs typeface="Courier New" pitchFamily="-111" charset="0"/>
              </a:rPr>
            </a:br>
            <a:r>
              <a:rPr lang="en-US">
                <a:solidFill>
                  <a:srgbClr val="000000"/>
                </a:solidFill>
                <a:latin typeface="Courier New" pitchFamily="-111" charset="0"/>
                <a:ea typeface="Courier New" pitchFamily="-111" charset="0"/>
                <a:cs typeface="Courier New" pitchFamily="-111" charset="0"/>
              </a:rPr>
              <a:t>val it = 9 : int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29" name="Rectangle 21"/>
          <p:cNvSpPr>
            <a:spLocks noGrp="1" noChangeArrowheads="1"/>
          </p:cNvSpPr>
          <p:nvPr>
            <p:ph type="title"/>
          </p:nvPr>
        </p:nvSpPr>
        <p:spPr/>
        <p:txBody>
          <a:bodyPr/>
          <a:lstStyle/>
          <a:p>
            <a:r>
              <a:rPr lang="en-US"/>
              <a:t>Primitive Namespaces</a:t>
            </a:r>
          </a:p>
        </p:txBody>
      </p:sp>
      <p:sp>
        <p:nvSpPr>
          <p:cNvPr id="145430" name="Rectangle 22"/>
          <p:cNvSpPr>
            <a:spLocks noGrp="1" noChangeArrowheads="1"/>
          </p:cNvSpPr>
          <p:nvPr>
            <p:ph idx="1"/>
          </p:nvPr>
        </p:nvSpPr>
        <p:spPr/>
        <p:txBody>
          <a:bodyPr/>
          <a:lstStyle/>
          <a:p>
            <a:r>
              <a:rPr lang="en-US"/>
              <a:t>ML’s syntax keeps types and expressions separated</a:t>
            </a:r>
          </a:p>
          <a:p>
            <a:r>
              <a:rPr lang="en-US"/>
              <a:t>ML always knows whether it is looking for a type or for something else</a:t>
            </a:r>
          </a:p>
          <a:p>
            <a:r>
              <a:rPr lang="en-US"/>
              <a:t>There is a separate namespace for types</a:t>
            </a:r>
          </a:p>
        </p:txBody>
      </p:sp>
      <p:sp>
        <p:nvSpPr>
          <p:cNvPr id="20" name="Date Placeholder 3"/>
          <p:cNvSpPr>
            <a:spLocks noGrp="1"/>
          </p:cNvSpPr>
          <p:nvPr>
            <p:ph type="dt" sz="half" idx="10"/>
          </p:nvPr>
        </p:nvSpPr>
        <p:spPr/>
        <p:txBody>
          <a:bodyPr/>
          <a:lstStyle/>
          <a:p>
            <a:r>
              <a:rPr lang="en-US" smtClean="0"/>
              <a:t>Chapter Ten</a:t>
            </a:r>
            <a:endParaRPr lang="en-US"/>
          </a:p>
        </p:txBody>
      </p:sp>
      <p:sp>
        <p:nvSpPr>
          <p:cNvPr id="21" name="Footer Placeholder 4"/>
          <p:cNvSpPr>
            <a:spLocks noGrp="1"/>
          </p:cNvSpPr>
          <p:nvPr>
            <p:ph type="ftr" sz="quarter" idx="11"/>
          </p:nvPr>
        </p:nvSpPr>
        <p:spPr/>
        <p:txBody>
          <a:bodyPr/>
          <a:lstStyle/>
          <a:p>
            <a:r>
              <a:rPr lang="en-US" smtClean="0"/>
              <a:t>Modern Programming Languages, 2nd ed.</a:t>
            </a:r>
            <a:endParaRPr lang="en-US"/>
          </a:p>
        </p:txBody>
      </p:sp>
      <p:sp>
        <p:nvSpPr>
          <p:cNvPr id="22" name="Slide Number Placeholder 5"/>
          <p:cNvSpPr>
            <a:spLocks noGrp="1"/>
          </p:cNvSpPr>
          <p:nvPr>
            <p:ph type="sldNum" sz="quarter" idx="12"/>
          </p:nvPr>
        </p:nvSpPr>
        <p:spPr/>
        <p:txBody>
          <a:bodyPr/>
          <a:lstStyle/>
          <a:p>
            <a:fld id="{91A03D7E-8B9F-1C46-BB60-77DA5A8FA529}" type="slidenum">
              <a:rPr lang="en-US"/>
              <a:pPr/>
              <a:t>28</a:t>
            </a:fld>
            <a:endParaRPr lang="en-US"/>
          </a:p>
        </p:txBody>
      </p:sp>
      <p:sp>
        <p:nvSpPr>
          <p:cNvPr id="145413" name="Text Box 5"/>
          <p:cNvSpPr txBox="1">
            <a:spLocks noChangeArrowheads="1"/>
          </p:cNvSpPr>
          <p:nvPr/>
        </p:nvSpPr>
        <p:spPr bwMode="auto">
          <a:xfrm>
            <a:off x="1066800" y="5562600"/>
            <a:ext cx="6705600" cy="457200"/>
          </a:xfrm>
          <a:prstGeom prst="rect">
            <a:avLst/>
          </a:prstGeom>
          <a:noFill/>
          <a:ln w="9525">
            <a:noFill/>
            <a:miter lim="800000"/>
            <a:headEnd/>
            <a:tailEnd/>
          </a:ln>
          <a:effectLst/>
        </p:spPr>
        <p:txBody>
          <a:bodyPr>
            <a:prstTxWarp prst="textNoShape">
              <a:avLst/>
            </a:prstTxWarp>
            <a:spAutoFit/>
          </a:bodyPr>
          <a:lstStyle/>
          <a:p>
            <a:pPr>
              <a:spcBef>
                <a:spcPct val="50000"/>
              </a:spcBef>
            </a:pPr>
            <a:endParaRPr lang="en-US"/>
          </a:p>
        </p:txBody>
      </p:sp>
      <p:sp>
        <p:nvSpPr>
          <p:cNvPr id="145414" name="Text Box 6"/>
          <p:cNvSpPr txBox="1">
            <a:spLocks noChangeArrowheads="1"/>
          </p:cNvSpPr>
          <p:nvPr/>
        </p:nvSpPr>
        <p:spPr bwMode="auto">
          <a:xfrm>
            <a:off x="990600" y="4572000"/>
            <a:ext cx="7239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fun f(int:int) = (int:int)*(int:int);</a:t>
            </a:r>
            <a:endParaRPr lang="en-US"/>
          </a:p>
        </p:txBody>
      </p:sp>
      <p:sp>
        <p:nvSpPr>
          <p:cNvPr id="145415" name="Oval 7"/>
          <p:cNvSpPr>
            <a:spLocks noChangeArrowheads="1"/>
          </p:cNvSpPr>
          <p:nvPr/>
        </p:nvSpPr>
        <p:spPr bwMode="auto">
          <a:xfrm>
            <a:off x="2133600" y="4572000"/>
            <a:ext cx="609600" cy="5334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45416" name="Oval 8"/>
          <p:cNvSpPr>
            <a:spLocks noChangeArrowheads="1"/>
          </p:cNvSpPr>
          <p:nvPr/>
        </p:nvSpPr>
        <p:spPr bwMode="auto">
          <a:xfrm>
            <a:off x="2819400" y="4572000"/>
            <a:ext cx="609600" cy="533400"/>
          </a:xfrm>
          <a:prstGeom prst="ellipse">
            <a:avLst/>
          </a:prstGeom>
          <a:noFill/>
          <a:ln w="9525">
            <a:solidFill>
              <a:schemeClr val="accent2"/>
            </a:solidFill>
            <a:round/>
            <a:headEnd/>
            <a:tailEnd/>
          </a:ln>
          <a:effectLst/>
        </p:spPr>
        <p:txBody>
          <a:bodyPr wrap="none" anchor="ctr">
            <a:prstTxWarp prst="textNoShape">
              <a:avLst/>
            </a:prstTxWarp>
          </a:bodyPr>
          <a:lstStyle/>
          <a:p>
            <a:endParaRPr lang="en-US"/>
          </a:p>
        </p:txBody>
      </p:sp>
      <p:sp>
        <p:nvSpPr>
          <p:cNvPr id="145417" name="Oval 9"/>
          <p:cNvSpPr>
            <a:spLocks noChangeArrowheads="1"/>
          </p:cNvSpPr>
          <p:nvPr/>
        </p:nvSpPr>
        <p:spPr bwMode="auto">
          <a:xfrm>
            <a:off x="4343400" y="4572000"/>
            <a:ext cx="609600" cy="5334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45418" name="Oval 10"/>
          <p:cNvSpPr>
            <a:spLocks noChangeArrowheads="1"/>
          </p:cNvSpPr>
          <p:nvPr/>
        </p:nvSpPr>
        <p:spPr bwMode="auto">
          <a:xfrm>
            <a:off x="5029200" y="4572000"/>
            <a:ext cx="609600" cy="533400"/>
          </a:xfrm>
          <a:prstGeom prst="ellipse">
            <a:avLst/>
          </a:prstGeom>
          <a:noFill/>
          <a:ln w="9525">
            <a:solidFill>
              <a:schemeClr val="accent2"/>
            </a:solidFill>
            <a:round/>
            <a:headEnd/>
            <a:tailEnd/>
          </a:ln>
          <a:effectLst/>
        </p:spPr>
        <p:txBody>
          <a:bodyPr wrap="none" anchor="ctr">
            <a:prstTxWarp prst="textNoShape">
              <a:avLst/>
            </a:prstTxWarp>
          </a:bodyPr>
          <a:lstStyle/>
          <a:p>
            <a:endParaRPr lang="en-US"/>
          </a:p>
        </p:txBody>
      </p:sp>
      <p:sp>
        <p:nvSpPr>
          <p:cNvPr id="145419" name="Oval 11"/>
          <p:cNvSpPr>
            <a:spLocks noChangeArrowheads="1"/>
          </p:cNvSpPr>
          <p:nvPr/>
        </p:nvSpPr>
        <p:spPr bwMode="auto">
          <a:xfrm>
            <a:off x="6172200" y="4572000"/>
            <a:ext cx="609600" cy="5334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45420" name="Oval 12"/>
          <p:cNvSpPr>
            <a:spLocks noChangeArrowheads="1"/>
          </p:cNvSpPr>
          <p:nvPr/>
        </p:nvSpPr>
        <p:spPr bwMode="auto">
          <a:xfrm>
            <a:off x="6858000" y="4572000"/>
            <a:ext cx="609600" cy="533400"/>
          </a:xfrm>
          <a:prstGeom prst="ellipse">
            <a:avLst/>
          </a:prstGeom>
          <a:noFill/>
          <a:ln w="9525">
            <a:solidFill>
              <a:schemeClr val="accent2"/>
            </a:solidFill>
            <a:round/>
            <a:headEnd/>
            <a:tailEnd/>
          </a:ln>
          <a:effectLst/>
        </p:spPr>
        <p:txBody>
          <a:bodyPr wrap="none" anchor="ctr">
            <a:prstTxWarp prst="textNoShape">
              <a:avLst/>
            </a:prstTxWarp>
          </a:bodyPr>
          <a:lstStyle/>
          <a:p>
            <a:endParaRPr lang="en-US"/>
          </a:p>
        </p:txBody>
      </p:sp>
      <p:sp>
        <p:nvSpPr>
          <p:cNvPr id="145421" name="Text Box 13"/>
          <p:cNvSpPr txBox="1">
            <a:spLocks noChangeArrowheads="1"/>
          </p:cNvSpPr>
          <p:nvPr/>
        </p:nvSpPr>
        <p:spPr bwMode="auto">
          <a:xfrm>
            <a:off x="5486400" y="5257800"/>
            <a:ext cx="2670175" cy="822325"/>
          </a:xfrm>
          <a:prstGeom prst="rect">
            <a:avLst/>
          </a:prstGeom>
          <a:noFill/>
          <a:ln w="9525">
            <a:noFill/>
            <a:miter lim="800000"/>
            <a:headEnd/>
            <a:tailEnd/>
          </a:ln>
          <a:effectLst/>
        </p:spPr>
        <p:txBody>
          <a:bodyPr wrap="none">
            <a:prstTxWarp prst="textNoShape">
              <a:avLst/>
            </a:prstTxWarp>
            <a:spAutoFit/>
          </a:bodyPr>
          <a:lstStyle/>
          <a:p>
            <a:r>
              <a:rPr lang="en-US"/>
              <a:t>These are in the</a:t>
            </a:r>
            <a:br>
              <a:rPr lang="en-US"/>
            </a:br>
            <a:r>
              <a:rPr lang="en-US"/>
              <a:t>namespace for types</a:t>
            </a:r>
          </a:p>
        </p:txBody>
      </p:sp>
      <p:sp>
        <p:nvSpPr>
          <p:cNvPr id="145422" name="Text Box 14"/>
          <p:cNvSpPr txBox="1">
            <a:spLocks noChangeArrowheads="1"/>
          </p:cNvSpPr>
          <p:nvPr/>
        </p:nvSpPr>
        <p:spPr bwMode="auto">
          <a:xfrm>
            <a:off x="1371600" y="5257800"/>
            <a:ext cx="2627313" cy="822325"/>
          </a:xfrm>
          <a:prstGeom prst="rect">
            <a:avLst/>
          </a:prstGeom>
          <a:noFill/>
          <a:ln w="9525">
            <a:noFill/>
            <a:miter lim="800000"/>
            <a:headEnd/>
            <a:tailEnd/>
          </a:ln>
          <a:effectLst/>
        </p:spPr>
        <p:txBody>
          <a:bodyPr wrap="none">
            <a:prstTxWarp prst="textNoShape">
              <a:avLst/>
            </a:prstTxWarp>
            <a:spAutoFit/>
          </a:bodyPr>
          <a:lstStyle/>
          <a:p>
            <a:r>
              <a:rPr lang="en-US"/>
              <a:t>These are in the</a:t>
            </a:r>
            <a:br>
              <a:rPr lang="en-US"/>
            </a:br>
            <a:r>
              <a:rPr lang="en-US"/>
              <a:t>ordinary namespace</a:t>
            </a:r>
          </a:p>
        </p:txBody>
      </p:sp>
      <p:cxnSp>
        <p:nvCxnSpPr>
          <p:cNvPr id="145423" name="AutoShape 15"/>
          <p:cNvCxnSpPr>
            <a:cxnSpLocks noChangeShapeType="1"/>
            <a:stCxn id="145415" idx="3"/>
            <a:endCxn id="145422" idx="0"/>
          </p:cNvCxnSpPr>
          <p:nvPr/>
        </p:nvCxnSpPr>
        <p:spPr bwMode="auto">
          <a:xfrm rot="16200000" flipH="1">
            <a:off x="2339181" y="4910932"/>
            <a:ext cx="230187" cy="463550"/>
          </a:xfrm>
          <a:prstGeom prst="curvedConnector3">
            <a:avLst>
              <a:gd name="adj1" fmla="val 66898"/>
            </a:avLst>
          </a:prstGeom>
          <a:noFill/>
          <a:ln w="9525">
            <a:solidFill>
              <a:schemeClr val="tx1"/>
            </a:solidFill>
            <a:round/>
            <a:headEnd/>
            <a:tailEnd/>
          </a:ln>
          <a:effectLst/>
        </p:spPr>
      </p:cxnSp>
      <p:cxnSp>
        <p:nvCxnSpPr>
          <p:cNvPr id="145424" name="AutoShape 16"/>
          <p:cNvCxnSpPr>
            <a:cxnSpLocks noChangeShapeType="1"/>
            <a:stCxn id="145417" idx="3"/>
            <a:endCxn id="145422" idx="0"/>
          </p:cNvCxnSpPr>
          <p:nvPr/>
        </p:nvCxnSpPr>
        <p:spPr bwMode="auto">
          <a:xfrm rot="5400000">
            <a:off x="3444081" y="4269582"/>
            <a:ext cx="230187" cy="1746250"/>
          </a:xfrm>
          <a:prstGeom prst="curvedConnector3">
            <a:avLst>
              <a:gd name="adj1" fmla="val 66898"/>
            </a:avLst>
          </a:prstGeom>
          <a:noFill/>
          <a:ln w="9525">
            <a:solidFill>
              <a:schemeClr val="tx1"/>
            </a:solidFill>
            <a:round/>
            <a:headEnd/>
            <a:tailEnd/>
          </a:ln>
          <a:effectLst/>
        </p:spPr>
      </p:cxnSp>
      <p:cxnSp>
        <p:nvCxnSpPr>
          <p:cNvPr id="145425" name="AutoShape 17"/>
          <p:cNvCxnSpPr>
            <a:cxnSpLocks noChangeShapeType="1"/>
            <a:stCxn id="145419" idx="3"/>
            <a:endCxn id="145422" idx="0"/>
          </p:cNvCxnSpPr>
          <p:nvPr/>
        </p:nvCxnSpPr>
        <p:spPr bwMode="auto">
          <a:xfrm rot="5400000">
            <a:off x="4358481" y="3355182"/>
            <a:ext cx="230187" cy="3575050"/>
          </a:xfrm>
          <a:prstGeom prst="curvedConnector3">
            <a:avLst>
              <a:gd name="adj1" fmla="val 66898"/>
            </a:avLst>
          </a:prstGeom>
          <a:noFill/>
          <a:ln w="9525">
            <a:solidFill>
              <a:schemeClr val="tx1"/>
            </a:solidFill>
            <a:round/>
            <a:headEnd/>
            <a:tailEnd/>
          </a:ln>
          <a:effectLst/>
        </p:spPr>
      </p:cxnSp>
      <p:cxnSp>
        <p:nvCxnSpPr>
          <p:cNvPr id="145426" name="AutoShape 18"/>
          <p:cNvCxnSpPr>
            <a:cxnSpLocks noChangeShapeType="1"/>
            <a:stCxn id="145416" idx="5"/>
            <a:endCxn id="145421" idx="1"/>
          </p:cNvCxnSpPr>
          <p:nvPr/>
        </p:nvCxnSpPr>
        <p:spPr bwMode="auto">
          <a:xfrm rot="16200000" flipH="1">
            <a:off x="4092575" y="4275138"/>
            <a:ext cx="641350" cy="2146300"/>
          </a:xfrm>
          <a:prstGeom prst="curvedConnector2">
            <a:avLst/>
          </a:prstGeom>
          <a:noFill/>
          <a:ln w="9525">
            <a:solidFill>
              <a:schemeClr val="accent2"/>
            </a:solidFill>
            <a:round/>
            <a:headEnd/>
            <a:tailEnd/>
          </a:ln>
          <a:effectLst/>
        </p:spPr>
      </p:cxnSp>
      <p:cxnSp>
        <p:nvCxnSpPr>
          <p:cNvPr id="145427" name="AutoShape 19"/>
          <p:cNvCxnSpPr>
            <a:cxnSpLocks noChangeShapeType="1"/>
            <a:stCxn id="145418" idx="3"/>
            <a:endCxn id="145421" idx="1"/>
          </p:cNvCxnSpPr>
          <p:nvPr/>
        </p:nvCxnSpPr>
        <p:spPr bwMode="auto">
          <a:xfrm rot="16200000" flipH="1">
            <a:off x="4981575" y="5164138"/>
            <a:ext cx="641350" cy="368300"/>
          </a:xfrm>
          <a:prstGeom prst="curvedConnector2">
            <a:avLst/>
          </a:prstGeom>
          <a:noFill/>
          <a:ln w="9525">
            <a:solidFill>
              <a:schemeClr val="accent2"/>
            </a:solidFill>
            <a:round/>
            <a:headEnd/>
            <a:tailEnd/>
          </a:ln>
          <a:effectLst/>
        </p:spPr>
      </p:cxnSp>
      <p:cxnSp>
        <p:nvCxnSpPr>
          <p:cNvPr id="145428" name="AutoShape 20"/>
          <p:cNvCxnSpPr>
            <a:cxnSpLocks noChangeShapeType="1"/>
            <a:stCxn id="145420" idx="3"/>
            <a:endCxn id="145421" idx="1"/>
          </p:cNvCxnSpPr>
          <p:nvPr/>
        </p:nvCxnSpPr>
        <p:spPr bwMode="auto">
          <a:xfrm rot="5400000">
            <a:off x="5895975" y="4618038"/>
            <a:ext cx="641350" cy="1460500"/>
          </a:xfrm>
          <a:prstGeom prst="curvedConnector4">
            <a:avLst>
              <a:gd name="adj1" fmla="val 24009"/>
              <a:gd name="adj2" fmla="val 115653"/>
            </a:avLst>
          </a:prstGeom>
          <a:noFill/>
          <a:ln w="9525">
            <a:solidFill>
              <a:schemeClr val="accent2"/>
            </a:solidFill>
            <a:round/>
            <a:headEnd/>
            <a:tailEnd/>
          </a:ln>
          <a:effectLst/>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Primitive Namespaces</a:t>
            </a:r>
          </a:p>
        </p:txBody>
      </p:sp>
      <p:sp>
        <p:nvSpPr>
          <p:cNvPr id="146435" name="Rectangle 3"/>
          <p:cNvSpPr>
            <a:spLocks noGrp="1" noChangeArrowheads="1"/>
          </p:cNvSpPr>
          <p:nvPr>
            <p:ph idx="1"/>
          </p:nvPr>
        </p:nvSpPr>
        <p:spPr>
          <a:xfrm>
            <a:off x="838200" y="1752600"/>
            <a:ext cx="7772400" cy="4343400"/>
          </a:xfrm>
        </p:spPr>
        <p:txBody>
          <a:bodyPr/>
          <a:lstStyle/>
          <a:p>
            <a:r>
              <a:rPr lang="en-US" dirty="0"/>
              <a:t>Not explicitly created using the language (like primitive types)</a:t>
            </a:r>
          </a:p>
          <a:p>
            <a:r>
              <a:rPr lang="en-US" dirty="0"/>
              <a:t>They are part of the language definition</a:t>
            </a:r>
          </a:p>
          <a:p>
            <a:r>
              <a:rPr lang="en-US" dirty="0"/>
              <a:t>Some languages have several separate primitive namespaces</a:t>
            </a:r>
          </a:p>
          <a:p>
            <a:r>
              <a:rPr lang="en-US" dirty="0"/>
              <a:t>Java: packages, types, methods,</a:t>
            </a:r>
            <a:r>
              <a:rPr lang="en-US" dirty="0" smtClean="0"/>
              <a:t> variables, </a:t>
            </a:r>
            <a:r>
              <a:rPr lang="en-US" dirty="0"/>
              <a:t>and statement labels are in separate namespaces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1BE01A71-CE5D-CD44-BE7D-C9C15407A7DD}"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Outline</a:t>
            </a:r>
          </a:p>
        </p:txBody>
      </p:sp>
      <p:sp>
        <p:nvSpPr>
          <p:cNvPr id="106499" name="Rectangle 3"/>
          <p:cNvSpPr>
            <a:spLocks noGrp="1" noChangeArrowheads="1"/>
          </p:cNvSpPr>
          <p:nvPr>
            <p:ph idx="1"/>
          </p:nvPr>
        </p:nvSpPr>
        <p:spPr/>
        <p:txBody>
          <a:bodyPr/>
          <a:lstStyle/>
          <a:p>
            <a:r>
              <a:rPr lang="en-US"/>
              <a:t>Definitions and scope</a:t>
            </a:r>
          </a:p>
          <a:p>
            <a:r>
              <a:rPr lang="en-US"/>
              <a:t>Scoping with blocks</a:t>
            </a:r>
          </a:p>
          <a:p>
            <a:r>
              <a:rPr lang="en-US"/>
              <a:t>Scoping with labeled namespaces</a:t>
            </a:r>
          </a:p>
          <a:p>
            <a:r>
              <a:rPr lang="en-US"/>
              <a:t>Scoping with primitive namespaces</a:t>
            </a:r>
          </a:p>
          <a:p>
            <a:r>
              <a:rPr lang="en-US"/>
              <a:t>Dynamic scoping</a:t>
            </a:r>
          </a:p>
          <a:p>
            <a:r>
              <a:rPr lang="en-US"/>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1A3ED60-21BD-634C-9217-4892CF701402}"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Outline</a:t>
            </a:r>
          </a:p>
        </p:txBody>
      </p:sp>
      <p:sp>
        <p:nvSpPr>
          <p:cNvPr id="148483" name="Rectangle 3"/>
          <p:cNvSpPr>
            <a:spLocks noGrp="1" noChangeArrowheads="1"/>
          </p:cNvSpPr>
          <p:nvPr>
            <p:ph idx="1"/>
          </p:nvPr>
        </p:nvSpPr>
        <p:spPr/>
        <p:txBody>
          <a:bodyPr/>
          <a:lstStyle/>
          <a:p>
            <a:r>
              <a:rPr lang="en-US">
                <a:solidFill>
                  <a:schemeClr val="bg2"/>
                </a:solidFill>
              </a:rPr>
              <a:t>Definitions and scope</a:t>
            </a:r>
          </a:p>
          <a:p>
            <a:r>
              <a:rPr lang="en-US">
                <a:solidFill>
                  <a:schemeClr val="bg2"/>
                </a:solidFill>
              </a:rPr>
              <a:t>Scoping with blocks</a:t>
            </a:r>
          </a:p>
          <a:p>
            <a:r>
              <a:rPr lang="en-US">
                <a:solidFill>
                  <a:schemeClr val="bg2"/>
                </a:solidFill>
              </a:rPr>
              <a:t>Scoping with labeled namespaces</a:t>
            </a:r>
          </a:p>
          <a:p>
            <a:r>
              <a:rPr lang="en-US">
                <a:solidFill>
                  <a:schemeClr val="bg2"/>
                </a:solidFill>
              </a:rPr>
              <a:t>Scoping with primitive namespaces</a:t>
            </a:r>
          </a:p>
          <a:p>
            <a:r>
              <a:rPr lang="en-US"/>
              <a:t>Dynamic scoping</a:t>
            </a:r>
          </a:p>
          <a:p>
            <a:r>
              <a:rPr lang="en-US">
                <a:solidFill>
                  <a:schemeClr val="bg2"/>
                </a:solidFill>
              </a:rPr>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EE3A1912-2B34-8B43-B6A7-D25792C34043}"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When Is Scoping Resolved?</a:t>
            </a:r>
          </a:p>
        </p:txBody>
      </p:sp>
      <p:sp>
        <p:nvSpPr>
          <p:cNvPr id="149507" name="Rectangle 3"/>
          <p:cNvSpPr>
            <a:spLocks noGrp="1" noChangeArrowheads="1"/>
          </p:cNvSpPr>
          <p:nvPr>
            <p:ph idx="1"/>
          </p:nvPr>
        </p:nvSpPr>
        <p:spPr/>
        <p:txBody>
          <a:bodyPr/>
          <a:lstStyle/>
          <a:p>
            <a:r>
              <a:rPr lang="en-US"/>
              <a:t>All scoping tools we have seen so far are static</a:t>
            </a:r>
          </a:p>
          <a:p>
            <a:r>
              <a:rPr lang="en-US"/>
              <a:t>They answer the question (whether a given occurrence of a name is in the scope of a given definition) at compile time</a:t>
            </a:r>
          </a:p>
          <a:p>
            <a:r>
              <a:rPr lang="en-US"/>
              <a:t>Some languages postpone the decision until runtime: </a:t>
            </a:r>
            <a:r>
              <a:rPr lang="en-US" i="1"/>
              <a:t>dynamic scoping</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DE2D9F41-3C39-2E4C-A0B6-2A3130DFD923}"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Dynamic Scoping</a:t>
            </a:r>
          </a:p>
        </p:txBody>
      </p:sp>
      <p:sp>
        <p:nvSpPr>
          <p:cNvPr id="150531" name="Rectangle 3"/>
          <p:cNvSpPr>
            <a:spLocks noGrp="1" noChangeArrowheads="1"/>
          </p:cNvSpPr>
          <p:nvPr>
            <p:ph idx="1"/>
          </p:nvPr>
        </p:nvSpPr>
        <p:spPr/>
        <p:txBody>
          <a:bodyPr/>
          <a:lstStyle/>
          <a:p>
            <a:pPr>
              <a:lnSpc>
                <a:spcPct val="90000"/>
              </a:lnSpc>
            </a:pPr>
            <a:r>
              <a:rPr lang="en-US"/>
              <a:t>Each function has an environment of definitions</a:t>
            </a:r>
          </a:p>
          <a:p>
            <a:pPr>
              <a:lnSpc>
                <a:spcPct val="90000"/>
              </a:lnSpc>
            </a:pPr>
            <a:r>
              <a:rPr lang="en-US"/>
              <a:t>If a name that occurs in a function is not found in its environment, its </a:t>
            </a:r>
            <a:r>
              <a:rPr lang="en-US" i="1"/>
              <a:t>caller’s</a:t>
            </a:r>
            <a:r>
              <a:rPr lang="en-US"/>
              <a:t> environment is searched</a:t>
            </a:r>
          </a:p>
          <a:p>
            <a:pPr>
              <a:lnSpc>
                <a:spcPct val="90000"/>
              </a:lnSpc>
            </a:pPr>
            <a:r>
              <a:rPr lang="en-US"/>
              <a:t>And if not found there, the search continues back through the chain of callers</a:t>
            </a:r>
          </a:p>
          <a:p>
            <a:pPr>
              <a:lnSpc>
                <a:spcPct val="90000"/>
              </a:lnSpc>
            </a:pPr>
            <a:r>
              <a:rPr lang="en-US"/>
              <a:t>This generates a rather odd scope rule…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5E61BFE-FE83-844B-B0CA-8F92D734DF70}"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Classic Dynamic Scope Rule</a:t>
            </a:r>
          </a:p>
        </p:txBody>
      </p:sp>
      <p:sp>
        <p:nvSpPr>
          <p:cNvPr id="152579" name="Rectangle 3"/>
          <p:cNvSpPr>
            <a:spLocks noGrp="1" noChangeArrowheads="1"/>
          </p:cNvSpPr>
          <p:nvPr>
            <p:ph idx="1"/>
          </p:nvPr>
        </p:nvSpPr>
        <p:spPr>
          <a:xfrm>
            <a:off x="838200" y="1752600"/>
            <a:ext cx="7772400" cy="3810000"/>
          </a:xfrm>
        </p:spPr>
        <p:txBody>
          <a:bodyPr/>
          <a:lstStyle/>
          <a:p>
            <a:r>
              <a:rPr lang="en-US"/>
              <a:t>The scope of a definition is the function containing that definition, from the point of definition to the end of the function, along with any functions when they are called (even indirectly) from within that scope—minus the scopes of any redefinitions of the same name in those called functions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9FB3244-3DDF-5840-89ED-90F694BC3226}" type="slidenum">
              <a:rPr lang="en-US"/>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Static Vs. Dynamic</a:t>
            </a:r>
          </a:p>
        </p:txBody>
      </p:sp>
      <p:sp>
        <p:nvSpPr>
          <p:cNvPr id="153603" name="Rectangle 3"/>
          <p:cNvSpPr>
            <a:spLocks noGrp="1" noChangeArrowheads="1"/>
          </p:cNvSpPr>
          <p:nvPr>
            <p:ph idx="1"/>
          </p:nvPr>
        </p:nvSpPr>
        <p:spPr>
          <a:xfrm>
            <a:off x="838200" y="1752600"/>
            <a:ext cx="7772400" cy="4419600"/>
          </a:xfrm>
        </p:spPr>
        <p:txBody>
          <a:bodyPr/>
          <a:lstStyle/>
          <a:p>
            <a:pPr>
              <a:lnSpc>
                <a:spcPct val="90000"/>
              </a:lnSpc>
            </a:pPr>
            <a:r>
              <a:rPr lang="en-US"/>
              <a:t>The scope rules are similar</a:t>
            </a:r>
          </a:p>
          <a:p>
            <a:pPr>
              <a:lnSpc>
                <a:spcPct val="90000"/>
              </a:lnSpc>
            </a:pPr>
            <a:r>
              <a:rPr lang="en-US"/>
              <a:t>Both talk about </a:t>
            </a:r>
            <a:r>
              <a:rPr lang="en-US" i="1"/>
              <a:t>scope holes</a:t>
            </a:r>
            <a:r>
              <a:rPr lang="en-US"/>
              <a:t>—places where a scope does not reach because of redefinitions</a:t>
            </a:r>
          </a:p>
          <a:p>
            <a:pPr>
              <a:lnSpc>
                <a:spcPct val="90000"/>
              </a:lnSpc>
            </a:pPr>
            <a:r>
              <a:rPr lang="en-US"/>
              <a:t>But the static rule talks only about regions of program text, so it can be applied at compile time</a:t>
            </a:r>
          </a:p>
          <a:p>
            <a:pPr>
              <a:lnSpc>
                <a:spcPct val="90000"/>
              </a:lnSpc>
            </a:pPr>
            <a:r>
              <a:rPr lang="en-US"/>
              <a:t>The dynamic rule talks about runtime events: “functions when they are called…”</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BC9F5182-8BD5-1F45-9B5C-D0159CCE9AC5}" type="slidenum">
              <a:rPr lang="en-US"/>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Example</a:t>
            </a:r>
          </a:p>
        </p:txBody>
      </p:sp>
      <p:sp>
        <p:nvSpPr>
          <p:cNvPr id="5" name="Date Placeholder 3"/>
          <p:cNvSpPr>
            <a:spLocks noGrp="1"/>
          </p:cNvSpPr>
          <p:nvPr>
            <p:ph type="dt" sz="half" idx="10"/>
          </p:nvPr>
        </p:nvSpPr>
        <p:spPr/>
        <p:txBody>
          <a:bodyPr/>
          <a:lstStyle/>
          <a:p>
            <a:r>
              <a:rPr lang="en-US" smtClean="0"/>
              <a:t>Chapter Ten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48B6991A-46F3-0D45-8E17-D2F5B0DC136E}" type="slidenum">
              <a:rPr lang="en-US"/>
              <a:pPr/>
              <a:t>35</a:t>
            </a:fld>
            <a:endParaRPr lang="en-US"/>
          </a:p>
        </p:txBody>
      </p:sp>
      <p:sp>
        <p:nvSpPr>
          <p:cNvPr id="154628" name="Text Box 4"/>
          <p:cNvSpPr txBox="1">
            <a:spLocks noChangeArrowheads="1"/>
          </p:cNvSpPr>
          <p:nvPr/>
        </p:nvSpPr>
        <p:spPr bwMode="auto">
          <a:xfrm>
            <a:off x="609600" y="1371600"/>
            <a:ext cx="4038600" cy="4838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fun g x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f y = y+inc;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h z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 z</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h x</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endParaRPr lang="en-US"/>
          </a:p>
        </p:txBody>
      </p:sp>
      <p:sp>
        <p:nvSpPr>
          <p:cNvPr id="154629" name="Text Box 5"/>
          <p:cNvSpPr txBox="1">
            <a:spLocks noChangeArrowheads="1"/>
          </p:cNvSpPr>
          <p:nvPr/>
        </p:nvSpPr>
        <p:spPr bwMode="auto">
          <a:xfrm>
            <a:off x="5394325" y="1565275"/>
            <a:ext cx="3109913" cy="1187450"/>
          </a:xfrm>
          <a:prstGeom prst="rect">
            <a:avLst/>
          </a:prstGeom>
          <a:noFill/>
          <a:ln w="9525">
            <a:noFill/>
            <a:miter lim="800000"/>
            <a:headEnd/>
            <a:tailEnd/>
          </a:ln>
          <a:effectLst/>
        </p:spPr>
        <p:txBody>
          <a:bodyPr wrap="none">
            <a:prstTxWarp prst="textNoShape">
              <a:avLst/>
            </a:prstTxWarp>
            <a:spAutoFit/>
          </a:bodyPr>
          <a:lstStyle/>
          <a:p>
            <a:r>
              <a:rPr lang="en-US"/>
              <a:t>What is the value of</a:t>
            </a:r>
            <a:br>
              <a:rPr lang="en-US"/>
            </a:br>
            <a:r>
              <a:rPr lang="en-US" b="1">
                <a:latin typeface="Courier New" pitchFamily="-111" charset="0"/>
              </a:rPr>
              <a:t>g 5</a:t>
            </a:r>
            <a:r>
              <a:rPr lang="en-US"/>
              <a:t> using ML’s classic</a:t>
            </a:r>
            <a:br>
              <a:rPr lang="en-US"/>
            </a:br>
            <a:r>
              <a:rPr lang="en-US"/>
              <a:t>block scope rule?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t>Block Scope (Static)</a:t>
            </a:r>
          </a:p>
        </p:txBody>
      </p:sp>
      <p:sp>
        <p:nvSpPr>
          <p:cNvPr id="8" name="Date Placeholder 3"/>
          <p:cNvSpPr>
            <a:spLocks noGrp="1"/>
          </p:cNvSpPr>
          <p:nvPr>
            <p:ph type="dt" sz="half" idx="10"/>
          </p:nvPr>
        </p:nvSpPr>
        <p:spPr/>
        <p:txBody>
          <a:bodyPr/>
          <a:lstStyle/>
          <a:p>
            <a:r>
              <a:rPr lang="en-US" smtClean="0"/>
              <a:t>Chapter Ten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98A35E69-6576-8745-9325-62D1D787A106}" type="slidenum">
              <a:rPr lang="en-US"/>
              <a:pPr/>
              <a:t>36</a:t>
            </a:fld>
            <a:endParaRPr lang="en-US"/>
          </a:p>
        </p:txBody>
      </p:sp>
      <p:sp>
        <p:nvSpPr>
          <p:cNvPr id="155651" name="Text Box 3"/>
          <p:cNvSpPr txBox="1">
            <a:spLocks noChangeArrowheads="1"/>
          </p:cNvSpPr>
          <p:nvPr/>
        </p:nvSpPr>
        <p:spPr bwMode="auto">
          <a:xfrm>
            <a:off x="609600" y="1371600"/>
            <a:ext cx="4038600" cy="4838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fun g x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f y = y+inc;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h z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 z</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h x</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endParaRPr lang="en-US"/>
          </a:p>
        </p:txBody>
      </p:sp>
      <p:sp>
        <p:nvSpPr>
          <p:cNvPr id="155652" name="Text Box 4"/>
          <p:cNvSpPr txBox="1">
            <a:spLocks noChangeArrowheads="1"/>
          </p:cNvSpPr>
          <p:nvPr/>
        </p:nvSpPr>
        <p:spPr bwMode="auto">
          <a:xfrm>
            <a:off x="5394325" y="1565275"/>
            <a:ext cx="3173413" cy="3378200"/>
          </a:xfrm>
          <a:prstGeom prst="rect">
            <a:avLst/>
          </a:prstGeom>
          <a:noFill/>
          <a:ln w="9525">
            <a:noFill/>
            <a:miter lim="800000"/>
            <a:headEnd/>
            <a:tailEnd/>
          </a:ln>
          <a:effectLst/>
        </p:spPr>
        <p:txBody>
          <a:bodyPr wrap="none">
            <a:prstTxWarp prst="textNoShape">
              <a:avLst/>
            </a:prstTxWarp>
            <a:spAutoFit/>
          </a:bodyPr>
          <a:lstStyle/>
          <a:p>
            <a:r>
              <a:rPr lang="en-US"/>
              <a:t>With block scope,</a:t>
            </a:r>
            <a:br>
              <a:rPr lang="en-US"/>
            </a:br>
            <a:r>
              <a:rPr lang="en-US"/>
              <a:t>the reference to </a:t>
            </a:r>
            <a:r>
              <a:rPr lang="en-US" b="1">
                <a:latin typeface="Courier New" pitchFamily="-111" charset="0"/>
              </a:rPr>
              <a:t>inc</a:t>
            </a:r>
            <a:r>
              <a:rPr lang="en-US"/>
              <a:t> is</a:t>
            </a:r>
            <a:br>
              <a:rPr lang="en-US"/>
            </a:br>
            <a:r>
              <a:rPr lang="en-US"/>
              <a:t>bound to the previous</a:t>
            </a:r>
            <a:br>
              <a:rPr lang="en-US"/>
            </a:br>
            <a:r>
              <a:rPr lang="en-US"/>
              <a:t>definition in the same</a:t>
            </a:r>
            <a:br>
              <a:rPr lang="en-US"/>
            </a:br>
            <a:r>
              <a:rPr lang="en-US"/>
              <a:t>block.  The definition in</a:t>
            </a:r>
            <a:br>
              <a:rPr lang="en-US"/>
            </a:br>
            <a:r>
              <a:rPr lang="en-US" b="1">
                <a:latin typeface="Courier New" pitchFamily="-111" charset="0"/>
              </a:rPr>
              <a:t>f</a:t>
            </a:r>
            <a:r>
              <a:rPr lang="en-US"/>
              <a:t>’s caller’s environment</a:t>
            </a:r>
            <a:br>
              <a:rPr lang="en-US"/>
            </a:br>
            <a:r>
              <a:rPr lang="en-US"/>
              <a:t>is inaccessible.</a:t>
            </a:r>
            <a:br>
              <a:rPr lang="en-US"/>
            </a:br>
            <a:r>
              <a:rPr lang="en-US"/>
              <a:t/>
            </a:r>
            <a:br>
              <a:rPr lang="en-US"/>
            </a:br>
            <a:r>
              <a:rPr lang="en-US" b="1">
                <a:latin typeface="Courier New" pitchFamily="-111" charset="0"/>
              </a:rPr>
              <a:t>g 5</a:t>
            </a:r>
            <a:r>
              <a:rPr lang="en-US"/>
              <a:t> = 6 in ML</a:t>
            </a:r>
          </a:p>
        </p:txBody>
      </p:sp>
      <p:sp>
        <p:nvSpPr>
          <p:cNvPr id="155653" name="Oval 5"/>
          <p:cNvSpPr>
            <a:spLocks noChangeArrowheads="1"/>
          </p:cNvSpPr>
          <p:nvPr/>
        </p:nvSpPr>
        <p:spPr bwMode="auto">
          <a:xfrm>
            <a:off x="3581400" y="2514600"/>
            <a:ext cx="685800" cy="3810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5654" name="Oval 6"/>
          <p:cNvSpPr>
            <a:spLocks noChangeArrowheads="1"/>
          </p:cNvSpPr>
          <p:nvPr/>
        </p:nvSpPr>
        <p:spPr bwMode="auto">
          <a:xfrm>
            <a:off x="2057400" y="2133600"/>
            <a:ext cx="1600200" cy="3810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cxnSp>
        <p:nvCxnSpPr>
          <p:cNvPr id="155655" name="AutoShape 7"/>
          <p:cNvCxnSpPr>
            <a:cxnSpLocks noChangeShapeType="1"/>
            <a:stCxn id="155654" idx="7"/>
            <a:endCxn id="155653" idx="0"/>
          </p:cNvCxnSpPr>
          <p:nvPr/>
        </p:nvCxnSpPr>
        <p:spPr bwMode="auto">
          <a:xfrm rot="5400000" flipV="1">
            <a:off x="3510756" y="2101057"/>
            <a:ext cx="325437" cy="501650"/>
          </a:xfrm>
          <a:prstGeom prst="curvedConnector3">
            <a:avLst>
              <a:gd name="adj1" fmla="val -87315"/>
            </a:avLst>
          </a:prstGeom>
          <a:noFill/>
          <a:ln w="9525">
            <a:solidFill>
              <a:schemeClr val="tx1"/>
            </a:solidFill>
            <a:round/>
            <a:headEnd/>
            <a:tailEnd/>
          </a:ln>
          <a:effectLst/>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Dynamic Scope</a:t>
            </a:r>
          </a:p>
        </p:txBody>
      </p:sp>
      <p:sp>
        <p:nvSpPr>
          <p:cNvPr id="8" name="Date Placeholder 3"/>
          <p:cNvSpPr>
            <a:spLocks noGrp="1"/>
          </p:cNvSpPr>
          <p:nvPr>
            <p:ph type="dt" sz="half" idx="10"/>
          </p:nvPr>
        </p:nvSpPr>
        <p:spPr/>
        <p:txBody>
          <a:bodyPr/>
          <a:lstStyle/>
          <a:p>
            <a:r>
              <a:rPr lang="en-US" smtClean="0"/>
              <a:t>Chapter Ten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A4EDEEAA-8684-7647-914D-DB901C2A745A}" type="slidenum">
              <a:rPr lang="en-US"/>
              <a:pPr/>
              <a:t>37</a:t>
            </a:fld>
            <a:endParaRPr lang="en-US"/>
          </a:p>
        </p:txBody>
      </p:sp>
      <p:sp>
        <p:nvSpPr>
          <p:cNvPr id="156675" name="Text Box 3"/>
          <p:cNvSpPr txBox="1">
            <a:spLocks noChangeArrowheads="1"/>
          </p:cNvSpPr>
          <p:nvPr/>
        </p:nvSpPr>
        <p:spPr bwMode="auto">
          <a:xfrm>
            <a:off x="609600" y="1371600"/>
            <a:ext cx="4038600" cy="48387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Courier New" pitchFamily="-111" charset="0"/>
                <a:cs typeface="Courier New" pitchFamily="-111" charset="0"/>
              </a:rPr>
              <a:t>fun g x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1;</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f y = y+inc;</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fun h z =</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let</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val inc = 2;</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f z</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in</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h x</a:t>
            </a:r>
            <a:br>
              <a:rPr lang="en-US" b="1">
                <a:solidFill>
                  <a:srgbClr val="000000"/>
                </a:solidFill>
                <a:latin typeface="Courier New" pitchFamily="-111" charset="0"/>
                <a:ea typeface="Courier New" pitchFamily="-111" charset="0"/>
                <a:cs typeface="Courier New" pitchFamily="-111" charset="0"/>
              </a:rPr>
            </a:br>
            <a:r>
              <a:rPr lang="en-US" b="1">
                <a:solidFill>
                  <a:srgbClr val="000000"/>
                </a:solidFill>
                <a:latin typeface="Courier New" pitchFamily="-111" charset="0"/>
                <a:ea typeface="Courier New" pitchFamily="-111" charset="0"/>
                <a:cs typeface="Courier New" pitchFamily="-111" charset="0"/>
              </a:rPr>
              <a:t>  end;</a:t>
            </a:r>
            <a:endParaRPr lang="en-US"/>
          </a:p>
        </p:txBody>
      </p:sp>
      <p:sp>
        <p:nvSpPr>
          <p:cNvPr id="156676" name="Text Box 4"/>
          <p:cNvSpPr txBox="1">
            <a:spLocks noChangeArrowheads="1"/>
          </p:cNvSpPr>
          <p:nvPr/>
        </p:nvSpPr>
        <p:spPr bwMode="auto">
          <a:xfrm>
            <a:off x="5394325" y="1565275"/>
            <a:ext cx="3041650" cy="3013075"/>
          </a:xfrm>
          <a:prstGeom prst="rect">
            <a:avLst/>
          </a:prstGeom>
          <a:noFill/>
          <a:ln w="9525">
            <a:noFill/>
            <a:miter lim="800000"/>
            <a:headEnd/>
            <a:tailEnd/>
          </a:ln>
          <a:effectLst/>
        </p:spPr>
        <p:txBody>
          <a:bodyPr wrap="none">
            <a:prstTxWarp prst="textNoShape">
              <a:avLst/>
            </a:prstTxWarp>
            <a:spAutoFit/>
          </a:bodyPr>
          <a:lstStyle/>
          <a:p>
            <a:r>
              <a:rPr lang="en-US"/>
              <a:t>With dynamic scope,</a:t>
            </a:r>
            <a:br>
              <a:rPr lang="en-US"/>
            </a:br>
            <a:r>
              <a:rPr lang="en-US"/>
              <a:t>the reference to </a:t>
            </a:r>
            <a:r>
              <a:rPr lang="en-US" b="1">
                <a:latin typeface="Courier New" pitchFamily="-111" charset="0"/>
              </a:rPr>
              <a:t>inc</a:t>
            </a:r>
            <a:r>
              <a:rPr lang="en-US"/>
              <a:t> is</a:t>
            </a:r>
            <a:br>
              <a:rPr lang="en-US"/>
            </a:br>
            <a:r>
              <a:rPr lang="en-US"/>
              <a:t>bound to the definition </a:t>
            </a:r>
            <a:br>
              <a:rPr lang="en-US"/>
            </a:br>
            <a:r>
              <a:rPr lang="en-US"/>
              <a:t>in the caller’s </a:t>
            </a:r>
            <a:br>
              <a:rPr lang="en-US"/>
            </a:br>
            <a:r>
              <a:rPr lang="en-US"/>
              <a:t>environment.</a:t>
            </a:r>
            <a:br>
              <a:rPr lang="en-US"/>
            </a:br>
            <a:r>
              <a:rPr lang="en-US"/>
              <a:t/>
            </a:r>
            <a:br>
              <a:rPr lang="en-US"/>
            </a:br>
            <a:r>
              <a:rPr lang="en-US" b="1">
                <a:latin typeface="Courier New" pitchFamily="-111" charset="0"/>
              </a:rPr>
              <a:t>g 5</a:t>
            </a:r>
            <a:r>
              <a:rPr lang="en-US"/>
              <a:t> = 7 if ML used</a:t>
            </a:r>
            <a:br>
              <a:rPr lang="en-US"/>
            </a:br>
            <a:r>
              <a:rPr lang="en-US"/>
              <a:t>dynamic scope</a:t>
            </a:r>
          </a:p>
        </p:txBody>
      </p:sp>
      <p:sp>
        <p:nvSpPr>
          <p:cNvPr id="156677" name="Oval 5"/>
          <p:cNvSpPr>
            <a:spLocks noChangeArrowheads="1"/>
          </p:cNvSpPr>
          <p:nvPr/>
        </p:nvSpPr>
        <p:spPr bwMode="auto">
          <a:xfrm>
            <a:off x="3581400" y="2514600"/>
            <a:ext cx="685800" cy="3810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6678" name="Oval 6"/>
          <p:cNvSpPr>
            <a:spLocks noChangeArrowheads="1"/>
          </p:cNvSpPr>
          <p:nvPr/>
        </p:nvSpPr>
        <p:spPr bwMode="auto">
          <a:xfrm>
            <a:off x="2743200" y="3581400"/>
            <a:ext cx="1600200" cy="3810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cxnSp>
        <p:nvCxnSpPr>
          <p:cNvPr id="156679" name="AutoShape 7"/>
          <p:cNvCxnSpPr>
            <a:cxnSpLocks noChangeShapeType="1"/>
            <a:stCxn id="156678" idx="7"/>
            <a:endCxn id="156677" idx="0"/>
          </p:cNvCxnSpPr>
          <p:nvPr/>
        </p:nvCxnSpPr>
        <p:spPr bwMode="auto">
          <a:xfrm rot="5400000" flipH="1">
            <a:off x="3455193" y="2983707"/>
            <a:ext cx="1122363" cy="184150"/>
          </a:xfrm>
          <a:prstGeom prst="curvedConnector5">
            <a:avLst>
              <a:gd name="adj1" fmla="val 35500"/>
              <a:gd name="adj2" fmla="val -210343"/>
              <a:gd name="adj3" fmla="val 120366"/>
            </a:avLst>
          </a:prstGeom>
          <a:noFill/>
          <a:ln w="9525">
            <a:solidFill>
              <a:schemeClr val="tx1"/>
            </a:solidFill>
            <a:round/>
            <a:headEnd/>
            <a:tailEnd/>
          </a:ln>
          <a:effectLst/>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Where It Arises</a:t>
            </a:r>
          </a:p>
        </p:txBody>
      </p:sp>
      <p:sp>
        <p:nvSpPr>
          <p:cNvPr id="157699" name="Rectangle 3"/>
          <p:cNvSpPr>
            <a:spLocks noGrp="1" noChangeArrowheads="1"/>
          </p:cNvSpPr>
          <p:nvPr>
            <p:ph idx="1"/>
          </p:nvPr>
        </p:nvSpPr>
        <p:spPr>
          <a:xfrm>
            <a:off x="838200" y="1447800"/>
            <a:ext cx="7772400" cy="4495800"/>
          </a:xfrm>
        </p:spPr>
        <p:txBody>
          <a:bodyPr/>
          <a:lstStyle/>
          <a:p>
            <a:pPr>
              <a:lnSpc>
                <a:spcPct val="90000"/>
              </a:lnSpc>
            </a:pPr>
            <a:r>
              <a:rPr lang="en-US"/>
              <a:t>Only in a few languages: some dialects of Lisp and APL</a:t>
            </a:r>
          </a:p>
          <a:p>
            <a:pPr>
              <a:lnSpc>
                <a:spcPct val="90000"/>
              </a:lnSpc>
            </a:pPr>
            <a:r>
              <a:rPr lang="en-US"/>
              <a:t>Available as an option in Common Lisp</a:t>
            </a:r>
          </a:p>
          <a:p>
            <a:pPr>
              <a:lnSpc>
                <a:spcPct val="90000"/>
              </a:lnSpc>
            </a:pPr>
            <a:r>
              <a:rPr lang="en-US"/>
              <a:t>Drawbacks:</a:t>
            </a:r>
          </a:p>
          <a:p>
            <a:pPr lvl="1">
              <a:lnSpc>
                <a:spcPct val="90000"/>
              </a:lnSpc>
            </a:pPr>
            <a:r>
              <a:rPr lang="en-US"/>
              <a:t>Difficult to implement efficiently</a:t>
            </a:r>
          </a:p>
          <a:p>
            <a:pPr lvl="1">
              <a:lnSpc>
                <a:spcPct val="90000"/>
              </a:lnSpc>
            </a:pPr>
            <a:r>
              <a:rPr lang="en-US"/>
              <a:t>Creates large and complicated scopes, since scopes extend into called functions</a:t>
            </a:r>
          </a:p>
          <a:p>
            <a:pPr lvl="1">
              <a:lnSpc>
                <a:spcPct val="90000"/>
              </a:lnSpc>
            </a:pPr>
            <a:r>
              <a:rPr lang="en-US"/>
              <a:t>Choice of variable name in caller can affect behavior of called function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55303DD-8442-204F-9AB2-6874ED85687D}" type="slidenum">
              <a:rPr lang="en-US"/>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Outline</a:t>
            </a:r>
          </a:p>
        </p:txBody>
      </p:sp>
      <p:sp>
        <p:nvSpPr>
          <p:cNvPr id="159747" name="Rectangle 3"/>
          <p:cNvSpPr>
            <a:spLocks noGrp="1" noChangeArrowheads="1"/>
          </p:cNvSpPr>
          <p:nvPr>
            <p:ph idx="1"/>
          </p:nvPr>
        </p:nvSpPr>
        <p:spPr/>
        <p:txBody>
          <a:bodyPr/>
          <a:lstStyle/>
          <a:p>
            <a:r>
              <a:rPr lang="en-US">
                <a:solidFill>
                  <a:schemeClr val="bg2"/>
                </a:solidFill>
              </a:rPr>
              <a:t>Definitions and scope</a:t>
            </a:r>
          </a:p>
          <a:p>
            <a:r>
              <a:rPr lang="en-US">
                <a:solidFill>
                  <a:schemeClr val="bg2"/>
                </a:solidFill>
              </a:rPr>
              <a:t>Scoping with blocks</a:t>
            </a:r>
          </a:p>
          <a:p>
            <a:r>
              <a:rPr lang="en-US">
                <a:solidFill>
                  <a:schemeClr val="bg2"/>
                </a:solidFill>
              </a:rPr>
              <a:t>Scoping with labeled namespaces</a:t>
            </a:r>
          </a:p>
          <a:p>
            <a:r>
              <a:rPr lang="en-US">
                <a:solidFill>
                  <a:schemeClr val="bg2"/>
                </a:solidFill>
              </a:rPr>
              <a:t>Scoping with primitive namespaces</a:t>
            </a:r>
          </a:p>
          <a:p>
            <a:r>
              <a:rPr lang="en-US">
                <a:solidFill>
                  <a:schemeClr val="bg2"/>
                </a:solidFill>
              </a:rPr>
              <a:t>Dynamic scoping</a:t>
            </a:r>
          </a:p>
          <a:p>
            <a:r>
              <a:rPr lang="en-US"/>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4F5BBBD0-B254-AF46-B897-61E7CB564E71}"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Definitions</a:t>
            </a:r>
          </a:p>
        </p:txBody>
      </p:sp>
      <p:sp>
        <p:nvSpPr>
          <p:cNvPr id="116739" name="Rectangle 3"/>
          <p:cNvSpPr>
            <a:spLocks noGrp="1" noChangeArrowheads="1"/>
          </p:cNvSpPr>
          <p:nvPr>
            <p:ph idx="1"/>
          </p:nvPr>
        </p:nvSpPr>
        <p:spPr/>
        <p:txBody>
          <a:bodyPr/>
          <a:lstStyle/>
          <a:p>
            <a:r>
              <a:rPr lang="en-US"/>
              <a:t>When there are different variables with the same name, there are different possible bindings for that name</a:t>
            </a:r>
          </a:p>
          <a:p>
            <a:r>
              <a:rPr lang="en-US"/>
              <a:t>Not just variables: type names, constant names, function names, etc.</a:t>
            </a:r>
          </a:p>
          <a:p>
            <a:r>
              <a:rPr lang="en-US"/>
              <a:t>A definition is anything that establishes a possible binding for a name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38EDEA5A-14E4-A24A-8459-CCF59EE224A7}"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Separate Compilation</a:t>
            </a:r>
          </a:p>
        </p:txBody>
      </p:sp>
      <p:sp>
        <p:nvSpPr>
          <p:cNvPr id="160771" name="Rectangle 3"/>
          <p:cNvSpPr>
            <a:spLocks noGrp="1" noChangeArrowheads="1"/>
          </p:cNvSpPr>
          <p:nvPr>
            <p:ph idx="1"/>
          </p:nvPr>
        </p:nvSpPr>
        <p:spPr>
          <a:xfrm>
            <a:off x="838200" y="1752600"/>
            <a:ext cx="7772400" cy="4495800"/>
          </a:xfrm>
        </p:spPr>
        <p:txBody>
          <a:bodyPr/>
          <a:lstStyle/>
          <a:p>
            <a:pPr>
              <a:lnSpc>
                <a:spcPct val="90000"/>
              </a:lnSpc>
            </a:pPr>
            <a:r>
              <a:rPr lang="en-US"/>
              <a:t>We saw this in the classical sequence of language system steps</a:t>
            </a:r>
          </a:p>
          <a:p>
            <a:pPr>
              <a:lnSpc>
                <a:spcPct val="90000"/>
              </a:lnSpc>
            </a:pPr>
            <a:r>
              <a:rPr lang="en-US"/>
              <a:t>Parts are compiled separately, then linked together</a:t>
            </a:r>
          </a:p>
          <a:p>
            <a:pPr>
              <a:lnSpc>
                <a:spcPct val="90000"/>
              </a:lnSpc>
            </a:pPr>
            <a:r>
              <a:rPr lang="en-US"/>
              <a:t>Scope issues extend to the linker: it needs to connect references to definitions across separate compilations</a:t>
            </a:r>
          </a:p>
          <a:p>
            <a:pPr>
              <a:lnSpc>
                <a:spcPct val="90000"/>
              </a:lnSpc>
            </a:pPr>
            <a:r>
              <a:rPr lang="en-US"/>
              <a:t>Many languages have special support for this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7E9DDCA5-32E6-E644-A5CE-74B66A0DE93D}" type="slidenum">
              <a:rPr lang="en-US"/>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C Approach, Compiler Side</a:t>
            </a:r>
          </a:p>
        </p:txBody>
      </p:sp>
      <p:sp>
        <p:nvSpPr>
          <p:cNvPr id="161795" name="Rectangle 3"/>
          <p:cNvSpPr>
            <a:spLocks noGrp="1" noChangeArrowheads="1"/>
          </p:cNvSpPr>
          <p:nvPr>
            <p:ph idx="1"/>
          </p:nvPr>
        </p:nvSpPr>
        <p:spPr>
          <a:xfrm>
            <a:off x="838200" y="1752600"/>
            <a:ext cx="7772400" cy="4419600"/>
          </a:xfrm>
        </p:spPr>
        <p:txBody>
          <a:bodyPr/>
          <a:lstStyle/>
          <a:p>
            <a:pPr>
              <a:lnSpc>
                <a:spcPct val="90000"/>
              </a:lnSpc>
            </a:pPr>
            <a:r>
              <a:rPr lang="en-US"/>
              <a:t>Two different kinds of definitions:</a:t>
            </a:r>
          </a:p>
          <a:p>
            <a:pPr lvl="1">
              <a:lnSpc>
                <a:spcPct val="90000"/>
              </a:lnSpc>
            </a:pPr>
            <a:r>
              <a:rPr lang="en-US"/>
              <a:t>Full definition</a:t>
            </a:r>
          </a:p>
          <a:p>
            <a:pPr lvl="1">
              <a:lnSpc>
                <a:spcPct val="90000"/>
              </a:lnSpc>
            </a:pPr>
            <a:r>
              <a:rPr lang="en-US"/>
              <a:t>Name and type only: a </a:t>
            </a:r>
            <a:r>
              <a:rPr lang="en-US" i="1"/>
              <a:t>declaration</a:t>
            </a:r>
            <a:r>
              <a:rPr lang="en-US"/>
              <a:t> in C-talk</a:t>
            </a:r>
          </a:p>
          <a:p>
            <a:pPr>
              <a:lnSpc>
                <a:spcPct val="90000"/>
              </a:lnSpc>
            </a:pPr>
            <a:r>
              <a:rPr lang="en-US"/>
              <a:t>If several separate compilations want to use the same integer variable </a:t>
            </a:r>
            <a:r>
              <a:rPr lang="en-US" b="1">
                <a:latin typeface="Courier New" pitchFamily="-111" charset="0"/>
              </a:rPr>
              <a:t>x</a:t>
            </a:r>
            <a:r>
              <a:rPr lang="en-US"/>
              <a:t>:</a:t>
            </a:r>
          </a:p>
          <a:p>
            <a:pPr lvl="1">
              <a:lnSpc>
                <a:spcPct val="90000"/>
              </a:lnSpc>
            </a:pPr>
            <a:r>
              <a:rPr lang="en-US"/>
              <a:t>Only one will have the full definition, </a:t>
            </a:r>
            <a:br>
              <a:rPr lang="en-US"/>
            </a:br>
            <a:r>
              <a:rPr lang="en-US" b="1">
                <a:latin typeface="Courier New" pitchFamily="-111" charset="0"/>
              </a:rPr>
              <a:t>int x = 3;</a:t>
            </a:r>
          </a:p>
          <a:p>
            <a:pPr lvl="1">
              <a:lnSpc>
                <a:spcPct val="90000"/>
              </a:lnSpc>
            </a:pPr>
            <a:r>
              <a:rPr lang="en-US"/>
              <a:t>All others have the declaration </a:t>
            </a:r>
            <a:br>
              <a:rPr lang="en-US"/>
            </a:br>
            <a:r>
              <a:rPr lang="en-US" b="1">
                <a:latin typeface="Courier New" pitchFamily="-111" charset="0"/>
              </a:rPr>
              <a:t>extern int x;</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D863763E-AADF-9449-ABB5-F195847C8107}" type="slidenum">
              <a:rPr lang="en-US"/>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C Approach, Linker Side</a:t>
            </a:r>
          </a:p>
        </p:txBody>
      </p:sp>
      <p:sp>
        <p:nvSpPr>
          <p:cNvPr id="162819" name="Rectangle 3"/>
          <p:cNvSpPr>
            <a:spLocks noGrp="1" noChangeArrowheads="1"/>
          </p:cNvSpPr>
          <p:nvPr>
            <p:ph idx="1"/>
          </p:nvPr>
        </p:nvSpPr>
        <p:spPr/>
        <p:txBody>
          <a:bodyPr/>
          <a:lstStyle/>
          <a:p>
            <a:pPr>
              <a:lnSpc>
                <a:spcPct val="90000"/>
              </a:lnSpc>
            </a:pPr>
            <a:r>
              <a:rPr lang="en-US"/>
              <a:t>When the linker runs, it treats a </a:t>
            </a:r>
            <a:r>
              <a:rPr lang="en-US" i="1"/>
              <a:t>declaration</a:t>
            </a:r>
            <a:r>
              <a:rPr lang="en-US"/>
              <a:t> as a reference to a name defined in some other file</a:t>
            </a:r>
          </a:p>
          <a:p>
            <a:pPr>
              <a:lnSpc>
                <a:spcPct val="90000"/>
              </a:lnSpc>
            </a:pPr>
            <a:r>
              <a:rPr lang="en-US"/>
              <a:t>It expects to see exactly one full definition of that name</a:t>
            </a:r>
          </a:p>
          <a:p>
            <a:pPr>
              <a:lnSpc>
                <a:spcPct val="90000"/>
              </a:lnSpc>
            </a:pPr>
            <a:r>
              <a:rPr lang="en-US"/>
              <a:t>Note that the declaration does not say where to find the definition—it just requires the linker to find it somewhere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E4E076B-CE66-8441-BAC9-32403D3E3FAD}"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Older Fortran Approach, </a:t>
            </a:r>
            <a:br>
              <a:rPr lang="en-US"/>
            </a:br>
            <a:r>
              <a:rPr lang="en-US"/>
              <a:t>Compiler Side</a:t>
            </a:r>
          </a:p>
        </p:txBody>
      </p:sp>
      <p:sp>
        <p:nvSpPr>
          <p:cNvPr id="163843" name="Rectangle 3"/>
          <p:cNvSpPr>
            <a:spLocks noGrp="1" noChangeArrowheads="1"/>
          </p:cNvSpPr>
          <p:nvPr>
            <p:ph idx="1"/>
          </p:nvPr>
        </p:nvSpPr>
        <p:spPr>
          <a:xfrm>
            <a:off x="838200" y="1752600"/>
            <a:ext cx="7772400" cy="3048000"/>
          </a:xfrm>
        </p:spPr>
        <p:txBody>
          <a:bodyPr/>
          <a:lstStyle/>
          <a:p>
            <a:r>
              <a:rPr lang="en-US"/>
              <a:t>Older Fortran dialects used </a:t>
            </a:r>
            <a:r>
              <a:rPr lang="en-US" b="1">
                <a:latin typeface="Courier New" pitchFamily="-111" charset="0"/>
              </a:rPr>
              <a:t>COMMON</a:t>
            </a:r>
            <a:r>
              <a:rPr lang="en-US"/>
              <a:t> blocks</a:t>
            </a:r>
          </a:p>
          <a:p>
            <a:r>
              <a:rPr lang="en-US"/>
              <a:t>All separate compilations define variables in the normal way</a:t>
            </a:r>
          </a:p>
          <a:p>
            <a:r>
              <a:rPr lang="en-US"/>
              <a:t>All separate compilations give the same </a:t>
            </a:r>
            <a:r>
              <a:rPr lang="en-US" b="1">
                <a:latin typeface="Courier New" pitchFamily="-111" charset="0"/>
              </a:rPr>
              <a:t>COMMON</a:t>
            </a:r>
            <a:r>
              <a:rPr lang="en-US"/>
              <a:t> declaration: </a:t>
            </a:r>
            <a:r>
              <a:rPr lang="en-US" b="1">
                <a:latin typeface="Courier New" pitchFamily="-111" charset="0"/>
              </a:rPr>
              <a:t>COMMON A,B,C</a:t>
            </a:r>
            <a:endParaRPr lang="en-US"/>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549DDCEB-E8F4-6747-A296-EA949B0904C1}" type="slidenum">
              <a:rPr lang="en-US"/>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Older Fortran Approach, </a:t>
            </a:r>
            <a:br>
              <a:rPr lang="en-US"/>
            </a:br>
            <a:r>
              <a:rPr lang="en-US"/>
              <a:t>Linker Side</a:t>
            </a:r>
          </a:p>
        </p:txBody>
      </p:sp>
      <p:sp>
        <p:nvSpPr>
          <p:cNvPr id="164867" name="Rectangle 3"/>
          <p:cNvSpPr>
            <a:spLocks noGrp="1" noChangeArrowheads="1"/>
          </p:cNvSpPr>
          <p:nvPr>
            <p:ph idx="1"/>
          </p:nvPr>
        </p:nvSpPr>
        <p:spPr>
          <a:xfrm>
            <a:off x="838200" y="1752600"/>
            <a:ext cx="7772400" cy="4572000"/>
          </a:xfrm>
        </p:spPr>
        <p:txBody>
          <a:bodyPr/>
          <a:lstStyle/>
          <a:p>
            <a:pPr>
              <a:lnSpc>
                <a:spcPct val="90000"/>
              </a:lnSpc>
            </a:pPr>
            <a:r>
              <a:rPr lang="en-US"/>
              <a:t>The linker allocates just one block of memory for the </a:t>
            </a:r>
            <a:r>
              <a:rPr lang="en-US" b="1">
                <a:latin typeface="Courier New" pitchFamily="-111" charset="0"/>
              </a:rPr>
              <a:t>COMMON</a:t>
            </a:r>
            <a:r>
              <a:rPr lang="en-US"/>
              <a:t> variables: those from one compilation start at the same address as those from other compilations</a:t>
            </a:r>
          </a:p>
          <a:p>
            <a:pPr>
              <a:lnSpc>
                <a:spcPct val="90000"/>
              </a:lnSpc>
            </a:pPr>
            <a:r>
              <a:rPr lang="en-US"/>
              <a:t>The linker does not use the local names</a:t>
            </a:r>
          </a:p>
          <a:p>
            <a:pPr>
              <a:lnSpc>
                <a:spcPct val="90000"/>
              </a:lnSpc>
            </a:pPr>
            <a:r>
              <a:rPr lang="en-US"/>
              <a:t>If there is a </a:t>
            </a:r>
            <a:r>
              <a:rPr lang="en-US" b="1">
                <a:latin typeface="Courier New" pitchFamily="-111" charset="0"/>
              </a:rPr>
              <a:t>COMMON A,B,C</a:t>
            </a:r>
            <a:r>
              <a:rPr lang="en-US"/>
              <a:t> in one compilation and a </a:t>
            </a:r>
            <a:r>
              <a:rPr lang="en-US" b="1">
                <a:latin typeface="Courier New" pitchFamily="-111" charset="0"/>
              </a:rPr>
              <a:t>COMMON X,Y,Z</a:t>
            </a:r>
            <a:r>
              <a:rPr lang="en-US"/>
              <a:t> in another, </a:t>
            </a:r>
            <a:r>
              <a:rPr lang="en-US" b="1">
                <a:latin typeface="Courier New" pitchFamily="-111" charset="0"/>
              </a:rPr>
              <a:t>A</a:t>
            </a:r>
            <a:r>
              <a:rPr lang="en-US"/>
              <a:t> will be identified with </a:t>
            </a:r>
            <a:r>
              <a:rPr lang="en-US" b="1">
                <a:latin typeface="Courier New" pitchFamily="-111" charset="0"/>
              </a:rPr>
              <a:t>X</a:t>
            </a:r>
            <a:r>
              <a:rPr lang="en-US"/>
              <a:t>, </a:t>
            </a:r>
            <a:r>
              <a:rPr lang="en-US" b="1">
                <a:latin typeface="Courier New" pitchFamily="-111" charset="0"/>
              </a:rPr>
              <a:t>B</a:t>
            </a:r>
            <a:r>
              <a:rPr lang="en-US"/>
              <a:t> with </a:t>
            </a:r>
            <a:r>
              <a:rPr lang="en-US" b="1">
                <a:latin typeface="Courier New" pitchFamily="-111" charset="0"/>
              </a:rPr>
              <a:t>Y</a:t>
            </a:r>
            <a:r>
              <a:rPr lang="en-US"/>
              <a:t>, and </a:t>
            </a:r>
            <a:r>
              <a:rPr lang="en-US" b="1">
                <a:latin typeface="Courier New" pitchFamily="-111" charset="0"/>
              </a:rPr>
              <a:t>C</a:t>
            </a:r>
            <a:r>
              <a:rPr lang="en-US"/>
              <a:t> with </a:t>
            </a:r>
            <a:r>
              <a:rPr lang="en-US" b="1">
                <a:latin typeface="Courier New" pitchFamily="-111" charset="0"/>
              </a:rPr>
              <a:t>Z</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6895A881-9EC0-4E41-8E67-ABF35A26E8AD}" type="slidenum">
              <a:rPr lang="en-US"/>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2" name="Rectangle 4"/>
          <p:cNvSpPr>
            <a:spLocks noGrp="1" noChangeArrowheads="1"/>
          </p:cNvSpPr>
          <p:nvPr>
            <p:ph type="title"/>
          </p:nvPr>
        </p:nvSpPr>
        <p:spPr/>
        <p:txBody>
          <a:bodyPr/>
          <a:lstStyle/>
          <a:p>
            <a:r>
              <a:rPr lang="en-US"/>
              <a:t>Modern Fortran Approach</a:t>
            </a:r>
          </a:p>
        </p:txBody>
      </p:sp>
      <p:sp>
        <p:nvSpPr>
          <p:cNvPr id="165893" name="Rectangle 5"/>
          <p:cNvSpPr>
            <a:spLocks noGrp="1" noChangeArrowheads="1"/>
          </p:cNvSpPr>
          <p:nvPr>
            <p:ph idx="1"/>
          </p:nvPr>
        </p:nvSpPr>
        <p:spPr>
          <a:xfrm>
            <a:off x="838200" y="1752600"/>
            <a:ext cx="7772400" cy="4495800"/>
          </a:xfrm>
        </p:spPr>
        <p:txBody>
          <a:bodyPr/>
          <a:lstStyle/>
          <a:p>
            <a:pPr>
              <a:lnSpc>
                <a:spcPct val="90000"/>
              </a:lnSpc>
            </a:pPr>
            <a:r>
              <a:rPr lang="en-US"/>
              <a:t>A </a:t>
            </a:r>
            <a:r>
              <a:rPr lang="en-US" b="1">
                <a:latin typeface="Courier New" pitchFamily="-111" charset="0"/>
              </a:rPr>
              <a:t>MODULE</a:t>
            </a:r>
            <a:r>
              <a:rPr lang="en-US"/>
              <a:t> can define data in one separate compilation</a:t>
            </a:r>
          </a:p>
          <a:p>
            <a:pPr>
              <a:lnSpc>
                <a:spcPct val="90000"/>
              </a:lnSpc>
            </a:pPr>
            <a:r>
              <a:rPr lang="en-US"/>
              <a:t>A </a:t>
            </a:r>
            <a:r>
              <a:rPr lang="en-US" b="1">
                <a:latin typeface="Courier New" pitchFamily="-111" charset="0"/>
              </a:rPr>
              <a:t>USE</a:t>
            </a:r>
            <a:r>
              <a:rPr lang="en-US"/>
              <a:t> statement can import those definitions into another compilation</a:t>
            </a:r>
          </a:p>
          <a:p>
            <a:pPr>
              <a:lnSpc>
                <a:spcPct val="90000"/>
              </a:lnSpc>
            </a:pPr>
            <a:r>
              <a:rPr lang="en-US" b="1">
                <a:latin typeface="Courier New" pitchFamily="-111" charset="0"/>
              </a:rPr>
              <a:t>USE</a:t>
            </a:r>
            <a:r>
              <a:rPr lang="en-US"/>
              <a:t> says what module to use, but does not say what the definitions are</a:t>
            </a:r>
          </a:p>
          <a:p>
            <a:pPr>
              <a:lnSpc>
                <a:spcPct val="90000"/>
              </a:lnSpc>
            </a:pPr>
            <a:r>
              <a:rPr lang="en-US"/>
              <a:t>So unlike the C approach, the Fortran compiler must at least look at the result of that 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7A88B21-B341-1843-B46D-0F684396EDFC}" type="slidenum">
              <a:rPr lang="en-US"/>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Trends in Separate Compilation</a:t>
            </a:r>
          </a:p>
        </p:txBody>
      </p:sp>
      <p:sp>
        <p:nvSpPr>
          <p:cNvPr id="166915" name="Rectangle 3"/>
          <p:cNvSpPr>
            <a:spLocks noGrp="1" noChangeArrowheads="1"/>
          </p:cNvSpPr>
          <p:nvPr>
            <p:ph idx="1"/>
          </p:nvPr>
        </p:nvSpPr>
        <p:spPr>
          <a:xfrm>
            <a:off x="838200" y="1752600"/>
            <a:ext cx="7772400" cy="4419600"/>
          </a:xfrm>
        </p:spPr>
        <p:txBody>
          <a:bodyPr/>
          <a:lstStyle/>
          <a:p>
            <a:r>
              <a:rPr lang="en-US"/>
              <a:t>In recent languages, separate compilation is less separate than it used to be</a:t>
            </a:r>
          </a:p>
          <a:p>
            <a:pPr lvl="1"/>
            <a:r>
              <a:rPr lang="en-US"/>
              <a:t>Java classes can depend on each other circularly, so the Java compiler must be able to compile separate classes simultaneously</a:t>
            </a:r>
          </a:p>
          <a:p>
            <a:pPr lvl="1"/>
            <a:r>
              <a:rPr lang="en-US"/>
              <a:t>ML is not really suitable for separate compilation at all, though CM (a separate tool in the SML system, the Compilation Manager) can do it for most ML programs</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3231A87-B993-044C-A7E4-3D1928BECDCD}" type="slidenum">
              <a:rPr lang="en-US"/>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Conclusion</a:t>
            </a:r>
          </a:p>
        </p:txBody>
      </p:sp>
      <p:sp>
        <p:nvSpPr>
          <p:cNvPr id="167939" name="Rectangle 3"/>
          <p:cNvSpPr>
            <a:spLocks noGrp="1" noChangeArrowheads="1"/>
          </p:cNvSpPr>
          <p:nvPr>
            <p:ph idx="1"/>
          </p:nvPr>
        </p:nvSpPr>
        <p:spPr/>
        <p:txBody>
          <a:bodyPr/>
          <a:lstStyle/>
          <a:p>
            <a:r>
              <a:rPr lang="en-US"/>
              <a:t>Today: four approaches for scoping</a:t>
            </a:r>
          </a:p>
          <a:p>
            <a:r>
              <a:rPr lang="en-US"/>
              <a:t>There are many variations, and most languages employ several at once</a:t>
            </a:r>
          </a:p>
          <a:p>
            <a:r>
              <a:rPr lang="en-US"/>
              <a:t>Remember: names do not have scopes, definitions do!</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FDE4A91A-A19C-C84B-8995-6278068AA4B6}"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Examples</a:t>
            </a:r>
          </a:p>
        </p:txBody>
      </p:sp>
      <p:sp>
        <p:nvSpPr>
          <p:cNvPr id="6" name="Date Placeholder 3"/>
          <p:cNvSpPr>
            <a:spLocks noGrp="1"/>
          </p:cNvSpPr>
          <p:nvPr>
            <p:ph type="dt" sz="half" idx="10"/>
          </p:nvPr>
        </p:nvSpPr>
        <p:spPr/>
        <p:txBody>
          <a:bodyPr/>
          <a:lstStyle/>
          <a:p>
            <a:r>
              <a:rPr lang="en-US" smtClean="0"/>
              <a:t>Chapter Ten</a:t>
            </a:r>
            <a:endParaRPr lang="en-US"/>
          </a:p>
        </p:txBody>
      </p:sp>
      <p:sp>
        <p:nvSpPr>
          <p:cNvPr id="7" name="Footer Placeholder 4"/>
          <p:cNvSpPr>
            <a:spLocks noGrp="1"/>
          </p:cNvSpPr>
          <p:nvPr>
            <p:ph type="ftr" sz="quarter" idx="11"/>
          </p:nvPr>
        </p:nvSpPr>
        <p:spPr/>
        <p:txBody>
          <a:bodyPr/>
          <a:lstStyle/>
          <a:p>
            <a:r>
              <a:rPr lang="en-US" smtClean="0"/>
              <a:t>Modern Programming Languages, 2nd ed.</a:t>
            </a:r>
            <a:endParaRPr lang="en-US"/>
          </a:p>
        </p:txBody>
      </p:sp>
      <p:sp>
        <p:nvSpPr>
          <p:cNvPr id="8" name="Slide Number Placeholder 5"/>
          <p:cNvSpPr>
            <a:spLocks noGrp="1"/>
          </p:cNvSpPr>
          <p:nvPr>
            <p:ph type="sldNum" sz="quarter" idx="12"/>
          </p:nvPr>
        </p:nvSpPr>
        <p:spPr/>
        <p:txBody>
          <a:bodyPr/>
          <a:lstStyle/>
          <a:p>
            <a:fld id="{629F3A3F-F069-3F48-B5E5-83A92C9E8BE1}" type="slidenum">
              <a:rPr lang="en-US"/>
              <a:pPr/>
              <a:t>5</a:t>
            </a:fld>
            <a:endParaRPr lang="en-US"/>
          </a:p>
        </p:txBody>
      </p:sp>
      <p:sp>
        <p:nvSpPr>
          <p:cNvPr id="117764" name="Text Box 4"/>
          <p:cNvSpPr txBox="1">
            <a:spLocks noChangeArrowheads="1"/>
          </p:cNvSpPr>
          <p:nvPr/>
        </p:nvSpPr>
        <p:spPr bwMode="auto">
          <a:xfrm>
            <a:off x="1066800" y="1524000"/>
            <a:ext cx="40386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fun square n = n * n;</a:t>
            </a:r>
            <a:endParaRPr lang="en-US"/>
          </a:p>
        </p:txBody>
      </p:sp>
      <p:sp>
        <p:nvSpPr>
          <p:cNvPr id="117765" name="Text Box 5"/>
          <p:cNvSpPr txBox="1">
            <a:spLocks noChangeArrowheads="1"/>
          </p:cNvSpPr>
          <p:nvPr/>
        </p:nvSpPr>
        <p:spPr bwMode="auto">
          <a:xfrm>
            <a:off x="1066800" y="1981200"/>
            <a:ext cx="71628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fun square square = square * square;</a:t>
            </a:r>
          </a:p>
        </p:txBody>
      </p:sp>
      <p:sp>
        <p:nvSpPr>
          <p:cNvPr id="117766" name="Text Box 6"/>
          <p:cNvSpPr txBox="1">
            <a:spLocks noChangeArrowheads="1"/>
          </p:cNvSpPr>
          <p:nvPr/>
        </p:nvSpPr>
        <p:spPr bwMode="auto">
          <a:xfrm>
            <a:off x="1066800" y="3048000"/>
            <a:ext cx="7315200" cy="26479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const</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Low = 1;</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High = 10;</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type</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Ints = array [Low..High] of Integer;</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var</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X: Ints;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Scope</a:t>
            </a:r>
          </a:p>
        </p:txBody>
      </p:sp>
      <p:sp>
        <p:nvSpPr>
          <p:cNvPr id="118787" name="Rectangle 3"/>
          <p:cNvSpPr>
            <a:spLocks noGrp="1" noChangeArrowheads="1"/>
          </p:cNvSpPr>
          <p:nvPr>
            <p:ph idx="1"/>
          </p:nvPr>
        </p:nvSpPr>
        <p:spPr>
          <a:xfrm>
            <a:off x="838200" y="1752600"/>
            <a:ext cx="7772400" cy="4419600"/>
          </a:xfrm>
        </p:spPr>
        <p:txBody>
          <a:bodyPr/>
          <a:lstStyle/>
          <a:p>
            <a:pPr>
              <a:lnSpc>
                <a:spcPct val="90000"/>
              </a:lnSpc>
            </a:pPr>
            <a:r>
              <a:rPr lang="en-US"/>
              <a:t>There may be more than one definition for a given name</a:t>
            </a:r>
          </a:p>
          <a:p>
            <a:pPr>
              <a:lnSpc>
                <a:spcPct val="90000"/>
              </a:lnSpc>
            </a:pPr>
            <a:r>
              <a:rPr lang="en-US"/>
              <a:t>Each occurrence of the name (other than a definition) has to be bound according to one of its definitions</a:t>
            </a:r>
          </a:p>
          <a:p>
            <a:pPr>
              <a:lnSpc>
                <a:spcPct val="90000"/>
              </a:lnSpc>
            </a:pPr>
            <a:r>
              <a:rPr lang="en-US"/>
              <a:t>An occurrence of a name is </a:t>
            </a:r>
            <a:r>
              <a:rPr lang="en-US" i="1"/>
              <a:t>in the scope of</a:t>
            </a:r>
            <a:r>
              <a:rPr lang="en-US"/>
              <a:t> a given definition of that name whenever that definition governs the binding for that occurrence</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C6F1D9B2-67D6-7148-9076-D5362AEC0E21}"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8" name="Rectangle 10"/>
          <p:cNvSpPr>
            <a:spLocks noGrp="1" noChangeArrowheads="1"/>
          </p:cNvSpPr>
          <p:nvPr>
            <p:ph type="title"/>
          </p:nvPr>
        </p:nvSpPr>
        <p:spPr/>
        <p:txBody>
          <a:bodyPr/>
          <a:lstStyle/>
          <a:p>
            <a:r>
              <a:rPr lang="en-US"/>
              <a:t>Examples</a:t>
            </a:r>
          </a:p>
        </p:txBody>
      </p:sp>
      <p:sp>
        <p:nvSpPr>
          <p:cNvPr id="119819" name="Rectangle 11"/>
          <p:cNvSpPr>
            <a:spLocks noGrp="1" noChangeArrowheads="1"/>
          </p:cNvSpPr>
          <p:nvPr>
            <p:ph idx="1"/>
          </p:nvPr>
        </p:nvSpPr>
        <p:spPr>
          <a:xfrm>
            <a:off x="838200" y="3429000"/>
            <a:ext cx="7772400" cy="2743200"/>
          </a:xfrm>
        </p:spPr>
        <p:txBody>
          <a:bodyPr/>
          <a:lstStyle/>
          <a:p>
            <a:r>
              <a:rPr lang="en-US"/>
              <a:t>Each occurrence must be bound using one of the definitions</a:t>
            </a:r>
          </a:p>
          <a:p>
            <a:r>
              <a:rPr lang="en-US"/>
              <a:t>Which one?</a:t>
            </a:r>
          </a:p>
          <a:p>
            <a:r>
              <a:rPr lang="en-US"/>
              <a:t>There are many different ways to solve this scoping problem</a:t>
            </a:r>
          </a:p>
        </p:txBody>
      </p:sp>
      <p:sp>
        <p:nvSpPr>
          <p:cNvPr id="8" name="Date Placeholder 3"/>
          <p:cNvSpPr>
            <a:spLocks noGrp="1"/>
          </p:cNvSpPr>
          <p:nvPr>
            <p:ph type="dt" sz="half" idx="10"/>
          </p:nvPr>
        </p:nvSpPr>
        <p:spPr/>
        <p:txBody>
          <a:bodyPr/>
          <a:lstStyle/>
          <a:p>
            <a:r>
              <a:rPr lang="en-US" smtClean="0"/>
              <a:t>Chapter Ten</a:t>
            </a:r>
            <a:endParaRPr lang="en-US"/>
          </a:p>
        </p:txBody>
      </p:sp>
      <p:sp>
        <p:nvSpPr>
          <p:cNvPr id="9" name="Footer Placeholder 4"/>
          <p:cNvSpPr>
            <a:spLocks noGrp="1"/>
          </p:cNvSpPr>
          <p:nvPr>
            <p:ph type="ftr" sz="quarter" idx="11"/>
          </p:nvPr>
        </p:nvSpPr>
        <p:spPr/>
        <p:txBody>
          <a:bodyPr/>
          <a:lstStyle/>
          <a:p>
            <a:r>
              <a:rPr lang="en-US" smtClean="0"/>
              <a:t>Modern Programming Languages, 2nd ed.</a:t>
            </a:r>
            <a:endParaRPr lang="en-US"/>
          </a:p>
        </p:txBody>
      </p:sp>
      <p:sp>
        <p:nvSpPr>
          <p:cNvPr id="10" name="Slide Number Placeholder 5"/>
          <p:cNvSpPr>
            <a:spLocks noGrp="1"/>
          </p:cNvSpPr>
          <p:nvPr>
            <p:ph type="sldNum" sz="quarter" idx="12"/>
          </p:nvPr>
        </p:nvSpPr>
        <p:spPr/>
        <p:txBody>
          <a:bodyPr/>
          <a:lstStyle/>
          <a:p>
            <a:fld id="{5B391348-A557-5244-A379-16C358378C75}" type="slidenum">
              <a:rPr lang="en-US"/>
              <a:pPr/>
              <a:t>7</a:t>
            </a:fld>
            <a:endParaRPr lang="en-US"/>
          </a:p>
        </p:txBody>
      </p:sp>
      <p:sp>
        <p:nvSpPr>
          <p:cNvPr id="119811" name="Text Box 3"/>
          <p:cNvSpPr txBox="1">
            <a:spLocks noChangeArrowheads="1"/>
          </p:cNvSpPr>
          <p:nvPr/>
        </p:nvSpPr>
        <p:spPr bwMode="auto">
          <a:xfrm>
            <a:off x="1066800" y="1524000"/>
            <a:ext cx="7620000" cy="1552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 </a:t>
            </a:r>
            <a:r>
              <a:rPr lang="en-US" i="1">
                <a:solidFill>
                  <a:srgbClr val="000000"/>
                </a:solidFill>
                <a:latin typeface="Courier New" pitchFamily="-111" charset="0"/>
                <a:ea typeface="Times New Roman" pitchFamily="-111" charset="0"/>
                <a:cs typeface="Times New Roman" pitchFamily="-111" charset="0"/>
              </a:rPr>
              <a:t>fun square square = square * square;</a:t>
            </a:r>
            <a:br>
              <a:rPr lang="en-US" i="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val square = fn : int -&gt; int</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a:t>
            </a:r>
            <a:r>
              <a:rPr lang="en-US" i="1">
                <a:solidFill>
                  <a:srgbClr val="000000"/>
                </a:solidFill>
                <a:latin typeface="Courier New" pitchFamily="-111" charset="0"/>
                <a:ea typeface="Times New Roman" pitchFamily="-111" charset="0"/>
                <a:cs typeface="Times New Roman" pitchFamily="-111" charset="0"/>
              </a:rPr>
              <a:t>square 3;</a:t>
            </a:r>
            <a:br>
              <a:rPr lang="en-US" i="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val it = 9 : int</a:t>
            </a:r>
          </a:p>
        </p:txBody>
      </p:sp>
      <p:sp>
        <p:nvSpPr>
          <p:cNvPr id="119814" name="Oval 6"/>
          <p:cNvSpPr>
            <a:spLocks noChangeArrowheads="1"/>
          </p:cNvSpPr>
          <p:nvPr/>
        </p:nvSpPr>
        <p:spPr bwMode="auto">
          <a:xfrm>
            <a:off x="5029200" y="1447800"/>
            <a:ext cx="1295400" cy="609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19816" name="Oval 8"/>
          <p:cNvSpPr>
            <a:spLocks noChangeArrowheads="1"/>
          </p:cNvSpPr>
          <p:nvPr/>
        </p:nvSpPr>
        <p:spPr bwMode="auto">
          <a:xfrm>
            <a:off x="6705600" y="1447800"/>
            <a:ext cx="1295400" cy="609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19817" name="Oval 9"/>
          <p:cNvSpPr>
            <a:spLocks noChangeArrowheads="1"/>
          </p:cNvSpPr>
          <p:nvPr/>
        </p:nvSpPr>
        <p:spPr bwMode="auto">
          <a:xfrm>
            <a:off x="1447800" y="2209800"/>
            <a:ext cx="1295400" cy="609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Outline</a:t>
            </a:r>
          </a:p>
        </p:txBody>
      </p:sp>
      <p:sp>
        <p:nvSpPr>
          <p:cNvPr id="120835" name="Rectangle 3"/>
          <p:cNvSpPr>
            <a:spLocks noGrp="1" noChangeArrowheads="1"/>
          </p:cNvSpPr>
          <p:nvPr>
            <p:ph idx="1"/>
          </p:nvPr>
        </p:nvSpPr>
        <p:spPr/>
        <p:txBody>
          <a:bodyPr/>
          <a:lstStyle/>
          <a:p>
            <a:r>
              <a:rPr lang="en-US">
                <a:solidFill>
                  <a:schemeClr val="bg2"/>
                </a:solidFill>
              </a:rPr>
              <a:t>Definitions and scope</a:t>
            </a:r>
          </a:p>
          <a:p>
            <a:r>
              <a:rPr lang="en-US"/>
              <a:t>Scoping with blocks</a:t>
            </a:r>
          </a:p>
          <a:p>
            <a:r>
              <a:rPr lang="en-US">
                <a:solidFill>
                  <a:schemeClr val="bg2"/>
                </a:solidFill>
              </a:rPr>
              <a:t>Scoping with labeled namespaces</a:t>
            </a:r>
          </a:p>
          <a:p>
            <a:r>
              <a:rPr lang="en-US">
                <a:solidFill>
                  <a:schemeClr val="bg2"/>
                </a:solidFill>
              </a:rPr>
              <a:t>Scoping with primitive namespaces</a:t>
            </a:r>
          </a:p>
          <a:p>
            <a:r>
              <a:rPr lang="en-US">
                <a:solidFill>
                  <a:schemeClr val="bg2"/>
                </a:solidFill>
              </a:rPr>
              <a:t>Dynamic scoping</a:t>
            </a:r>
          </a:p>
          <a:p>
            <a:r>
              <a:rPr lang="en-US">
                <a:solidFill>
                  <a:schemeClr val="bg2"/>
                </a:solidFill>
              </a:rPr>
              <a:t>Separate compilation</a:t>
            </a:r>
          </a:p>
        </p:txBody>
      </p:sp>
      <p:sp>
        <p:nvSpPr>
          <p:cNvPr id="4" name="Date Placeholder 3"/>
          <p:cNvSpPr>
            <a:spLocks noGrp="1"/>
          </p:cNvSpPr>
          <p:nvPr>
            <p:ph type="dt" sz="half" idx="10"/>
          </p:nvPr>
        </p:nvSpPr>
        <p:spPr/>
        <p:txBody>
          <a:bodyPr/>
          <a:lstStyle/>
          <a:p>
            <a:r>
              <a:rPr lang="en-US" smtClean="0"/>
              <a:t>Chapter Ten</a:t>
            </a:r>
            <a:endParaRPr lang="en-US"/>
          </a:p>
        </p:txBody>
      </p:sp>
      <p:sp>
        <p:nvSpPr>
          <p:cNvPr id="5" name="Footer Placeholder 4"/>
          <p:cNvSpPr>
            <a:spLocks noGrp="1"/>
          </p:cNvSpPr>
          <p:nvPr>
            <p:ph type="ftr" sz="quarter" idx="11"/>
          </p:nvPr>
        </p:nvSpPr>
        <p:spPr/>
        <p:txBody>
          <a:bodyPr/>
          <a:lstStyle/>
          <a:p>
            <a:r>
              <a:rPr lang="en-US" smtClean="0"/>
              <a:t>Modern Programming Languages, 2nd ed.</a:t>
            </a:r>
            <a:endParaRPr lang="en-US"/>
          </a:p>
        </p:txBody>
      </p:sp>
      <p:sp>
        <p:nvSpPr>
          <p:cNvPr id="6" name="Slide Number Placeholder 5"/>
          <p:cNvSpPr>
            <a:spLocks noGrp="1"/>
          </p:cNvSpPr>
          <p:nvPr>
            <p:ph type="sldNum" sz="quarter" idx="12"/>
          </p:nvPr>
        </p:nvSpPr>
        <p:spPr/>
        <p:txBody>
          <a:bodyPr/>
          <a:lstStyle/>
          <a:p>
            <a:fld id="{AAF341D2-A547-2A4C-A0B5-A8E5AC07C984}"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Blocks</a:t>
            </a:r>
          </a:p>
        </p:txBody>
      </p:sp>
      <p:sp>
        <p:nvSpPr>
          <p:cNvPr id="123907" name="Rectangle 3"/>
          <p:cNvSpPr>
            <a:spLocks noGrp="1" noChangeArrowheads="1"/>
          </p:cNvSpPr>
          <p:nvPr>
            <p:ph idx="1"/>
          </p:nvPr>
        </p:nvSpPr>
        <p:spPr/>
        <p:txBody>
          <a:bodyPr/>
          <a:lstStyle/>
          <a:p>
            <a:r>
              <a:rPr lang="en-US"/>
              <a:t>A block is any language construct that contains definitions, and also contains the region of the program where those definitions apply</a:t>
            </a:r>
          </a:p>
        </p:txBody>
      </p:sp>
      <p:sp>
        <p:nvSpPr>
          <p:cNvPr id="5" name="Date Placeholder 3"/>
          <p:cNvSpPr>
            <a:spLocks noGrp="1"/>
          </p:cNvSpPr>
          <p:nvPr>
            <p:ph type="dt" sz="half" idx="10"/>
          </p:nvPr>
        </p:nvSpPr>
        <p:spPr/>
        <p:txBody>
          <a:bodyPr/>
          <a:lstStyle/>
          <a:p>
            <a:r>
              <a:rPr lang="en-US" smtClean="0"/>
              <a:t>Chapter Ten</a:t>
            </a:r>
            <a:endParaRPr lang="en-US"/>
          </a:p>
        </p:txBody>
      </p:sp>
      <p:sp>
        <p:nvSpPr>
          <p:cNvPr id="6" name="Footer Placeholder 4"/>
          <p:cNvSpPr>
            <a:spLocks noGrp="1"/>
          </p:cNvSpPr>
          <p:nvPr>
            <p:ph type="ftr" sz="quarter" idx="11"/>
          </p:nvPr>
        </p:nvSpPr>
        <p:spPr/>
        <p:txBody>
          <a:bodyPr/>
          <a:lstStyle/>
          <a:p>
            <a:r>
              <a:rPr lang="en-US" smtClean="0"/>
              <a:t>Modern Programming Languages, 2nd ed.</a:t>
            </a:r>
            <a:endParaRPr lang="en-US"/>
          </a:p>
        </p:txBody>
      </p:sp>
      <p:sp>
        <p:nvSpPr>
          <p:cNvPr id="7" name="Slide Number Placeholder 5"/>
          <p:cNvSpPr>
            <a:spLocks noGrp="1"/>
          </p:cNvSpPr>
          <p:nvPr>
            <p:ph type="sldNum" sz="quarter" idx="12"/>
          </p:nvPr>
        </p:nvSpPr>
        <p:spPr/>
        <p:txBody>
          <a:bodyPr/>
          <a:lstStyle/>
          <a:p>
            <a:fld id="{EB2DA02D-DBA5-8640-A8B6-52FFED6BCDB2}" type="slidenum">
              <a:rPr lang="en-US"/>
              <a:pPr/>
              <a:t>9</a:t>
            </a:fld>
            <a:endParaRPr lang="en-US"/>
          </a:p>
        </p:txBody>
      </p:sp>
      <p:sp>
        <p:nvSpPr>
          <p:cNvPr id="123908" name="Text Box 4"/>
          <p:cNvSpPr txBox="1">
            <a:spLocks noChangeArrowheads="1"/>
          </p:cNvSpPr>
          <p:nvPr/>
        </p:nvSpPr>
        <p:spPr bwMode="auto">
          <a:xfrm>
            <a:off x="2590800" y="3810000"/>
            <a:ext cx="2819400" cy="22828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00"/>
                </a:solidFill>
                <a:latin typeface="Courier New" pitchFamily="-111" charset="0"/>
                <a:ea typeface="Times New Roman" pitchFamily="-111" charset="0"/>
                <a:cs typeface="Times New Roman" pitchFamily="-111" charset="0"/>
              </a:rPr>
              <a:t>let</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val x = 1;</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val y = 2;</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in</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  x+y</a:t>
            </a:r>
            <a:br>
              <a:rPr lang="en-US" b="1">
                <a:solidFill>
                  <a:srgbClr val="000000"/>
                </a:solidFill>
                <a:latin typeface="Courier New" pitchFamily="-111" charset="0"/>
                <a:ea typeface="Times New Roman" pitchFamily="-111" charset="0"/>
                <a:cs typeface="Times New Roman" pitchFamily="-111" charset="0"/>
              </a:rPr>
            </a:br>
            <a:r>
              <a:rPr lang="en-US" b="1">
                <a:solidFill>
                  <a:srgbClr val="000000"/>
                </a:solidFill>
                <a:latin typeface="Courier New" pitchFamily="-111" charset="0"/>
                <a:ea typeface="Times New Roman" pitchFamily="-111" charset="0"/>
                <a:cs typeface="Times New Roman" pitchFamily="-111" charset="0"/>
              </a:rPr>
              <a:t>end</a:t>
            </a:r>
            <a:endParaRPr lang="en-US"/>
          </a:p>
        </p:txBody>
      </p:sp>
    </p:spTree>
  </p:cSld>
  <p:clrMapOvr>
    <a:masterClrMapping/>
  </p:clrMapOvr>
</p:sld>
</file>

<file path=ppt/theme/theme1.xml><?xml version="1.0" encoding="utf-8"?>
<a:theme xmlns:a="http://schemas.openxmlformats.org/drawingml/2006/main" name="parse trees">
  <a:themeElements>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parse tre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parse trees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arse trees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arse trees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arse trees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mpl.potx</Template>
  <TotalTime>355</TotalTime>
  <Words>3064</Words>
  <Application>Microsoft Macintosh PowerPoint</Application>
  <PresentationFormat>On-screen Show (4:3)</PresentationFormat>
  <Paragraphs>366</Paragraphs>
  <Slides>47</Slides>
  <Notes>0</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47</vt:i4>
      </vt:variant>
    </vt:vector>
  </HeadingPairs>
  <TitlesOfParts>
    <vt:vector size="51" baseType="lpstr">
      <vt:lpstr>Times New Roman</vt:lpstr>
      <vt:lpstr>Monotype Sorts</vt:lpstr>
      <vt:lpstr>Courier New</vt:lpstr>
      <vt:lpstr>parse trees</vt:lpstr>
      <vt:lpstr>Scope</vt:lpstr>
      <vt:lpstr>Reusing Names</vt:lpstr>
      <vt:lpstr>Outline</vt:lpstr>
      <vt:lpstr>Definitions</vt:lpstr>
      <vt:lpstr>Examples</vt:lpstr>
      <vt:lpstr>Scope</vt:lpstr>
      <vt:lpstr>Examples</vt:lpstr>
      <vt:lpstr>Outline</vt:lpstr>
      <vt:lpstr>Blocks</vt:lpstr>
      <vt:lpstr>Different ML Blocks</vt:lpstr>
      <vt:lpstr>Java Blocks</vt:lpstr>
      <vt:lpstr>Nesting</vt:lpstr>
      <vt:lpstr>Classic Block Scope Rule</vt:lpstr>
      <vt:lpstr>Example</vt:lpstr>
      <vt:lpstr>Outline</vt:lpstr>
      <vt:lpstr>Labeled Namespaces</vt:lpstr>
      <vt:lpstr>ML Structures</vt:lpstr>
      <vt:lpstr>Other Labeled Namespaces</vt:lpstr>
      <vt:lpstr>Example</vt:lpstr>
      <vt:lpstr>Namespace Advantages</vt:lpstr>
      <vt:lpstr>Namespace Refinement</vt:lpstr>
      <vt:lpstr>Example: An Abstract Data Type</vt:lpstr>
      <vt:lpstr>Two Approaches</vt:lpstr>
      <vt:lpstr>Namespace Specifies Visibility</vt:lpstr>
      <vt:lpstr>Separate Interface</vt:lpstr>
      <vt:lpstr>Outline</vt:lpstr>
      <vt:lpstr>Do Not Try This At Home</vt:lpstr>
      <vt:lpstr>Primitive Namespaces</vt:lpstr>
      <vt:lpstr>Primitive Namespaces</vt:lpstr>
      <vt:lpstr>Outline</vt:lpstr>
      <vt:lpstr>When Is Scoping Resolved?</vt:lpstr>
      <vt:lpstr>Dynamic Scoping</vt:lpstr>
      <vt:lpstr>Classic Dynamic Scope Rule</vt:lpstr>
      <vt:lpstr>Static Vs. Dynamic</vt:lpstr>
      <vt:lpstr>Example</vt:lpstr>
      <vt:lpstr>Block Scope (Static)</vt:lpstr>
      <vt:lpstr>Dynamic Scope</vt:lpstr>
      <vt:lpstr>Where It Arises</vt:lpstr>
      <vt:lpstr>Outline</vt:lpstr>
      <vt:lpstr>Separate Compilation</vt:lpstr>
      <vt:lpstr>C Approach, Compiler Side</vt:lpstr>
      <vt:lpstr>C Approach, Linker Side</vt:lpstr>
      <vt:lpstr>Older Fortran Approach,  Compiler Side</vt:lpstr>
      <vt:lpstr>Older Fortran Approach,  Linker Side</vt:lpstr>
      <vt:lpstr>Modern Fortran Approach</vt:lpstr>
      <vt:lpstr>Trends in Separate Compilation</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dc:title>
  <dc:subject>Textbook, Chapter Ten</dc:subject>
  <dc:creator>Adam Webber</dc:creator>
  <cp:lastModifiedBy>Adam Webber</cp:lastModifiedBy>
  <cp:revision>18</cp:revision>
  <cp:lastPrinted>1999-02-10T22:49:13Z</cp:lastPrinted>
  <dcterms:created xsi:type="dcterms:W3CDTF">2009-08-28T21:48:13Z</dcterms:created>
  <dcterms:modified xsi:type="dcterms:W3CDTF">2009-08-28T22:01:15Z</dcterms:modified>
</cp:coreProperties>
</file>