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Default Extension="wmf" ContentType="image/x-wmf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6" r:id="rId3"/>
    <p:sldId id="275" r:id="rId4"/>
    <p:sldId id="276" r:id="rId5"/>
    <p:sldId id="266" r:id="rId6"/>
    <p:sldId id="267" r:id="rId7"/>
    <p:sldId id="268" r:id="rId8"/>
    <p:sldId id="270" r:id="rId9"/>
    <p:sldId id="297" r:id="rId10"/>
    <p:sldId id="277" r:id="rId11"/>
    <p:sldId id="269" r:id="rId12"/>
    <p:sldId id="272" r:id="rId13"/>
    <p:sldId id="274" r:id="rId14"/>
    <p:sldId id="298" r:id="rId15"/>
    <p:sldId id="271" r:id="rId16"/>
    <p:sldId id="299" r:id="rId17"/>
    <p:sldId id="300" r:id="rId18"/>
    <p:sldId id="278" r:id="rId19"/>
    <p:sldId id="279" r:id="rId20"/>
    <p:sldId id="301" r:id="rId21"/>
    <p:sldId id="280" r:id="rId22"/>
    <p:sldId id="281" r:id="rId23"/>
    <p:sldId id="302" r:id="rId24"/>
    <p:sldId id="303" r:id="rId25"/>
    <p:sldId id="282" r:id="rId26"/>
    <p:sldId id="289" r:id="rId27"/>
    <p:sldId id="290" r:id="rId28"/>
    <p:sldId id="304" r:id="rId29"/>
    <p:sldId id="305" r:id="rId30"/>
    <p:sldId id="291" r:id="rId31"/>
    <p:sldId id="306" r:id="rId32"/>
    <p:sldId id="288" r:id="rId33"/>
    <p:sldId id="307" r:id="rId34"/>
    <p:sldId id="284" r:id="rId35"/>
    <p:sldId id="308" r:id="rId36"/>
    <p:sldId id="309" r:id="rId37"/>
    <p:sldId id="310" r:id="rId38"/>
    <p:sldId id="311" r:id="rId39"/>
    <p:sldId id="293" r:id="rId40"/>
    <p:sldId id="294" r:id="rId41"/>
    <p:sldId id="312" r:id="rId42"/>
    <p:sldId id="295" r:id="rId43"/>
    <p:sldId id="313" r:id="rId44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6290" autoAdjust="0"/>
  </p:normalViewPr>
  <p:slideViewPr>
    <p:cSldViewPr>
      <p:cViewPr>
        <p:scale>
          <a:sx n="150" d="100"/>
          <a:sy n="150" d="100"/>
        </p:scale>
        <p:origin x="-168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heme" Target="theme/theme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notesMaster" Target="notesMasters/notesMaster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viewProps" Target="viewProps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handoutMaster" Target="handoutMasters/handoutMaster1.xml"/><Relationship Id="rId35" Type="http://schemas.openxmlformats.org/officeDocument/2006/relationships/slide" Target="slides/slide34.xml"/><Relationship Id="rId51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0B497A69-D497-3A40-99AC-B2E23D271B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0A171EA8-39CF-5F4D-9485-F4B40B4ACA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DE926-442C-4842-96FD-E5AAD57FAAAF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8E9F0-7568-3145-9681-B9E17F19D5A6}" type="slidenum">
              <a:rPr lang="en-US"/>
              <a:pPr/>
              <a:t>38</a:t>
            </a:fld>
            <a:endParaRPr lang="en-US"/>
          </a:p>
        </p:txBody>
      </p:sp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A20DB-1531-8240-A2A6-47DE2A0E7A56}" type="slidenum">
              <a:rPr lang="en-US"/>
              <a:pPr/>
              <a:t>3</a:t>
            </a:fld>
            <a:endParaRPr lang="en-US"/>
          </a:p>
        </p:txBody>
      </p:sp>
      <p:sp>
        <p:nvSpPr>
          <p:cNvPr id="163842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82619-6EC8-4749-84E7-5736F1856545}" type="slidenum">
              <a:rPr lang="en-US"/>
              <a:pPr/>
              <a:t>4</a:t>
            </a:fld>
            <a:endParaRPr lang="en-US"/>
          </a:p>
        </p:txBody>
      </p:sp>
      <p:sp>
        <p:nvSpPr>
          <p:cNvPr id="16486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9C261-7733-9A48-A593-91A1E99BFA32}" type="slidenum">
              <a:rPr lang="en-US"/>
              <a:pPr/>
              <a:t>5</a:t>
            </a:fld>
            <a:endParaRPr lang="en-US"/>
          </a:p>
        </p:txBody>
      </p:sp>
      <p:sp>
        <p:nvSpPr>
          <p:cNvPr id="16589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C905E-BBEE-E14E-9EB9-CA87EF193C70}" type="slidenum">
              <a:rPr lang="en-US"/>
              <a:pPr/>
              <a:t>6</a:t>
            </a:fld>
            <a:endParaRPr lang="en-US"/>
          </a:p>
        </p:txBody>
      </p:sp>
      <p:sp>
        <p:nvSpPr>
          <p:cNvPr id="16691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AEAFC-CFD0-B142-BEE8-61284142A832}" type="slidenum">
              <a:rPr lang="en-US"/>
              <a:pPr/>
              <a:t>7</a:t>
            </a:fld>
            <a:endParaRPr lang="en-US"/>
          </a:p>
        </p:txBody>
      </p:sp>
      <p:sp>
        <p:nvSpPr>
          <p:cNvPr id="16793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A40DA-8FAA-CE45-AD48-D4ED23E6234D}" type="slidenum">
              <a:rPr lang="en-US"/>
              <a:pPr/>
              <a:t>9</a:t>
            </a:fld>
            <a:endParaRPr lang="en-US"/>
          </a:p>
        </p:txBody>
      </p:sp>
      <p:sp>
        <p:nvSpPr>
          <p:cNvPr id="172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56D6F-BBE2-2A48-A62A-A04A56892498}" type="slidenum">
              <a:rPr lang="en-US"/>
              <a:pPr/>
              <a:t>17</a:t>
            </a:fld>
            <a:endParaRPr lang="en-US"/>
          </a:p>
        </p:txBody>
      </p:sp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72955-9DA8-A744-9A1E-64F0232A6149}" type="slidenum">
              <a:rPr lang="en-US"/>
              <a:pPr/>
              <a:t>24</a:t>
            </a:fld>
            <a:endParaRPr lang="en-US"/>
          </a:p>
        </p:txBody>
      </p:sp>
      <p:sp>
        <p:nvSpPr>
          <p:cNvPr id="18022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41513F-F7FD-604F-9D8B-AD5DCD4B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B3C03-C2C9-3144-ACCE-F71E63CE6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286DAD-015D-FF4E-A00D-346B01CD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48EA2DD-2C3D-BD47-B772-0D42282B7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B7CBC1-7DCB-C84F-A34E-767776A79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202667-108E-B541-BA17-5C3DA2903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DFAEA3-5327-7342-96E4-97102525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AF4B0A-33EE-C940-8F21-814ECA41A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6F83A7-ECCC-254C-80B2-8FE665A4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B7049A-177C-7B4D-90BC-E70517AF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9F69A8-7B3F-DC41-9D2D-4A1AE34E6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DB0D193-2DD0-6146-9F77-8E5F1CA88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A Fourth Look At ML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162CC76-6404-374E-9BA1-2DA8AC648CD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7772400" cy="1104900"/>
          </a:xfrm>
        </p:spPr>
        <p:txBody>
          <a:bodyPr/>
          <a:lstStyle/>
          <a:p>
            <a:r>
              <a:rPr lang="en-US"/>
              <a:t>Wrappers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058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You can add a parameter of any type to a data constructor, using the keyword </a:t>
            </a:r>
            <a:r>
              <a:rPr lang="en-US" b="1">
                <a:latin typeface="Courier New" pitchFamily="-111" charset="0"/>
              </a:rPr>
              <a:t>of</a:t>
            </a:r>
            <a:r>
              <a:rPr lang="en-US"/>
              <a:t>:</a:t>
            </a:r>
            <a:br>
              <a:rPr lang="en-US"/>
            </a:br>
            <a:r>
              <a:rPr lang="en-US" sz="2000" b="1">
                <a:latin typeface="Courier New" pitchFamily="-111" charset="0"/>
              </a:rPr>
              <a:t/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datatype exint = Value of int | PlusInf | MinusInf;</a:t>
            </a:r>
          </a:p>
          <a:p>
            <a:pPr>
              <a:lnSpc>
                <a:spcPct val="90000"/>
              </a:lnSpc>
            </a:pPr>
            <a:r>
              <a:rPr lang="en-US"/>
              <a:t>In effect, such a constructor is a wrapper that contains a data item of the given type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751D-5654-EF4D-8186-11E9BB48626B}" type="slidenum">
              <a:rPr lang="en-US"/>
              <a:pPr/>
              <a:t>10</a:t>
            </a:fld>
            <a:endParaRPr lang="en-US"/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2286000" y="41910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2489200" y="42037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PlusInf</a:t>
            </a:r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6858000" y="44196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7327900" y="44069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Value</a:t>
            </a: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7315200" y="48006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7696200" y="47466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36</a:t>
            </a:r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3352800" y="52578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3505200" y="5308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MinusInf</a:t>
            </a:r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5638800" y="53340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6096000" y="5308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Value</a:t>
            </a:r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6096000" y="5715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6477000" y="56610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26</a:t>
            </a:r>
          </a:p>
        </p:txBody>
      </p:sp>
      <p:sp>
        <p:nvSpPr>
          <p:cNvPr id="144400" name="Oval 16"/>
          <p:cNvSpPr>
            <a:spLocks noChangeArrowheads="1"/>
          </p:cNvSpPr>
          <p:nvPr/>
        </p:nvSpPr>
        <p:spPr bwMode="auto">
          <a:xfrm>
            <a:off x="4495800" y="42164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4953000" y="41910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Value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4953000" y="4597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5334000" y="45434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38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860425" y="5045075"/>
            <a:ext cx="2111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things</a:t>
            </a:r>
          </a:p>
          <a:p>
            <a:r>
              <a:rPr lang="en-US"/>
              <a:t>of type </a:t>
            </a:r>
            <a:r>
              <a:rPr lang="en-US" b="1">
                <a:latin typeface="Courier New" pitchFamily="-111" charset="0"/>
              </a:rPr>
              <a:t>exint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1148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ourier New" pitchFamily="-111" charset="0"/>
              </a:rPr>
              <a:t>Value</a:t>
            </a:r>
            <a:r>
              <a:rPr lang="en-US"/>
              <a:t> is a data constructor that takes a parameter: the value of the </a:t>
            </a:r>
            <a:r>
              <a:rPr lang="en-US" b="1">
                <a:latin typeface="Courier New" pitchFamily="-111" charset="0"/>
              </a:rPr>
              <a:t>int</a:t>
            </a:r>
            <a:r>
              <a:rPr lang="en-US"/>
              <a:t> to store</a:t>
            </a:r>
          </a:p>
          <a:p>
            <a:pPr>
              <a:lnSpc>
                <a:spcPct val="90000"/>
              </a:lnSpc>
            </a:pPr>
            <a:r>
              <a:rPr lang="en-US"/>
              <a:t>It looks like a function that takes an </a:t>
            </a:r>
            <a:r>
              <a:rPr lang="en-US" b="1">
                <a:latin typeface="Courier New" pitchFamily="-111" charset="0"/>
              </a:rPr>
              <a:t>int</a:t>
            </a:r>
            <a:r>
              <a:rPr lang="en-US"/>
              <a:t> and returns an </a:t>
            </a:r>
            <a:r>
              <a:rPr lang="en-US" b="1">
                <a:latin typeface="Courier New" pitchFamily="-111" charset="0"/>
              </a:rPr>
              <a:t>exint</a:t>
            </a:r>
            <a:r>
              <a:rPr lang="en-US"/>
              <a:t> containing that </a:t>
            </a:r>
            <a:r>
              <a:rPr lang="en-US" b="1">
                <a:latin typeface="Courier New" pitchFamily="-111" charset="0"/>
              </a:rPr>
              <a:t>int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8E6F-BA9A-7847-A719-B33C25CE448C}" type="slidenum">
              <a:rPr lang="en-US"/>
              <a:pPr/>
              <a:t>11</a:t>
            </a:fld>
            <a:endParaRPr 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644525" y="762000"/>
            <a:ext cx="8270875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11" charset="0"/>
              </a:rPr>
              <a:t>- </a:t>
            </a:r>
            <a:r>
              <a:rPr lang="en-US" sz="2000" b="1">
                <a:latin typeface="Courier New" pitchFamily="-111" charset="0"/>
              </a:rPr>
              <a:t>datatype exint = Value of int | PlusInf | MinusInf;</a:t>
            </a:r>
          </a:p>
          <a:p>
            <a:r>
              <a:rPr lang="en-US" sz="2000">
                <a:latin typeface="Courier New" pitchFamily="-111" charset="0"/>
              </a:rPr>
              <a:t>datatype exint = MinusInf | PlusInf | Value of int</a:t>
            </a:r>
          </a:p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PlusInf;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PlusInf : exint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MinusInf;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MinusInf : exint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Value;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fn : int -&gt; exint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Value 3;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Value 3 : exint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>
                <a:latin typeface="Courier New" pitchFamily="-111" charset="0"/>
              </a:rPr>
              <a:t>Value</a:t>
            </a:r>
            <a:r>
              <a:rPr lang="en-US"/>
              <a:t> Is Not An </a:t>
            </a:r>
            <a:r>
              <a:rPr lang="en-US" b="1">
                <a:latin typeface="Courier New" pitchFamily="-111" charset="0"/>
              </a:rPr>
              <a:t>int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733800"/>
            <a:ext cx="77724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ourier New" pitchFamily="-111" charset="0"/>
              </a:rPr>
              <a:t>Value 5</a:t>
            </a:r>
            <a:r>
              <a:rPr lang="en-US"/>
              <a:t> is an </a:t>
            </a:r>
            <a:r>
              <a:rPr lang="en-US" b="1">
                <a:latin typeface="Courier New" pitchFamily="-111" charset="0"/>
              </a:rPr>
              <a:t>exint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It is not an </a:t>
            </a:r>
            <a:r>
              <a:rPr lang="en-US" b="1">
                <a:latin typeface="Courier New" pitchFamily="-111" charset="0"/>
              </a:rPr>
              <a:t>int</a:t>
            </a:r>
            <a:r>
              <a:rPr lang="en-US"/>
              <a:t>, though it contains one</a:t>
            </a:r>
          </a:p>
          <a:p>
            <a:pPr>
              <a:lnSpc>
                <a:spcPct val="90000"/>
              </a:lnSpc>
            </a:pPr>
            <a:r>
              <a:rPr lang="en-US"/>
              <a:t>How can we get the </a:t>
            </a:r>
            <a:r>
              <a:rPr lang="en-US" b="1">
                <a:latin typeface="Courier New" pitchFamily="-111" charset="0"/>
              </a:rPr>
              <a:t>int</a:t>
            </a:r>
            <a:r>
              <a:rPr lang="en-US"/>
              <a:t> out again?</a:t>
            </a:r>
          </a:p>
          <a:p>
            <a:pPr>
              <a:lnSpc>
                <a:spcPct val="90000"/>
              </a:lnSpc>
            </a:pPr>
            <a:r>
              <a:rPr lang="en-US"/>
              <a:t>By pattern matching…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9F69-394B-144B-A59C-71C89FD7E7EB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914400" y="1600200"/>
            <a:ext cx="7204075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x = Value 5;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x = Value 5 : exint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x+x;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Error: overloaded variable not defined at type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symbol: +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type: exint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With Data Constructors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048000"/>
            <a:ext cx="7772400" cy="3200400"/>
          </a:xfrm>
        </p:spPr>
        <p:txBody>
          <a:bodyPr/>
          <a:lstStyle/>
          <a:p>
            <a:r>
              <a:rPr lang="en-US" dirty="0"/>
              <a:t>To recover a data constructor’s parameters, use pattern matching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b="1" dirty="0">
                <a:latin typeface="Courier New" pitchFamily="-111" charset="0"/>
              </a:rPr>
              <a:t>Value</a:t>
            </a:r>
            <a:r>
              <a:rPr lang="en-US" dirty="0"/>
              <a:t> is no ordinary function: ordinary functions can't be pattern-matched this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Note that this example only works because </a:t>
            </a:r>
            <a:r>
              <a:rPr lang="en-US" b="1" dirty="0" err="1" smtClean="0">
                <a:latin typeface="Courier New" pitchFamily="-111" charset="0"/>
              </a:rPr>
              <a:t>x</a:t>
            </a:r>
            <a:r>
              <a:rPr lang="en-US" dirty="0" smtClean="0"/>
              <a:t> actually is a </a:t>
            </a:r>
            <a:r>
              <a:rPr lang="en-US" b="1" dirty="0" smtClean="0">
                <a:latin typeface="Courier New" pitchFamily="-111" charset="0"/>
              </a:rPr>
              <a:t>Value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58C-AC77-FF4F-A867-EAA20C5260E5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143000" y="1828800"/>
            <a:ext cx="7010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(Value </a:t>
            </a:r>
            <a:r>
              <a:rPr lang="en-US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) = </a:t>
            </a:r>
            <a:r>
              <a:rPr lang="en-US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;</a:t>
            </a:r>
            <a:r>
              <a:rPr lang="en-US" b="1" dirty="0" smtClean="0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dirty="0" err="1" smtClean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 5 : </a:t>
            </a:r>
            <a:r>
              <a:rPr lang="en-US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Exhaustive Pattern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5052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b="1" dirty="0" err="1">
                <a:latin typeface="Courier New" pitchFamily="-111" charset="0"/>
              </a:rPr>
              <a:t>exint</a:t>
            </a:r>
            <a:r>
              <a:rPr lang="en-US" dirty="0"/>
              <a:t> can be a </a:t>
            </a:r>
            <a:r>
              <a:rPr lang="en-US" b="1" dirty="0" err="1">
                <a:latin typeface="Courier New" pitchFamily="-111" charset="0"/>
              </a:rPr>
              <a:t>PlusInf</a:t>
            </a:r>
            <a:r>
              <a:rPr lang="en-US" dirty="0"/>
              <a:t>, a </a:t>
            </a:r>
            <a:r>
              <a:rPr lang="en-US" b="1" dirty="0" err="1">
                <a:latin typeface="Courier New" pitchFamily="-111" charset="0"/>
              </a:rPr>
              <a:t>MinusInf</a:t>
            </a:r>
            <a:r>
              <a:rPr lang="en-US" dirty="0"/>
              <a:t>, or a </a:t>
            </a:r>
            <a:r>
              <a:rPr lang="en-US" b="1" dirty="0">
                <a:latin typeface="Courier New" pitchFamily="-111" charset="0"/>
              </a:rPr>
              <a:t>Value</a:t>
            </a:r>
            <a:endParaRPr lang="en-US" b="1" dirty="0" smtClean="0">
              <a:latin typeface="Courier New" pitchFamily="-111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Unlike the previous example, this one says </a:t>
            </a:r>
            <a:r>
              <a:rPr lang="en-US" dirty="0"/>
              <a:t>what to do</a:t>
            </a:r>
            <a:r>
              <a:rPr lang="en-US" dirty="0" smtClean="0"/>
              <a:t> for all possible values of </a:t>
            </a:r>
            <a:r>
              <a:rPr lang="en-US" b="1" dirty="0" err="1" smtClean="0">
                <a:latin typeface="Courier New" pitchFamily="-111" charset="0"/>
              </a:rPr>
              <a:t>x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146-FFA8-D44B-A7AC-348FC81C6B01}" type="slidenum">
              <a:rPr lang="en-US"/>
              <a:pPr/>
              <a:t>14</a:t>
            </a:fld>
            <a:endParaRPr lang="en-US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219200" y="1295400"/>
            <a:ext cx="73914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s = case x of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          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PlusInf =&gt; "infinity" |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          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MinusInf =&gt; "-infinity" |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          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Value y =&gt; Int.toString y;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s = "5" : string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Pattern-Matching Function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114800"/>
            <a:ext cx="7772400" cy="2057400"/>
          </a:xfrm>
        </p:spPr>
        <p:txBody>
          <a:bodyPr/>
          <a:lstStyle/>
          <a:p>
            <a:r>
              <a:rPr lang="en-US"/>
              <a:t>Pattern-matching function definitions are especially important when working with your own datatypes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F22D-E2E4-2248-8961-7BA0791BCA12}" type="slidenum">
              <a:rPr lang="en-US"/>
              <a:pPr/>
              <a:t>15</a:t>
            </a:fld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524000" y="1371600"/>
            <a:ext cx="5832475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square PlusInf = PlusInf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=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|   square MinusInf = PlusInf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=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|   square (Value x) = Value (x*x);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square = fn : exint -&gt; exint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square MinusInf;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PlusInf : exint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square (Value 3);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Value 9 : exint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Exception Handling (A Peek)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572000"/>
            <a:ext cx="7772400" cy="1828800"/>
          </a:xfrm>
        </p:spPr>
        <p:txBody>
          <a:bodyPr/>
          <a:lstStyle/>
          <a:p>
            <a:r>
              <a:rPr lang="en-US"/>
              <a:t>Patterns are also used in ML for exception handling, as in this example</a:t>
            </a:r>
          </a:p>
          <a:p>
            <a:r>
              <a:rPr lang="en-US"/>
              <a:t>We’ll see it in Java, but skip it in ML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7276-D303-9C42-AB44-14E5E5F27CE8}" type="slidenum">
              <a:rPr lang="en-US"/>
              <a:pPr/>
              <a:t>16</a:t>
            </a:fld>
            <a:endParaRPr lang="en-US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219200" y="1066800"/>
            <a:ext cx="6934200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square PlusInf = PlusInf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square MinusInf = PlusInf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square (Value x) = Value (x*x)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      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handle Overflow =&gt; PlusInf;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/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square = fn : exint -&gt; exint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square (Value 10000);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Value 100000000 : exint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square (Value 100000);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PlusInf : exint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Enumerations</a:t>
            </a:r>
          </a:p>
          <a:p>
            <a:r>
              <a:rPr lang="en-US">
                <a:solidFill>
                  <a:schemeClr val="bg2"/>
                </a:solidFill>
              </a:rPr>
              <a:t>Data constructors with parameters</a:t>
            </a:r>
          </a:p>
          <a:p>
            <a:r>
              <a:rPr lang="en-US"/>
              <a:t>Type constructors with parameters</a:t>
            </a:r>
          </a:p>
          <a:p>
            <a:r>
              <a:rPr lang="en-US">
                <a:solidFill>
                  <a:schemeClr val="bg2"/>
                </a:solidFill>
              </a:rPr>
              <a:t>Recursively defined type constructors</a:t>
            </a:r>
          </a:p>
          <a:p>
            <a:r>
              <a:rPr lang="en-US">
                <a:solidFill>
                  <a:schemeClr val="bg2"/>
                </a:solidFill>
              </a:rPr>
              <a:t>Farewell to 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D4F5-1D36-854A-9068-32522802018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Type Constructors With Parameters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Type constructors can also use parameters: </a:t>
            </a:r>
            <a:r>
              <a:rPr lang="en-US" sz="2400" b="1">
                <a:latin typeface="Courier New" pitchFamily="-111" charset="0"/>
              </a:rPr>
              <a:t/>
            </a:r>
            <a:br>
              <a:rPr lang="en-US" sz="2400" b="1">
                <a:latin typeface="Courier New" pitchFamily="-111" charset="0"/>
              </a:rPr>
            </a:br>
            <a:r>
              <a:rPr lang="en-US" sz="2400" b="1"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datatype 'a option = NONE | SOME of 'a;</a:t>
            </a:r>
            <a:r>
              <a:rPr lang="en-US" sz="2400" b="1">
                <a:latin typeface="Courier New" pitchFamily="-111" charset="0"/>
              </a:rPr>
              <a:t>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parameters of a type constructor are type variables, which are used in the data constructors</a:t>
            </a:r>
          </a:p>
          <a:p>
            <a:pPr>
              <a:lnSpc>
                <a:spcPct val="90000"/>
              </a:lnSpc>
            </a:pPr>
            <a:r>
              <a:rPr lang="en-US"/>
              <a:t>The result: a new polymorphic type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01A7-BCF1-1044-A6B2-3AA4E79B1011}" type="slidenum">
              <a:rPr lang="en-US"/>
              <a:pPr/>
              <a:t>18</a:t>
            </a:fld>
            <a:endParaRPr lang="en-US"/>
          </a:p>
        </p:txBody>
      </p:sp>
      <p:sp>
        <p:nvSpPr>
          <p:cNvPr id="145412" name="Oval 4"/>
          <p:cNvSpPr>
            <a:spLocks noChangeArrowheads="1"/>
          </p:cNvSpPr>
          <p:nvPr/>
        </p:nvSpPr>
        <p:spPr bwMode="auto">
          <a:xfrm>
            <a:off x="4648200" y="45720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5181600" y="45847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NONE</a:t>
            </a:r>
          </a:p>
        </p:txBody>
      </p:sp>
      <p:sp>
        <p:nvSpPr>
          <p:cNvPr id="145424" name="Oval 16"/>
          <p:cNvSpPr>
            <a:spLocks noChangeArrowheads="1"/>
          </p:cNvSpPr>
          <p:nvPr/>
        </p:nvSpPr>
        <p:spPr bwMode="auto">
          <a:xfrm>
            <a:off x="5638800" y="38100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6172200" y="3810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SOME</a:t>
            </a:r>
          </a:p>
        </p:txBody>
      </p:sp>
      <p:sp>
        <p:nvSpPr>
          <p:cNvPr id="145426" name="Rectangle 18"/>
          <p:cNvSpPr>
            <a:spLocks noChangeArrowheads="1"/>
          </p:cNvSpPr>
          <p:nvPr/>
        </p:nvSpPr>
        <p:spPr bwMode="auto">
          <a:xfrm>
            <a:off x="6096000" y="4191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6108700" y="4137025"/>
            <a:ext cx="954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"Hello"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5562600" y="5349875"/>
            <a:ext cx="266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Values of type</a:t>
            </a:r>
            <a:br>
              <a:rPr lang="en-US"/>
            </a:br>
            <a:r>
              <a:rPr lang="en-US" b="1">
                <a:latin typeface="Courier New" pitchFamily="-111" charset="0"/>
              </a:rPr>
              <a:t>string option</a:t>
            </a:r>
            <a:endParaRPr lang="en-US" b="1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629400" y="45720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7162800" y="4572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SOME</a:t>
            </a:r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7086600" y="4953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7170738" y="4899025"/>
            <a:ext cx="982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"world"</a:t>
            </a:r>
          </a:p>
        </p:txBody>
      </p:sp>
      <p:sp>
        <p:nvSpPr>
          <p:cNvPr id="145433" name="Oval 25"/>
          <p:cNvSpPr>
            <a:spLocks noChangeArrowheads="1"/>
          </p:cNvSpPr>
          <p:nvPr/>
        </p:nvSpPr>
        <p:spPr bwMode="auto">
          <a:xfrm>
            <a:off x="457200" y="46482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4" name="Text Box 26"/>
          <p:cNvSpPr txBox="1">
            <a:spLocks noChangeArrowheads="1"/>
          </p:cNvSpPr>
          <p:nvPr/>
        </p:nvSpPr>
        <p:spPr bwMode="auto">
          <a:xfrm>
            <a:off x="914400" y="4660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NONE</a:t>
            </a:r>
          </a:p>
        </p:txBody>
      </p:sp>
      <p:sp>
        <p:nvSpPr>
          <p:cNvPr id="145435" name="Oval 27"/>
          <p:cNvSpPr>
            <a:spLocks noChangeArrowheads="1"/>
          </p:cNvSpPr>
          <p:nvPr/>
        </p:nvSpPr>
        <p:spPr bwMode="auto">
          <a:xfrm>
            <a:off x="1600200" y="38100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6" name="Text Box 28"/>
          <p:cNvSpPr txBox="1">
            <a:spLocks noChangeArrowheads="1"/>
          </p:cNvSpPr>
          <p:nvPr/>
        </p:nvSpPr>
        <p:spPr bwMode="auto">
          <a:xfrm>
            <a:off x="2133600" y="3810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SOME</a:t>
            </a:r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2057400" y="4191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2374900" y="41370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1.5</a:t>
            </a:r>
          </a:p>
        </p:txBody>
      </p:sp>
      <p:sp>
        <p:nvSpPr>
          <p:cNvPr id="145439" name="Text Box 31"/>
          <p:cNvSpPr txBox="1">
            <a:spLocks noChangeArrowheads="1"/>
          </p:cNvSpPr>
          <p:nvPr/>
        </p:nvSpPr>
        <p:spPr bwMode="auto">
          <a:xfrm>
            <a:off x="1219200" y="5410200"/>
            <a:ext cx="274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Values of type</a:t>
            </a:r>
            <a:br>
              <a:rPr lang="en-US"/>
            </a:br>
            <a:r>
              <a:rPr lang="en-US"/>
              <a:t> </a:t>
            </a:r>
            <a:r>
              <a:rPr lang="en-US" b="1">
                <a:latin typeface="Courier New" pitchFamily="-111" charset="0"/>
              </a:rPr>
              <a:t>real option</a:t>
            </a:r>
            <a:endParaRPr lang="en-US" b="1"/>
          </a:p>
        </p:txBody>
      </p:sp>
      <p:sp>
        <p:nvSpPr>
          <p:cNvPr id="145440" name="Oval 32"/>
          <p:cNvSpPr>
            <a:spLocks noChangeArrowheads="1"/>
          </p:cNvSpPr>
          <p:nvPr/>
        </p:nvSpPr>
        <p:spPr bwMode="auto">
          <a:xfrm>
            <a:off x="2438400" y="4648200"/>
            <a:ext cx="1905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SOME</a:t>
            </a:r>
          </a:p>
        </p:txBody>
      </p:sp>
      <p:sp>
        <p:nvSpPr>
          <p:cNvPr id="145442" name="Rectangle 34"/>
          <p:cNvSpPr>
            <a:spLocks noChangeArrowheads="1"/>
          </p:cNvSpPr>
          <p:nvPr/>
        </p:nvSpPr>
        <p:spPr bwMode="auto">
          <a:xfrm>
            <a:off x="2895600" y="50292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3048000" y="4975225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123.4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Before Name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429000"/>
            <a:ext cx="77724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Type constuctor parameter comes before the type constructor name:</a:t>
            </a:r>
            <a:br>
              <a:rPr lang="en-US"/>
            </a:br>
            <a:r>
              <a:rPr lang="en-US" sz="2400" b="1"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datatype 'a option = NONE | SOME of 'a;</a:t>
            </a:r>
            <a:r>
              <a:rPr lang="en-US" sz="2400" b="1">
                <a:latin typeface="Courier New" pitchFamily="-111" charset="0"/>
              </a:rPr>
              <a:t>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We have types </a:t>
            </a:r>
            <a:r>
              <a:rPr lang="en-US" b="1"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'</a:t>
            </a:r>
            <a:r>
              <a:rPr lang="en-US" b="1">
                <a:latin typeface="Courier New" pitchFamily="-111" charset="0"/>
              </a:rPr>
              <a:t>a option</a:t>
            </a:r>
            <a:r>
              <a:rPr lang="en-US"/>
              <a:t> and </a:t>
            </a:r>
            <a:br>
              <a:rPr lang="en-US"/>
            </a:br>
            <a:r>
              <a:rPr lang="en-US" b="1">
                <a:latin typeface="Courier New" pitchFamily="-111" charset="0"/>
              </a:rPr>
              <a:t>int option</a:t>
            </a:r>
            <a:r>
              <a:rPr lang="en-US"/>
              <a:t>, just like </a:t>
            </a:r>
            <a:r>
              <a:rPr lang="en-US" b="1"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'</a:t>
            </a:r>
            <a:r>
              <a:rPr lang="en-US" b="1">
                <a:latin typeface="Courier New" pitchFamily="-111" charset="0"/>
              </a:rPr>
              <a:t>a list</a:t>
            </a:r>
            <a:r>
              <a:rPr lang="en-US"/>
              <a:t> and </a:t>
            </a:r>
            <a:r>
              <a:rPr lang="en-US" b="1">
                <a:latin typeface="Courier New" pitchFamily="-111" charset="0"/>
              </a:rPr>
              <a:t>int list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AABF-9749-1747-A4E2-57BA7C2AE61F}" type="slidenum">
              <a:rPr lang="en-US"/>
              <a:pPr/>
              <a:t>19</a:t>
            </a:fld>
            <a:endParaRPr lang="en-US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339850" y="1279525"/>
            <a:ext cx="5527675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SOME 4;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SOME 4 : int option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SOME 1.2;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SOME 1.2 : real option 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SOME "pig";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SOME "pig" : string option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Definitions</a:t>
            </a:r>
            <a:endParaRPr lang="en-US" b="1">
              <a:latin typeface="Courier New" pitchFamily="-111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Predefined, but not primitive in ML: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Type constructor for lists: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Defined for ML </a:t>
            </a:r>
            <a:r>
              <a:rPr lang="en-US" i="1"/>
              <a:t>in ML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85A6-89B6-5E42-9EF4-8F9FF5E6EBC5}" type="slidenum">
              <a:rPr lang="en-US"/>
              <a:pPr/>
              <a:t>2</a:t>
            </a:fld>
            <a:endParaRPr lang="en-US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905000" y="25146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datatype bool = true | false;</a:t>
            </a:r>
            <a:endParaRPr lang="en-US"/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905000" y="4038600"/>
            <a:ext cx="678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datatype 'element list = nil |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:: of 'element * 'element list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For </a:t>
            </a:r>
            <a:r>
              <a:rPr lang="en-US" b="1">
                <a:latin typeface="Courier New" pitchFamily="-111" charset="0"/>
              </a:rPr>
              <a:t>option</a:t>
            </a:r>
          </a:p>
        </p:txBody>
      </p:sp>
      <p:sp>
        <p:nvSpPr>
          <p:cNvPr id="17715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Predefined type constructor in ML</a:t>
            </a:r>
          </a:p>
          <a:p>
            <a:pPr>
              <a:lnSpc>
                <a:spcPct val="90000"/>
              </a:lnSpc>
            </a:pPr>
            <a:r>
              <a:rPr lang="en-US"/>
              <a:t>Used by predefined functions (or your own) when the result is not always defined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CE6-6136-1F4D-978B-241D0420A5A2}" type="slidenum">
              <a:rPr lang="en-US"/>
              <a:pPr/>
              <a:t>20</a:t>
            </a:fld>
            <a:endParaRPr lang="en-US"/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762000" y="2971800"/>
            <a:ext cx="81534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optdiv a b =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  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if b = 0 then NONE else SOME (a div b);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optdiv = fn : int -&gt; int -&gt; int option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optdiv 7 2;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SOME 3 : int option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optdiv 7 0;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NONE : int option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Longer Example: </a:t>
            </a:r>
            <a:r>
              <a:rPr lang="en-US" b="1">
                <a:latin typeface="Courier New" pitchFamily="-111" charset="0"/>
              </a:rPr>
              <a:t>bunch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3820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'x bunch</a:t>
            </a:r>
            <a:r>
              <a:rPr lang="en-US"/>
              <a:t> is either a thing of type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'x</a:t>
            </a:r>
            <a:r>
              <a:rPr lang="en-US"/>
              <a:t>, or a list of things of type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'x</a:t>
            </a:r>
          </a:p>
          <a:p>
            <a:pPr>
              <a:lnSpc>
                <a:spcPct val="90000"/>
              </a:lnSpc>
            </a:pPr>
            <a:r>
              <a:rPr lang="en-US"/>
              <a:t>As usual, ML infers types: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6151-F5AE-6C47-916C-770323C17FCA}" type="slidenum">
              <a:rPr lang="en-US"/>
              <a:pPr/>
              <a:t>21</a:t>
            </a:fld>
            <a:endParaRPr lang="en-US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828800" y="22860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000" b="1">
              <a:latin typeface="Courier New" pitchFamily="-111" charset="0"/>
            </a:endParaRP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1828800" y="1447800"/>
            <a:ext cx="426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datatype 'x bunch =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One of 'x |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Group of 'x list;</a:t>
            </a:r>
            <a:endParaRPr lang="en-US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7543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One 1.0;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One 1.0 : real bunch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Group [true,false];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Group [true,false] : bool bunch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Polymorphism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191000"/>
            <a:ext cx="7772400" cy="1981200"/>
          </a:xfrm>
        </p:spPr>
        <p:txBody>
          <a:bodyPr/>
          <a:lstStyle/>
          <a:p>
            <a:r>
              <a:rPr lang="en-US"/>
              <a:t>ML can infer </a:t>
            </a:r>
            <a:r>
              <a:rPr lang="en-US" b="1">
                <a:latin typeface="Courier New" pitchFamily="-111" charset="0"/>
              </a:rPr>
              <a:t>bunch</a:t>
            </a:r>
            <a:r>
              <a:rPr lang="en-US"/>
              <a:t> types, but does not always have to resolve them, just as with </a:t>
            </a:r>
            <a:r>
              <a:rPr lang="en-US" b="1">
                <a:latin typeface="Courier New" pitchFamily="-111" charset="0"/>
              </a:rPr>
              <a:t>list </a:t>
            </a:r>
            <a:r>
              <a:rPr lang="en-US"/>
              <a:t>types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04E-6813-0F44-9B26-C5559AD75278}" type="slidenum">
              <a:rPr lang="en-US"/>
              <a:pPr/>
              <a:t>22</a:t>
            </a:fld>
            <a:endParaRPr lang="en-US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1949450" y="1574800"/>
            <a:ext cx="5070475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size (One _) = 1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=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|   size (Group x) = length x;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size = fn : 'a bunch -&gt; 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size (One 1.0);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1 : 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size (Group [true,false]);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2 : int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r>
              <a:rPr lang="en-US"/>
              <a:t>Example: No Polymorphism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/>
              <a:t>We applied the </a:t>
            </a:r>
            <a:r>
              <a:rPr lang="en-US" b="1">
                <a:latin typeface="Courier New" pitchFamily="-111" charset="0"/>
              </a:rPr>
              <a:t>+</a:t>
            </a:r>
            <a:r>
              <a:rPr lang="en-US"/>
              <a:t> operator (through </a:t>
            </a:r>
            <a:r>
              <a:rPr lang="en-US" b="1">
                <a:latin typeface="Courier New" pitchFamily="-111" charset="0"/>
              </a:rPr>
              <a:t>foldr</a:t>
            </a:r>
            <a:r>
              <a:rPr lang="en-US"/>
              <a:t>) to the list elements</a:t>
            </a:r>
          </a:p>
          <a:p>
            <a:r>
              <a:rPr lang="en-US"/>
              <a:t>So ML knows the parameter type must be </a:t>
            </a:r>
            <a:r>
              <a:rPr lang="en-US" b="1">
                <a:latin typeface="Courier New" pitchFamily="-111" charset="0"/>
              </a:rPr>
              <a:t>int bunch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D2B0-7A31-6244-B68E-2F06F76630F4}" type="slidenum">
              <a:rPr lang="en-US"/>
              <a:pPr/>
              <a:t>23</a:t>
            </a:fld>
            <a:endParaRPr lang="en-US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4582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sum (One x) = x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sum (Group xlist) = foldr op + 0 xlist;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sum = fn : int bunch -&gt;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sum (One 5);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5 :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sum (Group [1,2,3]);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6 : int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200400"/>
          </a:xfrm>
          <a:ln/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Enumerations</a:t>
            </a:r>
          </a:p>
          <a:p>
            <a:r>
              <a:rPr lang="en-US">
                <a:solidFill>
                  <a:schemeClr val="bg2"/>
                </a:solidFill>
              </a:rPr>
              <a:t>Data constructors with parameters</a:t>
            </a:r>
          </a:p>
          <a:p>
            <a:r>
              <a:rPr lang="en-US">
                <a:solidFill>
                  <a:schemeClr val="bg2"/>
                </a:solidFill>
              </a:rPr>
              <a:t>Type constructors with parameters</a:t>
            </a:r>
          </a:p>
          <a:p>
            <a:r>
              <a:rPr lang="en-US"/>
              <a:t>Recursively defined type constructors</a:t>
            </a:r>
          </a:p>
          <a:p>
            <a:r>
              <a:rPr lang="en-US">
                <a:solidFill>
                  <a:schemeClr val="bg2"/>
                </a:solidFill>
              </a:rPr>
              <a:t>Farewell to 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E1D6-C2F2-654B-A833-7D9881FDBCE3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Recursively Defined Type Constructors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2286000"/>
          </a:xfrm>
        </p:spPr>
        <p:txBody>
          <a:bodyPr/>
          <a:lstStyle/>
          <a:p>
            <a:r>
              <a:rPr lang="en-US"/>
              <a:t>The type constructor being defined may be used in its own data constructors:</a:t>
            </a:r>
            <a:br>
              <a:rPr lang="en-US"/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datatype intlist =</a:t>
            </a:r>
            <a:b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INTNIL |</a:t>
            </a:r>
            <a:b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INTCONS of int * intlist;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A96C-05A2-6C42-B67D-32A6ADF0A58C}" type="slidenum">
              <a:rPr lang="en-US"/>
              <a:pPr/>
              <a:t>25</a:t>
            </a:fld>
            <a:endParaRPr lang="en-US"/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901700" y="4511675"/>
            <a:ext cx="2146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 of</a:t>
            </a:r>
          </a:p>
          <a:p>
            <a:r>
              <a:rPr lang="en-US"/>
              <a:t>type </a:t>
            </a:r>
            <a:r>
              <a:rPr lang="en-US" b="1">
                <a:latin typeface="Courier New" pitchFamily="-111" charset="0"/>
              </a:rPr>
              <a:t>intlist</a:t>
            </a:r>
            <a:r>
              <a:rPr lang="en-US"/>
              <a:t>: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709863" y="2484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9579" name="Object 75"/>
          <p:cNvGraphicFramePr>
            <a:graphicFrameLocks noChangeAspect="1"/>
          </p:cNvGraphicFramePr>
          <p:nvPr/>
        </p:nvGraphicFramePr>
        <p:xfrm>
          <a:off x="2514600" y="3386138"/>
          <a:ext cx="5943600" cy="3014662"/>
        </p:xfrm>
        <a:graphic>
          <a:graphicData uri="http://schemas.openxmlformats.org/presentationml/2006/ole">
            <p:oleObj spid="_x0000_s149579" r:id="rId3" imgW="3724275" imgH="188595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12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Those Values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1DD-2F12-EA47-9B2A-ED35C9A476CD}" type="slidenum">
              <a:rPr lang="en-US"/>
              <a:pPr/>
              <a:t>26</a:t>
            </a:fld>
            <a:endParaRPr 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38200" y="1574800"/>
            <a:ext cx="7661275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INTNIL;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INTNIL : intlist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INTCONS (1,INTNIL);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INTCONS (1,INTNIL) : intlist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INTCONS (1,INTCONS(2,INTNIL));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INTCONS (1,INTCONS (2,INTNIL)) : intlist</a:t>
            </a:r>
          </a:p>
        </p:txBody>
      </p:sp>
      <p:graphicFrame>
        <p:nvGraphicFramePr>
          <p:cNvPr id="156711" name="Object 39"/>
          <p:cNvGraphicFramePr>
            <a:graphicFrameLocks noChangeAspect="1"/>
          </p:cNvGraphicFramePr>
          <p:nvPr/>
        </p:nvGraphicFramePr>
        <p:xfrm>
          <a:off x="1676400" y="3538538"/>
          <a:ext cx="5943600" cy="3014662"/>
        </p:xfrm>
        <a:graphic>
          <a:graphicData uri="http://schemas.openxmlformats.org/presentationml/2006/ole">
            <p:oleObj spid="_x0000_s156711" r:id="rId3" imgW="3724275" imgH="188595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b="1">
                <a:latin typeface="Courier New" pitchFamily="-111" charset="0"/>
              </a:rPr>
              <a:t>intlist</a:t>
            </a:r>
            <a:r>
              <a:rPr lang="en-US"/>
              <a:t> Length Function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7338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length function</a:t>
            </a:r>
          </a:p>
          <a:p>
            <a:pPr>
              <a:lnSpc>
                <a:spcPct val="90000"/>
              </a:lnSpc>
            </a:pPr>
            <a:r>
              <a:rPr lang="en-US"/>
              <a:t>Much like you would write for native lists</a:t>
            </a:r>
          </a:p>
          <a:p>
            <a:pPr>
              <a:lnSpc>
                <a:spcPct val="90000"/>
              </a:lnSpc>
            </a:pPr>
            <a:r>
              <a:rPr lang="en-US"/>
              <a:t>Except, of course, that native lists are not always lists of integers…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B996-835F-6542-88CF-AAAAA2437062}" type="slidenum">
              <a:rPr lang="en-US"/>
              <a:pPr/>
              <a:t>27</a:t>
            </a:fld>
            <a:endParaRPr lang="en-US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568450" y="1355725"/>
            <a:ext cx="59753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intlistLength INTNIL = 0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| intlistLength (INTCONS(_,tail)) = 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1 + (intListLength tail);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listLength nil = 0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| listLength (_::tail) = 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1 + (listLength tail);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Parametric List Type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7432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parametric list type, almost like the predefined </a:t>
            </a:r>
            <a:r>
              <a:rPr lang="en-US" b="1">
                <a:latin typeface="Courier New" pitchFamily="-111" charset="0"/>
              </a:rPr>
              <a:t>list</a:t>
            </a:r>
          </a:p>
          <a:p>
            <a:pPr>
              <a:lnSpc>
                <a:spcPct val="90000"/>
              </a:lnSpc>
            </a:pPr>
            <a:r>
              <a:rPr lang="en-US"/>
              <a:t>ML handles type inference in the usual way: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9EDF-A898-354A-B2BA-2FD2BDDCF60E}" type="slidenum">
              <a:rPr lang="en-US"/>
              <a:pPr/>
              <a:t>28</a:t>
            </a:fld>
            <a:endParaRPr lang="en-US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295400" y="1447800"/>
            <a:ext cx="7086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datatype 'element mylist =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NIL |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CONS of 'element * 'element mylist;</a:t>
            </a: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609600" y="4467225"/>
            <a:ext cx="80772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CONS(1.0, NIL);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CONS (1.0,NIL) : real mylist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CONS(1, CONS(2, NIL));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CONS (1,CONS (2,NIL)) : int mylist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</a:t>
            </a:r>
            <a:r>
              <a:rPr lang="en-US" b="1">
                <a:latin typeface="Courier New" pitchFamily="-111" charset="0"/>
              </a:rPr>
              <a:t>mylist</a:t>
            </a:r>
            <a:r>
              <a:rPr lang="en-US"/>
              <a:t> Functions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41910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now works almost exactly like the predefined </a:t>
            </a:r>
            <a:r>
              <a:rPr lang="en-US" b="1">
                <a:latin typeface="Courier New" pitchFamily="-111" charset="0"/>
              </a:rPr>
              <a:t>list</a:t>
            </a:r>
            <a:r>
              <a:rPr lang="en-US"/>
              <a:t> type constructor</a:t>
            </a:r>
          </a:p>
          <a:p>
            <a:pPr>
              <a:lnSpc>
                <a:spcPct val="90000"/>
              </a:lnSpc>
            </a:pPr>
            <a:r>
              <a:rPr lang="en-US"/>
              <a:t>Of course, to add up a list you would use </a:t>
            </a:r>
            <a:r>
              <a:rPr lang="en-US" b="1">
                <a:latin typeface="Courier New" pitchFamily="-111" charset="0"/>
              </a:rPr>
              <a:t>foldr</a:t>
            </a:r>
            <a:r>
              <a:rPr lang="en-US"/>
              <a:t>…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CE4B-B5DE-E443-B1F3-F53AC359A3BC}" type="slidenum">
              <a:rPr lang="en-US"/>
              <a:pPr/>
              <a:t>29</a:t>
            </a:fld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381125" y="1311275"/>
            <a:ext cx="6391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myListLength NIL = 0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| myListLength (CONS(_,tail)) =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1 + myListLength(tail);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371600" y="2743200"/>
            <a:ext cx="662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addup NIL = 0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| addup (CONS(head,tail)) =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head + addup tail;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42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Enumerations</a:t>
            </a:r>
          </a:p>
          <a:p>
            <a:r>
              <a:rPr lang="en-US"/>
              <a:t>Data constructors with parameters</a:t>
            </a:r>
          </a:p>
          <a:p>
            <a:r>
              <a:rPr lang="en-US"/>
              <a:t>Type constructors with parameters</a:t>
            </a:r>
          </a:p>
          <a:p>
            <a:r>
              <a:rPr lang="en-US"/>
              <a:t>Recursively defined type constructors</a:t>
            </a:r>
          </a:p>
          <a:p>
            <a:r>
              <a:rPr lang="en-US"/>
              <a:t>Farewell to 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8BA8-6ADE-A541-B4F4-426F86A5EC4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>
                <a:latin typeface="Courier New" pitchFamily="-111" charset="0"/>
              </a:rPr>
              <a:t>foldr</a:t>
            </a:r>
            <a:r>
              <a:rPr lang="en-US"/>
              <a:t> For </a:t>
            </a:r>
            <a:r>
              <a:rPr lang="en-US" b="1">
                <a:latin typeface="Courier New" pitchFamily="-111" charset="0"/>
              </a:rPr>
              <a:t>mylist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048000"/>
            <a:ext cx="7772400" cy="3276600"/>
          </a:xfrm>
        </p:spPr>
        <p:txBody>
          <a:bodyPr/>
          <a:lstStyle/>
          <a:p>
            <a:r>
              <a:rPr lang="en-US"/>
              <a:t>Definition of a function like </a:t>
            </a:r>
            <a:r>
              <a:rPr lang="en-US" b="1">
                <a:latin typeface="Courier New" pitchFamily="-111" charset="0"/>
              </a:rPr>
              <a:t>foldr </a:t>
            </a:r>
            <a:r>
              <a:rPr lang="en-US"/>
              <a:t>that works on </a:t>
            </a:r>
            <a:r>
              <a:rPr lang="en-US" b="1">
                <a:latin typeface="Courier New" pitchFamily="-111" charset="0"/>
              </a:rPr>
              <a:t>'a mylist</a:t>
            </a:r>
            <a:endParaRPr lang="en-US"/>
          </a:p>
          <a:p>
            <a:r>
              <a:rPr lang="en-US"/>
              <a:t>Can now add up an </a:t>
            </a:r>
            <a:r>
              <a:rPr lang="en-US" b="1">
                <a:latin typeface="Courier New" pitchFamily="-111" charset="0"/>
              </a:rPr>
              <a:t>int mylist x</a:t>
            </a:r>
            <a:r>
              <a:rPr lang="en-US"/>
              <a:t> with:</a:t>
            </a:r>
            <a:br>
              <a:rPr lang="en-US"/>
            </a:br>
            <a:r>
              <a:rPr lang="en-US" b="1">
                <a:latin typeface="Courier New" pitchFamily="-111" charset="0"/>
              </a:rPr>
              <a:t>    myfoldr (op +) 0 x</a:t>
            </a:r>
          </a:p>
          <a:p>
            <a:r>
              <a:rPr lang="en-US"/>
              <a:t>One remaining difference: </a:t>
            </a:r>
            <a:r>
              <a:rPr lang="en-US" b="1">
                <a:latin typeface="Courier New" pitchFamily="-111" charset="0"/>
              </a:rPr>
              <a:t>::</a:t>
            </a:r>
            <a:r>
              <a:rPr lang="en-US"/>
              <a:t> is an operator and </a:t>
            </a:r>
            <a:r>
              <a:rPr lang="en-US" b="1">
                <a:latin typeface="Courier New" pitchFamily="-111" charset="0"/>
              </a:rPr>
              <a:t>CONS</a:t>
            </a:r>
            <a:r>
              <a:rPr lang="en-US"/>
              <a:t> is not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C5D-7266-DD48-A2EC-9BDF42851D8A}" type="slidenum">
              <a:rPr lang="en-US"/>
              <a:pPr/>
              <a:t>30</a:t>
            </a:fld>
            <a:endParaRPr lang="en-US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111250" y="1555750"/>
            <a:ext cx="566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myfoldr f c NIL = c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| myfoldr f c (CONS(a,b)) =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f(a, myfoldr f c b);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Operators (A Peek)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ML allows new operators to be defined</a:t>
            </a:r>
          </a:p>
          <a:p>
            <a:pPr>
              <a:lnSpc>
                <a:spcPct val="90000"/>
              </a:lnSpc>
            </a:pPr>
            <a:r>
              <a:rPr lang="en-US"/>
              <a:t>Like this: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2D26-E8AE-C544-9255-0B746C9A7CAD}" type="slidenum">
              <a:rPr lang="en-US"/>
              <a:pPr/>
              <a:t>31</a:t>
            </a:fld>
            <a:endParaRPr lang="en-US"/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838200" y="3200400"/>
            <a:ext cx="7620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infixr 5 CONS;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infixr 5 CONS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1 CONS 2 CONS NIL;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1 CONS 2 CONS NIL : int mylist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97" name="Rectangle 49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Polymorphic Binary Tree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86800" cy="1600200"/>
          </a:xfrm>
        </p:spPr>
        <p:txBody>
          <a:bodyPr/>
          <a:lstStyle/>
          <a:p>
            <a:pPr>
              <a:buFont typeface="Monotype Sorts" pitchFamily="-111" charset="2"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datatype 'data tree =</a:t>
            </a:r>
            <a:b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Empty |</a:t>
            </a:r>
            <a:b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Node of 'data tree * 'data * 'data tree;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36C5-EC67-DB4C-868F-D7E4238D61BA}" type="slidenum">
              <a:rPr lang="en-US"/>
              <a:pPr/>
              <a:t>32</a:t>
            </a:fld>
            <a:endParaRPr lang="en-US"/>
          </a:p>
        </p:txBody>
      </p:sp>
      <p:sp>
        <p:nvSpPr>
          <p:cNvPr id="155687" name="Text Box 39"/>
          <p:cNvSpPr txBox="1">
            <a:spLocks noChangeArrowheads="1"/>
          </p:cNvSpPr>
          <p:nvPr/>
        </p:nvSpPr>
        <p:spPr bwMode="auto">
          <a:xfrm>
            <a:off x="533400" y="3048000"/>
            <a:ext cx="2328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 of</a:t>
            </a:r>
          </a:p>
          <a:p>
            <a:r>
              <a:rPr lang="en-US"/>
              <a:t>type </a:t>
            </a:r>
            <a:r>
              <a:rPr lang="en-US" b="1">
                <a:latin typeface="Courier New" pitchFamily="-111" charset="0"/>
              </a:rPr>
              <a:t>int tree</a:t>
            </a:r>
            <a:r>
              <a:rPr lang="en-US"/>
              <a:t>:</a:t>
            </a:r>
          </a:p>
        </p:txBody>
      </p:sp>
      <p:sp>
        <p:nvSpPr>
          <p:cNvPr id="155699" name="Rectangle 51"/>
          <p:cNvSpPr>
            <a:spLocks noChangeArrowheads="1"/>
          </p:cNvSpPr>
          <p:nvPr/>
        </p:nvSpPr>
        <p:spPr bwMode="auto">
          <a:xfrm>
            <a:off x="2652713" y="2000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5698" name="Object 50"/>
          <p:cNvGraphicFramePr>
            <a:graphicFrameLocks noChangeAspect="1"/>
          </p:cNvGraphicFramePr>
          <p:nvPr/>
        </p:nvGraphicFramePr>
        <p:xfrm>
          <a:off x="2819400" y="2133600"/>
          <a:ext cx="5867400" cy="4365625"/>
        </p:xfrm>
        <a:graphic>
          <a:graphicData uri="http://schemas.openxmlformats.org/presentationml/2006/ole">
            <p:oleObj spid="_x0000_s155698" r:id="rId3" imgW="3838575" imgH="285750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Those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0DB-0622-9343-B505-92D1EB09E62F}" type="slidenum">
              <a:rPr lang="en-US"/>
              <a:pPr/>
              <a:t>33</a:t>
            </a:fld>
            <a:endParaRPr lang="en-US"/>
          </a:p>
        </p:txBody>
      </p:sp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642938" y="1860550"/>
            <a:ext cx="8043862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treeEmpty = Empty;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treeEmpty = Empty : 'a tree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tree2 = Node(Empty,2,Empty);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tree2 = Node (Empty,2,Empty) : int tree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tree123 = Node(Node(Empty,1,Empty),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=                   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2,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=                   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Node(Empty,3,Empty));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 All Elements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494-2998-6A4A-9233-0BC24DFFDC22}" type="slidenum">
              <a:rPr lang="en-US"/>
              <a:pPr/>
              <a:t>34</a:t>
            </a:fld>
            <a:endParaRPr lang="en-US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990600" y="1631950"/>
            <a:ext cx="7086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incall Empty = Empty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| incall (Node(x,y,z)) =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Node(incall x, y+1, incall z);</a:t>
            </a:r>
            <a:endParaRPr 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609600" y="3448050"/>
            <a:ext cx="77724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incall tree123;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Node (Node (Empty,2,Empty),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       3,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       Node (Empty,4,Empty)) : int tree</a:t>
            </a:r>
            <a:endParaRPr 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Up The Elements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992B-7939-4145-9AE5-948EBA4C85F2}" type="slidenum">
              <a:rPr lang="en-US"/>
              <a:pPr/>
              <a:t>35</a:t>
            </a:fld>
            <a:endParaRPr lang="en-US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990600" y="1631950"/>
            <a:ext cx="7086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sumall Empty = 0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| sumall (Node(x,y,z)) =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sumall x + y + sumall z;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295400" y="3448050"/>
            <a:ext cx="571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sumall tree123;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6 : int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List (Polymorphic)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846-E67D-0445-B25D-C46315B5FD4C}" type="slidenum">
              <a:rPr lang="en-US"/>
              <a:pPr/>
              <a:t>36</a:t>
            </a:fld>
            <a:endParaRPr lang="en-US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990600" y="1631950"/>
            <a:ext cx="7086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listall Empty = nil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| listall (Node(x,y,z)) =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listall x @ y :: listall z;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295400" y="3448050"/>
            <a:ext cx="571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listall tree123;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[1,2,3] : int list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DD23-B93C-AE42-B029-07FF3163893C}" type="slidenum">
              <a:rPr lang="en-US"/>
              <a:pPr/>
              <a:t>37</a:t>
            </a:fld>
            <a:endParaRPr lang="en-US"/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990600" y="1631950"/>
            <a:ext cx="7086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isintree x Empty = false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| isintree x (Node(left,y,right)) =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x=y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orelse isintree x left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orelse isintree x right;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676400" y="4152900"/>
            <a:ext cx="5638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isintree 4 tree123;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false : bool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isintree 3 tree123;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true : bool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200400"/>
          </a:xfrm>
          <a:ln/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Enumerations</a:t>
            </a:r>
          </a:p>
          <a:p>
            <a:r>
              <a:rPr lang="en-US">
                <a:solidFill>
                  <a:schemeClr val="bg2"/>
                </a:solidFill>
              </a:rPr>
              <a:t>Data constructors with parameters</a:t>
            </a:r>
          </a:p>
          <a:p>
            <a:r>
              <a:rPr lang="en-US">
                <a:solidFill>
                  <a:schemeClr val="bg2"/>
                </a:solidFill>
              </a:rPr>
              <a:t>Type constructors with parameters</a:t>
            </a:r>
          </a:p>
          <a:p>
            <a:r>
              <a:rPr lang="en-US">
                <a:solidFill>
                  <a:schemeClr val="bg2"/>
                </a:solidFill>
              </a:rPr>
              <a:t>Recursively defined type constructors</a:t>
            </a:r>
          </a:p>
          <a:p>
            <a:r>
              <a:rPr lang="en-US"/>
              <a:t>Farewell to 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243C-E5F7-E04F-9276-E858646A12C8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That's All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That’s all the ML we will see</a:t>
            </a:r>
          </a:p>
          <a:p>
            <a:r>
              <a:rPr lang="en-US"/>
              <a:t>There is, of course, a lot more</a:t>
            </a:r>
          </a:p>
          <a:p>
            <a:r>
              <a:rPr lang="en-US"/>
              <a:t>A few words about the parts we skipped:</a:t>
            </a:r>
          </a:p>
          <a:p>
            <a:pPr lvl="1"/>
            <a:r>
              <a:rPr lang="en-US"/>
              <a:t>records (like tuples with named fields)</a:t>
            </a:r>
          </a:p>
          <a:p>
            <a:pPr lvl="1"/>
            <a:r>
              <a:rPr lang="en-US"/>
              <a:t>arrays, with elements that can be altered</a:t>
            </a:r>
          </a:p>
          <a:p>
            <a:pPr lvl="1"/>
            <a:r>
              <a:rPr lang="en-US"/>
              <a:t>references, for values that can be altered</a:t>
            </a:r>
          </a:p>
          <a:p>
            <a:pPr lvl="1"/>
            <a:r>
              <a:rPr lang="en-US"/>
              <a:t>exception handling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2EE4-4964-6E40-B1E9-5F8ED9A16743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Types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types can be defined using the keyword </a:t>
            </a:r>
            <a:r>
              <a:rPr lang="en-US" b="1">
                <a:latin typeface="Courier New" pitchFamily="-111" charset="0"/>
              </a:rPr>
              <a:t>datatype</a:t>
            </a:r>
            <a:endParaRPr lang="en-US"/>
          </a:p>
          <a:p>
            <a:r>
              <a:rPr lang="en-US"/>
              <a:t>These declarations define both:</a:t>
            </a:r>
          </a:p>
          <a:p>
            <a:pPr lvl="1"/>
            <a:r>
              <a:rPr lang="en-US" i="1"/>
              <a:t>type constructors</a:t>
            </a:r>
            <a:r>
              <a:rPr lang="en-US"/>
              <a:t> for making new (possibly polymorphic) types</a:t>
            </a:r>
          </a:p>
          <a:p>
            <a:pPr lvl="1"/>
            <a:r>
              <a:rPr lang="en-US" i="1"/>
              <a:t>data constructors</a:t>
            </a:r>
            <a:r>
              <a:rPr lang="en-US"/>
              <a:t> for making values of those new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426-04A9-814A-9035-0EC970EFB4B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Parts We Skipped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support for encapsulation and data hiding:</a:t>
            </a:r>
            <a:endParaRPr lang="en-US" i="1"/>
          </a:p>
          <a:p>
            <a:pPr lvl="2"/>
            <a:r>
              <a:rPr lang="en-US"/>
              <a:t>structures: collections of datatypes, functions, etc.</a:t>
            </a:r>
          </a:p>
          <a:p>
            <a:pPr lvl="2"/>
            <a:r>
              <a:rPr lang="en-US"/>
              <a:t>signatures: interfaces for structures</a:t>
            </a:r>
          </a:p>
          <a:p>
            <a:pPr lvl="2"/>
            <a:r>
              <a:rPr lang="en-US"/>
              <a:t>functors: like functions that operate on structures, allowing type variables and other things to be instantiated across a whole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127B-FF5E-4646-96AB-067003EDA55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Parts We Skipped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API: the standard basis</a:t>
            </a:r>
          </a:p>
          <a:p>
            <a:pPr lvl="2"/>
            <a:r>
              <a:rPr lang="en-US"/>
              <a:t>predefined functions, types, etc.</a:t>
            </a:r>
          </a:p>
          <a:p>
            <a:pPr lvl="2"/>
            <a:r>
              <a:rPr lang="en-US"/>
              <a:t>Some at the top level but most in structures: </a:t>
            </a:r>
            <a:r>
              <a:rPr lang="en-US" b="1">
                <a:latin typeface="Courier New" pitchFamily="-111" charset="0"/>
              </a:rPr>
              <a:t>Int.maxInt</a:t>
            </a:r>
            <a:r>
              <a:rPr lang="en-US"/>
              <a:t>, </a:t>
            </a:r>
            <a:r>
              <a:rPr lang="en-US" b="1">
                <a:latin typeface="Courier New" pitchFamily="-111" charset="0"/>
              </a:rPr>
              <a:t>Real.Math.sqrt</a:t>
            </a:r>
            <a:r>
              <a:rPr lang="en-US"/>
              <a:t>, </a:t>
            </a:r>
            <a:r>
              <a:rPr lang="en-US" b="1">
                <a:latin typeface="Courier New" pitchFamily="-111" charset="0"/>
              </a:rPr>
              <a:t>List.nth</a:t>
            </a:r>
            <a:r>
              <a:rPr lang="en-US"/>
              <a:t>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7961-FB55-6544-B9A3-8633DB4EC268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Parts We Skipped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eXene</a:t>
            </a:r>
            <a:r>
              <a:rPr lang="en-US" dirty="0"/>
              <a:t>: an ML library for applications that work in the X window system</a:t>
            </a:r>
          </a:p>
          <a:p>
            <a:pPr lvl="1"/>
            <a:r>
              <a:rPr lang="en-US" dirty="0"/>
              <a:t>the Compilation Manager for building large ML projects</a:t>
            </a:r>
          </a:p>
          <a:p>
            <a:r>
              <a:rPr lang="en-US" dirty="0"/>
              <a:t>Other dialects besides Standard ML</a:t>
            </a:r>
          </a:p>
          <a:p>
            <a:pPr lvl="1"/>
            <a:r>
              <a:rPr lang="en-US" dirty="0" err="1" smtClean="0"/>
              <a:t>Ocaml</a:t>
            </a:r>
            <a:endParaRPr lang="en-US" dirty="0" smtClean="0"/>
          </a:p>
          <a:p>
            <a:pPr lvl="1"/>
            <a:r>
              <a:rPr lang="en-US" dirty="0" smtClean="0"/>
              <a:t>F# (in Visual Studio, for the .NET platform)</a:t>
            </a:r>
          </a:p>
          <a:p>
            <a:pPr lvl="1"/>
            <a:r>
              <a:rPr lang="en-US" dirty="0"/>
              <a:t>Concurrent ML (CML) extensions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91B7-BA36-8243-828D-4BBDFAE69AF0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Languages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ML supports a function-oriented style of programming</a:t>
            </a:r>
          </a:p>
          <a:p>
            <a:r>
              <a:rPr lang="en-US"/>
              <a:t>If you like that style, there are many other languages to explore, like Lisp and Haskell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07B8-4FDF-F143-BEDD-9F9E3594809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39624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ourier New" pitchFamily="-111" charset="0"/>
              </a:rPr>
              <a:t>day </a:t>
            </a:r>
            <a:r>
              <a:rPr lang="en-US"/>
              <a:t>is the new type constructor and </a:t>
            </a:r>
            <a:r>
              <a:rPr lang="en-US" b="1">
                <a:latin typeface="Courier New" pitchFamily="-111" charset="0"/>
              </a:rPr>
              <a:t>Mon</a:t>
            </a:r>
            <a:r>
              <a:rPr lang="en-US"/>
              <a:t>, </a:t>
            </a:r>
            <a:r>
              <a:rPr lang="en-US" b="1">
                <a:latin typeface="Courier New" pitchFamily="-111" charset="0"/>
              </a:rPr>
              <a:t>Tue</a:t>
            </a:r>
            <a:r>
              <a:rPr lang="en-US"/>
              <a:t>, etc. are the new data constructors</a:t>
            </a:r>
          </a:p>
          <a:p>
            <a:pPr>
              <a:lnSpc>
                <a:spcPct val="90000"/>
              </a:lnSpc>
            </a:pPr>
            <a:r>
              <a:rPr lang="en-US"/>
              <a:t>Why “constructors”?  In a moment we will see how both can have parameters…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F701-8365-8F41-95EA-828164C270BD}" type="slidenum">
              <a:rPr lang="en-US"/>
              <a:pPr/>
              <a:t>5</a:t>
            </a:fld>
            <a:endParaRPr 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685800" y="1368425"/>
            <a:ext cx="81534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1800" b="1"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datatype 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day = Mon | Tue | Wed | Thu | Fri | Sat | Sun;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18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datatype day = Fri | Mon | Sat | Sun | Thu | Tue | Wed</a:t>
            </a:r>
            <a:b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isWeekDay x = not (x = Sat orelse x = Sun);</a:t>
            </a:r>
            <a:b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isWeekDay = fn : day -&gt; bool</a:t>
            </a:r>
            <a:b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isWeekDay Mon;</a:t>
            </a:r>
            <a:b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true : bool</a:t>
            </a:r>
            <a:b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isWeekDay Sat;</a:t>
            </a:r>
            <a:b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false : bool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Parameters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86000"/>
            <a:ext cx="7772400" cy="3886200"/>
          </a:xfrm>
        </p:spPr>
        <p:txBody>
          <a:bodyPr/>
          <a:lstStyle/>
          <a:p>
            <a:r>
              <a:rPr lang="en-US"/>
              <a:t>The type constructor </a:t>
            </a:r>
            <a:r>
              <a:rPr lang="en-US" b="1">
                <a:latin typeface="Courier New" pitchFamily="-111" charset="0"/>
              </a:rPr>
              <a:t>day</a:t>
            </a:r>
            <a:r>
              <a:rPr lang="en-US"/>
              <a:t> takes no parameters: it is not polymorphic, there is only one </a:t>
            </a:r>
            <a:r>
              <a:rPr lang="en-US" b="1">
                <a:latin typeface="Courier New" pitchFamily="-111" charset="0"/>
              </a:rPr>
              <a:t>day</a:t>
            </a:r>
            <a:r>
              <a:rPr lang="en-US"/>
              <a:t> type</a:t>
            </a:r>
          </a:p>
          <a:p>
            <a:r>
              <a:rPr lang="en-US"/>
              <a:t>The data constructors </a:t>
            </a:r>
            <a:r>
              <a:rPr lang="en-US" b="1">
                <a:latin typeface="Courier New" pitchFamily="-111" charset="0"/>
              </a:rPr>
              <a:t>Mon</a:t>
            </a:r>
            <a:r>
              <a:rPr lang="en-US"/>
              <a:t>, </a:t>
            </a:r>
            <a:r>
              <a:rPr lang="en-US" b="1">
                <a:latin typeface="Courier New" pitchFamily="-111" charset="0"/>
              </a:rPr>
              <a:t>Tue</a:t>
            </a:r>
            <a:r>
              <a:rPr lang="en-US"/>
              <a:t>, etc. take no parameters: they are constant values of the </a:t>
            </a:r>
            <a:r>
              <a:rPr lang="en-US" b="1">
                <a:latin typeface="Courier New" pitchFamily="-111" charset="0"/>
              </a:rPr>
              <a:t>day</a:t>
            </a:r>
            <a:r>
              <a:rPr lang="en-US"/>
              <a:t> type</a:t>
            </a:r>
          </a:p>
          <a:p>
            <a:r>
              <a:rPr lang="en-US"/>
              <a:t>Capitalize the names of data constructors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D5E8-1233-2B49-BBD7-E13C87D9F118}" type="slidenum">
              <a:rPr lang="en-US"/>
              <a:pPr/>
              <a:t>6</a:t>
            </a:fld>
            <a:endParaRPr lang="en-US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720725" y="1339850"/>
            <a:ext cx="7975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1800" b="1"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datatype 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day = Mon | Tue | Wed | Thu | Fri | Sat | Sun;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18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datatype day = Fri | Mon | Sat | Sun | Thu | Tue | Wed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Typing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1910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ML is strict about these new types, just as you would expect</a:t>
            </a:r>
          </a:p>
          <a:p>
            <a:pPr>
              <a:lnSpc>
                <a:spcPct val="90000"/>
              </a:lnSpc>
            </a:pPr>
            <a:r>
              <a:rPr lang="en-US"/>
              <a:t>Unlike C </a:t>
            </a:r>
            <a:r>
              <a:rPr lang="en-US" b="1">
                <a:latin typeface="Courier New" pitchFamily="-111" charset="0"/>
              </a:rPr>
              <a:t>enum</a:t>
            </a:r>
            <a:r>
              <a:rPr lang="en-US"/>
              <a:t>, no implementation details are exposed to the programmer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B8FC-D4E5-D546-967E-29D8CFA32860}" type="slidenum">
              <a:rPr lang="en-US"/>
              <a:pPr/>
              <a:t>7</a:t>
            </a:fld>
            <a:endParaRPr lang="en-US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857250" y="1295400"/>
            <a:ext cx="783907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datatype flip = Heads | Tails;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18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datatype flip = Heads | Tails</a:t>
            </a:r>
            <a:b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isHeads x = (x = Heads);</a:t>
            </a:r>
            <a:b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isHeads = fn : flip -&gt; bool</a:t>
            </a:r>
            <a:b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isHeads Tails;</a:t>
            </a:r>
            <a:b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false : bool</a:t>
            </a:r>
            <a:b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isHeads Mon;</a:t>
            </a:r>
            <a:br>
              <a:rPr lang="en-US" sz="18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Error: operator and operand don't agree [tycon mismatch]</a:t>
            </a:r>
            <a:b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operator domain: flip</a:t>
            </a:r>
            <a:b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operand:         day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Constructors In Patterns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9718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You can use the data constructors in patterns</a:t>
            </a:r>
          </a:p>
          <a:p>
            <a:pPr>
              <a:lnSpc>
                <a:spcPct val="90000"/>
              </a:lnSpc>
            </a:pPr>
            <a:r>
              <a:rPr lang="en-US"/>
              <a:t>In this simple case, they are like constants</a:t>
            </a:r>
          </a:p>
          <a:p>
            <a:pPr>
              <a:lnSpc>
                <a:spcPct val="90000"/>
              </a:lnSpc>
            </a:pPr>
            <a:r>
              <a:rPr lang="en-US"/>
              <a:t>But we will see more general cases next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385C-17CB-5B4F-AD04-267EAAAEA5C8}" type="slidenum">
              <a:rPr lang="en-US"/>
              <a:pPr/>
              <a:t>8</a:t>
            </a:fld>
            <a:endParaRPr lang="en-US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295400" y="1479550"/>
            <a:ext cx="4953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isWeekDay Sat = false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|   isWeekDay Sun = false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|   isWeekDay _ = true;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Enumerations</a:t>
            </a:r>
          </a:p>
          <a:p>
            <a:r>
              <a:rPr lang="en-US"/>
              <a:t>Data constructors with parameters</a:t>
            </a:r>
          </a:p>
          <a:p>
            <a:r>
              <a:rPr lang="en-US">
                <a:solidFill>
                  <a:schemeClr val="bg2"/>
                </a:solidFill>
              </a:rPr>
              <a:t>Type constructors with parameters</a:t>
            </a:r>
          </a:p>
          <a:p>
            <a:r>
              <a:rPr lang="en-US">
                <a:solidFill>
                  <a:schemeClr val="bg2"/>
                </a:solidFill>
              </a:rPr>
              <a:t>Recursively defined type constructors</a:t>
            </a:r>
          </a:p>
          <a:p>
            <a:r>
              <a:rPr lang="en-US">
                <a:solidFill>
                  <a:schemeClr val="bg2"/>
                </a:solidFill>
              </a:rPr>
              <a:t>Farewell to 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Eleven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D92-6BB9-524B-A674-815857C998A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2708</TotalTime>
  <Words>3135</Words>
  <Application>Microsoft Macintosh PowerPoint</Application>
  <PresentationFormat>On-screen Show (4:3)</PresentationFormat>
  <Paragraphs>350</Paragraphs>
  <Slides>43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Times New Roman</vt:lpstr>
      <vt:lpstr>Monotype Sorts</vt:lpstr>
      <vt:lpstr>Courier New</vt:lpstr>
      <vt:lpstr>Arial Unicode MS</vt:lpstr>
      <vt:lpstr>parse trees</vt:lpstr>
      <vt:lpstr>Microsoft Draw 98 Drawing</vt:lpstr>
      <vt:lpstr>A Fourth Look At ML</vt:lpstr>
      <vt:lpstr>Type Definitions</vt:lpstr>
      <vt:lpstr>Outline</vt:lpstr>
      <vt:lpstr>Defining Your Own Types</vt:lpstr>
      <vt:lpstr>Example</vt:lpstr>
      <vt:lpstr>No Parameters</vt:lpstr>
      <vt:lpstr>Strict Typing</vt:lpstr>
      <vt:lpstr>Data Constructors In Patterns</vt:lpstr>
      <vt:lpstr>Outline</vt:lpstr>
      <vt:lpstr>Wrappers</vt:lpstr>
      <vt:lpstr>Slide 11</vt:lpstr>
      <vt:lpstr>A Value Is Not An int</vt:lpstr>
      <vt:lpstr>Patterns With Data Constructors</vt:lpstr>
      <vt:lpstr>An Exhaustive Pattern</vt:lpstr>
      <vt:lpstr>Pattern-Matching Function</vt:lpstr>
      <vt:lpstr>Exception Handling (A Peek)</vt:lpstr>
      <vt:lpstr>Outline</vt:lpstr>
      <vt:lpstr>Type Constructors With Parameters</vt:lpstr>
      <vt:lpstr>Parameter Before Name</vt:lpstr>
      <vt:lpstr>Uses For option</vt:lpstr>
      <vt:lpstr>Longer Example: bunch</vt:lpstr>
      <vt:lpstr>Example: Polymorphism</vt:lpstr>
      <vt:lpstr>Example: No Polymorphism</vt:lpstr>
      <vt:lpstr>Outline</vt:lpstr>
      <vt:lpstr>Recursively Defined Type Constructors</vt:lpstr>
      <vt:lpstr>Constructing Those Values</vt:lpstr>
      <vt:lpstr>An intlist Length Function</vt:lpstr>
      <vt:lpstr>Parametric List Type</vt:lpstr>
      <vt:lpstr>Some mylist Functions</vt:lpstr>
      <vt:lpstr>A foldr For mylist</vt:lpstr>
      <vt:lpstr>Defining Operators (A Peek)</vt:lpstr>
      <vt:lpstr>Polymorphic Binary Tree</vt:lpstr>
      <vt:lpstr>Constructing Those Values</vt:lpstr>
      <vt:lpstr>Increment All Elements</vt:lpstr>
      <vt:lpstr>Add Up The Elements</vt:lpstr>
      <vt:lpstr>Convert To List (Polymorphic)</vt:lpstr>
      <vt:lpstr>Tree Search</vt:lpstr>
      <vt:lpstr>Outline</vt:lpstr>
      <vt:lpstr>That's All</vt:lpstr>
      <vt:lpstr>More Parts We Skipped</vt:lpstr>
      <vt:lpstr>More Parts We Skipped</vt:lpstr>
      <vt:lpstr>More Parts We Skipped</vt:lpstr>
      <vt:lpstr>Functional Languages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Fourth Look At ML</dc:title>
  <dc:subject>Textbook, Chapter Eleven</dc:subject>
  <dc:creator>Adam Webber</dc:creator>
  <cp:lastModifiedBy>Adam Webber</cp:lastModifiedBy>
  <cp:revision>47</cp:revision>
  <dcterms:created xsi:type="dcterms:W3CDTF">2009-09-09T22:08:03Z</dcterms:created>
  <dcterms:modified xsi:type="dcterms:W3CDTF">2009-09-09T22:15:25Z</dcterms:modified>
</cp:coreProperties>
</file>