
<file path=[Content_Types].xml><?xml version="1.0" encoding="utf-8"?>
<Types xmlns="http://schemas.openxmlformats.org/package/2006/content-types">
  <Override PartName="/ppt/slides/slide12.xml" ContentType="application/vnd.openxmlformats-officedocument.presentationml.slide+xml"/>
  <Override PartName="/ppt/slides/slide4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50.xml" ContentType="application/vnd.openxmlformats-officedocument.presentationml.slide+xml"/>
  <Override PartName="/ppt/slides/slide2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52.xml" ContentType="application/vnd.openxmlformats-officedocument.presentationml.slide+xml"/>
  <Override PartName="/ppt/slides/slide1.xml" ContentType="application/vnd.openxmlformats-officedocument.presentationml.slide+xml"/>
  <Override PartName="/ppt/slides/slide51.xml" ContentType="application/vnd.openxmlformats-officedocument.presentationml.slide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40.xml" ContentType="application/vnd.openxmlformats-officedocument.presentationml.slide+xml"/>
  <Override PartName="/ppt/slides/slide14.xml" ContentType="application/vnd.openxmlformats-officedocument.presentationml.slide+xml"/>
  <Override PartName="/ppt/slides/slide34.xml" ContentType="application/vnd.openxmlformats-officedocument.presentationml.slide+xml"/>
  <Override PartName="/ppt/slides/slide4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4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43.xml" ContentType="application/vnd.openxmlformats-officedocument.presentationml.slide+xml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3.xml" ContentType="application/vnd.openxmlformats-officedocument.presentationml.slide+xml"/>
  <Override PartName="/ppt/presProps.xml" ContentType="application/vnd.openxmlformats-officedocument.presentationml.presProps+xml"/>
  <Default Extension="jpeg" ContentType="image/jpe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53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61" r:id="rId1"/>
  </p:sldMasterIdLst>
  <p:notesMasterIdLst>
    <p:notesMasterId r:id="rId55"/>
  </p:notesMasterIdLst>
  <p:handoutMasterIdLst>
    <p:handoutMasterId r:id="rId56"/>
  </p:handoutMasterIdLst>
  <p:sldIdLst>
    <p:sldId id="256" r:id="rId2"/>
    <p:sldId id="261" r:id="rId3"/>
    <p:sldId id="262" r:id="rId4"/>
    <p:sldId id="257" r:id="rId5"/>
    <p:sldId id="260" r:id="rId6"/>
    <p:sldId id="259" r:id="rId7"/>
    <p:sldId id="306" r:id="rId8"/>
    <p:sldId id="258" r:id="rId9"/>
    <p:sldId id="264" r:id="rId10"/>
    <p:sldId id="263" r:id="rId11"/>
    <p:sldId id="266" r:id="rId12"/>
    <p:sldId id="307" r:id="rId13"/>
    <p:sldId id="265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308" r:id="rId26"/>
    <p:sldId id="309" r:id="rId27"/>
    <p:sldId id="310" r:id="rId28"/>
    <p:sldId id="311" r:id="rId29"/>
    <p:sldId id="312" r:id="rId30"/>
    <p:sldId id="280" r:id="rId31"/>
    <p:sldId id="282" r:id="rId32"/>
    <p:sldId id="283" r:id="rId33"/>
    <p:sldId id="285" r:id="rId34"/>
    <p:sldId id="284" r:id="rId35"/>
    <p:sldId id="286" r:id="rId36"/>
    <p:sldId id="287" r:id="rId37"/>
    <p:sldId id="288" r:id="rId38"/>
    <p:sldId id="289" r:id="rId39"/>
    <p:sldId id="290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</p:sldIdLst>
  <p:sldSz cx="9144000" cy="6858000" type="screen4x3"/>
  <p:notesSz cx="6831013" cy="91170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32787"/>
    <p:restoredTop sz="90929"/>
  </p:normalViewPr>
  <p:slideViewPr>
    <p:cSldViewPr>
      <p:cViewPr varScale="1">
        <p:scale>
          <a:sx n="141" d="100"/>
          <a:sy n="141" d="100"/>
        </p:scale>
        <p:origin x="-29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6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0" Type="http://schemas.openxmlformats.org/officeDocument/2006/relationships/theme" Target="theme/theme1.xml"/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slide" Target="slides/slide49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presProps" Target="presProps.xml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printerSettings" Target="printerSettings/printerSettings1.bin"/><Relationship Id="rId59" Type="http://schemas.openxmlformats.org/officeDocument/2006/relationships/viewProps" Target="viewProps.xml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notesMaster" Target="notesMasters/notesMaster1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slide" Target="slides/slide51.xml"/><Relationship Id="rId54" Type="http://schemas.openxmlformats.org/officeDocument/2006/relationships/slide" Target="slides/slide53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61" Type="http://schemas.openxmlformats.org/officeDocument/2006/relationships/tableStyles" Target="tableStyles.xml"/><Relationship Id="rId53" Type="http://schemas.openxmlformats.org/officeDocument/2006/relationships/slide" Target="slides/slide5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C7CA8F78-F749-A64A-9D6F-99C386B3227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DB36A0E0-8F76-5E4A-9863-3BB0A0A82FE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77825" y="1676400"/>
            <a:ext cx="8389938" cy="4421188"/>
            <a:chOff x="238" y="1056"/>
            <a:chExt cx="5285" cy="2785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38" y="1056"/>
              <a:ext cx="5285" cy="1393"/>
              <a:chOff x="238" y="1056"/>
              <a:chExt cx="5285" cy="1393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243" y="1057"/>
                <a:ext cx="5272" cy="1391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1" name="Freeform 5"/>
              <p:cNvSpPr>
                <a:spLocks/>
              </p:cNvSpPr>
              <p:nvPr/>
            </p:nvSpPr>
            <p:spPr bwMode="auto">
              <a:xfrm>
                <a:off x="238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0" y="0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0" y="0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2" name="Freeform 6"/>
              <p:cNvSpPr>
                <a:spLocks/>
              </p:cNvSpPr>
              <p:nvPr/>
            </p:nvSpPr>
            <p:spPr bwMode="auto">
              <a:xfrm>
                <a:off x="250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5272" y="1392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5272" y="1392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240" y="3744"/>
              <a:ext cx="5281" cy="97"/>
              <a:chOff x="240" y="3744"/>
              <a:chExt cx="5281" cy="97"/>
            </a:xfrm>
          </p:grpSpPr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240" y="3744"/>
                <a:ext cx="5280" cy="9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0" y="0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5280" y="96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5280" y="96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338" y="1200"/>
              <a:ext cx="97" cy="1104"/>
              <a:chOff x="338" y="1200"/>
              <a:chExt cx="97" cy="1104"/>
            </a:xfrm>
          </p:grpSpPr>
          <p:sp useBgFill="1">
            <p:nvSpPr>
              <p:cNvPr id="4108" name="Rectangle 12"/>
              <p:cNvSpPr>
                <a:spLocks noChangeArrowheads="1"/>
              </p:cNvSpPr>
              <p:nvPr/>
            </p:nvSpPr>
            <p:spPr bwMode="auto">
              <a:xfrm>
                <a:off x="338" y="1201"/>
                <a:ext cx="96" cy="1103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9" name="Freeform 13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96" y="1103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96" y="1103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0" name="Freeform 14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111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366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0386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-108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quarter" idx="2"/>
          </p:nvPr>
        </p:nvSpPr>
        <p:spPr>
          <a:xfrm>
            <a:off x="381000" y="6324600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0" y="6324600"/>
            <a:ext cx="3124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AF65515-0590-444A-908E-6C396708D7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F91DD4C-DC66-3B4C-87DB-DA9198E54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42900"/>
            <a:ext cx="19431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42900"/>
            <a:ext cx="56769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7A1AD7-15C7-CB41-8531-983C97D7E2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2761357-D8CD-1640-9D27-D706E3292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2FC1E92-E79A-DC45-888B-427F8A1A4A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0DCFCDD-3066-BC4A-B337-B3B4DC9DE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646D9FE-CCC4-804F-9ACD-2777451DE2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2C890B-FBAC-6543-B29D-62EA105D61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4D5966C-FCD9-6C41-B78A-1781FE621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FE55411-09A5-4F42-866C-FE69A9DA2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2485B6E-EF19-5A49-8498-46E71A9DA5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429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323013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23013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FFF66DB-062A-2F4E-B7BF-819482414E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-10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800">
          <a:solidFill>
            <a:schemeClr val="tx1"/>
          </a:solidFill>
          <a:latin typeface="+mn-lt"/>
          <a:ea typeface="ＭＳ Ｐゴシック" pitchFamily="-108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-108" charset="2"/>
        <a:buChar char="n"/>
        <a:defRPr sz="2400">
          <a:solidFill>
            <a:schemeClr val="tx1"/>
          </a:solidFill>
          <a:latin typeface="+mn-lt"/>
          <a:ea typeface="ＭＳ Ｐゴシック" pitchFamily="-108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000">
          <a:solidFill>
            <a:schemeClr val="tx1"/>
          </a:solidFill>
          <a:latin typeface="+mn-lt"/>
          <a:ea typeface="ＭＳ Ｐゴシック" pitchFamily="-108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/>
              <a:t>Memory Locations For Variables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A79BA9C7-1A96-2249-866F-BA4CC62AA61F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ransition advTm="13152"/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Lifetimes For Variables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Object-oriented languages use variables whose lifetimes are associated with object lifetimes</a:t>
            </a:r>
          </a:p>
          <a:p>
            <a:pPr>
              <a:lnSpc>
                <a:spcPct val="90000"/>
              </a:lnSpc>
            </a:pPr>
            <a:r>
              <a:rPr lang="en-US"/>
              <a:t>Some languages have variables whose values are persistent: they last across multiple executions of the program</a:t>
            </a:r>
          </a:p>
          <a:p>
            <a:pPr>
              <a:lnSpc>
                <a:spcPct val="90000"/>
              </a:lnSpc>
            </a:pPr>
            <a:r>
              <a:rPr lang="en-US"/>
              <a:t>Today, we will focus on activation-specific variables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BD07-4DD1-2C47-95D4-CC3CC000BE72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Activation Records</a:t>
            </a:r>
          </a:p>
        </p:txBody>
      </p:sp>
      <p:sp>
        <p:nvSpPr>
          <p:cNvPr id="18227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Language implementations usually allocate all the activation-specific variables of a function together as an </a:t>
            </a:r>
            <a:r>
              <a:rPr lang="en-US" i="1"/>
              <a:t>activation record</a:t>
            </a:r>
          </a:p>
          <a:p>
            <a:pPr>
              <a:lnSpc>
                <a:spcPct val="90000"/>
              </a:lnSpc>
            </a:pPr>
            <a:r>
              <a:rPr lang="en-US"/>
              <a:t>The activation record also contains other activation-specific data, such as</a:t>
            </a:r>
          </a:p>
          <a:p>
            <a:pPr lvl="1">
              <a:lnSpc>
                <a:spcPct val="90000"/>
              </a:lnSpc>
            </a:pPr>
            <a:r>
              <a:rPr lang="en-US"/>
              <a:t>Return address: where to go in the program when this activation returns</a:t>
            </a:r>
          </a:p>
          <a:p>
            <a:pPr lvl="1">
              <a:lnSpc>
                <a:spcPct val="90000"/>
              </a:lnSpc>
            </a:pPr>
            <a:r>
              <a:rPr lang="en-US"/>
              <a:t>Link to caller’s activation record: more about this in a moment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5C4E-4541-7642-9A15-83AB555C01CD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Activation Records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When a block is entered, space must be found for the local variables of that block</a:t>
            </a:r>
          </a:p>
          <a:p>
            <a:r>
              <a:rPr lang="en-US" sz="2800"/>
              <a:t>Various possibilities:</a:t>
            </a:r>
          </a:p>
          <a:p>
            <a:pPr lvl="1"/>
            <a:r>
              <a:rPr lang="en-US" sz="2400"/>
              <a:t>Preallocate in the containing function’s activation record</a:t>
            </a:r>
          </a:p>
          <a:p>
            <a:pPr lvl="1"/>
            <a:r>
              <a:rPr lang="en-US" sz="2400"/>
              <a:t>Extend the function’s activation record when the block is entered (and revert when exited)</a:t>
            </a:r>
          </a:p>
          <a:p>
            <a:pPr lvl="1"/>
            <a:r>
              <a:rPr lang="en-US" sz="2400"/>
              <a:t>Allocate separate block activation records</a:t>
            </a:r>
          </a:p>
          <a:p>
            <a:r>
              <a:rPr lang="en-US" sz="2800"/>
              <a:t>Our illustrations will show the first option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DF7B-17EA-A34C-A42B-60C72F57656A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Activation-specific variables</a:t>
            </a:r>
          </a:p>
          <a:p>
            <a:r>
              <a:rPr lang="en-US"/>
              <a:t>Static allocation of activation records</a:t>
            </a:r>
          </a:p>
          <a:p>
            <a:r>
              <a:rPr lang="en-US">
                <a:solidFill>
                  <a:schemeClr val="bg2"/>
                </a:solidFill>
              </a:rPr>
              <a:t>Stacks of activation records</a:t>
            </a:r>
          </a:p>
          <a:p>
            <a:r>
              <a:rPr lang="en-US">
                <a:solidFill>
                  <a:schemeClr val="bg2"/>
                </a:solidFill>
              </a:rPr>
              <a:t>Handling nested function definitions</a:t>
            </a:r>
          </a:p>
          <a:p>
            <a:r>
              <a:rPr lang="en-US">
                <a:solidFill>
                  <a:schemeClr val="bg2"/>
                </a:solidFill>
              </a:rPr>
              <a:t>Functions as parameters</a:t>
            </a:r>
          </a:p>
          <a:p>
            <a:r>
              <a:rPr lang="en-US">
                <a:solidFill>
                  <a:schemeClr val="bg2"/>
                </a:solidFill>
              </a:rPr>
              <a:t>Long-lived activation records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02FA-3280-5C42-BE6C-493C7A209916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Allocation</a:t>
            </a:r>
          </a:p>
        </p:txBody>
      </p:sp>
      <p:sp>
        <p:nvSpPr>
          <p:cNvPr id="18534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simplest approach: allocate one activation record for every function, statically</a:t>
            </a:r>
          </a:p>
          <a:p>
            <a:r>
              <a:rPr lang="en-US"/>
              <a:t>Older dialects of Fortran and Cobol used this system</a:t>
            </a:r>
          </a:p>
          <a:p>
            <a:r>
              <a:rPr lang="en-US"/>
              <a:t>Simple and fast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BB6-409A-EB40-BFFB-8EC94D02034C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5892-6591-7C45-BEB7-A28136F627D6}" type="slidenum">
              <a:rPr lang="en-US"/>
              <a:pPr/>
              <a:t>15</a:t>
            </a:fld>
            <a:endParaRPr lang="en-US"/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381000" y="2057400"/>
            <a:ext cx="434340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 FUNCTION AVG (ARR, N)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 DIMENSION ARR(N)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 SUM = 0.0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 DO 100 I = 1, N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   SUM = SUM + ARR(I)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100  CONTINUE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 AVG = SUM / FLOAT(N)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 RETURN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 END</a:t>
            </a:r>
            <a:endParaRPr lang="en-US" sz="2000"/>
          </a:p>
        </p:txBody>
      </p:sp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3195638" y="1638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181600" y="990600"/>
            <a:ext cx="3048000" cy="4876800"/>
            <a:chOff x="4876800" y="914400"/>
            <a:chExt cx="3048000" cy="48768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4876800" y="914400"/>
              <a:ext cx="3048000" cy="6096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 dirty="0" smtClean="0">
                  <a:latin typeface="Courier New"/>
                  <a:cs typeface="Courier New"/>
                </a:rPr>
                <a:t>N</a:t>
              </a:r>
              <a:r>
                <a:rPr lang="en-US" sz="2000" dirty="0" smtClean="0"/>
                <a:t> </a:t>
              </a:r>
              <a:r>
                <a:rPr lang="en-US" sz="2000" dirty="0" smtClean="0">
                  <a:latin typeface="Arial"/>
                  <a:cs typeface="Arial"/>
                </a:rPr>
                <a:t>address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876800" y="2133600"/>
              <a:ext cx="3048000" cy="6096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dirty="0" smtClean="0">
                  <a:latin typeface="Arial"/>
                  <a:cs typeface="Arial"/>
                </a:rPr>
                <a:t>return address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876800" y="1524000"/>
              <a:ext cx="3048000" cy="6096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 dirty="0" smtClean="0">
                  <a:latin typeface="Courier New"/>
                  <a:cs typeface="Courier New"/>
                </a:rPr>
                <a:t>ARR</a:t>
              </a:r>
              <a:r>
                <a:rPr lang="en-US" sz="2000" dirty="0" smtClean="0"/>
                <a:t> </a:t>
              </a:r>
              <a:r>
                <a:rPr lang="en-US" sz="2000" dirty="0" smtClean="0">
                  <a:latin typeface="Arial"/>
                  <a:cs typeface="Arial"/>
                </a:rPr>
                <a:t>address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876800" y="2743200"/>
              <a:ext cx="3048000" cy="6096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 dirty="0" smtClean="0">
                  <a:latin typeface="Courier New"/>
                  <a:cs typeface="Courier New"/>
                </a:rPr>
                <a:t>I</a:t>
              </a:r>
              <a:endParaRPr lang="en-US" sz="2000" b="1" dirty="0">
                <a:latin typeface="Courier New"/>
                <a:cs typeface="Courier New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4876800" y="3352800"/>
              <a:ext cx="3048000" cy="1219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 dirty="0" smtClean="0">
                  <a:latin typeface="Courier New"/>
                  <a:cs typeface="Courier New"/>
                </a:rPr>
                <a:t>SUM</a:t>
              </a:r>
              <a:endParaRPr lang="en-US" sz="2000" b="1" dirty="0">
                <a:latin typeface="Courier New"/>
                <a:cs typeface="Courier New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4876800" y="4572000"/>
              <a:ext cx="3048000" cy="1219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 dirty="0" smtClean="0">
                  <a:latin typeface="Courier New"/>
                  <a:cs typeface="Courier New"/>
                </a:rPr>
                <a:t>AVG</a:t>
              </a:r>
              <a:endParaRPr lang="en-US" sz="2000" b="1" dirty="0">
                <a:latin typeface="Courier New"/>
                <a:cs typeface="Courier New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Drawback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Each function has one activation record</a:t>
            </a:r>
          </a:p>
          <a:p>
            <a:pPr>
              <a:lnSpc>
                <a:spcPct val="90000"/>
              </a:lnSpc>
            </a:pPr>
            <a:r>
              <a:rPr lang="en-US"/>
              <a:t>There can be only one activation alive at a time</a:t>
            </a:r>
          </a:p>
          <a:p>
            <a:pPr>
              <a:lnSpc>
                <a:spcPct val="90000"/>
              </a:lnSpc>
            </a:pPr>
            <a:r>
              <a:rPr lang="en-US"/>
              <a:t>Modern languages (including modern dialects of Cobol and Fortran) do not obey this restriction:</a:t>
            </a:r>
          </a:p>
          <a:p>
            <a:pPr lvl="1">
              <a:lnSpc>
                <a:spcPct val="90000"/>
              </a:lnSpc>
            </a:pPr>
            <a:r>
              <a:rPr lang="en-US"/>
              <a:t>Recursion</a:t>
            </a:r>
          </a:p>
          <a:p>
            <a:pPr lvl="1">
              <a:lnSpc>
                <a:spcPct val="90000"/>
              </a:lnSpc>
            </a:pPr>
            <a:r>
              <a:rPr lang="en-US"/>
              <a:t>Multithreading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1B62-3DC6-6640-A97B-348E2C2D24EC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Activation-specific variables</a:t>
            </a:r>
          </a:p>
          <a:p>
            <a:r>
              <a:rPr lang="en-US">
                <a:solidFill>
                  <a:schemeClr val="bg2"/>
                </a:solidFill>
              </a:rPr>
              <a:t>Static allocation of activation records</a:t>
            </a:r>
          </a:p>
          <a:p>
            <a:r>
              <a:rPr lang="en-US"/>
              <a:t>Stacks of activation records</a:t>
            </a:r>
          </a:p>
          <a:p>
            <a:r>
              <a:rPr lang="en-US">
                <a:solidFill>
                  <a:schemeClr val="bg2"/>
                </a:solidFill>
              </a:rPr>
              <a:t>Handling nested function definitions</a:t>
            </a:r>
          </a:p>
          <a:p>
            <a:r>
              <a:rPr lang="en-US">
                <a:solidFill>
                  <a:schemeClr val="bg2"/>
                </a:solidFill>
              </a:rPr>
              <a:t>Functions as parameters</a:t>
            </a:r>
          </a:p>
          <a:p>
            <a:r>
              <a:rPr lang="en-US">
                <a:solidFill>
                  <a:schemeClr val="bg2"/>
                </a:solidFill>
              </a:rPr>
              <a:t>Long-lived activation records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6B64-FD87-264F-8C55-3C4A52F761D9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Of Activation Records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To support recursion, we need to allocate a new activation record for each activation</a:t>
            </a:r>
          </a:p>
          <a:p>
            <a:pPr>
              <a:lnSpc>
                <a:spcPct val="90000"/>
              </a:lnSpc>
            </a:pPr>
            <a:r>
              <a:rPr lang="en-US"/>
              <a:t>Dynamic allocation: activation record allocated when function is called</a:t>
            </a:r>
          </a:p>
          <a:p>
            <a:pPr>
              <a:lnSpc>
                <a:spcPct val="90000"/>
              </a:lnSpc>
            </a:pPr>
            <a:r>
              <a:rPr lang="en-US"/>
              <a:t>For many languages, like C, it can be deallocated when the function returns</a:t>
            </a:r>
          </a:p>
          <a:p>
            <a:pPr>
              <a:lnSpc>
                <a:spcPct val="90000"/>
              </a:lnSpc>
            </a:pPr>
            <a:r>
              <a:rPr lang="en-US"/>
              <a:t>A stack of activation records: </a:t>
            </a:r>
            <a:r>
              <a:rPr lang="en-US" i="1"/>
              <a:t>stack frames</a:t>
            </a:r>
            <a:r>
              <a:rPr lang="en-US"/>
              <a:t> pushed on call, popped on return</a:t>
            </a:r>
            <a:endParaRPr lang="en-US" i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ECF2-A200-0940-B407-314140B42C7E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Activation Record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Before, static: location of activation record was determined before runtime</a:t>
            </a:r>
          </a:p>
          <a:p>
            <a:pPr>
              <a:lnSpc>
                <a:spcPct val="90000"/>
              </a:lnSpc>
            </a:pPr>
            <a:r>
              <a:rPr lang="en-US"/>
              <a:t>Now, dynamic: location of the </a:t>
            </a:r>
            <a:r>
              <a:rPr lang="en-US" i="1"/>
              <a:t>current</a:t>
            </a:r>
            <a:r>
              <a:rPr lang="en-US"/>
              <a:t> activation record is not known until runtime</a:t>
            </a:r>
          </a:p>
          <a:p>
            <a:pPr>
              <a:lnSpc>
                <a:spcPct val="90000"/>
              </a:lnSpc>
            </a:pPr>
            <a:r>
              <a:rPr lang="en-US"/>
              <a:t>A function must know how to find the address of its current activation record</a:t>
            </a:r>
          </a:p>
          <a:p>
            <a:pPr>
              <a:lnSpc>
                <a:spcPct val="90000"/>
              </a:lnSpc>
            </a:pPr>
            <a:r>
              <a:rPr lang="en-US"/>
              <a:t>Often, a machine register is reserved to hold this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BF3A-03D5-734C-A5B3-040204ED0754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Binding Question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Variables are bound (dynamically) to values</a:t>
            </a:r>
          </a:p>
          <a:p>
            <a:r>
              <a:rPr lang="en-US"/>
              <a:t>Those values must be stored somewhere</a:t>
            </a:r>
          </a:p>
          <a:p>
            <a:r>
              <a:rPr lang="en-US"/>
              <a:t>Therefore, variables must somehow be bound to memory locations</a:t>
            </a:r>
          </a:p>
          <a:p>
            <a:r>
              <a:rPr lang="en-US"/>
              <a:t>How?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F20D-E7B0-3942-BF82-F54CCE3818EA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 Example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13D3-D337-5F43-A79D-6EAD88D30F11}" type="slidenum">
              <a:rPr lang="en-US"/>
              <a:pPr/>
              <a:t>20</a:t>
            </a:fld>
            <a:endParaRPr lang="en-US"/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4038600" y="457200"/>
            <a:ext cx="48768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int fact(int n) {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int result;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if (n&lt;2) result = 1;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else result = n * fact(n-1);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return result;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}</a:t>
            </a:r>
            <a:endParaRPr lang="en-US" sz="2000"/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3195638" y="2228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2519" name="Text Box 7"/>
          <p:cNvSpPr txBox="1">
            <a:spLocks noChangeArrowheads="1"/>
          </p:cNvSpPr>
          <p:nvPr/>
        </p:nvSpPr>
        <p:spPr bwMode="auto">
          <a:xfrm>
            <a:off x="685800" y="1600200"/>
            <a:ext cx="28956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/>
              <a:t>We are evaluating </a:t>
            </a:r>
            <a:r>
              <a:rPr lang="en-US" sz="2000" b="1" dirty="0">
                <a:latin typeface="Courier New" pitchFamily="-111" charset="0"/>
              </a:rPr>
              <a:t>fact(3)</a:t>
            </a:r>
            <a:r>
              <a:rPr lang="en-US" sz="2000" i="1" dirty="0"/>
              <a:t>.  This shows the contents of memory just before the recursive call that creates a second activation.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477000" y="2819400"/>
            <a:ext cx="2057400" cy="3200400"/>
            <a:chOff x="2057400" y="2819400"/>
            <a:chExt cx="2057400" cy="32004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2057400" y="49530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latin typeface="Arial"/>
                  <a:cs typeface="Arial"/>
                </a:rPr>
                <a:t>previous activation record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057400" y="54864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result: </a:t>
              </a:r>
              <a:r>
                <a:rPr lang="en-US" sz="1800" dirty="0" smtClean="0">
                  <a:latin typeface="Arial"/>
                  <a:cs typeface="Arial"/>
                </a:rPr>
                <a:t>?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057400" y="44196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latin typeface="Arial"/>
                  <a:cs typeface="Arial"/>
                </a:rPr>
                <a:t>return address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057400" y="38862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 dirty="0" err="1" smtClean="0">
                  <a:latin typeface="Courier New"/>
                  <a:cs typeface="Courier New"/>
                </a:rPr>
                <a:t>n</a:t>
              </a:r>
              <a:r>
                <a:rPr lang="en-US" sz="1800" b="1" dirty="0" smtClean="0">
                  <a:latin typeface="Courier New"/>
                  <a:cs typeface="Courier New"/>
                </a:rPr>
                <a:t>: 3</a:t>
              </a:r>
              <a:endParaRPr lang="en-US" sz="1800" b="1" dirty="0">
                <a:latin typeface="Courier New"/>
                <a:cs typeface="Courier New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057400" y="28194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latin typeface="Arial"/>
                  <a:cs typeface="Arial"/>
                </a:rPr>
                <a:t>current</a:t>
              </a:r>
              <a:br>
                <a:rPr lang="en-US" sz="1800" dirty="0" smtClean="0">
                  <a:latin typeface="Arial"/>
                  <a:cs typeface="Arial"/>
                </a:rPr>
              </a:br>
              <a:r>
                <a:rPr lang="en-US" sz="1800" dirty="0" smtClean="0">
                  <a:latin typeface="Arial"/>
                  <a:cs typeface="Arial"/>
                </a:rPr>
                <a:t>activation record</a:t>
              </a:r>
              <a:endParaRPr lang="en-US" sz="1800" dirty="0">
                <a:latin typeface="Arial"/>
                <a:cs typeface="Arial"/>
              </a:endParaRPr>
            </a:p>
          </p:txBody>
        </p:sp>
        <p:cxnSp>
          <p:nvCxnSpPr>
            <p:cNvPr id="22" name="Curved Connector 21"/>
            <p:cNvCxnSpPr>
              <a:stCxn id="20" idx="1"/>
              <a:endCxn id="18" idx="1"/>
            </p:cNvCxnSpPr>
            <p:nvPr/>
          </p:nvCxnSpPr>
          <p:spPr bwMode="auto">
            <a:xfrm rot="10800000" flipV="1">
              <a:off x="2057400" y="3086100"/>
              <a:ext cx="1588" cy="1066800"/>
            </a:xfrm>
            <a:prstGeom prst="curvedConnector3">
              <a:avLst>
                <a:gd name="adj1" fmla="val 2744036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7C72-673F-6940-A98E-7DB498BAB2DD}" type="slidenum">
              <a:rPr lang="en-US"/>
              <a:pPr/>
              <a:t>21</a:t>
            </a:fld>
            <a:endParaRPr lang="en-US"/>
          </a:p>
        </p:txBody>
      </p:sp>
      <p:sp>
        <p:nvSpPr>
          <p:cNvPr id="193539" name="Text Box 3"/>
          <p:cNvSpPr txBox="1">
            <a:spLocks noChangeArrowheads="1"/>
          </p:cNvSpPr>
          <p:nvPr/>
        </p:nvSpPr>
        <p:spPr bwMode="auto">
          <a:xfrm>
            <a:off x="4038600" y="457200"/>
            <a:ext cx="48768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int fact(int n) {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int result;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if (n&lt;2) result = 1;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else result = n * fact(n-1);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return result;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}</a:t>
            </a:r>
            <a:endParaRPr lang="en-US" sz="2000"/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3195638" y="2228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1066800" y="441325"/>
            <a:ext cx="2667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This shows the contents of memory just before the third activation.</a:t>
            </a:r>
          </a:p>
        </p:txBody>
      </p:sp>
      <p:sp>
        <p:nvSpPr>
          <p:cNvPr id="193545" name="Rectangle 9"/>
          <p:cNvSpPr>
            <a:spLocks noChangeArrowheads="1"/>
          </p:cNvSpPr>
          <p:nvPr/>
        </p:nvSpPr>
        <p:spPr bwMode="auto">
          <a:xfrm>
            <a:off x="2071688" y="2128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657600" y="2819400"/>
            <a:ext cx="4876800" cy="3200400"/>
            <a:chOff x="3657600" y="2819400"/>
            <a:chExt cx="4876800" cy="32004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6477000" y="49530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latin typeface="Arial"/>
                  <a:cs typeface="Arial"/>
                </a:rPr>
                <a:t>previous activation record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477000" y="54864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result: </a:t>
              </a:r>
              <a:r>
                <a:rPr lang="en-US" sz="1800" dirty="0" smtClean="0">
                  <a:latin typeface="Arial"/>
                  <a:cs typeface="Arial"/>
                </a:rPr>
                <a:t>?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477000" y="44196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latin typeface="Arial"/>
                  <a:cs typeface="Arial"/>
                </a:rPr>
                <a:t>return address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477000" y="38862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 dirty="0" err="1" smtClean="0">
                  <a:latin typeface="Courier New"/>
                  <a:cs typeface="Courier New"/>
                </a:rPr>
                <a:t>n</a:t>
              </a:r>
              <a:r>
                <a:rPr lang="en-US" sz="1800" b="1" dirty="0" smtClean="0">
                  <a:latin typeface="Courier New"/>
                  <a:cs typeface="Courier New"/>
                </a:rPr>
                <a:t>: 3</a:t>
              </a:r>
              <a:endParaRPr lang="en-US" sz="1800" b="1" dirty="0">
                <a:latin typeface="Courier New"/>
                <a:cs typeface="Courier New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657600" y="49530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latin typeface="Arial"/>
                  <a:cs typeface="Arial"/>
                </a:rPr>
                <a:t>previous activation record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657600" y="54864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result: </a:t>
              </a:r>
              <a:r>
                <a:rPr lang="en-US" sz="1800" dirty="0" smtClean="0">
                  <a:latin typeface="Arial"/>
                  <a:cs typeface="Arial"/>
                </a:rPr>
                <a:t>?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657600" y="44196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latin typeface="Arial"/>
                  <a:cs typeface="Arial"/>
                </a:rPr>
                <a:t>return address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657600" y="38862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 dirty="0" err="1" smtClean="0">
                  <a:latin typeface="Courier New"/>
                  <a:cs typeface="Courier New"/>
                </a:rPr>
                <a:t>n</a:t>
              </a:r>
              <a:r>
                <a:rPr lang="en-US" sz="1800" b="1" dirty="0" smtClean="0">
                  <a:latin typeface="Courier New"/>
                  <a:cs typeface="Courier New"/>
                </a:rPr>
                <a:t>: </a:t>
              </a:r>
              <a:r>
                <a:rPr lang="en-US" sz="1800" b="1" dirty="0">
                  <a:latin typeface="Courier New"/>
                  <a:cs typeface="Courier New"/>
                </a:rPr>
                <a:t>2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657600" y="28194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latin typeface="Arial"/>
                  <a:cs typeface="Arial"/>
                </a:rPr>
                <a:t>current</a:t>
              </a:r>
              <a:br>
                <a:rPr lang="en-US" sz="1800" dirty="0" smtClean="0">
                  <a:latin typeface="Arial"/>
                  <a:cs typeface="Arial"/>
                </a:rPr>
              </a:br>
              <a:r>
                <a:rPr lang="en-US" sz="1800" dirty="0" smtClean="0">
                  <a:latin typeface="Arial"/>
                  <a:cs typeface="Arial"/>
                </a:rPr>
                <a:t>activation record</a:t>
              </a:r>
              <a:endParaRPr lang="en-US" sz="1800" dirty="0">
                <a:latin typeface="Arial"/>
                <a:cs typeface="Arial"/>
              </a:endParaRPr>
            </a:p>
          </p:txBody>
        </p:sp>
        <p:cxnSp>
          <p:nvCxnSpPr>
            <p:cNvPr id="23" name="Curved Connector 22"/>
            <p:cNvCxnSpPr>
              <a:stCxn id="22" idx="1"/>
              <a:endCxn id="21" idx="1"/>
            </p:cNvCxnSpPr>
            <p:nvPr/>
          </p:nvCxnSpPr>
          <p:spPr bwMode="auto">
            <a:xfrm rot="10800000" flipV="1">
              <a:off x="3657600" y="3086100"/>
              <a:ext cx="1588" cy="1066800"/>
            </a:xfrm>
            <a:prstGeom prst="curvedConnector3">
              <a:avLst>
                <a:gd name="adj1" fmla="val 2744036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5" name="Curved Connector 24"/>
            <p:cNvCxnSpPr>
              <a:stCxn id="18" idx="3"/>
              <a:endCxn id="14" idx="1"/>
            </p:cNvCxnSpPr>
            <p:nvPr/>
          </p:nvCxnSpPr>
          <p:spPr bwMode="auto">
            <a:xfrm flipV="1">
              <a:off x="5715000" y="4152900"/>
              <a:ext cx="762000" cy="10668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49E2-FD17-4D45-BA98-138BC0F669EB}" type="slidenum">
              <a:rPr lang="en-US"/>
              <a:pPr/>
              <a:t>22</a:t>
            </a:fld>
            <a:endParaRPr lang="en-US"/>
          </a:p>
        </p:txBody>
      </p:sp>
      <p:sp>
        <p:nvSpPr>
          <p:cNvPr id="194562" name="Text Box 2"/>
          <p:cNvSpPr txBox="1">
            <a:spLocks noChangeArrowheads="1"/>
          </p:cNvSpPr>
          <p:nvPr/>
        </p:nvSpPr>
        <p:spPr bwMode="auto">
          <a:xfrm>
            <a:off x="4038600" y="457200"/>
            <a:ext cx="48768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int fact(int n) {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int result;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if (n&lt;2) result = 1;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else result = n * fact(n-1);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return result;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}</a:t>
            </a:r>
            <a:endParaRPr lang="en-US" sz="2000"/>
          </a:p>
        </p:txBody>
      </p:sp>
      <p:sp>
        <p:nvSpPr>
          <p:cNvPr id="194563" name="Rectangle 3"/>
          <p:cNvSpPr>
            <a:spLocks noChangeArrowheads="1"/>
          </p:cNvSpPr>
          <p:nvPr/>
        </p:nvSpPr>
        <p:spPr bwMode="auto">
          <a:xfrm>
            <a:off x="3195638" y="2228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1066800" y="441325"/>
            <a:ext cx="2667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This shows the contents of memory just before the third activation returns.</a:t>
            </a:r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2071688" y="2128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4568" name="Rectangle 8"/>
          <p:cNvSpPr>
            <a:spLocks noChangeArrowheads="1"/>
          </p:cNvSpPr>
          <p:nvPr/>
        </p:nvSpPr>
        <p:spPr bwMode="auto">
          <a:xfrm>
            <a:off x="1700213" y="2109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85800" y="2819400"/>
            <a:ext cx="7848600" cy="3200400"/>
            <a:chOff x="685800" y="2819400"/>
            <a:chExt cx="7848600" cy="32004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6477000" y="49530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latin typeface="Arial"/>
                  <a:cs typeface="Arial"/>
                </a:rPr>
                <a:t>previous activation record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477000" y="54864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result: </a:t>
              </a:r>
              <a:r>
                <a:rPr lang="en-US" sz="1800" dirty="0" smtClean="0">
                  <a:latin typeface="Arial"/>
                  <a:cs typeface="Arial"/>
                </a:rPr>
                <a:t>?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477000" y="44196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latin typeface="Arial"/>
                  <a:cs typeface="Arial"/>
                </a:rPr>
                <a:t>return address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477000" y="38862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 dirty="0" err="1" smtClean="0">
                  <a:latin typeface="Courier New"/>
                  <a:cs typeface="Courier New"/>
                </a:rPr>
                <a:t>n</a:t>
              </a:r>
              <a:r>
                <a:rPr lang="en-US" sz="1800" b="1" dirty="0" smtClean="0">
                  <a:latin typeface="Courier New"/>
                  <a:cs typeface="Courier New"/>
                </a:rPr>
                <a:t>: 3</a:t>
              </a:r>
              <a:endParaRPr lang="en-US" sz="1800" b="1" dirty="0">
                <a:latin typeface="Courier New"/>
                <a:cs typeface="Courier New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657600" y="49530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latin typeface="Arial"/>
                  <a:cs typeface="Arial"/>
                </a:rPr>
                <a:t>previous activation record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657600" y="54864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result: </a:t>
              </a:r>
              <a:r>
                <a:rPr lang="en-US" sz="1800" dirty="0" smtClean="0">
                  <a:latin typeface="Arial"/>
                  <a:cs typeface="Arial"/>
                </a:rPr>
                <a:t>?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657600" y="44196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latin typeface="Arial"/>
                  <a:cs typeface="Arial"/>
                </a:rPr>
                <a:t>return address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657600" y="38862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 dirty="0" err="1" smtClean="0">
                  <a:latin typeface="Courier New"/>
                  <a:cs typeface="Courier New"/>
                </a:rPr>
                <a:t>n</a:t>
              </a:r>
              <a:r>
                <a:rPr lang="en-US" sz="1800" b="1" dirty="0" smtClean="0">
                  <a:latin typeface="Courier New"/>
                  <a:cs typeface="Courier New"/>
                </a:rPr>
                <a:t>: </a:t>
              </a:r>
              <a:r>
                <a:rPr lang="en-US" sz="1800" b="1" dirty="0">
                  <a:latin typeface="Courier New"/>
                  <a:cs typeface="Courier New"/>
                </a:rPr>
                <a:t>2</a:t>
              </a:r>
            </a:p>
          </p:txBody>
        </p:sp>
        <p:cxnSp>
          <p:nvCxnSpPr>
            <p:cNvPr id="21" name="Curved Connector 20"/>
            <p:cNvCxnSpPr>
              <a:stCxn id="15" idx="3"/>
              <a:endCxn id="14" idx="1"/>
            </p:cNvCxnSpPr>
            <p:nvPr/>
          </p:nvCxnSpPr>
          <p:spPr bwMode="auto">
            <a:xfrm flipV="1">
              <a:off x="5715000" y="4152900"/>
              <a:ext cx="762000" cy="10668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22" name="Rectangle 21"/>
            <p:cNvSpPr/>
            <p:nvPr/>
          </p:nvSpPr>
          <p:spPr bwMode="auto">
            <a:xfrm>
              <a:off x="685800" y="49530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latin typeface="Arial"/>
                  <a:cs typeface="Arial"/>
                </a:rPr>
                <a:t>previous activation record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685800" y="54864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result: </a:t>
              </a:r>
              <a:r>
                <a:rPr lang="en-US" sz="1800" b="1" dirty="0">
                  <a:latin typeface="Courier New"/>
                  <a:cs typeface="Courier New"/>
                </a:rPr>
                <a:t>1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685800" y="44196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latin typeface="Arial"/>
                  <a:cs typeface="Arial"/>
                </a:rPr>
                <a:t>return address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685800" y="38862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 dirty="0" err="1" smtClean="0">
                  <a:latin typeface="Courier New"/>
                  <a:cs typeface="Courier New"/>
                </a:rPr>
                <a:t>n</a:t>
              </a:r>
              <a:r>
                <a:rPr lang="en-US" sz="1800" b="1" dirty="0" smtClean="0">
                  <a:latin typeface="Courier New"/>
                  <a:cs typeface="Courier New"/>
                </a:rPr>
                <a:t>: 1</a:t>
              </a:r>
              <a:endParaRPr lang="en-US" sz="1800" b="1" dirty="0">
                <a:latin typeface="Courier New"/>
                <a:cs typeface="Courier New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685800" y="28194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latin typeface="Arial"/>
                  <a:cs typeface="Arial"/>
                </a:rPr>
                <a:t>current</a:t>
              </a:r>
              <a:br>
                <a:rPr lang="en-US" sz="1800" dirty="0" smtClean="0">
                  <a:latin typeface="Arial"/>
                  <a:cs typeface="Arial"/>
                </a:rPr>
              </a:br>
              <a:r>
                <a:rPr lang="en-US" sz="1800" dirty="0" smtClean="0">
                  <a:latin typeface="Arial"/>
                  <a:cs typeface="Arial"/>
                </a:rPr>
                <a:t>activation record</a:t>
              </a:r>
              <a:endParaRPr lang="en-US" sz="1800" dirty="0">
                <a:latin typeface="Arial"/>
                <a:cs typeface="Arial"/>
              </a:endParaRPr>
            </a:p>
          </p:txBody>
        </p:sp>
        <p:cxnSp>
          <p:nvCxnSpPr>
            <p:cNvPr id="27" name="Curved Connector 26"/>
            <p:cNvCxnSpPr>
              <a:stCxn id="26" idx="1"/>
              <a:endCxn id="25" idx="1"/>
            </p:cNvCxnSpPr>
            <p:nvPr/>
          </p:nvCxnSpPr>
          <p:spPr bwMode="auto">
            <a:xfrm rot="10800000" flipV="1">
              <a:off x="685800" y="3086100"/>
              <a:ext cx="1588" cy="1066800"/>
            </a:xfrm>
            <a:prstGeom prst="curvedConnector3">
              <a:avLst>
                <a:gd name="adj1" fmla="val 2744036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9" name="Curved Connector 28"/>
            <p:cNvCxnSpPr>
              <a:stCxn id="22" idx="3"/>
              <a:endCxn id="18" idx="1"/>
            </p:cNvCxnSpPr>
            <p:nvPr/>
          </p:nvCxnSpPr>
          <p:spPr bwMode="auto">
            <a:xfrm flipV="1">
              <a:off x="2743200" y="4152900"/>
              <a:ext cx="914400" cy="10668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2669-891A-F244-8B27-30E088240542}" type="slidenum">
              <a:rPr lang="en-US"/>
              <a:pPr/>
              <a:t>23</a:t>
            </a:fld>
            <a:endParaRPr lang="en-US"/>
          </a:p>
        </p:txBody>
      </p:sp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4038600" y="457200"/>
            <a:ext cx="48768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int fact(int n) {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int result;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if (n&lt;2) result = 1;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else result = n * fact(n-1);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return result;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}</a:t>
            </a:r>
            <a:endParaRPr lang="en-US" sz="2000"/>
          </a:p>
        </p:txBody>
      </p:sp>
      <p:sp>
        <p:nvSpPr>
          <p:cNvPr id="195587" name="Rectangle 3"/>
          <p:cNvSpPr>
            <a:spLocks noChangeArrowheads="1"/>
          </p:cNvSpPr>
          <p:nvPr/>
        </p:nvSpPr>
        <p:spPr bwMode="auto">
          <a:xfrm>
            <a:off x="3195638" y="2228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1066800" y="441325"/>
            <a:ext cx="2667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The second activation is about to return.</a:t>
            </a:r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2071688" y="2128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5590" name="Rectangle 6"/>
          <p:cNvSpPr>
            <a:spLocks noChangeArrowheads="1"/>
          </p:cNvSpPr>
          <p:nvPr/>
        </p:nvSpPr>
        <p:spPr bwMode="auto">
          <a:xfrm>
            <a:off x="1700213" y="2109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5593" name="Rectangle 9"/>
          <p:cNvSpPr>
            <a:spLocks noChangeArrowheads="1"/>
          </p:cNvSpPr>
          <p:nvPr/>
        </p:nvSpPr>
        <p:spPr bwMode="auto">
          <a:xfrm>
            <a:off x="1700213" y="2105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685800" y="2819400"/>
            <a:ext cx="7848600" cy="3200400"/>
            <a:chOff x="685800" y="2819400"/>
            <a:chExt cx="7848600" cy="32004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6477000" y="49530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latin typeface="Arial"/>
                  <a:cs typeface="Arial"/>
                </a:rPr>
                <a:t>previous activation record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477000" y="54864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result: </a:t>
              </a:r>
              <a:r>
                <a:rPr lang="en-US" sz="1800" dirty="0" smtClean="0">
                  <a:latin typeface="Arial"/>
                  <a:cs typeface="Arial"/>
                </a:rPr>
                <a:t>?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477000" y="44196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latin typeface="Arial"/>
                  <a:cs typeface="Arial"/>
                </a:rPr>
                <a:t>return address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477000" y="38862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 dirty="0" err="1" smtClean="0">
                  <a:latin typeface="Courier New"/>
                  <a:cs typeface="Courier New"/>
                </a:rPr>
                <a:t>n</a:t>
              </a:r>
              <a:r>
                <a:rPr lang="en-US" sz="1800" b="1" dirty="0" smtClean="0">
                  <a:latin typeface="Courier New"/>
                  <a:cs typeface="Courier New"/>
                </a:rPr>
                <a:t>: 3</a:t>
              </a:r>
              <a:endParaRPr lang="en-US" sz="1800" b="1" dirty="0">
                <a:latin typeface="Courier New"/>
                <a:cs typeface="Courier New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657600" y="49530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latin typeface="Arial"/>
                  <a:cs typeface="Arial"/>
                </a:rPr>
                <a:t>previous activation record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657600" y="54864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result: 2</a:t>
              </a:r>
              <a:endParaRPr lang="en-US" sz="1800" b="1" dirty="0">
                <a:latin typeface="Courier New"/>
                <a:cs typeface="Courier New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657600" y="44196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latin typeface="Arial"/>
                  <a:cs typeface="Arial"/>
                </a:rPr>
                <a:t>return address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657600" y="38862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 dirty="0" err="1" smtClean="0">
                  <a:latin typeface="Courier New"/>
                  <a:cs typeface="Courier New"/>
                </a:rPr>
                <a:t>n</a:t>
              </a:r>
              <a:r>
                <a:rPr lang="en-US" sz="1800" b="1" dirty="0" smtClean="0">
                  <a:latin typeface="Courier New"/>
                  <a:cs typeface="Courier New"/>
                </a:rPr>
                <a:t>: </a:t>
              </a:r>
              <a:r>
                <a:rPr lang="en-US" sz="1800" b="1" dirty="0">
                  <a:latin typeface="Courier New"/>
                  <a:cs typeface="Courier New"/>
                </a:rPr>
                <a:t>2</a:t>
              </a:r>
            </a:p>
          </p:txBody>
        </p:sp>
        <p:cxnSp>
          <p:nvCxnSpPr>
            <p:cNvPr id="20" name="Curved Connector 19"/>
            <p:cNvCxnSpPr>
              <a:stCxn id="16" idx="3"/>
              <a:endCxn id="15" idx="1"/>
            </p:cNvCxnSpPr>
            <p:nvPr/>
          </p:nvCxnSpPr>
          <p:spPr bwMode="auto">
            <a:xfrm flipV="1">
              <a:off x="5715000" y="4152900"/>
              <a:ext cx="762000" cy="10668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21" name="Rectangle 20"/>
            <p:cNvSpPr/>
            <p:nvPr/>
          </p:nvSpPr>
          <p:spPr bwMode="auto">
            <a:xfrm>
              <a:off x="685800" y="49530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chemeClr val="bg2">
                      <a:lumMod val="75000"/>
                    </a:schemeClr>
                  </a:solidFill>
                  <a:latin typeface="Arial"/>
                  <a:cs typeface="Arial"/>
                </a:rPr>
                <a:t>previous activation record</a:t>
              </a:r>
              <a:endParaRPr lang="en-US" sz="18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685800" y="54864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 dirty="0" smtClean="0">
                  <a:solidFill>
                    <a:schemeClr val="bg2">
                      <a:lumMod val="75000"/>
                    </a:schemeClr>
                  </a:solidFill>
                  <a:latin typeface="Courier New"/>
                  <a:cs typeface="Courier New"/>
                </a:rPr>
                <a:t>result: </a:t>
              </a:r>
              <a:r>
                <a:rPr lang="en-US" sz="1800" b="1" dirty="0">
                  <a:solidFill>
                    <a:schemeClr val="bg2">
                      <a:lumMod val="75000"/>
                    </a:schemeClr>
                  </a:solidFill>
                  <a:latin typeface="Courier New"/>
                  <a:cs typeface="Courier New"/>
                </a:rPr>
                <a:t>1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685800" y="44196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chemeClr val="bg2">
                      <a:lumMod val="75000"/>
                    </a:schemeClr>
                  </a:solidFill>
                  <a:latin typeface="Arial"/>
                  <a:cs typeface="Arial"/>
                </a:rPr>
                <a:t>return address</a:t>
              </a:r>
              <a:endParaRPr lang="en-US" sz="18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685800" y="38862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 dirty="0" err="1" smtClean="0">
                  <a:solidFill>
                    <a:schemeClr val="bg2">
                      <a:lumMod val="75000"/>
                    </a:schemeClr>
                  </a:solidFill>
                  <a:latin typeface="Courier New"/>
                  <a:cs typeface="Courier New"/>
                </a:rPr>
                <a:t>n</a:t>
              </a:r>
              <a:r>
                <a:rPr lang="en-US" sz="1800" b="1" dirty="0" smtClean="0">
                  <a:solidFill>
                    <a:schemeClr val="bg2">
                      <a:lumMod val="75000"/>
                    </a:schemeClr>
                  </a:solidFill>
                  <a:latin typeface="Courier New"/>
                  <a:cs typeface="Courier New"/>
                </a:rPr>
                <a:t>: 1</a:t>
              </a:r>
              <a:endParaRPr lang="en-US" sz="1800" b="1" dirty="0">
                <a:solidFill>
                  <a:schemeClr val="bg2">
                    <a:lumMod val="75000"/>
                  </a:schemeClr>
                </a:solidFill>
                <a:latin typeface="Courier New"/>
                <a:cs typeface="Courier New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657600" y="28194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latin typeface="Arial"/>
                  <a:cs typeface="Arial"/>
                </a:rPr>
                <a:t>current</a:t>
              </a:r>
              <a:br>
                <a:rPr lang="en-US" sz="1800" dirty="0" smtClean="0">
                  <a:latin typeface="Arial"/>
                  <a:cs typeface="Arial"/>
                </a:rPr>
              </a:br>
              <a:r>
                <a:rPr lang="en-US" sz="1800" dirty="0" smtClean="0">
                  <a:latin typeface="Arial"/>
                  <a:cs typeface="Arial"/>
                </a:rPr>
                <a:t>activation record</a:t>
              </a:r>
              <a:endParaRPr lang="en-US" sz="1800" dirty="0">
                <a:latin typeface="Arial"/>
                <a:cs typeface="Arial"/>
              </a:endParaRPr>
            </a:p>
          </p:txBody>
        </p:sp>
        <p:cxnSp>
          <p:nvCxnSpPr>
            <p:cNvPr id="27" name="Curved Connector 26"/>
            <p:cNvCxnSpPr>
              <a:stCxn id="21" idx="3"/>
              <a:endCxn id="19" idx="1"/>
            </p:cNvCxnSpPr>
            <p:nvPr/>
          </p:nvCxnSpPr>
          <p:spPr bwMode="auto">
            <a:xfrm flipV="1">
              <a:off x="2743200" y="4152900"/>
              <a:ext cx="914400" cy="10668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6" name="Curved Connector 25"/>
            <p:cNvCxnSpPr>
              <a:stCxn id="25" idx="1"/>
              <a:endCxn id="19" idx="1"/>
            </p:cNvCxnSpPr>
            <p:nvPr/>
          </p:nvCxnSpPr>
          <p:spPr bwMode="auto">
            <a:xfrm rot="10800000" flipV="1">
              <a:off x="3657600" y="3086100"/>
              <a:ext cx="1588" cy="1066800"/>
            </a:xfrm>
            <a:prstGeom prst="curvedConnector3">
              <a:avLst>
                <a:gd name="adj1" fmla="val 1439546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66B5-6AC1-CC42-968D-B583E9CA8493}" type="slidenum">
              <a:rPr lang="en-US"/>
              <a:pPr/>
              <a:t>24</a:t>
            </a:fld>
            <a:endParaRPr lang="en-US"/>
          </a:p>
        </p:txBody>
      </p:sp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4038600" y="457200"/>
            <a:ext cx="48768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int fact(int n) {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int result;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if (n&lt;2) result = 1;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else result = n * fact(n-1);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return result;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}</a:t>
            </a:r>
            <a:endParaRPr lang="en-US" sz="2000"/>
          </a:p>
        </p:txBody>
      </p:sp>
      <p:sp>
        <p:nvSpPr>
          <p:cNvPr id="196611" name="Rectangle 3"/>
          <p:cNvSpPr>
            <a:spLocks noChangeArrowheads="1"/>
          </p:cNvSpPr>
          <p:nvPr/>
        </p:nvSpPr>
        <p:spPr bwMode="auto">
          <a:xfrm>
            <a:off x="3195638" y="2228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1066800" y="381000"/>
            <a:ext cx="2667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The first activation is about to return with the result </a:t>
            </a:r>
            <a:r>
              <a:rPr lang="en-US" sz="2000" b="1">
                <a:latin typeface="Courier New" pitchFamily="-111" charset="0"/>
              </a:rPr>
              <a:t>fact(3) = 6</a:t>
            </a:r>
            <a:r>
              <a:rPr lang="en-US" sz="2000" i="1"/>
              <a:t>.</a:t>
            </a:r>
          </a:p>
        </p:txBody>
      </p:sp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2071688" y="2128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6614" name="Rectangle 6"/>
          <p:cNvSpPr>
            <a:spLocks noChangeArrowheads="1"/>
          </p:cNvSpPr>
          <p:nvPr/>
        </p:nvSpPr>
        <p:spPr bwMode="auto">
          <a:xfrm>
            <a:off x="1700213" y="2109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6615" name="Rectangle 7"/>
          <p:cNvSpPr>
            <a:spLocks noChangeArrowheads="1"/>
          </p:cNvSpPr>
          <p:nvPr/>
        </p:nvSpPr>
        <p:spPr bwMode="auto">
          <a:xfrm>
            <a:off x="1700213" y="2105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6618" name="Rectangle 10"/>
          <p:cNvSpPr>
            <a:spLocks noChangeArrowheads="1"/>
          </p:cNvSpPr>
          <p:nvPr/>
        </p:nvSpPr>
        <p:spPr bwMode="auto">
          <a:xfrm>
            <a:off x="1700213" y="2105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685800" y="2819400"/>
            <a:ext cx="7848600" cy="3200400"/>
            <a:chOff x="685800" y="2819400"/>
            <a:chExt cx="7848600" cy="32004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477000" y="49530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latin typeface="Arial"/>
                  <a:cs typeface="Arial"/>
                </a:rPr>
                <a:t>previous activation record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477000" y="54864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result: 6</a:t>
              </a:r>
              <a:endParaRPr lang="en-US" sz="1800" b="1" dirty="0">
                <a:latin typeface="Courier New"/>
                <a:cs typeface="Courier New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477000" y="44196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latin typeface="Arial"/>
                  <a:cs typeface="Arial"/>
                </a:rPr>
                <a:t>return address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6477000" y="38862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 dirty="0" err="1" smtClean="0">
                  <a:latin typeface="Courier New"/>
                  <a:cs typeface="Courier New"/>
                </a:rPr>
                <a:t>n</a:t>
              </a:r>
              <a:r>
                <a:rPr lang="en-US" sz="1800" b="1" dirty="0" smtClean="0">
                  <a:latin typeface="Courier New"/>
                  <a:cs typeface="Courier New"/>
                </a:rPr>
                <a:t>: 3</a:t>
              </a:r>
              <a:endParaRPr lang="en-US" sz="1800" b="1" dirty="0">
                <a:latin typeface="Courier New"/>
                <a:cs typeface="Courier New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657600" y="49530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rgbClr val="86868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868686"/>
                  </a:solidFill>
                  <a:latin typeface="Arial"/>
                  <a:cs typeface="Arial"/>
                </a:rPr>
                <a:t>previous activation record</a:t>
              </a:r>
              <a:endParaRPr lang="en-US" sz="1800" dirty="0">
                <a:solidFill>
                  <a:srgbClr val="868686"/>
                </a:solidFill>
                <a:latin typeface="Arial"/>
                <a:cs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657600" y="54864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rgbClr val="86868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 dirty="0" smtClean="0">
                  <a:solidFill>
                    <a:srgbClr val="868686"/>
                  </a:solidFill>
                  <a:latin typeface="Courier New"/>
                  <a:cs typeface="Courier New"/>
                </a:rPr>
                <a:t>result: 2</a:t>
              </a:r>
              <a:endParaRPr lang="en-US" sz="1800" b="1" dirty="0">
                <a:solidFill>
                  <a:srgbClr val="868686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657600" y="44196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rgbClr val="86868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868686"/>
                  </a:solidFill>
                  <a:latin typeface="Arial"/>
                  <a:cs typeface="Arial"/>
                </a:rPr>
                <a:t>return address</a:t>
              </a:r>
              <a:endParaRPr lang="en-US" sz="1800" dirty="0">
                <a:solidFill>
                  <a:srgbClr val="868686"/>
                </a:solidFill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657600" y="38862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rgbClr val="86868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 dirty="0" err="1" smtClean="0">
                  <a:solidFill>
                    <a:srgbClr val="868686"/>
                  </a:solidFill>
                  <a:latin typeface="Courier New"/>
                  <a:cs typeface="Courier New"/>
                </a:rPr>
                <a:t>n</a:t>
              </a:r>
              <a:r>
                <a:rPr lang="en-US" sz="1800" b="1" dirty="0" smtClean="0">
                  <a:solidFill>
                    <a:srgbClr val="868686"/>
                  </a:solidFill>
                  <a:latin typeface="Courier New"/>
                  <a:cs typeface="Courier New"/>
                </a:rPr>
                <a:t>: </a:t>
              </a:r>
              <a:r>
                <a:rPr lang="en-US" sz="1800" b="1" dirty="0">
                  <a:solidFill>
                    <a:srgbClr val="868686"/>
                  </a:solidFill>
                  <a:latin typeface="Courier New"/>
                  <a:cs typeface="Courier New"/>
                </a:rPr>
                <a:t>2</a:t>
              </a:r>
            </a:p>
          </p:txBody>
        </p:sp>
        <p:cxnSp>
          <p:nvCxnSpPr>
            <p:cNvPr id="21" name="Curved Connector 20"/>
            <p:cNvCxnSpPr>
              <a:stCxn id="17" idx="3"/>
              <a:endCxn id="16" idx="1"/>
            </p:cNvCxnSpPr>
            <p:nvPr/>
          </p:nvCxnSpPr>
          <p:spPr bwMode="auto">
            <a:xfrm flipV="1">
              <a:off x="5715000" y="4152900"/>
              <a:ext cx="762000" cy="10668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rgbClr val="86868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22" name="Rectangle 21"/>
            <p:cNvSpPr/>
            <p:nvPr/>
          </p:nvSpPr>
          <p:spPr bwMode="auto">
            <a:xfrm>
              <a:off x="685800" y="49530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rgbClr val="86868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868686"/>
                  </a:solidFill>
                  <a:latin typeface="Arial"/>
                  <a:cs typeface="Arial"/>
                </a:rPr>
                <a:t>previous activation record</a:t>
              </a:r>
              <a:endParaRPr lang="en-US" sz="1800" dirty="0">
                <a:solidFill>
                  <a:srgbClr val="868686"/>
                </a:solidFill>
                <a:latin typeface="Arial"/>
                <a:cs typeface="Arial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685800" y="54864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rgbClr val="86868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 dirty="0" smtClean="0">
                  <a:solidFill>
                    <a:srgbClr val="868686"/>
                  </a:solidFill>
                  <a:latin typeface="Courier New"/>
                  <a:cs typeface="Courier New"/>
                </a:rPr>
                <a:t>result: </a:t>
              </a:r>
              <a:r>
                <a:rPr lang="en-US" sz="1800" b="1" dirty="0">
                  <a:solidFill>
                    <a:srgbClr val="868686"/>
                  </a:solidFill>
                  <a:latin typeface="Courier New"/>
                  <a:cs typeface="Courier New"/>
                </a:rPr>
                <a:t>1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685800" y="44196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rgbClr val="86868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868686"/>
                  </a:solidFill>
                  <a:latin typeface="Arial"/>
                  <a:cs typeface="Arial"/>
                </a:rPr>
                <a:t>return address</a:t>
              </a:r>
              <a:endParaRPr lang="en-US" sz="1800" dirty="0">
                <a:solidFill>
                  <a:srgbClr val="868686"/>
                </a:solidFill>
                <a:latin typeface="Arial"/>
                <a:cs typeface="Arial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685800" y="38862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rgbClr val="86868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 dirty="0" err="1" smtClean="0">
                  <a:solidFill>
                    <a:srgbClr val="868686"/>
                  </a:solidFill>
                  <a:latin typeface="Courier New"/>
                  <a:cs typeface="Courier New"/>
                </a:rPr>
                <a:t>n</a:t>
              </a:r>
              <a:r>
                <a:rPr lang="en-US" sz="1800" b="1" dirty="0" smtClean="0">
                  <a:solidFill>
                    <a:srgbClr val="868686"/>
                  </a:solidFill>
                  <a:latin typeface="Courier New"/>
                  <a:cs typeface="Courier New"/>
                </a:rPr>
                <a:t>: 1</a:t>
              </a:r>
              <a:endParaRPr lang="en-US" sz="1800" b="1" dirty="0">
                <a:solidFill>
                  <a:srgbClr val="868686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6477000" y="2819400"/>
              <a:ext cx="2057400" cy="5334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latin typeface="Arial"/>
                  <a:cs typeface="Arial"/>
                </a:rPr>
                <a:t>current</a:t>
              </a:r>
              <a:br>
                <a:rPr lang="en-US" sz="1800" dirty="0" smtClean="0">
                  <a:latin typeface="Arial"/>
                  <a:cs typeface="Arial"/>
                </a:rPr>
              </a:br>
              <a:r>
                <a:rPr lang="en-US" sz="1800" dirty="0" smtClean="0">
                  <a:latin typeface="Arial"/>
                  <a:cs typeface="Arial"/>
                </a:rPr>
                <a:t>activation record</a:t>
              </a:r>
              <a:endParaRPr lang="en-US" sz="1800" dirty="0">
                <a:latin typeface="Arial"/>
                <a:cs typeface="Arial"/>
              </a:endParaRPr>
            </a:p>
          </p:txBody>
        </p:sp>
        <p:cxnSp>
          <p:nvCxnSpPr>
            <p:cNvPr id="27" name="Curved Connector 26"/>
            <p:cNvCxnSpPr>
              <a:stCxn id="22" idx="3"/>
              <a:endCxn id="20" idx="1"/>
            </p:cNvCxnSpPr>
            <p:nvPr/>
          </p:nvCxnSpPr>
          <p:spPr bwMode="auto">
            <a:xfrm flipV="1">
              <a:off x="2743200" y="4152900"/>
              <a:ext cx="914400" cy="10668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rgbClr val="86868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8" name="Curved Connector 27"/>
            <p:cNvCxnSpPr>
              <a:stCxn id="26" idx="1"/>
              <a:endCxn id="16" idx="1"/>
            </p:cNvCxnSpPr>
            <p:nvPr/>
          </p:nvCxnSpPr>
          <p:spPr bwMode="auto">
            <a:xfrm rot="10800000" flipV="1">
              <a:off x="6477000" y="3086100"/>
              <a:ext cx="1588" cy="1066800"/>
            </a:xfrm>
            <a:prstGeom prst="curvedConnector3">
              <a:avLst>
                <a:gd name="adj1" fmla="val 1439546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Example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0E1E0-1F8A-5544-92A8-ADE7F247D9C7}" type="slidenum">
              <a:rPr lang="en-US"/>
              <a:pPr/>
              <a:t>25</a:t>
            </a:fld>
            <a:endParaRPr lang="en-US"/>
          </a:p>
        </p:txBody>
      </p:sp>
      <p:sp>
        <p:nvSpPr>
          <p:cNvPr id="234499" name="Text Box 3"/>
          <p:cNvSpPr txBox="1">
            <a:spLocks noChangeArrowheads="1"/>
          </p:cNvSpPr>
          <p:nvPr/>
        </p:nvSpPr>
        <p:spPr bwMode="auto">
          <a:xfrm>
            <a:off x="381000" y="4038600"/>
            <a:ext cx="41910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fun halve nil = (nil, nil)</a:t>
            </a:r>
            <a:b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|   halve [a] = ([a], nil)</a:t>
            </a:r>
            <a:b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|   halve (a::b::cs) =</a:t>
            </a:r>
            <a:b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  let</a:t>
            </a:r>
            <a:b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    val (x, y) = halve cs</a:t>
            </a:r>
            <a:b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  in</a:t>
            </a:r>
            <a:b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    (a::x, b::y)</a:t>
            </a:r>
            <a:b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  end;</a:t>
            </a:r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3195638" y="2228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4502" name="Text Box 6"/>
          <p:cNvSpPr txBox="1">
            <a:spLocks noChangeArrowheads="1"/>
          </p:cNvSpPr>
          <p:nvPr/>
        </p:nvSpPr>
        <p:spPr bwMode="auto">
          <a:xfrm>
            <a:off x="838200" y="1447800"/>
            <a:ext cx="28956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We are evaluating </a:t>
            </a:r>
            <a:br>
              <a:rPr lang="en-US" sz="2000" i="1"/>
            </a:br>
            <a:r>
              <a:rPr lang="en-US" sz="2000" b="1">
                <a:latin typeface="Courier New" pitchFamily="-111" charset="0"/>
              </a:rPr>
              <a:t>halve [1,2,3,4]</a:t>
            </a:r>
            <a:r>
              <a:rPr lang="en-US" sz="2000" i="1"/>
              <a:t>.  This shows the contents of memory just before the recursive call that creates a second activation.</a:t>
            </a:r>
          </a:p>
        </p:txBody>
      </p:sp>
      <p:sp>
        <p:nvSpPr>
          <p:cNvPr id="234504" name="Rectangle 8"/>
          <p:cNvSpPr>
            <a:spLocks noChangeArrowheads="1"/>
          </p:cNvSpPr>
          <p:nvPr/>
        </p:nvSpPr>
        <p:spPr bwMode="auto">
          <a:xfrm>
            <a:off x="3195638" y="1262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7010400" y="838200"/>
            <a:ext cx="1752600" cy="5029200"/>
            <a:chOff x="7010400" y="838200"/>
            <a:chExt cx="1752600" cy="502920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7010400" y="17526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6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parameter:</a:t>
              </a:r>
              <a:r>
                <a:rPr lang="en-US" sz="1600" b="1" dirty="0" smtClean="0">
                  <a:latin typeface="Courier New"/>
                  <a:cs typeface="Courier New"/>
                </a:rPr>
                <a:t/>
              </a:r>
              <a:br>
                <a:rPr lang="en-US" sz="1600" b="1" dirty="0" smtClean="0">
                  <a:latin typeface="Courier New"/>
                  <a:cs typeface="Courier New"/>
                </a:rPr>
              </a:br>
              <a:r>
                <a:rPr lang="en-US" sz="1600" b="1" dirty="0" smtClean="0">
                  <a:latin typeface="Courier New"/>
                  <a:cs typeface="Courier New"/>
                </a:rPr>
                <a:t>[1,2,3,4]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010400" y="8382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current</a:t>
              </a:r>
              <a:br>
                <a:rPr lang="en-US" sz="1600" dirty="0" smtClean="0">
                  <a:latin typeface="Arial"/>
                  <a:cs typeface="Arial"/>
                </a:rPr>
              </a:br>
              <a:r>
                <a:rPr lang="en-US" sz="1600" dirty="0" smtClean="0">
                  <a:latin typeface="Arial"/>
                  <a:cs typeface="Arial"/>
                </a:rPr>
                <a:t>activation record</a:t>
              </a:r>
              <a:endParaRPr lang="en-US" sz="1600" dirty="0">
                <a:latin typeface="Arial"/>
                <a:cs typeface="Arial"/>
              </a:endParaRPr>
            </a:p>
          </p:txBody>
        </p:sp>
        <p:cxnSp>
          <p:nvCxnSpPr>
            <p:cNvPr id="16" name="Curved Connector 15"/>
            <p:cNvCxnSpPr>
              <a:stCxn id="15" idx="1"/>
              <a:endCxn id="14" idx="1"/>
            </p:cNvCxnSpPr>
            <p:nvPr/>
          </p:nvCxnSpPr>
          <p:spPr bwMode="auto">
            <a:xfrm rot="10800000" flipV="1">
              <a:off x="7010400" y="1066800"/>
              <a:ext cx="1588" cy="914400"/>
            </a:xfrm>
            <a:prstGeom prst="curvedConnector3">
              <a:avLst>
                <a:gd name="adj1" fmla="val 1439546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27" name="Rectangle 26"/>
            <p:cNvSpPr/>
            <p:nvPr/>
          </p:nvSpPr>
          <p:spPr bwMode="auto">
            <a:xfrm>
              <a:off x="7010400" y="22098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return address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7010400" y="26670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previous</a:t>
              </a:r>
              <a:br>
                <a:rPr lang="en-US" sz="1600" dirty="0" smtClean="0">
                  <a:latin typeface="Arial"/>
                  <a:cs typeface="Arial"/>
                </a:rPr>
              </a:br>
              <a:r>
                <a:rPr lang="en-US" sz="1600" dirty="0" smtClean="0">
                  <a:latin typeface="Arial"/>
                  <a:cs typeface="Arial"/>
                </a:rPr>
                <a:t>activation record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7010400" y="31242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smtClean="0">
                  <a:latin typeface="Courier New"/>
                  <a:cs typeface="Courier New"/>
                </a:rPr>
                <a:t>a: 1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7010400" y="35814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err="1" smtClean="0">
                  <a:latin typeface="Courier New"/>
                  <a:cs typeface="Courier New"/>
                </a:rPr>
                <a:t>b</a:t>
              </a:r>
              <a:r>
                <a:rPr lang="en-US" sz="1600" b="1" dirty="0" smtClean="0">
                  <a:latin typeface="Courier New"/>
                  <a:cs typeface="Courier New"/>
                </a:rPr>
                <a:t>: 2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7010400" y="40386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err="1" smtClean="0">
                  <a:latin typeface="Courier New"/>
                  <a:cs typeface="Courier New"/>
                </a:rPr>
                <a:t>cs</a:t>
              </a:r>
              <a:r>
                <a:rPr lang="en-US" sz="1600" b="1" dirty="0" smtClean="0">
                  <a:latin typeface="Courier New"/>
                  <a:cs typeface="Courier New"/>
                </a:rPr>
                <a:t>: [3,4]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010400" y="44958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err="1" smtClean="0">
                  <a:latin typeface="Courier New"/>
                  <a:cs typeface="Courier New"/>
                </a:rPr>
                <a:t>x</a:t>
              </a:r>
              <a:r>
                <a:rPr lang="en-US" sz="1600" b="1" dirty="0" smtClean="0">
                  <a:latin typeface="Courier New"/>
                  <a:cs typeface="Courier New"/>
                </a:rPr>
                <a:t>: </a:t>
              </a:r>
              <a:r>
                <a:rPr lang="en-US" sz="1600" dirty="0" smtClean="0">
                  <a:latin typeface="Arial"/>
                  <a:cs typeface="Arial"/>
                </a:rPr>
                <a:t>?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010400" y="49530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err="1" smtClean="0">
                  <a:latin typeface="Courier New"/>
                  <a:cs typeface="Courier New"/>
                </a:rPr>
                <a:t>y</a:t>
              </a:r>
              <a:r>
                <a:rPr lang="en-US" sz="1600" b="1" dirty="0" smtClean="0">
                  <a:latin typeface="Courier New"/>
                  <a:cs typeface="Courier New"/>
                </a:rPr>
                <a:t>: </a:t>
              </a:r>
              <a:r>
                <a:rPr lang="en-US" sz="1600" dirty="0" smtClean="0">
                  <a:latin typeface="Arial"/>
                  <a:cs typeface="Arial"/>
                </a:rPr>
                <a:t>?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7010400" y="54102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value to return</a:t>
              </a:r>
              <a:r>
                <a:rPr lang="en-US" sz="1600" b="1" dirty="0" smtClean="0">
                  <a:latin typeface="Courier New"/>
                  <a:cs typeface="Courier New"/>
                </a:rPr>
                <a:t>: </a:t>
              </a:r>
              <a:r>
                <a:rPr lang="en-US" sz="1600" dirty="0">
                  <a:latin typeface="Arial"/>
                  <a:cs typeface="Arial"/>
                </a:rPr>
                <a:t>?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5B24-F076-194D-820C-14E7FDED08A1}" type="slidenum">
              <a:rPr lang="en-US"/>
              <a:pPr/>
              <a:t>26</a:t>
            </a:fld>
            <a:endParaRPr lang="en-US"/>
          </a:p>
        </p:txBody>
      </p:sp>
      <p:sp>
        <p:nvSpPr>
          <p:cNvPr id="235523" name="Text Box 1027"/>
          <p:cNvSpPr txBox="1">
            <a:spLocks noChangeArrowheads="1"/>
          </p:cNvSpPr>
          <p:nvPr/>
        </p:nvSpPr>
        <p:spPr bwMode="auto">
          <a:xfrm>
            <a:off x="381000" y="4038600"/>
            <a:ext cx="41910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fun halve nil = (nil, nil)</a:t>
            </a:r>
            <a:br>
              <a:rPr lang="en-US" sz="1800" b="1" dirty="0"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 dirty="0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|   halve [a] = ([a], nil)</a:t>
            </a:r>
            <a:br>
              <a:rPr lang="en-US" sz="1800" b="1" dirty="0"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 dirty="0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|   halve (</a:t>
            </a:r>
            <a:r>
              <a:rPr lang="en-US" sz="1800" b="1" dirty="0" err="1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a::b::cs</a:t>
            </a:r>
            <a:r>
              <a:rPr lang="en-US" sz="1800" b="1" dirty="0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) =</a:t>
            </a:r>
            <a:br>
              <a:rPr lang="en-US" sz="1800" b="1" dirty="0"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 dirty="0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  let</a:t>
            </a:r>
            <a:br>
              <a:rPr lang="en-US" sz="1800" b="1" dirty="0"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 dirty="0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    </a:t>
            </a:r>
            <a:r>
              <a:rPr lang="en-US" sz="1800" b="1" dirty="0" err="1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val</a:t>
            </a:r>
            <a:r>
              <a:rPr lang="en-US" sz="1800" b="1" dirty="0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(</a:t>
            </a:r>
            <a:r>
              <a:rPr lang="en-US" sz="1800" b="1" dirty="0" err="1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x</a:t>
            </a:r>
            <a:r>
              <a:rPr lang="en-US" sz="1800" b="1" dirty="0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, </a:t>
            </a:r>
            <a:r>
              <a:rPr lang="en-US" sz="1800" b="1" dirty="0" err="1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y</a:t>
            </a:r>
            <a:r>
              <a:rPr lang="en-US" sz="1800" b="1" dirty="0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) = halve </a:t>
            </a:r>
            <a:r>
              <a:rPr lang="en-US" sz="1800" b="1" dirty="0" err="1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cs</a:t>
            </a:r>
            <a:r>
              <a:rPr lang="en-US" sz="1800" b="1" dirty="0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/>
            </a:r>
            <a:br>
              <a:rPr lang="en-US" sz="1800" b="1" dirty="0"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 dirty="0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  in</a:t>
            </a:r>
            <a:br>
              <a:rPr lang="en-US" sz="1800" b="1" dirty="0"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 dirty="0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    (</a:t>
            </a:r>
            <a:r>
              <a:rPr lang="en-US" sz="1800" b="1" dirty="0" err="1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a::x</a:t>
            </a:r>
            <a:r>
              <a:rPr lang="en-US" sz="1800" b="1" dirty="0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, </a:t>
            </a:r>
            <a:r>
              <a:rPr lang="en-US" sz="1800" b="1" dirty="0" err="1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b::y</a:t>
            </a:r>
            <a:r>
              <a:rPr lang="en-US" sz="1800" b="1" dirty="0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)</a:t>
            </a:r>
            <a:br>
              <a:rPr lang="en-US" sz="1800" b="1" dirty="0"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 dirty="0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  end;</a:t>
            </a:r>
          </a:p>
        </p:txBody>
      </p:sp>
      <p:sp>
        <p:nvSpPr>
          <p:cNvPr id="235524" name="Rectangle 1028"/>
          <p:cNvSpPr>
            <a:spLocks noChangeArrowheads="1"/>
          </p:cNvSpPr>
          <p:nvPr/>
        </p:nvSpPr>
        <p:spPr bwMode="auto">
          <a:xfrm>
            <a:off x="3195638" y="2228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5526" name="Rectangle 1030"/>
          <p:cNvSpPr>
            <a:spLocks noChangeArrowheads="1"/>
          </p:cNvSpPr>
          <p:nvPr/>
        </p:nvSpPr>
        <p:spPr bwMode="auto">
          <a:xfrm>
            <a:off x="3195638" y="1262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5529" name="Rectangle 1033"/>
          <p:cNvSpPr>
            <a:spLocks noChangeArrowheads="1"/>
          </p:cNvSpPr>
          <p:nvPr/>
        </p:nvSpPr>
        <p:spPr bwMode="auto">
          <a:xfrm>
            <a:off x="2071688" y="1138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5531" name="Text Box 1035"/>
          <p:cNvSpPr txBox="1">
            <a:spLocks noChangeArrowheads="1"/>
          </p:cNvSpPr>
          <p:nvPr/>
        </p:nvSpPr>
        <p:spPr bwMode="auto">
          <a:xfrm>
            <a:off x="685800" y="1828800"/>
            <a:ext cx="2667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This shows the contents of memory just before the third activation.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572000" y="838200"/>
            <a:ext cx="4191000" cy="5029200"/>
            <a:chOff x="4572000" y="838200"/>
            <a:chExt cx="4191000" cy="50292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7010400" y="17526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6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parameter:</a:t>
              </a:r>
              <a:r>
                <a:rPr lang="en-US" sz="1600" b="1" dirty="0" smtClean="0">
                  <a:latin typeface="Courier New"/>
                  <a:cs typeface="Courier New"/>
                </a:rPr>
                <a:t/>
              </a:r>
              <a:br>
                <a:rPr lang="en-US" sz="1600" b="1" dirty="0" smtClean="0">
                  <a:latin typeface="Courier New"/>
                  <a:cs typeface="Courier New"/>
                </a:rPr>
              </a:br>
              <a:r>
                <a:rPr lang="en-US" sz="1600" b="1" dirty="0" smtClean="0">
                  <a:latin typeface="Courier New"/>
                  <a:cs typeface="Courier New"/>
                </a:rPr>
                <a:t>[1,2,3,4]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7010400" y="22098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return address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010400" y="26670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previous</a:t>
              </a:r>
              <a:br>
                <a:rPr lang="en-US" sz="1600" dirty="0" smtClean="0">
                  <a:latin typeface="Arial"/>
                  <a:cs typeface="Arial"/>
                </a:rPr>
              </a:br>
              <a:r>
                <a:rPr lang="en-US" sz="1600" dirty="0" smtClean="0">
                  <a:latin typeface="Arial"/>
                  <a:cs typeface="Arial"/>
                </a:rPr>
                <a:t>activation record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7010400" y="31242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smtClean="0">
                  <a:latin typeface="Courier New"/>
                  <a:cs typeface="Courier New"/>
                </a:rPr>
                <a:t>a: 1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010400" y="35814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err="1" smtClean="0">
                  <a:latin typeface="Courier New"/>
                  <a:cs typeface="Courier New"/>
                </a:rPr>
                <a:t>b</a:t>
              </a:r>
              <a:r>
                <a:rPr lang="en-US" sz="1600" b="1" dirty="0" smtClean="0">
                  <a:latin typeface="Courier New"/>
                  <a:cs typeface="Courier New"/>
                </a:rPr>
                <a:t>: 2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7010400" y="40386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err="1" smtClean="0">
                  <a:latin typeface="Courier New"/>
                  <a:cs typeface="Courier New"/>
                </a:rPr>
                <a:t>cs</a:t>
              </a:r>
              <a:r>
                <a:rPr lang="en-US" sz="1600" b="1" dirty="0" smtClean="0">
                  <a:latin typeface="Courier New"/>
                  <a:cs typeface="Courier New"/>
                </a:rPr>
                <a:t>: [3,4]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7010400" y="44958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err="1" smtClean="0">
                  <a:latin typeface="Courier New"/>
                  <a:cs typeface="Courier New"/>
                </a:rPr>
                <a:t>x</a:t>
              </a:r>
              <a:r>
                <a:rPr lang="en-US" sz="1600" b="1" dirty="0" smtClean="0">
                  <a:latin typeface="Courier New"/>
                  <a:cs typeface="Courier New"/>
                </a:rPr>
                <a:t>: </a:t>
              </a:r>
              <a:r>
                <a:rPr lang="en-US" sz="1600" dirty="0" smtClean="0">
                  <a:latin typeface="Arial"/>
                  <a:cs typeface="Arial"/>
                </a:rPr>
                <a:t>?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7010400" y="49530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err="1" smtClean="0">
                  <a:latin typeface="Courier New"/>
                  <a:cs typeface="Courier New"/>
                </a:rPr>
                <a:t>y</a:t>
              </a:r>
              <a:r>
                <a:rPr lang="en-US" sz="1600" b="1" dirty="0" smtClean="0">
                  <a:latin typeface="Courier New"/>
                  <a:cs typeface="Courier New"/>
                </a:rPr>
                <a:t>: </a:t>
              </a:r>
              <a:r>
                <a:rPr lang="en-US" sz="1600" dirty="0" smtClean="0">
                  <a:latin typeface="Arial"/>
                  <a:cs typeface="Arial"/>
                </a:rPr>
                <a:t>?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7010400" y="54102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value to return</a:t>
              </a:r>
              <a:r>
                <a:rPr lang="en-US" sz="1600" b="1" dirty="0" smtClean="0">
                  <a:latin typeface="Courier New"/>
                  <a:cs typeface="Courier New"/>
                </a:rPr>
                <a:t>: </a:t>
              </a:r>
              <a:r>
                <a:rPr lang="en-US" sz="1600" dirty="0"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572000" y="17526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6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parameter:</a:t>
              </a:r>
              <a:r>
                <a:rPr lang="en-US" sz="1600" b="1" dirty="0" smtClean="0">
                  <a:latin typeface="Courier New"/>
                  <a:cs typeface="Courier New"/>
                </a:rPr>
                <a:t/>
              </a:r>
              <a:br>
                <a:rPr lang="en-US" sz="1600" b="1" dirty="0" smtClean="0">
                  <a:latin typeface="Courier New"/>
                  <a:cs typeface="Courier New"/>
                </a:rPr>
              </a:br>
              <a:r>
                <a:rPr lang="en-US" sz="1600" b="1" dirty="0" smtClean="0">
                  <a:latin typeface="Courier New"/>
                  <a:cs typeface="Courier New"/>
                </a:rPr>
                <a:t>[3,4]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4572000" y="8382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current</a:t>
              </a:r>
              <a:br>
                <a:rPr lang="en-US" sz="1600" dirty="0" smtClean="0">
                  <a:latin typeface="Arial"/>
                  <a:cs typeface="Arial"/>
                </a:rPr>
              </a:br>
              <a:r>
                <a:rPr lang="en-US" sz="1600" dirty="0" smtClean="0">
                  <a:latin typeface="Arial"/>
                  <a:cs typeface="Arial"/>
                </a:rPr>
                <a:t>activation record</a:t>
              </a:r>
              <a:endParaRPr lang="en-US" sz="1600" dirty="0">
                <a:latin typeface="Arial"/>
                <a:cs typeface="Arial"/>
              </a:endParaRPr>
            </a:p>
          </p:txBody>
        </p:sp>
        <p:cxnSp>
          <p:nvCxnSpPr>
            <p:cNvPr id="24" name="Curved Connector 23"/>
            <p:cNvCxnSpPr>
              <a:stCxn id="23" idx="1"/>
              <a:endCxn id="22" idx="1"/>
            </p:cNvCxnSpPr>
            <p:nvPr/>
          </p:nvCxnSpPr>
          <p:spPr bwMode="auto">
            <a:xfrm rot="10800000" flipV="1">
              <a:off x="4572000" y="1066800"/>
              <a:ext cx="1588" cy="914400"/>
            </a:xfrm>
            <a:prstGeom prst="curvedConnector3">
              <a:avLst>
                <a:gd name="adj1" fmla="val 1439546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25" name="Rectangle 24"/>
            <p:cNvSpPr/>
            <p:nvPr/>
          </p:nvSpPr>
          <p:spPr bwMode="auto">
            <a:xfrm>
              <a:off x="4572000" y="22098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return address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572000" y="26670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previous</a:t>
              </a:r>
              <a:br>
                <a:rPr lang="en-US" sz="1600" dirty="0" smtClean="0">
                  <a:latin typeface="Arial"/>
                  <a:cs typeface="Arial"/>
                </a:rPr>
              </a:br>
              <a:r>
                <a:rPr lang="en-US" sz="1600" dirty="0" smtClean="0">
                  <a:latin typeface="Arial"/>
                  <a:cs typeface="Arial"/>
                </a:rPr>
                <a:t>activation record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4572000" y="31242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smtClean="0">
                  <a:latin typeface="Courier New"/>
                  <a:cs typeface="Courier New"/>
                </a:rPr>
                <a:t>a: 3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572000" y="35814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err="1" smtClean="0">
                  <a:latin typeface="Courier New"/>
                  <a:cs typeface="Courier New"/>
                </a:rPr>
                <a:t>b</a:t>
              </a:r>
              <a:r>
                <a:rPr lang="en-US" sz="1600" b="1" dirty="0" smtClean="0">
                  <a:latin typeface="Courier New"/>
                  <a:cs typeface="Courier New"/>
                </a:rPr>
                <a:t>: 4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572000" y="40386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err="1" smtClean="0">
                  <a:latin typeface="Courier New"/>
                  <a:cs typeface="Courier New"/>
                </a:rPr>
                <a:t>cs</a:t>
              </a:r>
              <a:r>
                <a:rPr lang="en-US" sz="1600" b="1" dirty="0" smtClean="0">
                  <a:latin typeface="Courier New"/>
                  <a:cs typeface="Courier New"/>
                </a:rPr>
                <a:t>: []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572000" y="44958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err="1" smtClean="0">
                  <a:latin typeface="Courier New"/>
                  <a:cs typeface="Courier New"/>
                </a:rPr>
                <a:t>x</a:t>
              </a:r>
              <a:r>
                <a:rPr lang="en-US" sz="1600" b="1" dirty="0" smtClean="0">
                  <a:latin typeface="Courier New"/>
                  <a:cs typeface="Courier New"/>
                </a:rPr>
                <a:t>: </a:t>
              </a:r>
              <a:r>
                <a:rPr lang="en-US" sz="1600" dirty="0" smtClean="0">
                  <a:latin typeface="Arial"/>
                  <a:cs typeface="Arial"/>
                </a:rPr>
                <a:t>?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4572000" y="49530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err="1" smtClean="0">
                  <a:latin typeface="Courier New"/>
                  <a:cs typeface="Courier New"/>
                </a:rPr>
                <a:t>y</a:t>
              </a:r>
              <a:r>
                <a:rPr lang="en-US" sz="1600" b="1" dirty="0" smtClean="0">
                  <a:latin typeface="Courier New"/>
                  <a:cs typeface="Courier New"/>
                </a:rPr>
                <a:t>: </a:t>
              </a:r>
              <a:r>
                <a:rPr lang="en-US" sz="1600" dirty="0" smtClean="0">
                  <a:latin typeface="Arial"/>
                  <a:cs typeface="Arial"/>
                </a:rPr>
                <a:t>?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572000" y="54102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value to return</a:t>
              </a:r>
              <a:r>
                <a:rPr lang="en-US" sz="1600" b="1" dirty="0" smtClean="0">
                  <a:latin typeface="Courier New"/>
                  <a:cs typeface="Courier New"/>
                </a:rPr>
                <a:t>: </a:t>
              </a:r>
              <a:r>
                <a:rPr lang="en-US" sz="1600" dirty="0">
                  <a:latin typeface="Arial"/>
                  <a:cs typeface="Arial"/>
                </a:rPr>
                <a:t>?</a:t>
              </a:r>
            </a:p>
          </p:txBody>
        </p:sp>
        <p:cxnSp>
          <p:nvCxnSpPr>
            <p:cNvPr id="34" name="Curved Connector 33"/>
            <p:cNvCxnSpPr>
              <a:stCxn id="26" idx="3"/>
              <a:endCxn id="11" idx="1"/>
            </p:cNvCxnSpPr>
            <p:nvPr/>
          </p:nvCxnSpPr>
          <p:spPr bwMode="auto">
            <a:xfrm flipV="1">
              <a:off x="6324600" y="1981200"/>
              <a:ext cx="685800" cy="9144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3B64-EA32-654E-9E46-5C3B629F5D0E}" type="slidenum">
              <a:rPr lang="en-US"/>
              <a:pPr/>
              <a:t>27</a:t>
            </a:fld>
            <a:endParaRPr lang="en-US"/>
          </a:p>
        </p:txBody>
      </p:sp>
      <p:sp>
        <p:nvSpPr>
          <p:cNvPr id="236546" name="Text Box 1026"/>
          <p:cNvSpPr txBox="1">
            <a:spLocks noChangeArrowheads="1"/>
          </p:cNvSpPr>
          <p:nvPr/>
        </p:nvSpPr>
        <p:spPr bwMode="auto">
          <a:xfrm>
            <a:off x="381000" y="4038600"/>
            <a:ext cx="41910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fun halve nil = (nil, nil)</a:t>
            </a:r>
            <a:b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|   halve [a] = ([a], nil)</a:t>
            </a:r>
            <a:b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|   halve (a::b::cs) =</a:t>
            </a:r>
            <a:b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  let</a:t>
            </a:r>
            <a:b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    val (x, y) = halve cs</a:t>
            </a:r>
            <a:b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  in</a:t>
            </a:r>
            <a:b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    (a::x, b::y)</a:t>
            </a:r>
            <a:b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  end;</a:t>
            </a:r>
          </a:p>
        </p:txBody>
      </p:sp>
      <p:sp>
        <p:nvSpPr>
          <p:cNvPr id="236547" name="Rectangle 1027"/>
          <p:cNvSpPr>
            <a:spLocks noChangeArrowheads="1"/>
          </p:cNvSpPr>
          <p:nvPr/>
        </p:nvSpPr>
        <p:spPr bwMode="auto">
          <a:xfrm>
            <a:off x="3195638" y="2228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6548" name="Rectangle 1028"/>
          <p:cNvSpPr>
            <a:spLocks noChangeArrowheads="1"/>
          </p:cNvSpPr>
          <p:nvPr/>
        </p:nvSpPr>
        <p:spPr bwMode="auto">
          <a:xfrm>
            <a:off x="3195638" y="1262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6549" name="Rectangle 1029"/>
          <p:cNvSpPr>
            <a:spLocks noChangeArrowheads="1"/>
          </p:cNvSpPr>
          <p:nvPr/>
        </p:nvSpPr>
        <p:spPr bwMode="auto">
          <a:xfrm>
            <a:off x="2071688" y="1138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6553" name="Rectangle 1033"/>
          <p:cNvSpPr>
            <a:spLocks noChangeArrowheads="1"/>
          </p:cNvSpPr>
          <p:nvPr/>
        </p:nvSpPr>
        <p:spPr bwMode="auto">
          <a:xfrm>
            <a:off x="1700213" y="1157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6554" name="Text Box 1034"/>
          <p:cNvSpPr txBox="1">
            <a:spLocks noChangeArrowheads="1"/>
          </p:cNvSpPr>
          <p:nvPr/>
        </p:nvSpPr>
        <p:spPr bwMode="auto">
          <a:xfrm>
            <a:off x="5257800" y="304800"/>
            <a:ext cx="2667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This shows the contents of memory just before the third activation returns.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133600" y="838200"/>
            <a:ext cx="6629400" cy="5029200"/>
            <a:chOff x="2133600" y="838200"/>
            <a:chExt cx="6629400" cy="50292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7010400" y="17526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6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parameter:</a:t>
              </a:r>
              <a:r>
                <a:rPr lang="en-US" sz="1600" b="1" dirty="0" smtClean="0">
                  <a:latin typeface="Courier New"/>
                  <a:cs typeface="Courier New"/>
                </a:rPr>
                <a:t/>
              </a:r>
              <a:br>
                <a:rPr lang="en-US" sz="1600" b="1" dirty="0" smtClean="0">
                  <a:latin typeface="Courier New"/>
                  <a:cs typeface="Courier New"/>
                </a:rPr>
              </a:br>
              <a:r>
                <a:rPr lang="en-US" sz="1600" b="1" dirty="0" smtClean="0">
                  <a:latin typeface="Courier New"/>
                  <a:cs typeface="Courier New"/>
                </a:rPr>
                <a:t>[1,2,3,4]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7010400" y="22098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return address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7010400" y="26670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previous</a:t>
              </a:r>
              <a:br>
                <a:rPr lang="en-US" sz="1600" dirty="0" smtClean="0">
                  <a:latin typeface="Arial"/>
                  <a:cs typeface="Arial"/>
                </a:rPr>
              </a:br>
              <a:r>
                <a:rPr lang="en-US" sz="1600" dirty="0" smtClean="0">
                  <a:latin typeface="Arial"/>
                  <a:cs typeface="Arial"/>
                </a:rPr>
                <a:t>activation record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010400" y="31242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smtClean="0">
                  <a:latin typeface="Courier New"/>
                  <a:cs typeface="Courier New"/>
                </a:rPr>
                <a:t>a: 1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7010400" y="35814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err="1" smtClean="0">
                  <a:latin typeface="Courier New"/>
                  <a:cs typeface="Courier New"/>
                </a:rPr>
                <a:t>b</a:t>
              </a:r>
              <a:r>
                <a:rPr lang="en-US" sz="1600" b="1" dirty="0" smtClean="0">
                  <a:latin typeface="Courier New"/>
                  <a:cs typeface="Courier New"/>
                </a:rPr>
                <a:t>: 2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010400" y="40386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err="1" smtClean="0">
                  <a:latin typeface="Courier New"/>
                  <a:cs typeface="Courier New"/>
                </a:rPr>
                <a:t>cs</a:t>
              </a:r>
              <a:r>
                <a:rPr lang="en-US" sz="1600" b="1" dirty="0" smtClean="0">
                  <a:latin typeface="Courier New"/>
                  <a:cs typeface="Courier New"/>
                </a:rPr>
                <a:t>: [3,4]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7010400" y="44958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err="1" smtClean="0">
                  <a:latin typeface="Courier New"/>
                  <a:cs typeface="Courier New"/>
                </a:rPr>
                <a:t>x</a:t>
              </a:r>
              <a:r>
                <a:rPr lang="en-US" sz="1600" b="1" dirty="0" smtClean="0">
                  <a:latin typeface="Courier New"/>
                  <a:cs typeface="Courier New"/>
                </a:rPr>
                <a:t>: </a:t>
              </a:r>
              <a:r>
                <a:rPr lang="en-US" sz="1600" dirty="0" smtClean="0">
                  <a:latin typeface="Arial"/>
                  <a:cs typeface="Arial"/>
                </a:rPr>
                <a:t>?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7010400" y="49530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err="1" smtClean="0">
                  <a:latin typeface="Courier New"/>
                  <a:cs typeface="Courier New"/>
                </a:rPr>
                <a:t>y</a:t>
              </a:r>
              <a:r>
                <a:rPr lang="en-US" sz="1600" b="1" dirty="0" smtClean="0">
                  <a:latin typeface="Courier New"/>
                  <a:cs typeface="Courier New"/>
                </a:rPr>
                <a:t>: </a:t>
              </a:r>
              <a:r>
                <a:rPr lang="en-US" sz="1600" dirty="0" smtClean="0">
                  <a:latin typeface="Arial"/>
                  <a:cs typeface="Arial"/>
                </a:rPr>
                <a:t>?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7010400" y="54102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value to return</a:t>
              </a:r>
              <a:r>
                <a:rPr lang="en-US" sz="1600" b="1" dirty="0" smtClean="0">
                  <a:latin typeface="Courier New"/>
                  <a:cs typeface="Courier New"/>
                </a:rPr>
                <a:t>: </a:t>
              </a:r>
              <a:r>
                <a:rPr lang="en-US" sz="1600" dirty="0"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572000" y="17526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6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parameter:</a:t>
              </a:r>
              <a:r>
                <a:rPr lang="en-US" sz="1600" b="1" dirty="0" smtClean="0">
                  <a:latin typeface="Courier New"/>
                  <a:cs typeface="Courier New"/>
                </a:rPr>
                <a:t/>
              </a:r>
              <a:br>
                <a:rPr lang="en-US" sz="1600" b="1" dirty="0" smtClean="0">
                  <a:latin typeface="Courier New"/>
                  <a:cs typeface="Courier New"/>
                </a:rPr>
              </a:br>
              <a:r>
                <a:rPr lang="en-US" sz="1600" b="1" dirty="0" smtClean="0">
                  <a:latin typeface="Courier New"/>
                  <a:cs typeface="Courier New"/>
                </a:rPr>
                <a:t>[3,4]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4572000" y="22098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return address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572000" y="26670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previous</a:t>
              </a:r>
              <a:br>
                <a:rPr lang="en-US" sz="1600" dirty="0" smtClean="0">
                  <a:latin typeface="Arial"/>
                  <a:cs typeface="Arial"/>
                </a:rPr>
              </a:br>
              <a:r>
                <a:rPr lang="en-US" sz="1600" dirty="0" smtClean="0">
                  <a:latin typeface="Arial"/>
                  <a:cs typeface="Arial"/>
                </a:rPr>
                <a:t>activation record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572000" y="31242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smtClean="0">
                  <a:latin typeface="Courier New"/>
                  <a:cs typeface="Courier New"/>
                </a:rPr>
                <a:t>a: 3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4572000" y="35814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err="1" smtClean="0">
                  <a:latin typeface="Courier New"/>
                  <a:cs typeface="Courier New"/>
                </a:rPr>
                <a:t>b</a:t>
              </a:r>
              <a:r>
                <a:rPr lang="en-US" sz="1600" b="1" dirty="0" smtClean="0">
                  <a:latin typeface="Courier New"/>
                  <a:cs typeface="Courier New"/>
                </a:rPr>
                <a:t>: 4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572000" y="40386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err="1" smtClean="0">
                  <a:latin typeface="Courier New"/>
                  <a:cs typeface="Courier New"/>
                </a:rPr>
                <a:t>cs</a:t>
              </a:r>
              <a:r>
                <a:rPr lang="en-US" sz="1600" b="1" dirty="0" smtClean="0">
                  <a:latin typeface="Courier New"/>
                  <a:cs typeface="Courier New"/>
                </a:rPr>
                <a:t>: []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572000" y="44958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err="1" smtClean="0">
                  <a:latin typeface="Courier New"/>
                  <a:cs typeface="Courier New"/>
                </a:rPr>
                <a:t>x</a:t>
              </a:r>
              <a:r>
                <a:rPr lang="en-US" sz="1600" b="1" dirty="0" smtClean="0">
                  <a:latin typeface="Courier New"/>
                  <a:cs typeface="Courier New"/>
                </a:rPr>
                <a:t>: </a:t>
              </a:r>
              <a:r>
                <a:rPr lang="en-US" sz="1600" dirty="0" smtClean="0">
                  <a:latin typeface="Arial"/>
                  <a:cs typeface="Arial"/>
                </a:rPr>
                <a:t>?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572000" y="49530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err="1" smtClean="0">
                  <a:latin typeface="Courier New"/>
                  <a:cs typeface="Courier New"/>
                </a:rPr>
                <a:t>y</a:t>
              </a:r>
              <a:r>
                <a:rPr lang="en-US" sz="1600" b="1" dirty="0" smtClean="0">
                  <a:latin typeface="Courier New"/>
                  <a:cs typeface="Courier New"/>
                </a:rPr>
                <a:t>: </a:t>
              </a:r>
              <a:r>
                <a:rPr lang="en-US" sz="1600" dirty="0" smtClean="0">
                  <a:latin typeface="Arial"/>
                  <a:cs typeface="Arial"/>
                </a:rPr>
                <a:t>?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4572000" y="54102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value to return</a:t>
              </a:r>
              <a:r>
                <a:rPr lang="en-US" sz="1600" b="1" dirty="0" smtClean="0">
                  <a:latin typeface="Courier New"/>
                  <a:cs typeface="Courier New"/>
                </a:rPr>
                <a:t>: </a:t>
              </a:r>
              <a:r>
                <a:rPr lang="en-US" sz="1600" dirty="0">
                  <a:latin typeface="Arial"/>
                  <a:cs typeface="Arial"/>
                </a:rPr>
                <a:t>?</a:t>
              </a:r>
            </a:p>
          </p:txBody>
        </p:sp>
        <p:cxnSp>
          <p:nvCxnSpPr>
            <p:cNvPr id="32" name="Curved Connector 31"/>
            <p:cNvCxnSpPr>
              <a:stCxn id="25" idx="3"/>
              <a:endCxn id="12" idx="1"/>
            </p:cNvCxnSpPr>
            <p:nvPr/>
          </p:nvCxnSpPr>
          <p:spPr bwMode="auto">
            <a:xfrm flipV="1">
              <a:off x="6324600" y="1981200"/>
              <a:ext cx="685800" cy="9144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33" name="Rectangle 32"/>
            <p:cNvSpPr/>
            <p:nvPr/>
          </p:nvSpPr>
          <p:spPr bwMode="auto">
            <a:xfrm>
              <a:off x="2133601" y="17526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6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parameter:</a:t>
              </a:r>
              <a:r>
                <a:rPr lang="en-US" sz="1600" b="1" dirty="0">
                  <a:latin typeface="Courier New"/>
                  <a:cs typeface="Courier New"/>
                </a:rPr>
                <a:t> </a:t>
              </a:r>
              <a:r>
                <a:rPr lang="en-US" sz="1600" b="1" dirty="0" smtClean="0">
                  <a:latin typeface="Courier New"/>
                  <a:cs typeface="Courier New"/>
                </a:rPr>
                <a:t>[]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2133601" y="8382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current</a:t>
              </a:r>
              <a:br>
                <a:rPr lang="en-US" sz="1600" dirty="0" smtClean="0">
                  <a:latin typeface="Arial"/>
                  <a:cs typeface="Arial"/>
                </a:rPr>
              </a:br>
              <a:r>
                <a:rPr lang="en-US" sz="1600" dirty="0" smtClean="0">
                  <a:latin typeface="Arial"/>
                  <a:cs typeface="Arial"/>
                </a:rPr>
                <a:t>activation record</a:t>
              </a:r>
              <a:endParaRPr lang="en-US" sz="1600" dirty="0">
                <a:latin typeface="Arial"/>
                <a:cs typeface="Arial"/>
              </a:endParaRPr>
            </a:p>
          </p:txBody>
        </p:sp>
        <p:cxnSp>
          <p:nvCxnSpPr>
            <p:cNvPr id="35" name="Curved Connector 34"/>
            <p:cNvCxnSpPr>
              <a:stCxn id="34" idx="1"/>
              <a:endCxn id="33" idx="1"/>
            </p:cNvCxnSpPr>
            <p:nvPr/>
          </p:nvCxnSpPr>
          <p:spPr bwMode="auto">
            <a:xfrm rot="10800000" flipV="1">
              <a:off x="2133601" y="1066800"/>
              <a:ext cx="1588" cy="914400"/>
            </a:xfrm>
            <a:prstGeom prst="curvedConnector3">
              <a:avLst>
                <a:gd name="adj1" fmla="val 1439546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36" name="Rectangle 35"/>
            <p:cNvSpPr/>
            <p:nvPr/>
          </p:nvSpPr>
          <p:spPr bwMode="auto">
            <a:xfrm>
              <a:off x="2133601" y="22098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return address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133601" y="26670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previous</a:t>
              </a:r>
              <a:br>
                <a:rPr lang="en-US" sz="1600" dirty="0" smtClean="0">
                  <a:latin typeface="Arial"/>
                  <a:cs typeface="Arial"/>
                </a:rPr>
              </a:br>
              <a:r>
                <a:rPr lang="en-US" sz="1600" dirty="0" smtClean="0">
                  <a:latin typeface="Arial"/>
                  <a:cs typeface="Arial"/>
                </a:rPr>
                <a:t>activation record</a:t>
              </a:r>
              <a:endParaRPr lang="en-US" sz="1600" dirty="0">
                <a:latin typeface="Arial"/>
                <a:cs typeface="Arial"/>
              </a:endParaRPr>
            </a:p>
          </p:txBody>
        </p:sp>
        <p:cxnSp>
          <p:nvCxnSpPr>
            <p:cNvPr id="41" name="Curved Connector 40"/>
            <p:cNvCxnSpPr>
              <a:stCxn id="37" idx="3"/>
              <a:endCxn id="21" idx="1"/>
            </p:cNvCxnSpPr>
            <p:nvPr/>
          </p:nvCxnSpPr>
          <p:spPr bwMode="auto">
            <a:xfrm flipV="1">
              <a:off x="3886201" y="1981200"/>
              <a:ext cx="685799" cy="9144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42" name="Rectangle 41"/>
            <p:cNvSpPr/>
            <p:nvPr/>
          </p:nvSpPr>
          <p:spPr bwMode="auto">
            <a:xfrm>
              <a:off x="2133600" y="31242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value to return</a:t>
              </a:r>
              <a:r>
                <a:rPr lang="en-US" sz="1600" b="1" dirty="0" smtClean="0">
                  <a:latin typeface="Courier New"/>
                  <a:cs typeface="Courier New"/>
                </a:rPr>
                <a:t>:</a:t>
              </a:r>
              <a:br>
                <a:rPr lang="en-US" sz="1600" b="1" dirty="0" smtClean="0">
                  <a:latin typeface="Courier New"/>
                  <a:cs typeface="Courier New"/>
                </a:rPr>
              </a:br>
              <a:r>
                <a:rPr lang="en-US" sz="1600" b="1" dirty="0" smtClean="0">
                  <a:latin typeface="Courier New"/>
                  <a:cs typeface="Courier New"/>
                </a:rPr>
                <a:t>([], [])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A636-9A47-B549-B90A-21BEF3A14E2D}" type="slidenum">
              <a:rPr lang="en-US"/>
              <a:pPr/>
              <a:t>28</a:t>
            </a:fld>
            <a:endParaRPr lang="en-US"/>
          </a:p>
        </p:txBody>
      </p:sp>
      <p:sp>
        <p:nvSpPr>
          <p:cNvPr id="237570" name="Text Box 1026"/>
          <p:cNvSpPr txBox="1">
            <a:spLocks noChangeArrowheads="1"/>
          </p:cNvSpPr>
          <p:nvPr/>
        </p:nvSpPr>
        <p:spPr bwMode="auto">
          <a:xfrm>
            <a:off x="381000" y="4038600"/>
            <a:ext cx="41910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fun halve nil = (nil, nil)</a:t>
            </a:r>
            <a:b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|   halve [a] = ([a], nil)</a:t>
            </a:r>
            <a:b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|   halve (a::b::cs) =</a:t>
            </a:r>
            <a:b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  let</a:t>
            </a:r>
            <a:b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    val (x, y) = halve cs</a:t>
            </a:r>
            <a:b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  in</a:t>
            </a:r>
            <a:b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    (a::x, b::y)</a:t>
            </a:r>
            <a:b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  end;</a:t>
            </a:r>
          </a:p>
        </p:txBody>
      </p:sp>
      <p:sp>
        <p:nvSpPr>
          <p:cNvPr id="237571" name="Rectangle 1027"/>
          <p:cNvSpPr>
            <a:spLocks noChangeArrowheads="1"/>
          </p:cNvSpPr>
          <p:nvPr/>
        </p:nvSpPr>
        <p:spPr bwMode="auto">
          <a:xfrm>
            <a:off x="3195638" y="2228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7572" name="Rectangle 1028"/>
          <p:cNvSpPr>
            <a:spLocks noChangeArrowheads="1"/>
          </p:cNvSpPr>
          <p:nvPr/>
        </p:nvSpPr>
        <p:spPr bwMode="auto">
          <a:xfrm>
            <a:off x="3195638" y="1262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7573" name="Rectangle 1029"/>
          <p:cNvSpPr>
            <a:spLocks noChangeArrowheads="1"/>
          </p:cNvSpPr>
          <p:nvPr/>
        </p:nvSpPr>
        <p:spPr bwMode="auto">
          <a:xfrm>
            <a:off x="2071688" y="1138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7574" name="Rectangle 1030"/>
          <p:cNvSpPr>
            <a:spLocks noChangeArrowheads="1"/>
          </p:cNvSpPr>
          <p:nvPr/>
        </p:nvSpPr>
        <p:spPr bwMode="auto">
          <a:xfrm>
            <a:off x="1700213" y="1157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7577" name="Rectangle 1033"/>
          <p:cNvSpPr>
            <a:spLocks noChangeArrowheads="1"/>
          </p:cNvSpPr>
          <p:nvPr/>
        </p:nvSpPr>
        <p:spPr bwMode="auto">
          <a:xfrm>
            <a:off x="1700213" y="1157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7579" name="Rectangle 1035"/>
          <p:cNvSpPr>
            <a:spLocks noChangeArrowheads="1"/>
          </p:cNvSpPr>
          <p:nvPr/>
        </p:nvSpPr>
        <p:spPr bwMode="auto">
          <a:xfrm>
            <a:off x="1700213" y="1157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7580" name="Text Box 1036"/>
          <p:cNvSpPr txBox="1">
            <a:spLocks noChangeArrowheads="1"/>
          </p:cNvSpPr>
          <p:nvPr/>
        </p:nvSpPr>
        <p:spPr bwMode="auto">
          <a:xfrm>
            <a:off x="1066800" y="441325"/>
            <a:ext cx="2667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The second activation is about to return.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133600" y="838200"/>
            <a:ext cx="6629400" cy="5029200"/>
            <a:chOff x="2133600" y="838200"/>
            <a:chExt cx="6629400" cy="5029200"/>
          </a:xfrm>
        </p:grpSpPr>
        <p:cxnSp>
          <p:nvCxnSpPr>
            <p:cNvPr id="38" name="Curved Connector 37"/>
            <p:cNvCxnSpPr>
              <a:stCxn id="37" idx="3"/>
              <a:endCxn id="23" idx="1"/>
            </p:cNvCxnSpPr>
            <p:nvPr/>
          </p:nvCxnSpPr>
          <p:spPr bwMode="auto">
            <a:xfrm flipV="1">
              <a:off x="3886201" y="1981200"/>
              <a:ext cx="685799" cy="9144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rgbClr val="86868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4" name="Rectangle 13"/>
            <p:cNvSpPr/>
            <p:nvPr/>
          </p:nvSpPr>
          <p:spPr bwMode="auto">
            <a:xfrm>
              <a:off x="7010400" y="17526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6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parameter:</a:t>
              </a:r>
              <a:r>
                <a:rPr lang="en-US" sz="1600" b="1" dirty="0" smtClean="0">
                  <a:latin typeface="Courier New"/>
                  <a:cs typeface="Courier New"/>
                </a:rPr>
                <a:t/>
              </a:r>
              <a:br>
                <a:rPr lang="en-US" sz="1600" b="1" dirty="0" smtClean="0">
                  <a:latin typeface="Courier New"/>
                  <a:cs typeface="Courier New"/>
                </a:rPr>
              </a:br>
              <a:r>
                <a:rPr lang="en-US" sz="1600" b="1" dirty="0" smtClean="0">
                  <a:latin typeface="Courier New"/>
                  <a:cs typeface="Courier New"/>
                </a:rPr>
                <a:t>[1,2,3,4]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010400" y="22098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return address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7010400" y="26670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previous</a:t>
              </a:r>
              <a:br>
                <a:rPr lang="en-US" sz="1600" dirty="0" smtClean="0">
                  <a:latin typeface="Arial"/>
                  <a:cs typeface="Arial"/>
                </a:rPr>
              </a:br>
              <a:r>
                <a:rPr lang="en-US" sz="1600" dirty="0" smtClean="0">
                  <a:latin typeface="Arial"/>
                  <a:cs typeface="Arial"/>
                </a:rPr>
                <a:t>activation record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010400" y="31242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smtClean="0">
                  <a:latin typeface="Courier New"/>
                  <a:cs typeface="Courier New"/>
                </a:rPr>
                <a:t>a: 1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7010400" y="35814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err="1" smtClean="0">
                  <a:latin typeface="Courier New"/>
                  <a:cs typeface="Courier New"/>
                </a:rPr>
                <a:t>b</a:t>
              </a:r>
              <a:r>
                <a:rPr lang="en-US" sz="1600" b="1" dirty="0" smtClean="0">
                  <a:latin typeface="Courier New"/>
                  <a:cs typeface="Courier New"/>
                </a:rPr>
                <a:t>: 2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7010400" y="40386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err="1" smtClean="0">
                  <a:latin typeface="Courier New"/>
                  <a:cs typeface="Courier New"/>
                </a:rPr>
                <a:t>cs</a:t>
              </a:r>
              <a:r>
                <a:rPr lang="en-US" sz="1600" b="1" dirty="0" smtClean="0">
                  <a:latin typeface="Courier New"/>
                  <a:cs typeface="Courier New"/>
                </a:rPr>
                <a:t>: [3,4]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7010400" y="44958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err="1" smtClean="0">
                  <a:latin typeface="Courier New"/>
                  <a:cs typeface="Courier New"/>
                </a:rPr>
                <a:t>x</a:t>
              </a:r>
              <a:r>
                <a:rPr lang="en-US" sz="1600" b="1" dirty="0" smtClean="0">
                  <a:latin typeface="Courier New"/>
                  <a:cs typeface="Courier New"/>
                </a:rPr>
                <a:t>: </a:t>
              </a:r>
              <a:r>
                <a:rPr lang="en-US" sz="1600" dirty="0" smtClean="0">
                  <a:latin typeface="Arial"/>
                  <a:cs typeface="Arial"/>
                </a:rPr>
                <a:t>?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7010400" y="49530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err="1" smtClean="0">
                  <a:latin typeface="Courier New"/>
                  <a:cs typeface="Courier New"/>
                </a:rPr>
                <a:t>y</a:t>
              </a:r>
              <a:r>
                <a:rPr lang="en-US" sz="1600" b="1" dirty="0" smtClean="0">
                  <a:latin typeface="Courier New"/>
                  <a:cs typeface="Courier New"/>
                </a:rPr>
                <a:t>: </a:t>
              </a:r>
              <a:r>
                <a:rPr lang="en-US" sz="1600" dirty="0" smtClean="0">
                  <a:latin typeface="Arial"/>
                  <a:cs typeface="Arial"/>
                </a:rPr>
                <a:t>?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7010400" y="54102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value to return</a:t>
              </a:r>
              <a:r>
                <a:rPr lang="en-US" sz="1600" b="1" dirty="0" smtClean="0">
                  <a:latin typeface="Courier New"/>
                  <a:cs typeface="Courier New"/>
                </a:rPr>
                <a:t>: </a:t>
              </a:r>
              <a:r>
                <a:rPr lang="en-US" sz="1600" dirty="0"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4572000" y="17526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6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parameter:</a:t>
              </a:r>
              <a:r>
                <a:rPr lang="en-US" sz="1600" b="1" dirty="0" smtClean="0">
                  <a:latin typeface="Courier New"/>
                  <a:cs typeface="Courier New"/>
                </a:rPr>
                <a:t/>
              </a:r>
              <a:br>
                <a:rPr lang="en-US" sz="1600" b="1" dirty="0" smtClean="0">
                  <a:latin typeface="Courier New"/>
                  <a:cs typeface="Courier New"/>
                </a:rPr>
              </a:br>
              <a:r>
                <a:rPr lang="en-US" sz="1600" b="1" dirty="0" smtClean="0">
                  <a:latin typeface="Courier New"/>
                  <a:cs typeface="Courier New"/>
                </a:rPr>
                <a:t>[3,4]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4572000" y="22098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return address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572000" y="26670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previous</a:t>
              </a:r>
              <a:br>
                <a:rPr lang="en-US" sz="1600" dirty="0" smtClean="0">
                  <a:latin typeface="Arial"/>
                  <a:cs typeface="Arial"/>
                </a:rPr>
              </a:br>
              <a:r>
                <a:rPr lang="en-US" sz="1600" dirty="0" smtClean="0">
                  <a:latin typeface="Arial"/>
                  <a:cs typeface="Arial"/>
                </a:rPr>
                <a:t>activation record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572000" y="31242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smtClean="0">
                  <a:latin typeface="Courier New"/>
                  <a:cs typeface="Courier New"/>
                </a:rPr>
                <a:t>a: 3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4572000" y="35814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err="1" smtClean="0">
                  <a:latin typeface="Courier New"/>
                  <a:cs typeface="Courier New"/>
                </a:rPr>
                <a:t>b</a:t>
              </a:r>
              <a:r>
                <a:rPr lang="en-US" sz="1600" b="1" dirty="0" smtClean="0">
                  <a:latin typeface="Courier New"/>
                  <a:cs typeface="Courier New"/>
                </a:rPr>
                <a:t>: 4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572000" y="40386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err="1" smtClean="0">
                  <a:latin typeface="Courier New"/>
                  <a:cs typeface="Courier New"/>
                </a:rPr>
                <a:t>cs</a:t>
              </a:r>
              <a:r>
                <a:rPr lang="en-US" sz="1600" b="1" dirty="0" smtClean="0">
                  <a:latin typeface="Courier New"/>
                  <a:cs typeface="Courier New"/>
                </a:rPr>
                <a:t>: []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572000" y="44958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err="1" smtClean="0">
                  <a:latin typeface="Courier New"/>
                  <a:cs typeface="Courier New"/>
                </a:rPr>
                <a:t>x</a:t>
              </a:r>
              <a:r>
                <a:rPr lang="en-US" sz="1600" b="1" dirty="0" smtClean="0">
                  <a:latin typeface="Courier New"/>
                  <a:cs typeface="Courier New"/>
                </a:rPr>
                <a:t>: []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572000" y="49530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err="1" smtClean="0">
                  <a:latin typeface="Courier New"/>
                  <a:cs typeface="Courier New"/>
                </a:rPr>
                <a:t>y</a:t>
              </a:r>
              <a:r>
                <a:rPr lang="en-US" sz="1600" b="1" dirty="0" smtClean="0">
                  <a:latin typeface="Courier New"/>
                  <a:cs typeface="Courier New"/>
                </a:rPr>
                <a:t>: []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4572000" y="54102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value to return</a:t>
              </a:r>
              <a:r>
                <a:rPr lang="en-US" sz="1600" b="1" dirty="0" smtClean="0">
                  <a:latin typeface="Courier New"/>
                  <a:cs typeface="Courier New"/>
                </a:rPr>
                <a:t>:</a:t>
              </a:r>
            </a:p>
            <a:p>
              <a:pPr algn="ctr">
                <a:lnSpc>
                  <a:spcPts val="1720"/>
                </a:lnSpc>
              </a:pPr>
              <a:r>
                <a:rPr lang="en-US" sz="1600" b="1" dirty="0" smtClean="0">
                  <a:latin typeface="Courier New"/>
                  <a:cs typeface="Courier New"/>
                </a:rPr>
                <a:t>([3], [4])</a:t>
              </a:r>
              <a:endParaRPr lang="en-US" sz="1600" dirty="0">
                <a:latin typeface="Arial"/>
                <a:cs typeface="Arial"/>
              </a:endParaRPr>
            </a:p>
          </p:txBody>
        </p:sp>
        <p:cxnSp>
          <p:nvCxnSpPr>
            <p:cNvPr id="32" name="Curved Connector 31"/>
            <p:cNvCxnSpPr>
              <a:stCxn id="25" idx="3"/>
              <a:endCxn id="14" idx="1"/>
            </p:cNvCxnSpPr>
            <p:nvPr/>
          </p:nvCxnSpPr>
          <p:spPr bwMode="auto">
            <a:xfrm flipV="1">
              <a:off x="6324600" y="1981200"/>
              <a:ext cx="685800" cy="9144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33" name="Rectangle 32"/>
            <p:cNvSpPr/>
            <p:nvPr/>
          </p:nvSpPr>
          <p:spPr bwMode="auto">
            <a:xfrm>
              <a:off x="2133601" y="17526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86868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620"/>
                </a:lnSpc>
              </a:pPr>
              <a:r>
                <a:rPr lang="en-US" sz="1600" dirty="0" smtClean="0">
                  <a:solidFill>
                    <a:srgbClr val="868686"/>
                  </a:solidFill>
                  <a:latin typeface="Arial"/>
                  <a:cs typeface="Arial"/>
                </a:rPr>
                <a:t>parameter:</a:t>
              </a:r>
              <a:r>
                <a:rPr lang="en-US" sz="1600" b="1" dirty="0">
                  <a:solidFill>
                    <a:srgbClr val="868686"/>
                  </a:solidFill>
                  <a:latin typeface="Courier New"/>
                  <a:cs typeface="Courier New"/>
                </a:rPr>
                <a:t> </a:t>
              </a:r>
              <a:r>
                <a:rPr lang="en-US" sz="1600" b="1" dirty="0" smtClean="0">
                  <a:solidFill>
                    <a:srgbClr val="868686"/>
                  </a:solidFill>
                  <a:latin typeface="Courier New"/>
                  <a:cs typeface="Courier New"/>
                </a:rPr>
                <a:t>[]</a:t>
              </a:r>
              <a:endParaRPr lang="en-US" sz="1600" dirty="0">
                <a:solidFill>
                  <a:srgbClr val="868686"/>
                </a:solidFill>
                <a:latin typeface="Arial"/>
                <a:cs typeface="Arial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4572000" y="8382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current</a:t>
              </a:r>
              <a:br>
                <a:rPr lang="en-US" sz="1600" dirty="0" smtClean="0">
                  <a:latin typeface="Arial"/>
                  <a:cs typeface="Arial"/>
                </a:rPr>
              </a:br>
              <a:r>
                <a:rPr lang="en-US" sz="1600" dirty="0" smtClean="0">
                  <a:latin typeface="Arial"/>
                  <a:cs typeface="Arial"/>
                </a:rPr>
                <a:t>activation record</a:t>
              </a:r>
              <a:endParaRPr lang="en-US" sz="1600" dirty="0">
                <a:latin typeface="Arial"/>
                <a:cs typeface="Arial"/>
              </a:endParaRPr>
            </a:p>
          </p:txBody>
        </p:sp>
        <p:cxnSp>
          <p:nvCxnSpPr>
            <p:cNvPr id="35" name="Curved Connector 34"/>
            <p:cNvCxnSpPr>
              <a:stCxn id="34" idx="1"/>
              <a:endCxn id="23" idx="1"/>
            </p:cNvCxnSpPr>
            <p:nvPr/>
          </p:nvCxnSpPr>
          <p:spPr bwMode="auto">
            <a:xfrm rot="10800000" flipV="1">
              <a:off x="4572000" y="1066800"/>
              <a:ext cx="1588" cy="914400"/>
            </a:xfrm>
            <a:prstGeom prst="curvedConnector3">
              <a:avLst>
                <a:gd name="adj1" fmla="val 1439546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36" name="Rectangle 35"/>
            <p:cNvSpPr/>
            <p:nvPr/>
          </p:nvSpPr>
          <p:spPr bwMode="auto">
            <a:xfrm>
              <a:off x="2133601" y="22098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86868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solidFill>
                    <a:srgbClr val="868686"/>
                  </a:solidFill>
                  <a:latin typeface="Arial"/>
                  <a:cs typeface="Arial"/>
                </a:rPr>
                <a:t>return address</a:t>
              </a:r>
              <a:endParaRPr lang="en-US" sz="1600" dirty="0">
                <a:solidFill>
                  <a:srgbClr val="868686"/>
                </a:solidFill>
                <a:latin typeface="Arial"/>
                <a:cs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133601" y="26670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86868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solidFill>
                    <a:srgbClr val="868686"/>
                  </a:solidFill>
                  <a:latin typeface="Arial"/>
                  <a:cs typeface="Arial"/>
                </a:rPr>
                <a:t>previous</a:t>
              </a:r>
              <a:br>
                <a:rPr lang="en-US" sz="1600" dirty="0" smtClean="0">
                  <a:solidFill>
                    <a:srgbClr val="868686"/>
                  </a:solidFill>
                  <a:latin typeface="Arial"/>
                  <a:cs typeface="Arial"/>
                </a:rPr>
              </a:br>
              <a:r>
                <a:rPr lang="en-US" sz="1600" dirty="0" smtClean="0">
                  <a:solidFill>
                    <a:srgbClr val="868686"/>
                  </a:solidFill>
                  <a:latin typeface="Arial"/>
                  <a:cs typeface="Arial"/>
                </a:rPr>
                <a:t>activation record</a:t>
              </a:r>
              <a:endParaRPr lang="en-US" sz="1600" dirty="0">
                <a:solidFill>
                  <a:srgbClr val="868686"/>
                </a:solidFill>
                <a:latin typeface="Arial"/>
                <a:cs typeface="Arial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133600" y="31242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86868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solidFill>
                    <a:srgbClr val="868686"/>
                  </a:solidFill>
                  <a:latin typeface="Arial"/>
                  <a:cs typeface="Arial"/>
                </a:rPr>
                <a:t>value to return</a:t>
              </a:r>
              <a:r>
                <a:rPr lang="en-US" sz="1600" b="1" dirty="0" smtClean="0">
                  <a:solidFill>
                    <a:srgbClr val="868686"/>
                  </a:solidFill>
                  <a:latin typeface="Courier New"/>
                  <a:cs typeface="Courier New"/>
                </a:rPr>
                <a:t>:</a:t>
              </a:r>
              <a:br>
                <a:rPr lang="en-US" sz="1600" b="1" dirty="0" smtClean="0">
                  <a:solidFill>
                    <a:srgbClr val="868686"/>
                  </a:solidFill>
                  <a:latin typeface="Courier New"/>
                  <a:cs typeface="Courier New"/>
                </a:rPr>
              </a:br>
              <a:r>
                <a:rPr lang="en-US" sz="1600" b="1" dirty="0" smtClean="0">
                  <a:solidFill>
                    <a:srgbClr val="868686"/>
                  </a:solidFill>
                  <a:latin typeface="Courier New"/>
                  <a:cs typeface="Courier New"/>
                </a:rPr>
                <a:t>([], [])</a:t>
              </a:r>
              <a:endParaRPr lang="en-US" sz="1600" dirty="0">
                <a:solidFill>
                  <a:srgbClr val="868686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8A12-7BE4-A04A-8369-F4F504AAF934}" type="slidenum">
              <a:rPr lang="en-US"/>
              <a:pPr/>
              <a:t>29</a:t>
            </a:fld>
            <a:endParaRPr lang="en-US"/>
          </a:p>
        </p:txBody>
      </p:sp>
      <p:sp>
        <p:nvSpPr>
          <p:cNvPr id="238594" name="Text Box 1026"/>
          <p:cNvSpPr txBox="1">
            <a:spLocks noChangeArrowheads="1"/>
          </p:cNvSpPr>
          <p:nvPr/>
        </p:nvSpPr>
        <p:spPr bwMode="auto">
          <a:xfrm>
            <a:off x="381000" y="4038600"/>
            <a:ext cx="41910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fun halve nil = (nil, nil)</a:t>
            </a:r>
            <a:b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|   halve [a] = ([a], nil)</a:t>
            </a:r>
            <a:b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|   halve (a::b::cs) =</a:t>
            </a:r>
            <a:b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  let</a:t>
            </a:r>
            <a:b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    val (x, y) = halve cs</a:t>
            </a:r>
            <a:b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  in</a:t>
            </a:r>
            <a:b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    (a::x, b::y)</a:t>
            </a:r>
            <a:b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  end;</a:t>
            </a:r>
          </a:p>
        </p:txBody>
      </p:sp>
      <p:sp>
        <p:nvSpPr>
          <p:cNvPr id="238595" name="Rectangle 1027"/>
          <p:cNvSpPr>
            <a:spLocks noChangeArrowheads="1"/>
          </p:cNvSpPr>
          <p:nvPr/>
        </p:nvSpPr>
        <p:spPr bwMode="auto">
          <a:xfrm>
            <a:off x="3195638" y="2228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8596" name="Rectangle 1028"/>
          <p:cNvSpPr>
            <a:spLocks noChangeArrowheads="1"/>
          </p:cNvSpPr>
          <p:nvPr/>
        </p:nvSpPr>
        <p:spPr bwMode="auto">
          <a:xfrm>
            <a:off x="3195638" y="1262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8597" name="Rectangle 1029"/>
          <p:cNvSpPr>
            <a:spLocks noChangeArrowheads="1"/>
          </p:cNvSpPr>
          <p:nvPr/>
        </p:nvSpPr>
        <p:spPr bwMode="auto">
          <a:xfrm>
            <a:off x="2071688" y="1138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8598" name="Rectangle 1030"/>
          <p:cNvSpPr>
            <a:spLocks noChangeArrowheads="1"/>
          </p:cNvSpPr>
          <p:nvPr/>
        </p:nvSpPr>
        <p:spPr bwMode="auto">
          <a:xfrm>
            <a:off x="1700213" y="1157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8599" name="Rectangle 1031"/>
          <p:cNvSpPr>
            <a:spLocks noChangeArrowheads="1"/>
          </p:cNvSpPr>
          <p:nvPr/>
        </p:nvSpPr>
        <p:spPr bwMode="auto">
          <a:xfrm>
            <a:off x="1700213" y="1157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8600" name="Rectangle 1032"/>
          <p:cNvSpPr>
            <a:spLocks noChangeArrowheads="1"/>
          </p:cNvSpPr>
          <p:nvPr/>
        </p:nvSpPr>
        <p:spPr bwMode="auto">
          <a:xfrm>
            <a:off x="1700213" y="1157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8603" name="Rectangle 1035"/>
          <p:cNvSpPr>
            <a:spLocks noChangeArrowheads="1"/>
          </p:cNvSpPr>
          <p:nvPr/>
        </p:nvSpPr>
        <p:spPr bwMode="auto">
          <a:xfrm>
            <a:off x="1700213" y="1157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8604" name="Text Box 1036"/>
          <p:cNvSpPr txBox="1">
            <a:spLocks noChangeArrowheads="1"/>
          </p:cNvSpPr>
          <p:nvPr/>
        </p:nvSpPr>
        <p:spPr bwMode="auto">
          <a:xfrm>
            <a:off x="1066800" y="288925"/>
            <a:ext cx="3048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The first activation is about to return with the result </a:t>
            </a:r>
            <a:r>
              <a:rPr lang="en-US" sz="2000" b="1">
                <a:latin typeface="Courier New" pitchFamily="-111" charset="0"/>
              </a:rPr>
              <a:t>halve [1,2,3,4] =</a:t>
            </a:r>
            <a:br>
              <a:rPr lang="en-US" sz="2000" b="1">
                <a:latin typeface="Courier New" pitchFamily="-111" charset="0"/>
              </a:rPr>
            </a:br>
            <a:r>
              <a:rPr lang="en-US" sz="2000" b="1">
                <a:latin typeface="Courier New" pitchFamily="-111" charset="0"/>
              </a:rPr>
              <a:t>([1,3],[2,4])</a:t>
            </a:r>
            <a:endParaRPr lang="en-US" sz="2000" i="1"/>
          </a:p>
        </p:txBody>
      </p:sp>
      <p:grpSp>
        <p:nvGrpSpPr>
          <p:cNvPr id="41" name="Group 40"/>
          <p:cNvGrpSpPr/>
          <p:nvPr/>
        </p:nvGrpSpPr>
        <p:grpSpPr>
          <a:xfrm>
            <a:off x="2133600" y="838200"/>
            <a:ext cx="6629400" cy="5029200"/>
            <a:chOff x="2133600" y="838200"/>
            <a:chExt cx="6629400" cy="5029200"/>
          </a:xfrm>
        </p:grpSpPr>
        <p:cxnSp>
          <p:nvCxnSpPr>
            <p:cNvPr id="15" name="Curved Connector 14"/>
            <p:cNvCxnSpPr>
              <a:stCxn id="39" idx="3"/>
              <a:endCxn id="25" idx="1"/>
            </p:cNvCxnSpPr>
            <p:nvPr/>
          </p:nvCxnSpPr>
          <p:spPr bwMode="auto">
            <a:xfrm flipV="1">
              <a:off x="3886201" y="1981200"/>
              <a:ext cx="685799" cy="9144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rgbClr val="86868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6" name="Rectangle 15"/>
            <p:cNvSpPr/>
            <p:nvPr/>
          </p:nvSpPr>
          <p:spPr bwMode="auto">
            <a:xfrm>
              <a:off x="7010400" y="17526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6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parameter:</a:t>
              </a:r>
              <a:r>
                <a:rPr lang="en-US" sz="1600" b="1" dirty="0" smtClean="0">
                  <a:latin typeface="Courier New"/>
                  <a:cs typeface="Courier New"/>
                </a:rPr>
                <a:t/>
              </a:r>
              <a:br>
                <a:rPr lang="en-US" sz="1600" b="1" dirty="0" smtClean="0">
                  <a:latin typeface="Courier New"/>
                  <a:cs typeface="Courier New"/>
                </a:rPr>
              </a:br>
              <a:r>
                <a:rPr lang="en-US" sz="1600" b="1" dirty="0" smtClean="0">
                  <a:latin typeface="Courier New"/>
                  <a:cs typeface="Courier New"/>
                </a:rPr>
                <a:t>[1,2,3,4]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010400" y="22098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return address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7010400" y="26670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previous</a:t>
              </a:r>
              <a:br>
                <a:rPr lang="en-US" sz="1600" dirty="0" smtClean="0">
                  <a:latin typeface="Arial"/>
                  <a:cs typeface="Arial"/>
                </a:rPr>
              </a:br>
              <a:r>
                <a:rPr lang="en-US" sz="1600" dirty="0" smtClean="0">
                  <a:latin typeface="Arial"/>
                  <a:cs typeface="Arial"/>
                </a:rPr>
                <a:t>activation record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7010400" y="31242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smtClean="0">
                  <a:latin typeface="Courier New"/>
                  <a:cs typeface="Courier New"/>
                </a:rPr>
                <a:t>a: 1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7010400" y="35814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err="1" smtClean="0">
                  <a:latin typeface="Courier New"/>
                  <a:cs typeface="Courier New"/>
                </a:rPr>
                <a:t>b</a:t>
              </a:r>
              <a:r>
                <a:rPr lang="en-US" sz="1600" b="1" dirty="0" smtClean="0">
                  <a:latin typeface="Courier New"/>
                  <a:cs typeface="Courier New"/>
                </a:rPr>
                <a:t>: 2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7010400" y="40386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err="1" smtClean="0">
                  <a:latin typeface="Courier New"/>
                  <a:cs typeface="Courier New"/>
                </a:rPr>
                <a:t>cs</a:t>
              </a:r>
              <a:r>
                <a:rPr lang="en-US" sz="1600" b="1" dirty="0" smtClean="0">
                  <a:latin typeface="Courier New"/>
                  <a:cs typeface="Courier New"/>
                </a:rPr>
                <a:t>: [3,4]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7010400" y="44958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err="1" smtClean="0">
                  <a:latin typeface="Courier New"/>
                  <a:cs typeface="Courier New"/>
                </a:rPr>
                <a:t>x</a:t>
              </a:r>
              <a:r>
                <a:rPr lang="en-US" sz="1600" b="1" dirty="0" smtClean="0">
                  <a:latin typeface="Courier New"/>
                  <a:cs typeface="Courier New"/>
                </a:rPr>
                <a:t>: [3]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7010400" y="49530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err="1" smtClean="0">
                  <a:latin typeface="Courier New"/>
                  <a:cs typeface="Courier New"/>
                </a:rPr>
                <a:t>y</a:t>
              </a:r>
              <a:r>
                <a:rPr lang="en-US" sz="1600" b="1" dirty="0" smtClean="0">
                  <a:latin typeface="Courier New"/>
                  <a:cs typeface="Courier New"/>
                </a:rPr>
                <a:t>: [4]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7010400" y="54102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value to return</a:t>
              </a:r>
              <a:r>
                <a:rPr lang="en-US" sz="1600" b="1" dirty="0" smtClean="0">
                  <a:latin typeface="Courier New"/>
                  <a:cs typeface="Courier New"/>
                </a:rPr>
                <a:t>:</a:t>
              </a:r>
              <a:br>
                <a:rPr lang="en-US" sz="1600" b="1" dirty="0" smtClean="0">
                  <a:latin typeface="Courier New"/>
                  <a:cs typeface="Courier New"/>
                </a:rPr>
              </a:br>
              <a:r>
                <a:rPr lang="en-US" sz="1600" b="1" dirty="0" smtClean="0">
                  <a:latin typeface="Courier New"/>
                  <a:cs typeface="Courier New"/>
                </a:rPr>
                <a:t>([1,3],[2,4])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572000" y="17526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86868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620"/>
                </a:lnSpc>
              </a:pPr>
              <a:r>
                <a:rPr lang="en-US" sz="1600" dirty="0" smtClean="0">
                  <a:solidFill>
                    <a:srgbClr val="868686"/>
                  </a:solidFill>
                  <a:latin typeface="Arial"/>
                  <a:cs typeface="Arial"/>
                </a:rPr>
                <a:t>parameter:</a:t>
              </a:r>
              <a:r>
                <a:rPr lang="en-US" sz="1600" b="1" dirty="0" smtClean="0">
                  <a:solidFill>
                    <a:srgbClr val="868686"/>
                  </a:solidFill>
                  <a:latin typeface="Courier New"/>
                  <a:cs typeface="Courier New"/>
                </a:rPr>
                <a:t/>
              </a:r>
              <a:br>
                <a:rPr lang="en-US" sz="1600" b="1" dirty="0" smtClean="0">
                  <a:solidFill>
                    <a:srgbClr val="868686"/>
                  </a:solidFill>
                  <a:latin typeface="Courier New"/>
                  <a:cs typeface="Courier New"/>
                </a:rPr>
              </a:br>
              <a:r>
                <a:rPr lang="en-US" sz="1600" b="1" dirty="0" smtClean="0">
                  <a:solidFill>
                    <a:srgbClr val="868686"/>
                  </a:solidFill>
                  <a:latin typeface="Courier New"/>
                  <a:cs typeface="Courier New"/>
                </a:rPr>
                <a:t>[3,4]</a:t>
              </a:r>
              <a:endParaRPr lang="en-US" sz="1600" dirty="0">
                <a:solidFill>
                  <a:srgbClr val="868686"/>
                </a:solidFill>
                <a:latin typeface="Arial"/>
                <a:cs typeface="Arial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572000" y="22098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86868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solidFill>
                    <a:srgbClr val="868686"/>
                  </a:solidFill>
                  <a:latin typeface="Arial"/>
                  <a:cs typeface="Arial"/>
                </a:rPr>
                <a:t>return address</a:t>
              </a:r>
              <a:endParaRPr lang="en-US" sz="1600" dirty="0">
                <a:solidFill>
                  <a:srgbClr val="868686"/>
                </a:solidFill>
                <a:latin typeface="Arial"/>
                <a:cs typeface="Arial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4572000" y="26670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86868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solidFill>
                    <a:srgbClr val="868686"/>
                  </a:solidFill>
                  <a:latin typeface="Arial"/>
                  <a:cs typeface="Arial"/>
                </a:rPr>
                <a:t>previous</a:t>
              </a:r>
              <a:br>
                <a:rPr lang="en-US" sz="1600" dirty="0" smtClean="0">
                  <a:solidFill>
                    <a:srgbClr val="868686"/>
                  </a:solidFill>
                  <a:latin typeface="Arial"/>
                  <a:cs typeface="Arial"/>
                </a:rPr>
              </a:br>
              <a:r>
                <a:rPr lang="en-US" sz="1600" dirty="0" smtClean="0">
                  <a:solidFill>
                    <a:srgbClr val="868686"/>
                  </a:solidFill>
                  <a:latin typeface="Arial"/>
                  <a:cs typeface="Arial"/>
                </a:rPr>
                <a:t>activation record</a:t>
              </a:r>
              <a:endParaRPr lang="en-US" sz="1600" dirty="0">
                <a:solidFill>
                  <a:srgbClr val="868686"/>
                </a:solidFill>
                <a:latin typeface="Arial"/>
                <a:cs typeface="Arial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572000" y="31242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86868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smtClean="0">
                  <a:solidFill>
                    <a:srgbClr val="868686"/>
                  </a:solidFill>
                  <a:latin typeface="Courier New"/>
                  <a:cs typeface="Courier New"/>
                </a:rPr>
                <a:t>a: 3</a:t>
              </a:r>
              <a:endParaRPr lang="en-US" sz="1600" b="1" dirty="0">
                <a:solidFill>
                  <a:srgbClr val="868686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572000" y="35814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86868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err="1" smtClean="0">
                  <a:solidFill>
                    <a:srgbClr val="868686"/>
                  </a:solidFill>
                  <a:latin typeface="Courier New"/>
                  <a:cs typeface="Courier New"/>
                </a:rPr>
                <a:t>b</a:t>
              </a:r>
              <a:r>
                <a:rPr lang="en-US" sz="1600" b="1" dirty="0" smtClean="0">
                  <a:solidFill>
                    <a:srgbClr val="868686"/>
                  </a:solidFill>
                  <a:latin typeface="Courier New"/>
                  <a:cs typeface="Courier New"/>
                </a:rPr>
                <a:t>: 4</a:t>
              </a:r>
              <a:endParaRPr lang="en-US" sz="1600" b="1" dirty="0">
                <a:solidFill>
                  <a:srgbClr val="868686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572000" y="40386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86868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err="1" smtClean="0">
                  <a:solidFill>
                    <a:srgbClr val="868686"/>
                  </a:solidFill>
                  <a:latin typeface="Courier New"/>
                  <a:cs typeface="Courier New"/>
                </a:rPr>
                <a:t>cs</a:t>
              </a:r>
              <a:r>
                <a:rPr lang="en-US" sz="1600" b="1" dirty="0" smtClean="0">
                  <a:solidFill>
                    <a:srgbClr val="868686"/>
                  </a:solidFill>
                  <a:latin typeface="Courier New"/>
                  <a:cs typeface="Courier New"/>
                </a:rPr>
                <a:t>: []</a:t>
              </a:r>
              <a:endParaRPr lang="en-US" sz="1600" b="1" dirty="0">
                <a:solidFill>
                  <a:srgbClr val="868686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4572000" y="44958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86868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err="1" smtClean="0">
                  <a:solidFill>
                    <a:srgbClr val="868686"/>
                  </a:solidFill>
                  <a:latin typeface="Courier New"/>
                  <a:cs typeface="Courier New"/>
                </a:rPr>
                <a:t>x</a:t>
              </a:r>
              <a:r>
                <a:rPr lang="en-US" sz="1600" b="1" dirty="0" smtClean="0">
                  <a:solidFill>
                    <a:srgbClr val="868686"/>
                  </a:solidFill>
                  <a:latin typeface="Courier New"/>
                  <a:cs typeface="Courier New"/>
                </a:rPr>
                <a:t>: []</a:t>
              </a:r>
              <a:endParaRPr lang="en-US" sz="1600" b="1" dirty="0">
                <a:solidFill>
                  <a:srgbClr val="868686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572000" y="49530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86868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err="1" smtClean="0">
                  <a:solidFill>
                    <a:srgbClr val="868686"/>
                  </a:solidFill>
                  <a:latin typeface="Courier New"/>
                  <a:cs typeface="Courier New"/>
                </a:rPr>
                <a:t>y</a:t>
              </a:r>
              <a:r>
                <a:rPr lang="en-US" sz="1600" b="1" dirty="0" smtClean="0">
                  <a:solidFill>
                    <a:srgbClr val="868686"/>
                  </a:solidFill>
                  <a:latin typeface="Courier New"/>
                  <a:cs typeface="Courier New"/>
                </a:rPr>
                <a:t>: []</a:t>
              </a:r>
              <a:endParaRPr lang="en-US" sz="1600" b="1" dirty="0">
                <a:solidFill>
                  <a:srgbClr val="868686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572000" y="54102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86868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solidFill>
                    <a:srgbClr val="868686"/>
                  </a:solidFill>
                  <a:latin typeface="Arial"/>
                  <a:cs typeface="Arial"/>
                </a:rPr>
                <a:t>value to return</a:t>
              </a:r>
              <a:r>
                <a:rPr lang="en-US" sz="1600" b="1" dirty="0" smtClean="0">
                  <a:solidFill>
                    <a:srgbClr val="868686"/>
                  </a:solidFill>
                  <a:latin typeface="Courier New"/>
                  <a:cs typeface="Courier New"/>
                </a:rPr>
                <a:t>:</a:t>
              </a:r>
            </a:p>
            <a:p>
              <a:pPr algn="ctr">
                <a:lnSpc>
                  <a:spcPts val="1720"/>
                </a:lnSpc>
              </a:pPr>
              <a:r>
                <a:rPr lang="en-US" sz="1600" b="1" dirty="0" smtClean="0">
                  <a:solidFill>
                    <a:srgbClr val="868686"/>
                  </a:solidFill>
                  <a:latin typeface="Courier New"/>
                  <a:cs typeface="Courier New"/>
                </a:rPr>
                <a:t>([3], [4])</a:t>
              </a:r>
              <a:endParaRPr lang="en-US" sz="1600" dirty="0">
                <a:solidFill>
                  <a:srgbClr val="868686"/>
                </a:solidFill>
                <a:latin typeface="Arial"/>
                <a:cs typeface="Arial"/>
              </a:endParaRPr>
            </a:p>
          </p:txBody>
        </p:sp>
        <p:cxnSp>
          <p:nvCxnSpPr>
            <p:cNvPr id="34" name="Curved Connector 33"/>
            <p:cNvCxnSpPr>
              <a:stCxn id="27" idx="3"/>
              <a:endCxn id="16" idx="1"/>
            </p:cNvCxnSpPr>
            <p:nvPr/>
          </p:nvCxnSpPr>
          <p:spPr bwMode="auto">
            <a:xfrm flipV="1">
              <a:off x="6324600" y="1981200"/>
              <a:ext cx="685800" cy="9144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rgbClr val="86868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35" name="Rectangle 34"/>
            <p:cNvSpPr/>
            <p:nvPr/>
          </p:nvSpPr>
          <p:spPr bwMode="auto">
            <a:xfrm>
              <a:off x="2133601" y="17526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86868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620"/>
                </a:lnSpc>
              </a:pPr>
              <a:r>
                <a:rPr lang="en-US" sz="1600" dirty="0" smtClean="0">
                  <a:solidFill>
                    <a:srgbClr val="868686"/>
                  </a:solidFill>
                  <a:latin typeface="Arial"/>
                  <a:cs typeface="Arial"/>
                </a:rPr>
                <a:t>parameter:</a:t>
              </a:r>
              <a:r>
                <a:rPr lang="en-US" sz="1600" b="1" dirty="0">
                  <a:solidFill>
                    <a:srgbClr val="868686"/>
                  </a:solidFill>
                  <a:latin typeface="Courier New"/>
                  <a:cs typeface="Courier New"/>
                </a:rPr>
                <a:t> </a:t>
              </a:r>
              <a:r>
                <a:rPr lang="en-US" sz="1600" b="1" dirty="0" smtClean="0">
                  <a:solidFill>
                    <a:srgbClr val="868686"/>
                  </a:solidFill>
                  <a:latin typeface="Courier New"/>
                  <a:cs typeface="Courier New"/>
                </a:rPr>
                <a:t>[]</a:t>
              </a:r>
              <a:endParaRPr lang="en-US" sz="1600" dirty="0">
                <a:solidFill>
                  <a:srgbClr val="868686"/>
                </a:solidFill>
                <a:latin typeface="Arial"/>
                <a:cs typeface="Arial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010400" y="8382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current</a:t>
              </a:r>
              <a:br>
                <a:rPr lang="en-US" sz="1600" dirty="0" smtClean="0">
                  <a:latin typeface="Arial"/>
                  <a:cs typeface="Arial"/>
                </a:rPr>
              </a:br>
              <a:r>
                <a:rPr lang="en-US" sz="1600" dirty="0" smtClean="0">
                  <a:latin typeface="Arial"/>
                  <a:cs typeface="Arial"/>
                </a:rPr>
                <a:t>activation record</a:t>
              </a:r>
              <a:endParaRPr lang="en-US" sz="1600" dirty="0">
                <a:latin typeface="Arial"/>
                <a:cs typeface="Arial"/>
              </a:endParaRPr>
            </a:p>
          </p:txBody>
        </p:sp>
        <p:cxnSp>
          <p:nvCxnSpPr>
            <p:cNvPr id="37" name="Curved Connector 36"/>
            <p:cNvCxnSpPr>
              <a:stCxn id="36" idx="1"/>
              <a:endCxn id="16" idx="1"/>
            </p:cNvCxnSpPr>
            <p:nvPr/>
          </p:nvCxnSpPr>
          <p:spPr bwMode="auto">
            <a:xfrm rot="10800000" flipV="1">
              <a:off x="7010400" y="1066800"/>
              <a:ext cx="1588" cy="914400"/>
            </a:xfrm>
            <a:prstGeom prst="curvedConnector3">
              <a:avLst>
                <a:gd name="adj1" fmla="val 1439546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38" name="Rectangle 37"/>
            <p:cNvSpPr/>
            <p:nvPr/>
          </p:nvSpPr>
          <p:spPr bwMode="auto">
            <a:xfrm>
              <a:off x="2133601" y="22098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86868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solidFill>
                    <a:srgbClr val="868686"/>
                  </a:solidFill>
                  <a:latin typeface="Arial"/>
                  <a:cs typeface="Arial"/>
                </a:rPr>
                <a:t>return address</a:t>
              </a:r>
              <a:endParaRPr lang="en-US" sz="1600" dirty="0">
                <a:solidFill>
                  <a:srgbClr val="868686"/>
                </a:solidFill>
                <a:latin typeface="Arial"/>
                <a:cs typeface="Arial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133601" y="26670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86868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solidFill>
                    <a:srgbClr val="868686"/>
                  </a:solidFill>
                  <a:latin typeface="Arial"/>
                  <a:cs typeface="Arial"/>
                </a:rPr>
                <a:t>previous</a:t>
              </a:r>
              <a:br>
                <a:rPr lang="en-US" sz="1600" dirty="0" smtClean="0">
                  <a:solidFill>
                    <a:srgbClr val="868686"/>
                  </a:solidFill>
                  <a:latin typeface="Arial"/>
                  <a:cs typeface="Arial"/>
                </a:rPr>
              </a:br>
              <a:r>
                <a:rPr lang="en-US" sz="1600" dirty="0" smtClean="0">
                  <a:solidFill>
                    <a:srgbClr val="868686"/>
                  </a:solidFill>
                  <a:latin typeface="Arial"/>
                  <a:cs typeface="Arial"/>
                </a:rPr>
                <a:t>activation record</a:t>
              </a:r>
              <a:endParaRPr lang="en-US" sz="1600" dirty="0">
                <a:solidFill>
                  <a:srgbClr val="868686"/>
                </a:solidFill>
                <a:latin typeface="Arial"/>
                <a:cs typeface="Arial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2133600" y="31242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86868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solidFill>
                    <a:srgbClr val="868686"/>
                  </a:solidFill>
                  <a:latin typeface="Arial"/>
                  <a:cs typeface="Arial"/>
                </a:rPr>
                <a:t>value to return</a:t>
              </a:r>
              <a:r>
                <a:rPr lang="en-US" sz="1600" b="1" dirty="0" smtClean="0">
                  <a:solidFill>
                    <a:srgbClr val="868686"/>
                  </a:solidFill>
                  <a:latin typeface="Courier New"/>
                  <a:cs typeface="Courier New"/>
                </a:rPr>
                <a:t>:</a:t>
              </a:r>
              <a:br>
                <a:rPr lang="en-US" sz="1600" b="1" dirty="0" smtClean="0">
                  <a:solidFill>
                    <a:srgbClr val="868686"/>
                  </a:solidFill>
                  <a:latin typeface="Courier New"/>
                  <a:cs typeface="Courier New"/>
                </a:rPr>
              </a:br>
              <a:r>
                <a:rPr lang="en-US" sz="1600" b="1" dirty="0" smtClean="0">
                  <a:solidFill>
                    <a:srgbClr val="868686"/>
                  </a:solidFill>
                  <a:latin typeface="Courier New"/>
                  <a:cs typeface="Courier New"/>
                </a:rPr>
                <a:t>([], [])</a:t>
              </a:r>
              <a:endParaRPr lang="en-US" sz="1600" dirty="0">
                <a:solidFill>
                  <a:srgbClr val="868686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Meets Imperative</a:t>
            </a:r>
          </a:p>
        </p:txBody>
      </p:sp>
      <p:sp>
        <p:nvSpPr>
          <p:cNvPr id="178179" name="Rectangle 1027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772400" cy="4343400"/>
          </a:xfrm>
        </p:spPr>
        <p:txBody>
          <a:bodyPr/>
          <a:lstStyle/>
          <a:p>
            <a:r>
              <a:rPr lang="en-US"/>
              <a:t>Imperative languages expose the concept of memory locations: </a:t>
            </a:r>
            <a:r>
              <a:rPr lang="en-US" b="1">
                <a:latin typeface="Courier New" pitchFamily="-111" charset="0"/>
              </a:rPr>
              <a:t>a := 0</a:t>
            </a:r>
          </a:p>
          <a:p>
            <a:pPr lvl="1"/>
            <a:r>
              <a:rPr lang="en-US"/>
              <a:t>Store a zero in </a:t>
            </a:r>
            <a:r>
              <a:rPr lang="en-US" b="1">
                <a:latin typeface="Courier New" pitchFamily="-111" charset="0"/>
              </a:rPr>
              <a:t>a</a:t>
            </a:r>
            <a:r>
              <a:rPr lang="en-US"/>
              <a:t>’s memory location</a:t>
            </a:r>
          </a:p>
          <a:p>
            <a:r>
              <a:rPr lang="en-US"/>
              <a:t>Functional languages hide it: </a:t>
            </a:r>
            <a:r>
              <a:rPr lang="en-US" b="1">
                <a:latin typeface="Courier New" pitchFamily="-111" charset="0"/>
              </a:rPr>
              <a:t>val a = 0</a:t>
            </a:r>
          </a:p>
          <a:p>
            <a:pPr lvl="1"/>
            <a:r>
              <a:rPr lang="en-US"/>
              <a:t>Bind </a:t>
            </a:r>
            <a:r>
              <a:rPr lang="en-US" b="1">
                <a:latin typeface="Courier New" pitchFamily="-111" charset="0"/>
              </a:rPr>
              <a:t>a</a:t>
            </a:r>
            <a:r>
              <a:rPr lang="en-US"/>
              <a:t> to the value zero</a:t>
            </a:r>
          </a:p>
          <a:p>
            <a:r>
              <a:rPr lang="en-US"/>
              <a:t>But both need to connect variables to values represented in memory</a:t>
            </a:r>
          </a:p>
          <a:p>
            <a:r>
              <a:rPr lang="en-US"/>
              <a:t>So both face the same binding question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124E-6EF5-004E-BA07-DF63F28AD6D4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Activation-specific variables</a:t>
            </a:r>
          </a:p>
          <a:p>
            <a:r>
              <a:rPr lang="en-US">
                <a:solidFill>
                  <a:schemeClr val="bg2"/>
                </a:solidFill>
              </a:rPr>
              <a:t>Static allocation of activation records</a:t>
            </a:r>
          </a:p>
          <a:p>
            <a:r>
              <a:rPr lang="en-US">
                <a:solidFill>
                  <a:schemeClr val="bg2"/>
                </a:solidFill>
              </a:rPr>
              <a:t>Stacks of activation records</a:t>
            </a:r>
          </a:p>
          <a:p>
            <a:r>
              <a:rPr lang="en-US"/>
              <a:t>Handling nested function definitions</a:t>
            </a:r>
          </a:p>
          <a:p>
            <a:r>
              <a:rPr lang="en-US">
                <a:solidFill>
                  <a:schemeClr val="bg2"/>
                </a:solidFill>
              </a:rPr>
              <a:t>Functions as parameters</a:t>
            </a:r>
          </a:p>
          <a:p>
            <a:r>
              <a:rPr lang="en-US">
                <a:solidFill>
                  <a:schemeClr val="bg2"/>
                </a:solidFill>
              </a:rPr>
              <a:t>Long-lived activation records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5D92-F53E-FE41-AD6E-840BE5DD5219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Nesting Functions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What we just saw is adequate for many languages, including C</a:t>
            </a:r>
          </a:p>
          <a:p>
            <a:pPr>
              <a:lnSpc>
                <a:spcPct val="90000"/>
              </a:lnSpc>
            </a:pPr>
            <a:r>
              <a:rPr lang="en-US"/>
              <a:t>But not for languages that allow this trick:</a:t>
            </a:r>
          </a:p>
          <a:p>
            <a:pPr lvl="1">
              <a:lnSpc>
                <a:spcPct val="90000"/>
              </a:lnSpc>
            </a:pPr>
            <a:r>
              <a:rPr lang="en-US"/>
              <a:t>Function definitions can be nested inside other function definitions</a:t>
            </a:r>
          </a:p>
          <a:p>
            <a:pPr lvl="1">
              <a:lnSpc>
                <a:spcPct val="90000"/>
              </a:lnSpc>
            </a:pPr>
            <a:r>
              <a:rPr lang="en-US"/>
              <a:t>Inner functions can refer to local variables of the outer functions (under the usual block scoping rule)</a:t>
            </a:r>
          </a:p>
          <a:p>
            <a:pPr>
              <a:lnSpc>
                <a:spcPct val="90000"/>
              </a:lnSpc>
            </a:pPr>
            <a:r>
              <a:rPr lang="en-US"/>
              <a:t>Like ML, Ada, Pascal,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E775-330A-8448-869A-8F4856EA8715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79A6-587A-F745-B390-FE66D26A1B80}" type="slidenum">
              <a:rPr lang="en-US"/>
              <a:pPr/>
              <a:t>32</a:t>
            </a:fld>
            <a:endParaRPr lang="en-US"/>
          </a:p>
        </p:txBody>
      </p:sp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685800" y="1447800"/>
            <a:ext cx="800100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fun quicksort nil = nil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|   quicksort (pivot::rest) =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    let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      fun split(nil) = (nil,nil)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      |   split(x::xs) =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            let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              val (below, above) = split(xs)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            in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              if x&lt;</a:t>
            </a:r>
            <a:r>
              <a:rPr lang="en-US" sz="2000" b="1"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pivot</a:t>
            </a: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then (x::below, above) 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              else (below, x::above)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            end;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      val (below, above) = split(rest)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    in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      quicksort below @ [pivot] @ quicksort above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    end;</a:t>
            </a:r>
            <a:endParaRPr lang="en-US" sz="2000"/>
          </a:p>
        </p:txBody>
      </p:sp>
      <p:sp>
        <p:nvSpPr>
          <p:cNvPr id="200709" name="Oval 5"/>
          <p:cNvSpPr>
            <a:spLocks noChangeArrowheads="1"/>
          </p:cNvSpPr>
          <p:nvPr/>
        </p:nvSpPr>
        <p:spPr bwMode="auto">
          <a:xfrm>
            <a:off x="3886200" y="3810000"/>
            <a:ext cx="914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711" name="Oval 7"/>
          <p:cNvSpPr>
            <a:spLocks noChangeArrowheads="1"/>
          </p:cNvSpPr>
          <p:nvPr/>
        </p:nvSpPr>
        <p:spPr bwMode="auto">
          <a:xfrm>
            <a:off x="2971800" y="1676400"/>
            <a:ext cx="914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0712" name="AutoShape 8"/>
          <p:cNvCxnSpPr>
            <a:cxnSpLocks noChangeShapeType="1"/>
            <a:stCxn id="200709" idx="7"/>
            <a:endCxn id="200711" idx="5"/>
          </p:cNvCxnSpPr>
          <p:nvPr/>
        </p:nvCxnSpPr>
        <p:spPr bwMode="auto">
          <a:xfrm rot="5400000" flipH="1">
            <a:off x="3332162" y="2552701"/>
            <a:ext cx="1755775" cy="914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How can an activation of the inner function (</a:t>
            </a:r>
            <a:r>
              <a:rPr lang="en-US" b="1">
                <a:latin typeface="Courier New" pitchFamily="-111" charset="0"/>
              </a:rPr>
              <a:t>split</a:t>
            </a:r>
            <a:r>
              <a:rPr lang="en-US"/>
              <a:t>) find the activation record of the outer function (</a:t>
            </a:r>
            <a:r>
              <a:rPr lang="en-US" b="1">
                <a:latin typeface="Courier New" pitchFamily="-111" charset="0"/>
              </a:rPr>
              <a:t>quicksort</a:t>
            </a:r>
            <a:r>
              <a:rPr lang="en-US"/>
              <a:t>)?</a:t>
            </a:r>
          </a:p>
          <a:p>
            <a:pPr>
              <a:lnSpc>
                <a:spcPct val="90000"/>
              </a:lnSpc>
            </a:pPr>
            <a:r>
              <a:rPr lang="en-US"/>
              <a:t>It isn’t necessarily the previous activation record, since the caller of the inner function may be another inner function</a:t>
            </a:r>
          </a:p>
          <a:p>
            <a:pPr>
              <a:lnSpc>
                <a:spcPct val="90000"/>
              </a:lnSpc>
            </a:pPr>
            <a:r>
              <a:rPr lang="en-US"/>
              <a:t>Or it may call itself recursively, as </a:t>
            </a:r>
            <a:r>
              <a:rPr lang="en-US" b="1">
                <a:latin typeface="Courier New" pitchFamily="-111" charset="0"/>
              </a:rPr>
              <a:t>split</a:t>
            </a:r>
            <a:r>
              <a:rPr lang="en-US"/>
              <a:t> does…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D271-15ED-0741-BF23-2792F3BCAB19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AF85-23FB-0842-A013-AAD1C7EDBBD5}" type="slidenum">
              <a:rPr lang="en-US"/>
              <a:pPr/>
              <a:t>34</a:t>
            </a:fld>
            <a:endParaRPr lang="en-US"/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1700213" y="903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914400" y="1447800"/>
            <a:ext cx="7467600" cy="3581400"/>
            <a:chOff x="914400" y="1447800"/>
            <a:chExt cx="7467600" cy="3581400"/>
          </a:xfrm>
        </p:grpSpPr>
        <p:sp>
          <p:nvSpPr>
            <p:cNvPr id="7" name="Rectangle 6"/>
            <p:cNvSpPr/>
            <p:nvPr/>
          </p:nvSpPr>
          <p:spPr bwMode="auto">
            <a:xfrm>
              <a:off x="914400" y="25908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6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parameter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914400" y="30480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return address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914400" y="35052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previous</a:t>
              </a:r>
              <a:br>
                <a:rPr lang="en-US" sz="1600" dirty="0" smtClean="0">
                  <a:latin typeface="Arial"/>
                  <a:cs typeface="Arial"/>
                </a:rPr>
              </a:br>
              <a:r>
                <a:rPr lang="en-US" sz="1600" dirty="0" smtClean="0">
                  <a:latin typeface="Arial"/>
                  <a:cs typeface="Arial"/>
                </a:rPr>
                <a:t>activation record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914400" y="3962400"/>
              <a:ext cx="1752600" cy="10668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>
                  <a:latin typeface="Courier New"/>
                  <a:cs typeface="Courier New"/>
                </a:rPr>
                <a:t>s</a:t>
              </a:r>
              <a:r>
                <a:rPr lang="en-US" sz="1600" b="1" dirty="0" smtClean="0">
                  <a:latin typeface="Courier New"/>
                  <a:cs typeface="Courier New"/>
                </a:rPr>
                <a:t>plit</a:t>
              </a:r>
              <a:r>
                <a:rPr lang="en-US" sz="1600" dirty="0" smtClean="0">
                  <a:latin typeface="Arial"/>
                  <a:cs typeface="Arial"/>
                </a:rPr>
                <a:t>’s</a:t>
              </a:r>
              <a:br>
                <a:rPr lang="en-US" sz="1600" dirty="0" smtClean="0">
                  <a:latin typeface="Arial"/>
                  <a:cs typeface="Arial"/>
                </a:rPr>
              </a:br>
              <a:r>
                <a:rPr lang="en-US" sz="1600" dirty="0" smtClean="0">
                  <a:latin typeface="Arial"/>
                  <a:cs typeface="Arial"/>
                </a:rPr>
                <a:t>variables:</a:t>
              </a:r>
            </a:p>
            <a:p>
              <a:pPr algn="ctr">
                <a:lnSpc>
                  <a:spcPts val="1720"/>
                </a:lnSpc>
              </a:pPr>
              <a:r>
                <a:rPr lang="en-US" sz="1600" b="1" dirty="0">
                  <a:latin typeface="Courier New"/>
                  <a:cs typeface="Courier New"/>
                </a:rPr>
                <a:t>x</a:t>
              </a:r>
              <a:r>
                <a:rPr lang="en-US" sz="1600" dirty="0" smtClean="0">
                  <a:latin typeface="Arial"/>
                  <a:cs typeface="Arial"/>
                </a:rPr>
                <a:t>, </a:t>
              </a:r>
              <a:r>
                <a:rPr lang="en-US" sz="1600" b="1" dirty="0" err="1" smtClean="0">
                  <a:latin typeface="Courier New"/>
                  <a:cs typeface="Courier New"/>
                </a:rPr>
                <a:t>xs</a:t>
              </a:r>
              <a:r>
                <a:rPr lang="en-US" sz="1600" dirty="0" smtClean="0">
                  <a:latin typeface="Arial"/>
                  <a:cs typeface="Arial"/>
                </a:rPr>
                <a:t>, etc.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914400" y="14478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current</a:t>
              </a:r>
              <a:br>
                <a:rPr lang="en-US" sz="1600" dirty="0" smtClean="0">
                  <a:latin typeface="Arial"/>
                  <a:cs typeface="Arial"/>
                </a:rPr>
              </a:br>
              <a:r>
                <a:rPr lang="en-US" sz="1600" dirty="0" smtClean="0">
                  <a:latin typeface="Arial"/>
                  <a:cs typeface="Arial"/>
                </a:rPr>
                <a:t>activation record</a:t>
              </a:r>
              <a:endParaRPr lang="en-US" sz="1600" dirty="0">
                <a:latin typeface="Arial"/>
                <a:cs typeface="Arial"/>
              </a:endParaRPr>
            </a:p>
          </p:txBody>
        </p:sp>
        <p:cxnSp>
          <p:nvCxnSpPr>
            <p:cNvPr id="17" name="Curved Connector 16"/>
            <p:cNvCxnSpPr>
              <a:stCxn id="16" idx="1"/>
              <a:endCxn id="7" idx="1"/>
            </p:cNvCxnSpPr>
            <p:nvPr/>
          </p:nvCxnSpPr>
          <p:spPr bwMode="auto">
            <a:xfrm rot="10800000" flipV="1">
              <a:off x="914400" y="1676400"/>
              <a:ext cx="1588" cy="1143000"/>
            </a:xfrm>
            <a:prstGeom prst="curvedConnector3">
              <a:avLst>
                <a:gd name="adj1" fmla="val 21875504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9" name="Rectangle 18"/>
            <p:cNvSpPr/>
            <p:nvPr/>
          </p:nvSpPr>
          <p:spPr bwMode="auto">
            <a:xfrm>
              <a:off x="914400" y="2133600"/>
              <a:ext cx="1752600" cy="4572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6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a </a:t>
              </a:r>
              <a:r>
                <a:rPr lang="en-US" sz="1600" b="1" dirty="0" smtClean="0">
                  <a:latin typeface="Courier New"/>
                  <a:cs typeface="Courier New"/>
                </a:rPr>
                <a:t>split</a:t>
              </a:r>
              <a:r>
                <a:rPr lang="en-US" sz="1600" dirty="0" smtClean="0">
                  <a:latin typeface="Arial"/>
                  <a:cs typeface="Arial"/>
                </a:rPr>
                <a:t> activation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124200" y="25908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6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parameter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124200" y="30480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return address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124200" y="35052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previous</a:t>
              </a:r>
              <a:br>
                <a:rPr lang="en-US" sz="1600" dirty="0" smtClean="0">
                  <a:latin typeface="Arial"/>
                  <a:cs typeface="Arial"/>
                </a:rPr>
              </a:br>
              <a:r>
                <a:rPr lang="en-US" sz="1600" dirty="0" smtClean="0">
                  <a:latin typeface="Arial"/>
                  <a:cs typeface="Arial"/>
                </a:rPr>
                <a:t>activation record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124200" y="3962400"/>
              <a:ext cx="1752600" cy="10668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>
                  <a:latin typeface="Courier New"/>
                  <a:cs typeface="Courier New"/>
                </a:rPr>
                <a:t>s</a:t>
              </a:r>
              <a:r>
                <a:rPr lang="en-US" sz="1600" b="1" dirty="0" smtClean="0">
                  <a:latin typeface="Courier New"/>
                  <a:cs typeface="Courier New"/>
                </a:rPr>
                <a:t>plit</a:t>
              </a:r>
              <a:r>
                <a:rPr lang="en-US" sz="1600" dirty="0" smtClean="0">
                  <a:latin typeface="Arial"/>
                  <a:cs typeface="Arial"/>
                </a:rPr>
                <a:t>’s</a:t>
              </a:r>
              <a:br>
                <a:rPr lang="en-US" sz="1600" dirty="0" smtClean="0">
                  <a:latin typeface="Arial"/>
                  <a:cs typeface="Arial"/>
                </a:rPr>
              </a:br>
              <a:r>
                <a:rPr lang="en-US" sz="1600" dirty="0" smtClean="0">
                  <a:latin typeface="Arial"/>
                  <a:cs typeface="Arial"/>
                </a:rPr>
                <a:t>variables:</a:t>
              </a:r>
            </a:p>
            <a:p>
              <a:pPr algn="ctr">
                <a:lnSpc>
                  <a:spcPts val="1720"/>
                </a:lnSpc>
              </a:pPr>
              <a:r>
                <a:rPr lang="en-US" sz="1600" b="1" dirty="0">
                  <a:latin typeface="Courier New"/>
                  <a:cs typeface="Courier New"/>
                </a:rPr>
                <a:t>x</a:t>
              </a:r>
              <a:r>
                <a:rPr lang="en-US" sz="1600" dirty="0" smtClean="0">
                  <a:latin typeface="Arial"/>
                  <a:cs typeface="Arial"/>
                </a:rPr>
                <a:t>, </a:t>
              </a:r>
              <a:r>
                <a:rPr lang="en-US" sz="1600" b="1" dirty="0" err="1" smtClean="0">
                  <a:latin typeface="Courier New"/>
                  <a:cs typeface="Courier New"/>
                </a:rPr>
                <a:t>xs</a:t>
              </a:r>
              <a:r>
                <a:rPr lang="en-US" sz="1600" dirty="0" smtClean="0">
                  <a:latin typeface="Arial"/>
                  <a:cs typeface="Arial"/>
                </a:rPr>
                <a:t>, etc.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124200" y="2133600"/>
              <a:ext cx="1752600" cy="4572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620"/>
                </a:lnSpc>
              </a:pPr>
              <a:r>
                <a:rPr lang="en-US" sz="1600" dirty="0">
                  <a:latin typeface="Arial"/>
                  <a:cs typeface="Arial"/>
                </a:rPr>
                <a:t>a</a:t>
              </a:r>
              <a:r>
                <a:rPr lang="en-US" sz="1600" dirty="0" smtClean="0">
                  <a:latin typeface="Arial"/>
                  <a:cs typeface="Arial"/>
                </a:rPr>
                <a:t>nother </a:t>
              </a:r>
              <a:r>
                <a:rPr lang="en-US" sz="1600" b="1" dirty="0" smtClean="0">
                  <a:latin typeface="Courier New"/>
                  <a:cs typeface="Courier New"/>
                </a:rPr>
                <a:t>split</a:t>
              </a:r>
              <a:r>
                <a:rPr lang="en-US" sz="1600" dirty="0" smtClean="0">
                  <a:latin typeface="Arial"/>
                  <a:cs typeface="Arial"/>
                </a:rPr>
                <a:t> activation</a:t>
              </a:r>
              <a:endParaRPr lang="en-US" sz="1600" dirty="0">
                <a:latin typeface="Arial"/>
                <a:cs typeface="Arial"/>
              </a:endParaRPr>
            </a:p>
          </p:txBody>
        </p:sp>
        <p:cxnSp>
          <p:nvCxnSpPr>
            <p:cNvPr id="27" name="Curved Connector 26"/>
            <p:cNvCxnSpPr>
              <a:stCxn id="9" idx="3"/>
              <a:endCxn id="21" idx="1"/>
            </p:cNvCxnSpPr>
            <p:nvPr/>
          </p:nvCxnSpPr>
          <p:spPr bwMode="auto">
            <a:xfrm flipV="1">
              <a:off x="2667000" y="2819400"/>
              <a:ext cx="457200" cy="9144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30" name="Rectangle 29"/>
            <p:cNvSpPr/>
            <p:nvPr/>
          </p:nvSpPr>
          <p:spPr bwMode="auto">
            <a:xfrm>
              <a:off x="6629400" y="25908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6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parameter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629400" y="30480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return address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6629400" y="35052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previous</a:t>
              </a:r>
              <a:br>
                <a:rPr lang="en-US" sz="1600" dirty="0" smtClean="0">
                  <a:latin typeface="Arial"/>
                  <a:cs typeface="Arial"/>
                </a:rPr>
              </a:br>
              <a:r>
                <a:rPr lang="en-US" sz="1600" dirty="0" smtClean="0">
                  <a:latin typeface="Arial"/>
                  <a:cs typeface="Arial"/>
                </a:rPr>
                <a:t>activation record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6629400" y="3962400"/>
              <a:ext cx="1752600" cy="10668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err="1" smtClean="0">
                  <a:latin typeface="Courier New"/>
                  <a:cs typeface="Courier New"/>
                </a:rPr>
                <a:t>quicksort</a:t>
              </a:r>
              <a:r>
                <a:rPr lang="en-US" sz="1600" dirty="0" err="1" smtClean="0">
                  <a:latin typeface="Arial"/>
                  <a:cs typeface="Arial"/>
                </a:rPr>
                <a:t>’s</a:t>
              </a:r>
              <a:r>
                <a:rPr lang="en-US" sz="1600" dirty="0" smtClean="0">
                  <a:latin typeface="Arial"/>
                  <a:cs typeface="Arial"/>
                </a:rPr>
                <a:t/>
              </a:r>
              <a:br>
                <a:rPr lang="en-US" sz="1600" dirty="0" smtClean="0">
                  <a:latin typeface="Arial"/>
                  <a:cs typeface="Arial"/>
                </a:rPr>
              </a:br>
              <a:r>
                <a:rPr lang="en-US" sz="1600" dirty="0" smtClean="0">
                  <a:latin typeface="Arial"/>
                  <a:cs typeface="Arial"/>
                </a:rPr>
                <a:t>variables:</a:t>
              </a:r>
            </a:p>
            <a:p>
              <a:pPr algn="ctr">
                <a:lnSpc>
                  <a:spcPts val="1720"/>
                </a:lnSpc>
              </a:pPr>
              <a:r>
                <a:rPr lang="en-US" sz="1600" b="1" dirty="0" smtClean="0">
                  <a:latin typeface="Courier New"/>
                  <a:cs typeface="Courier New"/>
                </a:rPr>
                <a:t>pivot</a:t>
              </a:r>
              <a:r>
                <a:rPr lang="en-US" sz="1600" dirty="0" smtClean="0">
                  <a:latin typeface="Arial"/>
                  <a:cs typeface="Arial"/>
                </a:rPr>
                <a:t>, </a:t>
              </a:r>
              <a:r>
                <a:rPr lang="en-US" sz="1600" b="1" dirty="0" smtClean="0">
                  <a:latin typeface="Courier New"/>
                  <a:cs typeface="Courier New"/>
                </a:rPr>
                <a:t>rest</a:t>
              </a:r>
              <a:r>
                <a:rPr lang="en-US" sz="1600" dirty="0" smtClean="0">
                  <a:latin typeface="Arial"/>
                  <a:cs typeface="Arial"/>
                </a:rPr>
                <a:t>, etc.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6629400" y="1905000"/>
              <a:ext cx="1752600" cy="6858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6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first caller: a </a:t>
              </a:r>
              <a:r>
                <a:rPr lang="en-US" sz="1600" b="1" dirty="0" err="1" smtClean="0">
                  <a:latin typeface="Courier New"/>
                  <a:cs typeface="Courier New"/>
                </a:rPr>
                <a:t>quicksort</a:t>
              </a:r>
              <a:r>
                <a:rPr lang="en-US" sz="1600" dirty="0" smtClean="0">
                  <a:latin typeface="Arial"/>
                  <a:cs typeface="Arial"/>
                </a:rPr>
                <a:t> activation</a:t>
              </a:r>
              <a:endParaRPr lang="en-US" sz="1600" dirty="0">
                <a:latin typeface="Arial"/>
                <a:cs typeface="Arial"/>
              </a:endParaRPr>
            </a:p>
          </p:txBody>
        </p:sp>
        <p:cxnSp>
          <p:nvCxnSpPr>
            <p:cNvPr id="36" name="Curved Connector 35"/>
            <p:cNvCxnSpPr/>
            <p:nvPr/>
          </p:nvCxnSpPr>
          <p:spPr bwMode="auto">
            <a:xfrm flipV="1">
              <a:off x="4876800" y="2819400"/>
              <a:ext cx="457200" cy="9144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8" name="Curved Connector 37"/>
            <p:cNvCxnSpPr/>
            <p:nvPr/>
          </p:nvCxnSpPr>
          <p:spPr bwMode="auto">
            <a:xfrm flipV="1">
              <a:off x="6172200" y="2819400"/>
              <a:ext cx="457200" cy="9144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5638800" y="28956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 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Nesting Link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inner function needs to be able to find the address of the most recent activation for the outer function</a:t>
            </a:r>
          </a:p>
          <a:p>
            <a:r>
              <a:rPr lang="en-US"/>
              <a:t>We can keep this </a:t>
            </a:r>
            <a:r>
              <a:rPr lang="en-US" i="1"/>
              <a:t>nesting link</a:t>
            </a:r>
            <a:r>
              <a:rPr lang="en-US"/>
              <a:t> in the activation record…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188A-E5AD-6445-9F8D-C2B24702DE55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DBC07-F59E-8645-926A-C3974271644D}" type="slidenum">
              <a:rPr lang="en-US"/>
              <a:pPr/>
              <a:t>36</a:t>
            </a:fld>
            <a:endParaRPr lang="en-US"/>
          </a:p>
        </p:txBody>
      </p:sp>
      <p:sp>
        <p:nvSpPr>
          <p:cNvPr id="208898" name="Rectangle 2"/>
          <p:cNvSpPr>
            <a:spLocks noChangeArrowheads="1"/>
          </p:cNvSpPr>
          <p:nvPr/>
        </p:nvSpPr>
        <p:spPr bwMode="auto">
          <a:xfrm>
            <a:off x="1700213" y="903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914400" y="1371600"/>
            <a:ext cx="7467600" cy="4038600"/>
            <a:chOff x="914400" y="1371600"/>
            <a:chExt cx="7467600" cy="4038600"/>
          </a:xfrm>
        </p:grpSpPr>
        <p:sp>
          <p:nvSpPr>
            <p:cNvPr id="7" name="Rectangle 6"/>
            <p:cNvSpPr/>
            <p:nvPr/>
          </p:nvSpPr>
          <p:spPr bwMode="auto">
            <a:xfrm>
              <a:off x="914400" y="25146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6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parameter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914400" y="29718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return address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914400" y="38862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previous</a:t>
              </a:r>
              <a:br>
                <a:rPr lang="en-US" sz="1600" dirty="0" smtClean="0">
                  <a:latin typeface="Arial"/>
                  <a:cs typeface="Arial"/>
                </a:rPr>
              </a:br>
              <a:r>
                <a:rPr lang="en-US" sz="1600" dirty="0" smtClean="0">
                  <a:latin typeface="Arial"/>
                  <a:cs typeface="Arial"/>
                </a:rPr>
                <a:t>activation record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914400" y="13716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current</a:t>
              </a:r>
              <a:br>
                <a:rPr lang="en-US" sz="1600" dirty="0" smtClean="0">
                  <a:latin typeface="Arial"/>
                  <a:cs typeface="Arial"/>
                </a:rPr>
              </a:br>
              <a:r>
                <a:rPr lang="en-US" sz="1600" dirty="0" smtClean="0">
                  <a:latin typeface="Arial"/>
                  <a:cs typeface="Arial"/>
                </a:rPr>
                <a:t>activation record</a:t>
              </a:r>
              <a:endParaRPr lang="en-US" sz="1600" dirty="0">
                <a:latin typeface="Arial"/>
                <a:cs typeface="Arial"/>
              </a:endParaRPr>
            </a:p>
          </p:txBody>
        </p:sp>
        <p:cxnSp>
          <p:nvCxnSpPr>
            <p:cNvPr id="12" name="Curved Connector 11"/>
            <p:cNvCxnSpPr>
              <a:stCxn id="11" idx="1"/>
              <a:endCxn id="7" idx="1"/>
            </p:cNvCxnSpPr>
            <p:nvPr/>
          </p:nvCxnSpPr>
          <p:spPr bwMode="auto">
            <a:xfrm rot="10800000" flipV="1">
              <a:off x="914400" y="1600200"/>
              <a:ext cx="1588" cy="1143000"/>
            </a:xfrm>
            <a:prstGeom prst="curvedConnector3">
              <a:avLst>
                <a:gd name="adj1" fmla="val 21875504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3" name="Rectangle 12"/>
            <p:cNvSpPr/>
            <p:nvPr/>
          </p:nvSpPr>
          <p:spPr bwMode="auto">
            <a:xfrm>
              <a:off x="914400" y="2057400"/>
              <a:ext cx="1752600" cy="4572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6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a </a:t>
              </a:r>
              <a:r>
                <a:rPr lang="en-US" sz="1600" b="1" dirty="0" smtClean="0">
                  <a:latin typeface="Courier New"/>
                  <a:cs typeface="Courier New"/>
                </a:rPr>
                <a:t>split</a:t>
              </a:r>
              <a:r>
                <a:rPr lang="en-US" sz="1600" dirty="0" smtClean="0">
                  <a:latin typeface="Arial"/>
                  <a:cs typeface="Arial"/>
                </a:rPr>
                <a:t> activation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124200" y="25146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6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parameter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124200" y="29718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return address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124200" y="38862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previous</a:t>
              </a:r>
              <a:br>
                <a:rPr lang="en-US" sz="1600" dirty="0" smtClean="0">
                  <a:latin typeface="Arial"/>
                  <a:cs typeface="Arial"/>
                </a:rPr>
              </a:br>
              <a:r>
                <a:rPr lang="en-US" sz="1600" dirty="0" smtClean="0">
                  <a:latin typeface="Arial"/>
                  <a:cs typeface="Arial"/>
                </a:rPr>
                <a:t>activation record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124200" y="4343400"/>
              <a:ext cx="1752600" cy="10668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>
                  <a:latin typeface="Courier New"/>
                  <a:cs typeface="Courier New"/>
                </a:rPr>
                <a:t>s</a:t>
              </a:r>
              <a:r>
                <a:rPr lang="en-US" sz="1600" b="1" dirty="0" smtClean="0">
                  <a:latin typeface="Courier New"/>
                  <a:cs typeface="Courier New"/>
                </a:rPr>
                <a:t>plit</a:t>
              </a:r>
              <a:r>
                <a:rPr lang="en-US" sz="1600" dirty="0" smtClean="0">
                  <a:latin typeface="Arial"/>
                  <a:cs typeface="Arial"/>
                </a:rPr>
                <a:t>’s</a:t>
              </a:r>
              <a:br>
                <a:rPr lang="en-US" sz="1600" dirty="0" smtClean="0">
                  <a:latin typeface="Arial"/>
                  <a:cs typeface="Arial"/>
                </a:rPr>
              </a:br>
              <a:r>
                <a:rPr lang="en-US" sz="1600" dirty="0" smtClean="0">
                  <a:latin typeface="Arial"/>
                  <a:cs typeface="Arial"/>
                </a:rPr>
                <a:t>variables:</a:t>
              </a:r>
            </a:p>
            <a:p>
              <a:pPr algn="ctr">
                <a:lnSpc>
                  <a:spcPts val="1720"/>
                </a:lnSpc>
              </a:pPr>
              <a:r>
                <a:rPr lang="en-US" sz="1600" b="1" dirty="0">
                  <a:latin typeface="Courier New"/>
                  <a:cs typeface="Courier New"/>
                </a:rPr>
                <a:t>x</a:t>
              </a:r>
              <a:r>
                <a:rPr lang="en-US" sz="1600" dirty="0" smtClean="0">
                  <a:latin typeface="Arial"/>
                  <a:cs typeface="Arial"/>
                </a:rPr>
                <a:t>, </a:t>
              </a:r>
              <a:r>
                <a:rPr lang="en-US" sz="1600" b="1" dirty="0" err="1" smtClean="0">
                  <a:latin typeface="Courier New"/>
                  <a:cs typeface="Courier New"/>
                </a:rPr>
                <a:t>xs</a:t>
              </a:r>
              <a:r>
                <a:rPr lang="en-US" sz="1600" dirty="0" smtClean="0">
                  <a:latin typeface="Arial"/>
                  <a:cs typeface="Arial"/>
                </a:rPr>
                <a:t>, etc.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124200" y="2057400"/>
              <a:ext cx="1752600" cy="4572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620"/>
                </a:lnSpc>
              </a:pPr>
              <a:r>
                <a:rPr lang="en-US" sz="1600" dirty="0">
                  <a:latin typeface="Arial"/>
                  <a:cs typeface="Arial"/>
                </a:rPr>
                <a:t>a</a:t>
              </a:r>
              <a:r>
                <a:rPr lang="en-US" sz="1600" dirty="0" smtClean="0">
                  <a:latin typeface="Arial"/>
                  <a:cs typeface="Arial"/>
                </a:rPr>
                <a:t>nother </a:t>
              </a:r>
              <a:r>
                <a:rPr lang="en-US" sz="1600" b="1" dirty="0" smtClean="0">
                  <a:latin typeface="Courier New"/>
                  <a:cs typeface="Courier New"/>
                </a:rPr>
                <a:t>split</a:t>
              </a:r>
              <a:r>
                <a:rPr lang="en-US" sz="1600" dirty="0" smtClean="0">
                  <a:latin typeface="Arial"/>
                  <a:cs typeface="Arial"/>
                </a:rPr>
                <a:t> activation</a:t>
              </a:r>
              <a:endParaRPr lang="en-US" sz="1600" dirty="0">
                <a:latin typeface="Arial"/>
                <a:cs typeface="Arial"/>
              </a:endParaRPr>
            </a:p>
          </p:txBody>
        </p:sp>
        <p:cxnSp>
          <p:nvCxnSpPr>
            <p:cNvPr id="19" name="Curved Connector 18"/>
            <p:cNvCxnSpPr>
              <a:stCxn id="9" idx="3"/>
              <a:endCxn id="14" idx="1"/>
            </p:cNvCxnSpPr>
            <p:nvPr/>
          </p:nvCxnSpPr>
          <p:spPr bwMode="auto">
            <a:xfrm flipV="1">
              <a:off x="2667000" y="2743200"/>
              <a:ext cx="457200" cy="13716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20" name="Rectangle 19"/>
            <p:cNvSpPr/>
            <p:nvPr/>
          </p:nvSpPr>
          <p:spPr bwMode="auto">
            <a:xfrm>
              <a:off x="6629400" y="25146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6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parameter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6629400" y="29718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return address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6629400" y="38862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previous</a:t>
              </a:r>
              <a:br>
                <a:rPr lang="en-US" sz="1600" dirty="0" smtClean="0">
                  <a:latin typeface="Arial"/>
                  <a:cs typeface="Arial"/>
                </a:rPr>
              </a:br>
              <a:r>
                <a:rPr lang="en-US" sz="1600" dirty="0" smtClean="0">
                  <a:latin typeface="Arial"/>
                  <a:cs typeface="Arial"/>
                </a:rPr>
                <a:t>activation record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6629400" y="4343400"/>
              <a:ext cx="1752600" cy="10668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err="1" smtClean="0">
                  <a:latin typeface="Courier New"/>
                  <a:cs typeface="Courier New"/>
                </a:rPr>
                <a:t>quicksort</a:t>
              </a:r>
              <a:r>
                <a:rPr lang="en-US" sz="1600" dirty="0" err="1" smtClean="0">
                  <a:latin typeface="Arial"/>
                  <a:cs typeface="Arial"/>
                </a:rPr>
                <a:t>’s</a:t>
              </a:r>
              <a:r>
                <a:rPr lang="en-US" sz="1600" dirty="0" smtClean="0">
                  <a:latin typeface="Arial"/>
                  <a:cs typeface="Arial"/>
                </a:rPr>
                <a:t/>
              </a:r>
              <a:br>
                <a:rPr lang="en-US" sz="1600" dirty="0" smtClean="0">
                  <a:latin typeface="Arial"/>
                  <a:cs typeface="Arial"/>
                </a:rPr>
              </a:br>
              <a:r>
                <a:rPr lang="en-US" sz="1600" dirty="0" smtClean="0">
                  <a:latin typeface="Arial"/>
                  <a:cs typeface="Arial"/>
                </a:rPr>
                <a:t>variables:</a:t>
              </a:r>
            </a:p>
            <a:p>
              <a:pPr algn="ctr">
                <a:lnSpc>
                  <a:spcPts val="1720"/>
                </a:lnSpc>
              </a:pPr>
              <a:r>
                <a:rPr lang="en-US" sz="1600" b="1" dirty="0" smtClean="0">
                  <a:latin typeface="Courier New"/>
                  <a:cs typeface="Courier New"/>
                </a:rPr>
                <a:t>pivot</a:t>
              </a:r>
              <a:r>
                <a:rPr lang="en-US" sz="1600" dirty="0" smtClean="0">
                  <a:latin typeface="Arial"/>
                  <a:cs typeface="Arial"/>
                </a:rPr>
                <a:t>, </a:t>
              </a:r>
              <a:r>
                <a:rPr lang="en-US" sz="1600" b="1" dirty="0" smtClean="0">
                  <a:latin typeface="Courier New"/>
                  <a:cs typeface="Courier New"/>
                </a:rPr>
                <a:t>rest</a:t>
              </a:r>
              <a:r>
                <a:rPr lang="en-US" sz="1600" dirty="0" smtClean="0">
                  <a:latin typeface="Arial"/>
                  <a:cs typeface="Arial"/>
                </a:rPr>
                <a:t>, etc.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6629400" y="1828800"/>
              <a:ext cx="1752600" cy="6858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6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first caller: a </a:t>
              </a:r>
              <a:r>
                <a:rPr lang="en-US" sz="1600" b="1" dirty="0" err="1" smtClean="0">
                  <a:latin typeface="Courier New"/>
                  <a:cs typeface="Courier New"/>
                </a:rPr>
                <a:t>quicksort</a:t>
              </a:r>
              <a:r>
                <a:rPr lang="en-US" sz="1600" dirty="0" smtClean="0">
                  <a:latin typeface="Arial"/>
                  <a:cs typeface="Arial"/>
                </a:rPr>
                <a:t> activation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38800" y="28194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 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914400" y="34290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nesting link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124200" y="34290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nesting link</a:t>
              </a:r>
              <a:endParaRPr lang="en-US" sz="1600" dirty="0">
                <a:latin typeface="Arial"/>
                <a:cs typeface="Arial"/>
              </a:endParaRPr>
            </a:p>
          </p:txBody>
        </p:sp>
        <p:cxnSp>
          <p:nvCxnSpPr>
            <p:cNvPr id="33" name="Curved Connector 32"/>
            <p:cNvCxnSpPr/>
            <p:nvPr/>
          </p:nvCxnSpPr>
          <p:spPr bwMode="auto">
            <a:xfrm flipV="1">
              <a:off x="4876800" y="2743200"/>
              <a:ext cx="457200" cy="13716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5" name="Curved Connector 34"/>
            <p:cNvCxnSpPr/>
            <p:nvPr/>
          </p:nvCxnSpPr>
          <p:spPr bwMode="auto">
            <a:xfrm flipV="1">
              <a:off x="6172200" y="2743200"/>
              <a:ext cx="457200" cy="13716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7" name="Curved Connector 36"/>
            <p:cNvCxnSpPr>
              <a:stCxn id="30" idx="3"/>
            </p:cNvCxnSpPr>
            <p:nvPr/>
          </p:nvCxnSpPr>
          <p:spPr bwMode="auto">
            <a:xfrm flipV="1">
              <a:off x="2667000" y="2590800"/>
              <a:ext cx="3962400" cy="1066800"/>
            </a:xfrm>
            <a:prstGeom prst="curvedConnector3">
              <a:avLst>
                <a:gd name="adj1" fmla="val 7212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9" name="Curved Connector 38"/>
            <p:cNvCxnSpPr>
              <a:stCxn id="31" idx="3"/>
            </p:cNvCxnSpPr>
            <p:nvPr/>
          </p:nvCxnSpPr>
          <p:spPr bwMode="auto">
            <a:xfrm flipV="1">
              <a:off x="4876800" y="2590800"/>
              <a:ext cx="1752600" cy="1066800"/>
            </a:xfrm>
            <a:prstGeom prst="curvedConnector3">
              <a:avLst>
                <a:gd name="adj1" fmla="val 4387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46" name="Rectangle 45"/>
            <p:cNvSpPr/>
            <p:nvPr/>
          </p:nvSpPr>
          <p:spPr bwMode="auto">
            <a:xfrm>
              <a:off x="6629400" y="34290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nesting link: </a:t>
              </a:r>
              <a:r>
                <a:rPr lang="en-US" sz="1600" b="1" dirty="0" smtClean="0">
                  <a:latin typeface="Courier New"/>
                  <a:cs typeface="Courier New"/>
                </a:rPr>
                <a:t>null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914400" y="4343400"/>
              <a:ext cx="1752600" cy="10668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>
                  <a:latin typeface="Courier New"/>
                  <a:cs typeface="Courier New"/>
                </a:rPr>
                <a:t>s</a:t>
              </a:r>
              <a:r>
                <a:rPr lang="en-US" sz="1600" b="1" dirty="0" smtClean="0">
                  <a:latin typeface="Courier New"/>
                  <a:cs typeface="Courier New"/>
                </a:rPr>
                <a:t>plit</a:t>
              </a:r>
              <a:r>
                <a:rPr lang="en-US" sz="1600" dirty="0" smtClean="0">
                  <a:latin typeface="Arial"/>
                  <a:cs typeface="Arial"/>
                </a:rPr>
                <a:t>’s</a:t>
              </a:r>
              <a:br>
                <a:rPr lang="en-US" sz="1600" dirty="0" smtClean="0">
                  <a:latin typeface="Arial"/>
                  <a:cs typeface="Arial"/>
                </a:rPr>
              </a:br>
              <a:r>
                <a:rPr lang="en-US" sz="1600" dirty="0" smtClean="0">
                  <a:latin typeface="Arial"/>
                  <a:cs typeface="Arial"/>
                </a:rPr>
                <a:t>variables:</a:t>
              </a:r>
            </a:p>
            <a:p>
              <a:pPr algn="ctr">
                <a:lnSpc>
                  <a:spcPts val="1720"/>
                </a:lnSpc>
              </a:pPr>
              <a:r>
                <a:rPr lang="en-US" sz="1600" b="1" dirty="0">
                  <a:latin typeface="Courier New"/>
                  <a:cs typeface="Courier New"/>
                </a:rPr>
                <a:t>x</a:t>
              </a:r>
              <a:r>
                <a:rPr lang="en-US" sz="1600" dirty="0" smtClean="0">
                  <a:latin typeface="Arial"/>
                  <a:cs typeface="Arial"/>
                </a:rPr>
                <a:t>, </a:t>
              </a:r>
              <a:r>
                <a:rPr lang="en-US" sz="1600" b="1" dirty="0" err="1" smtClean="0">
                  <a:latin typeface="Courier New"/>
                  <a:cs typeface="Courier New"/>
                </a:rPr>
                <a:t>xs</a:t>
              </a:r>
              <a:r>
                <a:rPr lang="en-US" sz="1600" dirty="0" smtClean="0">
                  <a:latin typeface="Arial"/>
                  <a:cs typeface="Arial"/>
                </a:rPr>
                <a:t>, etc.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The Nesting Link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Easy if there is only one level of nesting:</a:t>
            </a:r>
          </a:p>
          <a:p>
            <a:pPr lvl="1"/>
            <a:r>
              <a:rPr lang="en-US"/>
              <a:t>Calling outer function: set to null</a:t>
            </a:r>
          </a:p>
          <a:p>
            <a:pPr lvl="1"/>
            <a:r>
              <a:rPr lang="en-US"/>
              <a:t>Calling from outer to inner: set nesting link same as caller’s activation record</a:t>
            </a:r>
          </a:p>
          <a:p>
            <a:pPr lvl="1"/>
            <a:r>
              <a:rPr lang="en-US"/>
              <a:t>Calling from inner to inner: set nesting link same as caller’s nesting link</a:t>
            </a:r>
          </a:p>
          <a:p>
            <a:r>
              <a:rPr lang="en-US"/>
              <a:t>More complicated if there are multiple levels of nesting…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E318-3F43-9148-B8B2-9612A7B7AA94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Levels Of Nesting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810000"/>
            <a:ext cx="7772400" cy="2057400"/>
          </a:xfrm>
        </p:spPr>
        <p:txBody>
          <a:bodyPr/>
          <a:lstStyle/>
          <a:p>
            <a:r>
              <a:rPr lang="en-US" sz="2800" dirty="0"/>
              <a:t>References at the same level (</a:t>
            </a:r>
            <a:r>
              <a:rPr lang="en-US" sz="2800" b="1" dirty="0">
                <a:latin typeface="Courier New" pitchFamily="-111" charset="0"/>
              </a:rPr>
              <a:t>f1</a:t>
            </a:r>
            <a:r>
              <a:rPr lang="en-US" sz="2800" dirty="0"/>
              <a:t> to </a:t>
            </a:r>
            <a:r>
              <a:rPr lang="en-US" sz="2800" b="1" dirty="0">
                <a:latin typeface="Courier New" pitchFamily="-111" charset="0"/>
              </a:rPr>
              <a:t>v1</a:t>
            </a:r>
            <a:r>
              <a:rPr lang="en-US" sz="2800" dirty="0"/>
              <a:t>, </a:t>
            </a:r>
            <a:r>
              <a:rPr lang="en-US" sz="2800" b="1" dirty="0">
                <a:latin typeface="Courier New" pitchFamily="-111" charset="0"/>
              </a:rPr>
              <a:t>f2</a:t>
            </a:r>
            <a:r>
              <a:rPr lang="en-US" sz="2800" dirty="0"/>
              <a:t> to </a:t>
            </a:r>
            <a:r>
              <a:rPr lang="en-US" sz="2800" b="1" dirty="0">
                <a:latin typeface="Courier New" pitchFamily="-111" charset="0"/>
              </a:rPr>
              <a:t>v2</a:t>
            </a:r>
            <a:r>
              <a:rPr lang="en-US" sz="2800" dirty="0"/>
              <a:t>, </a:t>
            </a:r>
            <a:r>
              <a:rPr lang="en-US" sz="2800" b="1" dirty="0">
                <a:latin typeface="Courier New" pitchFamily="-111" charset="0"/>
              </a:rPr>
              <a:t>f3</a:t>
            </a:r>
            <a:r>
              <a:rPr lang="en-US" sz="2800" dirty="0"/>
              <a:t> to </a:t>
            </a:r>
            <a:r>
              <a:rPr lang="en-US" sz="2800" b="1" dirty="0">
                <a:latin typeface="Courier New" pitchFamily="-111" charset="0"/>
              </a:rPr>
              <a:t>v3</a:t>
            </a:r>
            <a:r>
              <a:rPr lang="en-US" sz="2800" dirty="0"/>
              <a:t> ) use current activation record</a:t>
            </a:r>
          </a:p>
          <a:p>
            <a:r>
              <a:rPr lang="en-US" sz="2800" dirty="0"/>
              <a:t>References </a:t>
            </a:r>
            <a:r>
              <a:rPr lang="en-US" sz="2800" i="1" dirty="0" err="1"/>
              <a:t>n</a:t>
            </a:r>
            <a:r>
              <a:rPr lang="en-US" sz="2800" dirty="0"/>
              <a:t> nesting levels away chain back through </a:t>
            </a:r>
            <a:r>
              <a:rPr lang="en-US" sz="2800" i="1" dirty="0" err="1"/>
              <a:t>n</a:t>
            </a:r>
            <a:r>
              <a:rPr lang="en-US" sz="2800" dirty="0"/>
              <a:t> nesting links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63B3-9077-7744-8D0B-AD468D2C01F3}" type="slidenum">
              <a:rPr lang="en-US"/>
              <a:pPr/>
              <a:t>38</a:t>
            </a:fld>
            <a:endParaRPr lang="en-US"/>
          </a:p>
        </p:txBody>
      </p:sp>
      <p:sp>
        <p:nvSpPr>
          <p:cNvPr id="211973" name="Rectangle 5"/>
          <p:cNvSpPr>
            <a:spLocks noChangeArrowheads="1"/>
          </p:cNvSpPr>
          <p:nvPr/>
        </p:nvSpPr>
        <p:spPr bwMode="auto">
          <a:xfrm>
            <a:off x="2305050" y="2484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600200" y="1319574"/>
            <a:ext cx="5410200" cy="2338026"/>
            <a:chOff x="1600200" y="1319574"/>
            <a:chExt cx="5410200" cy="2338026"/>
          </a:xfrm>
        </p:grpSpPr>
        <p:sp>
          <p:nvSpPr>
            <p:cNvPr id="9" name="Rectangle 8"/>
            <p:cNvSpPr/>
            <p:nvPr/>
          </p:nvSpPr>
          <p:spPr bwMode="auto">
            <a:xfrm>
              <a:off x="1676400" y="1600200"/>
              <a:ext cx="5334000" cy="20574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905000" y="2286000"/>
              <a:ext cx="4876800" cy="12192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133600" y="2895600"/>
              <a:ext cx="4495800" cy="4572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00200" y="1319574"/>
              <a:ext cx="2438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/>
                  <a:cs typeface="Courier New"/>
                </a:rPr>
                <a:t>function f1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0" y="1981200"/>
              <a:ext cx="2438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/>
                  <a:cs typeface="Courier New"/>
                </a:rPr>
                <a:t>function f2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28800" y="1524000"/>
              <a:ext cx="2438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/>
                  <a:cs typeface="Courier New"/>
                </a:rPr>
                <a:t>variable v1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57400" y="2590800"/>
              <a:ext cx="2438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/>
                  <a:cs typeface="Courier New"/>
                </a:rPr>
                <a:t>function f3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57400" y="2209800"/>
              <a:ext cx="2438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/>
                  <a:cs typeface="Courier New"/>
                </a:rPr>
                <a:t>variable v2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86000" y="2819400"/>
              <a:ext cx="2438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/>
                  <a:cs typeface="Courier New"/>
                </a:rPr>
                <a:t>variable v3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Solutions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problem: references from inner functions to variables in outer ones</a:t>
            </a:r>
          </a:p>
          <a:p>
            <a:pPr lvl="1"/>
            <a:r>
              <a:rPr lang="en-US"/>
              <a:t>Nesting links in activation records: as shown</a:t>
            </a:r>
          </a:p>
          <a:p>
            <a:pPr lvl="1"/>
            <a:r>
              <a:rPr lang="en-US"/>
              <a:t>Displays: nesting links not in the activation records, but collected in a single static array</a:t>
            </a:r>
          </a:p>
          <a:p>
            <a:pPr lvl="1"/>
            <a:r>
              <a:rPr lang="en-US"/>
              <a:t>Lambda lifting: problem references replaced by references to new, hidden parameters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E53B-67F8-F441-A675-62F74776FB0A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Activation records</a:t>
            </a:r>
          </a:p>
          <a:p>
            <a:r>
              <a:rPr lang="en-US"/>
              <a:t>Static allocation of activation records</a:t>
            </a:r>
          </a:p>
          <a:p>
            <a:r>
              <a:rPr lang="en-US"/>
              <a:t>Stacks of activation records</a:t>
            </a:r>
          </a:p>
          <a:p>
            <a:r>
              <a:rPr lang="en-US"/>
              <a:t>Handling nested function definitions</a:t>
            </a:r>
          </a:p>
          <a:p>
            <a:r>
              <a:rPr lang="en-US"/>
              <a:t>Functions as parameters</a:t>
            </a:r>
          </a:p>
          <a:p>
            <a:r>
              <a:rPr lang="en-US"/>
              <a:t>Long-lived activation records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BEAB-239F-7549-9E24-7A23741E4C3C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Activation-specific variables</a:t>
            </a:r>
          </a:p>
          <a:p>
            <a:r>
              <a:rPr lang="en-US">
                <a:solidFill>
                  <a:schemeClr val="bg2"/>
                </a:solidFill>
              </a:rPr>
              <a:t>Static allocation of activation records</a:t>
            </a:r>
          </a:p>
          <a:p>
            <a:r>
              <a:rPr lang="en-US">
                <a:solidFill>
                  <a:schemeClr val="bg2"/>
                </a:solidFill>
              </a:rPr>
              <a:t>Stacks of activation records</a:t>
            </a:r>
          </a:p>
          <a:p>
            <a:r>
              <a:rPr lang="en-US">
                <a:solidFill>
                  <a:schemeClr val="bg2"/>
                </a:solidFill>
              </a:rPr>
              <a:t>Handling nested function definitions</a:t>
            </a:r>
          </a:p>
          <a:p>
            <a:r>
              <a:rPr lang="en-US"/>
              <a:t>Functions as parameters</a:t>
            </a:r>
          </a:p>
          <a:p>
            <a:r>
              <a:rPr lang="en-US">
                <a:solidFill>
                  <a:schemeClr val="bg2"/>
                </a:solidFill>
              </a:rPr>
              <a:t>Long-lived activation records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9831-0981-524F-ACFB-9C74ED4798E0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As Parameters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you pass a function as a parameter, what really gets passed?</a:t>
            </a:r>
          </a:p>
          <a:p>
            <a:r>
              <a:rPr lang="en-US"/>
              <a:t>Code must be part of it: source code, compiled code, pointer to code, or implementation in some other form</a:t>
            </a:r>
          </a:p>
          <a:p>
            <a:r>
              <a:rPr lang="en-US"/>
              <a:t>For some languages, something more is required…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45AD-8A5B-FC47-AB05-993418848413}" type="slidenum">
              <a:rPr lang="en-US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772400" cy="11049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505200"/>
            <a:ext cx="7772400" cy="2514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This function adds </a:t>
            </a:r>
            <a:r>
              <a:rPr lang="en-US" b="1">
                <a:latin typeface="Courier New" pitchFamily="-111" charset="0"/>
              </a:rPr>
              <a:t>x</a:t>
            </a:r>
            <a:r>
              <a:rPr lang="en-US"/>
              <a:t> to each element of </a:t>
            </a:r>
            <a:r>
              <a:rPr lang="en-US" b="1">
                <a:latin typeface="Courier New" pitchFamily="-111" charset="0"/>
              </a:rPr>
              <a:t>theList</a:t>
            </a:r>
          </a:p>
          <a:p>
            <a:pPr>
              <a:lnSpc>
                <a:spcPct val="90000"/>
              </a:lnSpc>
            </a:pPr>
            <a:r>
              <a:rPr lang="en-US"/>
              <a:t>Notice: </a:t>
            </a:r>
            <a:r>
              <a:rPr lang="en-US" b="1">
                <a:latin typeface="Courier New" pitchFamily="-111" charset="0"/>
              </a:rPr>
              <a:t>addXToAll</a:t>
            </a:r>
            <a:r>
              <a:rPr lang="en-US"/>
              <a:t> calls </a:t>
            </a:r>
            <a:r>
              <a:rPr lang="en-US" b="1">
                <a:latin typeface="Courier New" pitchFamily="-111" charset="0"/>
              </a:rPr>
              <a:t>map</a:t>
            </a:r>
            <a:r>
              <a:rPr lang="en-US"/>
              <a:t>, </a:t>
            </a:r>
            <a:r>
              <a:rPr lang="en-US" b="1">
                <a:latin typeface="Courier New" pitchFamily="-111" charset="0"/>
              </a:rPr>
              <a:t>map</a:t>
            </a:r>
            <a:r>
              <a:rPr lang="en-US"/>
              <a:t> calls </a:t>
            </a:r>
            <a:r>
              <a:rPr lang="en-US" b="1">
                <a:latin typeface="Courier New" pitchFamily="-111" charset="0"/>
              </a:rPr>
              <a:t>addX</a:t>
            </a:r>
            <a:r>
              <a:rPr lang="en-US"/>
              <a:t>, and </a:t>
            </a:r>
            <a:r>
              <a:rPr lang="en-US" b="1">
                <a:latin typeface="Courier New" pitchFamily="-111" charset="0"/>
              </a:rPr>
              <a:t>addX</a:t>
            </a:r>
            <a:r>
              <a:rPr lang="en-US"/>
              <a:t> refers to a variable </a:t>
            </a:r>
            <a:r>
              <a:rPr lang="en-US" b="1">
                <a:latin typeface="Courier New" pitchFamily="-111" charset="0"/>
              </a:rPr>
              <a:t>x</a:t>
            </a:r>
            <a:r>
              <a:rPr lang="en-US"/>
              <a:t> in </a:t>
            </a:r>
            <a:r>
              <a:rPr lang="en-US" b="1">
                <a:latin typeface="Courier New" pitchFamily="-111" charset="0"/>
              </a:rPr>
              <a:t>addXToAll</a:t>
            </a:r>
            <a:r>
              <a:rPr lang="en-US"/>
              <a:t>’s activation record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E97F-460E-CA4B-B177-22467DB58B00}" type="slidenum">
              <a:rPr lang="en-US"/>
              <a:pPr/>
              <a:t>42</a:t>
            </a:fld>
            <a:endParaRPr lang="en-US"/>
          </a:p>
        </p:txBody>
      </p:sp>
      <p:sp>
        <p:nvSpPr>
          <p:cNvPr id="219140" name="Text Box 4"/>
          <p:cNvSpPr txBox="1">
            <a:spLocks noChangeArrowheads="1"/>
          </p:cNvSpPr>
          <p:nvPr/>
        </p:nvSpPr>
        <p:spPr bwMode="auto">
          <a:xfrm>
            <a:off x="2133600" y="1127125"/>
            <a:ext cx="56388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fun addXToAll (x,theList) =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let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fun addX y =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  y + x;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in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map addX theList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end;</a:t>
            </a:r>
            <a:endParaRPr lang="en-US" sz="2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Nesting Links Again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When </a:t>
            </a:r>
            <a:r>
              <a:rPr lang="en-US" b="1">
                <a:latin typeface="Courier New" pitchFamily="-111" charset="0"/>
              </a:rPr>
              <a:t>map</a:t>
            </a:r>
            <a:r>
              <a:rPr lang="en-US"/>
              <a:t> calls </a:t>
            </a:r>
            <a:r>
              <a:rPr lang="en-US" b="1">
                <a:latin typeface="Courier New" pitchFamily="-111" charset="0"/>
              </a:rPr>
              <a:t>addX</a:t>
            </a:r>
            <a:r>
              <a:rPr lang="en-US"/>
              <a:t>, what nesting link will </a:t>
            </a:r>
            <a:r>
              <a:rPr lang="en-US" b="1">
                <a:latin typeface="Courier New" pitchFamily="-111" charset="0"/>
              </a:rPr>
              <a:t>addX</a:t>
            </a:r>
            <a:r>
              <a:rPr lang="en-US"/>
              <a:t> be given?</a:t>
            </a:r>
          </a:p>
          <a:p>
            <a:pPr lvl="1">
              <a:lnSpc>
                <a:spcPct val="90000"/>
              </a:lnSpc>
            </a:pPr>
            <a:r>
              <a:rPr lang="en-US"/>
              <a:t>Not </a:t>
            </a:r>
            <a:r>
              <a:rPr lang="en-US" b="1">
                <a:latin typeface="Courier New" pitchFamily="-111" charset="0"/>
              </a:rPr>
              <a:t>map</a:t>
            </a:r>
            <a:r>
              <a:rPr lang="en-US"/>
              <a:t>’s activation record: </a:t>
            </a:r>
            <a:r>
              <a:rPr lang="en-US" b="1">
                <a:latin typeface="Courier New" pitchFamily="-111" charset="0"/>
              </a:rPr>
              <a:t>addX</a:t>
            </a:r>
            <a:r>
              <a:rPr lang="en-US"/>
              <a:t> is not nested inside </a:t>
            </a:r>
            <a:r>
              <a:rPr lang="en-US" b="1">
                <a:latin typeface="Courier New" pitchFamily="-111" charset="0"/>
              </a:rPr>
              <a:t>map</a:t>
            </a:r>
            <a:r>
              <a:rPr lang="en-US"/>
              <a:t> </a:t>
            </a:r>
          </a:p>
          <a:p>
            <a:pPr lvl="1">
              <a:lnSpc>
                <a:spcPct val="90000"/>
              </a:lnSpc>
            </a:pPr>
            <a:r>
              <a:rPr lang="en-US"/>
              <a:t>Not </a:t>
            </a:r>
            <a:r>
              <a:rPr lang="en-US" b="1">
                <a:latin typeface="Courier New" pitchFamily="-111" charset="0"/>
              </a:rPr>
              <a:t>map</a:t>
            </a:r>
            <a:r>
              <a:rPr lang="en-US"/>
              <a:t>’s nesting link: </a:t>
            </a:r>
            <a:r>
              <a:rPr lang="en-US" b="1">
                <a:latin typeface="Courier New" pitchFamily="-111" charset="0"/>
              </a:rPr>
              <a:t>map</a:t>
            </a:r>
            <a:r>
              <a:rPr lang="en-US"/>
              <a:t> is not nested inside anything</a:t>
            </a:r>
          </a:p>
          <a:p>
            <a:pPr>
              <a:lnSpc>
                <a:spcPct val="90000"/>
              </a:lnSpc>
            </a:pPr>
            <a:r>
              <a:rPr lang="en-US"/>
              <a:t>To make this work, the parameter </a:t>
            </a:r>
            <a:r>
              <a:rPr lang="en-US" b="1">
                <a:latin typeface="Courier New" pitchFamily="-111" charset="0"/>
              </a:rPr>
              <a:t>addX</a:t>
            </a:r>
            <a:r>
              <a:rPr lang="en-US"/>
              <a:t> passed to </a:t>
            </a:r>
            <a:r>
              <a:rPr lang="en-US" b="1">
                <a:latin typeface="Courier New" pitchFamily="-111" charset="0"/>
              </a:rPr>
              <a:t>map</a:t>
            </a:r>
            <a:r>
              <a:rPr lang="en-US"/>
              <a:t> must include the nesting link to use when </a:t>
            </a:r>
            <a:r>
              <a:rPr lang="en-US" b="1">
                <a:latin typeface="Courier New" pitchFamily="-111" charset="0"/>
              </a:rPr>
              <a:t>addX</a:t>
            </a:r>
            <a:r>
              <a:rPr lang="en-US"/>
              <a:t> is called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7C0C-A3A6-594B-AB53-978C5805F75C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1104900"/>
          </a:xfrm>
        </p:spPr>
        <p:txBody>
          <a:bodyPr/>
          <a:lstStyle/>
          <a:p>
            <a:r>
              <a:rPr lang="en-US" dirty="0"/>
              <a:t>Not Just For Parameters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Many languages allow functions to be passed as parameters</a:t>
            </a:r>
          </a:p>
          <a:p>
            <a:pPr>
              <a:lnSpc>
                <a:spcPct val="90000"/>
              </a:lnSpc>
            </a:pPr>
            <a:r>
              <a:rPr lang="en-US" dirty="0"/>
              <a:t>Functional languages allow many more kinds of operations on function-values: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passed as parameters, returned from functions, constructed by expressions, etc.</a:t>
            </a:r>
          </a:p>
          <a:p>
            <a:pPr>
              <a:lnSpc>
                <a:spcPct val="90000"/>
              </a:lnSpc>
            </a:pPr>
            <a:r>
              <a:rPr lang="en-US" dirty="0"/>
              <a:t>Function-values include both</a:t>
            </a:r>
            <a:r>
              <a:rPr lang="en-US" dirty="0" smtClean="0"/>
              <a:t> parts: code </a:t>
            </a:r>
            <a:r>
              <a:rPr lang="en-US" dirty="0"/>
              <a:t>to call, and nesting link to use when calling 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4E81-21DB-BC46-BA88-485476C0BC35}" type="slidenum">
              <a:rPr lang="en-US"/>
              <a:pPr/>
              <a:t>44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429000" y="5181600"/>
            <a:ext cx="3048000" cy="990600"/>
            <a:chOff x="3429000" y="5181600"/>
            <a:chExt cx="3048000" cy="990600"/>
          </a:xfrm>
        </p:grpSpPr>
        <p:grpSp>
          <p:nvGrpSpPr>
            <p:cNvPr id="7" name="Group 6"/>
            <p:cNvGrpSpPr/>
            <p:nvPr/>
          </p:nvGrpSpPr>
          <p:grpSpPr>
            <a:xfrm>
              <a:off x="3429000" y="5181600"/>
              <a:ext cx="2057400" cy="990600"/>
              <a:chOff x="6400800" y="3276600"/>
              <a:chExt cx="2057400" cy="990600"/>
            </a:xfrm>
          </p:grpSpPr>
          <p:sp>
            <p:nvSpPr>
              <p:cNvPr id="8" name="Oval 7"/>
              <p:cNvSpPr/>
              <p:nvPr/>
            </p:nvSpPr>
            <p:spPr bwMode="auto">
              <a:xfrm>
                <a:off x="6400800" y="3276600"/>
                <a:ext cx="2057400" cy="990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08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553200" y="3429000"/>
                <a:ext cx="182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Courier New"/>
                    <a:cs typeface="Courier New"/>
                  </a:rPr>
                  <a:t>f</a:t>
                </a:r>
                <a:r>
                  <a:rPr lang="en-US" sz="1600" b="1" dirty="0" smtClean="0">
                    <a:latin typeface="Courier New"/>
                    <a:cs typeface="Courier New"/>
                  </a:rPr>
                  <a:t>n </a:t>
                </a:r>
                <a:r>
                  <a:rPr lang="en-US" sz="1600" b="1" dirty="0" err="1" smtClean="0">
                    <a:latin typeface="Courier New"/>
                    <a:cs typeface="Courier New"/>
                  </a:rPr>
                  <a:t>y</a:t>
                </a:r>
                <a:r>
                  <a:rPr lang="en-US" sz="1600" b="1" dirty="0" smtClean="0">
                    <a:latin typeface="Courier New"/>
                    <a:cs typeface="Courier New"/>
                  </a:rPr>
                  <a:t> =&gt; </a:t>
                </a:r>
                <a:r>
                  <a:rPr lang="en-US" sz="1600" b="1" dirty="0" err="1" smtClean="0">
                    <a:latin typeface="Courier New"/>
                    <a:cs typeface="Courier New"/>
                  </a:rPr>
                  <a:t>y</a:t>
                </a:r>
                <a:r>
                  <a:rPr lang="en-US" sz="1600" b="1" dirty="0" smtClean="0">
                    <a:latin typeface="Courier New"/>
                    <a:cs typeface="Courier New"/>
                  </a:rPr>
                  <a:t> + </a:t>
                </a:r>
                <a:r>
                  <a:rPr lang="en-US" sz="1600" b="1" dirty="0" err="1" smtClean="0">
                    <a:latin typeface="Courier New"/>
                    <a:cs typeface="Courier New"/>
                  </a:rPr>
                  <a:t>x</a:t>
                </a:r>
                <a:endParaRPr lang="en-US" sz="1600" b="1" dirty="0">
                  <a:latin typeface="Courier New"/>
                  <a:cs typeface="Courier New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7010400" y="3886200"/>
                <a:ext cx="914400" cy="2286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08" charset="0"/>
                </a:endParaRPr>
              </a:p>
            </p:txBody>
          </p:sp>
        </p:grpSp>
        <p:cxnSp>
          <p:nvCxnSpPr>
            <p:cNvPr id="12" name="Curved Connector 11"/>
            <p:cNvCxnSpPr>
              <a:stCxn id="10" idx="3"/>
            </p:cNvCxnSpPr>
            <p:nvPr/>
          </p:nvCxnSpPr>
          <p:spPr bwMode="auto">
            <a:xfrm flipV="1">
              <a:off x="4953000" y="5486400"/>
              <a:ext cx="1524000" cy="4191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4606-7446-5944-B614-E9F62BC7E3A8}" type="slidenum">
              <a:rPr lang="en-US"/>
              <a:pPr/>
              <a:t>45</a:t>
            </a:fld>
            <a:endParaRPr lang="en-US"/>
          </a:p>
        </p:txBody>
      </p:sp>
      <p:sp>
        <p:nvSpPr>
          <p:cNvPr id="222213" name="Rectangle 5"/>
          <p:cNvSpPr>
            <a:spLocks noChangeArrowheads="1"/>
          </p:cNvSpPr>
          <p:nvPr/>
        </p:nvSpPr>
        <p:spPr bwMode="auto">
          <a:xfrm>
            <a:off x="2206625" y="1673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3886200" y="609600"/>
            <a:ext cx="44958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fun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addXToAll</a:t>
            </a:r>
            <a: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x,theList</a:t>
            </a:r>
            <a: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) =</a:t>
            </a:r>
            <a:b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let</a:t>
            </a:r>
            <a:b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fun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addX</a:t>
            </a:r>
            <a: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y</a:t>
            </a:r>
            <a: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=</a:t>
            </a:r>
            <a:b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y</a:t>
            </a:r>
            <a: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+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x</a:t>
            </a:r>
            <a: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;</a:t>
            </a:r>
            <a:b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in</a:t>
            </a:r>
            <a:b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map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addX</a:t>
            </a:r>
            <a: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theList</a:t>
            </a:r>
            <a: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end;</a:t>
            </a:r>
            <a:endParaRPr lang="en-US" sz="2000" dirty="0"/>
          </a:p>
        </p:txBody>
      </p:sp>
      <p:sp>
        <p:nvSpPr>
          <p:cNvPr id="222215" name="Text Box 7"/>
          <p:cNvSpPr txBox="1">
            <a:spLocks noChangeArrowheads="1"/>
          </p:cNvSpPr>
          <p:nvPr/>
        </p:nvSpPr>
        <p:spPr bwMode="auto">
          <a:xfrm>
            <a:off x="5105400" y="4556125"/>
            <a:ext cx="35814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This shows the contents of memory just before the call to </a:t>
            </a:r>
            <a:r>
              <a:rPr lang="en-US" sz="2000" b="1">
                <a:latin typeface="Courier New" pitchFamily="-111" charset="0"/>
              </a:rPr>
              <a:t>map</a:t>
            </a:r>
            <a:r>
              <a:rPr lang="en-US" sz="2000" i="1"/>
              <a:t>.  The variable </a:t>
            </a:r>
            <a:r>
              <a:rPr lang="en-US" sz="2000" b="1">
                <a:latin typeface="Courier New" pitchFamily="-111" charset="0"/>
              </a:rPr>
              <a:t>addX</a:t>
            </a:r>
            <a:r>
              <a:rPr lang="en-US" sz="2000" i="1"/>
              <a:t> is bound to a function-value including code and nesting link.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62000" y="1828800"/>
            <a:ext cx="4648200" cy="4114800"/>
            <a:chOff x="762000" y="1828800"/>
            <a:chExt cx="4648200" cy="4114800"/>
          </a:xfrm>
        </p:grpSpPr>
        <p:grpSp>
          <p:nvGrpSpPr>
            <p:cNvPr id="13" name="Group 12"/>
            <p:cNvGrpSpPr/>
            <p:nvPr/>
          </p:nvGrpSpPr>
          <p:grpSpPr>
            <a:xfrm>
              <a:off x="3352800" y="3505200"/>
              <a:ext cx="2057400" cy="990600"/>
              <a:chOff x="6400800" y="3276600"/>
              <a:chExt cx="2057400" cy="990600"/>
            </a:xfrm>
          </p:grpSpPr>
          <p:sp>
            <p:nvSpPr>
              <p:cNvPr id="10" name="Oval 9"/>
              <p:cNvSpPr/>
              <p:nvPr/>
            </p:nvSpPr>
            <p:spPr bwMode="auto">
              <a:xfrm>
                <a:off x="6400800" y="3276600"/>
                <a:ext cx="2057400" cy="990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08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553200" y="3429000"/>
                <a:ext cx="182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Courier New"/>
                    <a:cs typeface="Courier New"/>
                  </a:rPr>
                  <a:t>f</a:t>
                </a:r>
                <a:r>
                  <a:rPr lang="en-US" sz="1600" b="1" dirty="0" smtClean="0">
                    <a:latin typeface="Courier New"/>
                    <a:cs typeface="Courier New"/>
                  </a:rPr>
                  <a:t>n </a:t>
                </a:r>
                <a:r>
                  <a:rPr lang="en-US" sz="1600" b="1" dirty="0" err="1" smtClean="0">
                    <a:latin typeface="Courier New"/>
                    <a:cs typeface="Courier New"/>
                  </a:rPr>
                  <a:t>y</a:t>
                </a:r>
                <a:r>
                  <a:rPr lang="en-US" sz="1600" b="1" dirty="0" smtClean="0">
                    <a:latin typeface="Courier New"/>
                    <a:cs typeface="Courier New"/>
                  </a:rPr>
                  <a:t> =&gt; </a:t>
                </a:r>
                <a:r>
                  <a:rPr lang="en-US" sz="1600" b="1" dirty="0" err="1" smtClean="0">
                    <a:latin typeface="Courier New"/>
                    <a:cs typeface="Courier New"/>
                  </a:rPr>
                  <a:t>y</a:t>
                </a:r>
                <a:r>
                  <a:rPr lang="en-US" sz="1600" b="1" dirty="0" smtClean="0">
                    <a:latin typeface="Courier New"/>
                    <a:cs typeface="Courier New"/>
                  </a:rPr>
                  <a:t> + </a:t>
                </a:r>
                <a:r>
                  <a:rPr lang="en-US" sz="1600" b="1" dirty="0" err="1" smtClean="0">
                    <a:latin typeface="Courier New"/>
                    <a:cs typeface="Courier New"/>
                  </a:rPr>
                  <a:t>x</a:t>
                </a:r>
                <a:endParaRPr lang="en-US" sz="1600" b="1" dirty="0">
                  <a:latin typeface="Courier New"/>
                  <a:cs typeface="Courier New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7010400" y="3886200"/>
                <a:ext cx="914400" cy="2286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08" charset="0"/>
                </a:endParaRPr>
              </a:p>
            </p:txBody>
          </p:sp>
        </p:grpSp>
        <p:sp>
          <p:nvSpPr>
            <p:cNvPr id="25" name="Rectangle 24"/>
            <p:cNvSpPr/>
            <p:nvPr/>
          </p:nvSpPr>
          <p:spPr bwMode="auto">
            <a:xfrm>
              <a:off x="762000" y="27432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6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parameter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762000" y="32004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return address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762000" y="41148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previous</a:t>
              </a:r>
              <a:br>
                <a:rPr lang="en-US" sz="1600" dirty="0" smtClean="0">
                  <a:latin typeface="Arial"/>
                  <a:cs typeface="Arial"/>
                </a:rPr>
              </a:br>
              <a:r>
                <a:rPr lang="en-US" sz="1600" dirty="0" smtClean="0">
                  <a:latin typeface="Arial"/>
                  <a:cs typeface="Arial"/>
                </a:rPr>
                <a:t>activation record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762000" y="45720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err="1" smtClean="0">
                  <a:latin typeface="Courier New"/>
                  <a:cs typeface="Courier New"/>
                </a:rPr>
                <a:t>x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762000" y="36576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nesting link: </a:t>
              </a:r>
              <a:r>
                <a:rPr lang="en-US" sz="1600" b="1" dirty="0" smtClean="0">
                  <a:latin typeface="Courier New"/>
                  <a:cs typeface="Courier New"/>
                </a:rPr>
                <a:t>null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62000" y="50292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err="1" smtClean="0">
                  <a:latin typeface="Courier New"/>
                  <a:cs typeface="Courier New"/>
                </a:rPr>
                <a:t>theList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62000" y="54864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err="1" smtClean="0">
                  <a:latin typeface="Courier New"/>
                  <a:cs typeface="Courier New"/>
                </a:rPr>
                <a:t>addX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762000" y="18288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current</a:t>
              </a:r>
              <a:br>
                <a:rPr lang="en-US" sz="1600" dirty="0" smtClean="0">
                  <a:latin typeface="Arial"/>
                  <a:cs typeface="Arial"/>
                </a:rPr>
              </a:br>
              <a:r>
                <a:rPr lang="en-US" sz="1600" dirty="0" smtClean="0">
                  <a:latin typeface="Arial"/>
                  <a:cs typeface="Arial"/>
                </a:rPr>
                <a:t>activation record</a:t>
              </a:r>
              <a:endParaRPr lang="en-US" sz="1600" dirty="0">
                <a:latin typeface="Arial"/>
                <a:cs typeface="Arial"/>
              </a:endParaRPr>
            </a:p>
          </p:txBody>
        </p:sp>
        <p:cxnSp>
          <p:nvCxnSpPr>
            <p:cNvPr id="36" name="Curved Connector 35"/>
            <p:cNvCxnSpPr>
              <a:stCxn id="35" idx="1"/>
              <a:endCxn id="25" idx="1"/>
            </p:cNvCxnSpPr>
            <p:nvPr/>
          </p:nvCxnSpPr>
          <p:spPr bwMode="auto">
            <a:xfrm rot="10800000" flipV="1">
              <a:off x="762000" y="2057400"/>
              <a:ext cx="1588" cy="914400"/>
            </a:xfrm>
            <a:prstGeom prst="curvedConnector3">
              <a:avLst>
                <a:gd name="adj1" fmla="val 1439546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9" name="Shape 38"/>
            <p:cNvCxnSpPr>
              <a:stCxn id="34" idx="3"/>
              <a:endCxn id="10" idx="4"/>
            </p:cNvCxnSpPr>
            <p:nvPr/>
          </p:nvCxnSpPr>
          <p:spPr bwMode="auto">
            <a:xfrm flipV="1">
              <a:off x="2514600" y="4495800"/>
              <a:ext cx="1866900" cy="1219200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41" name="Curved Connector 40"/>
            <p:cNvCxnSpPr>
              <a:stCxn id="12" idx="1"/>
              <a:endCxn id="25" idx="3"/>
            </p:cNvCxnSpPr>
            <p:nvPr/>
          </p:nvCxnSpPr>
          <p:spPr bwMode="auto">
            <a:xfrm rot="10800000">
              <a:off x="2514600" y="2971800"/>
              <a:ext cx="1447800" cy="12573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Activation-specific variables</a:t>
            </a:r>
          </a:p>
          <a:p>
            <a:r>
              <a:rPr lang="en-US">
                <a:solidFill>
                  <a:schemeClr val="bg2"/>
                </a:solidFill>
              </a:rPr>
              <a:t>Static allocation of activation records</a:t>
            </a:r>
          </a:p>
          <a:p>
            <a:r>
              <a:rPr lang="en-US">
                <a:solidFill>
                  <a:schemeClr val="bg2"/>
                </a:solidFill>
              </a:rPr>
              <a:t>Stacks of activation records</a:t>
            </a:r>
          </a:p>
          <a:p>
            <a:r>
              <a:rPr lang="en-US">
                <a:solidFill>
                  <a:schemeClr val="bg2"/>
                </a:solidFill>
              </a:rPr>
              <a:t>Handling nested function definitions</a:t>
            </a:r>
          </a:p>
          <a:p>
            <a:r>
              <a:rPr lang="en-US">
                <a:solidFill>
                  <a:schemeClr val="bg2"/>
                </a:solidFill>
              </a:rPr>
              <a:t>Functions as parameters</a:t>
            </a:r>
          </a:p>
          <a:p>
            <a:r>
              <a:rPr lang="en-US"/>
              <a:t>Long-lived activation records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1514-C077-5A43-BFD0-3EDFB679A563}" type="slidenum">
              <a:rPr lang="en-US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1104900"/>
          </a:xfrm>
        </p:spPr>
        <p:txBody>
          <a:bodyPr/>
          <a:lstStyle/>
          <a:p>
            <a:r>
              <a:rPr lang="en-US" dirty="0"/>
              <a:t>One More Complication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19200"/>
            <a:ext cx="7772400" cy="152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What happens if a function value is used after the function that created it has returned?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AE14-4411-D447-91FC-D3617D291DEC}" type="slidenum">
              <a:rPr lang="en-US"/>
              <a:pPr/>
              <a:t>47</a:t>
            </a:fld>
            <a:endParaRPr lang="en-US"/>
          </a:p>
        </p:txBody>
      </p:sp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4953000" y="2819400"/>
            <a:ext cx="29718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fun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funToAddX</a:t>
            </a:r>
            <a: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x</a:t>
            </a:r>
            <a: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=</a:t>
            </a:r>
            <a:b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let</a:t>
            </a:r>
            <a:b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fun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addX</a:t>
            </a:r>
            <a: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y</a:t>
            </a:r>
            <a: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= </a:t>
            </a:r>
            <a:b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y</a:t>
            </a:r>
            <a: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+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x</a:t>
            </a:r>
            <a: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;</a:t>
            </a:r>
            <a:b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in</a:t>
            </a:r>
            <a:b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addX</a:t>
            </a:r>
            <a: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end;</a:t>
            </a:r>
            <a:endParaRPr lang="en-US" sz="2000" dirty="0"/>
          </a:p>
        </p:txBody>
      </p:sp>
      <p:sp>
        <p:nvSpPr>
          <p:cNvPr id="224264" name="Text Box 8"/>
          <p:cNvSpPr txBox="1">
            <a:spLocks noChangeArrowheads="1"/>
          </p:cNvSpPr>
          <p:nvPr/>
        </p:nvSpPr>
        <p:spPr bwMode="auto">
          <a:xfrm>
            <a:off x="990600" y="2835275"/>
            <a:ext cx="39624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fun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test () </a:t>
            </a:r>
            <a: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=</a:t>
            </a:r>
            <a:b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let</a:t>
            </a:r>
            <a:b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val</a:t>
            </a:r>
            <a: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f</a:t>
            </a:r>
            <a: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funToAddX</a:t>
            </a:r>
            <a: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3;</a:t>
            </a:r>
            <a:b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in</a:t>
            </a:r>
            <a:b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f</a:t>
            </a:r>
            <a: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5</a:t>
            </a:r>
            <a:b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end;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209800" y="5511224"/>
            <a:ext cx="61722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Note: </a:t>
            </a:r>
            <a:r>
              <a:rPr lang="en-US" sz="1600" b="1" dirty="0" smtClean="0">
                <a:latin typeface="Courier New"/>
                <a:cs typeface="Courier New"/>
              </a:rPr>
              <a:t>test</a:t>
            </a:r>
            <a:r>
              <a:rPr lang="en-US" sz="1600" i="1" dirty="0" smtClean="0"/>
              <a:t>’s parameter here is the special value </a:t>
            </a:r>
            <a:r>
              <a:rPr lang="en-US" sz="1600" b="1" dirty="0" smtClean="0">
                <a:latin typeface="Courier New"/>
                <a:cs typeface="Courier New"/>
              </a:rPr>
              <a:t>()</a:t>
            </a:r>
            <a:r>
              <a:rPr lang="en-US" sz="1600" i="1" dirty="0" smtClean="0"/>
              <a:t>.  That’s the one and only value of type </a:t>
            </a:r>
            <a:r>
              <a:rPr lang="en-US" sz="1600" b="1" dirty="0" smtClean="0">
                <a:latin typeface="Courier New"/>
                <a:cs typeface="Courier New"/>
              </a:rPr>
              <a:t>unit</a:t>
            </a:r>
            <a:r>
              <a:rPr lang="en-US" sz="1600" i="1" dirty="0" smtClean="0"/>
              <a:t> in ML.  It often serves as a dummy parameter—a sort of placeholder for functions that don’t have significant parameters.</a:t>
            </a:r>
            <a:endParaRPr lang="en-US" sz="1600" i="1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66DA-B41B-7F45-88F1-2368A6CC8F2D}" type="slidenum">
              <a:rPr lang="en-US"/>
              <a:pPr/>
              <a:t>48</a:t>
            </a:fld>
            <a:endParaRPr lang="en-US"/>
          </a:p>
        </p:txBody>
      </p:sp>
      <p:sp>
        <p:nvSpPr>
          <p:cNvPr id="225286" name="Rectangle 6"/>
          <p:cNvSpPr>
            <a:spLocks noChangeArrowheads="1"/>
          </p:cNvSpPr>
          <p:nvPr/>
        </p:nvSpPr>
        <p:spPr bwMode="auto">
          <a:xfrm>
            <a:off x="2476500" y="1509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287" name="Text Box 7"/>
          <p:cNvSpPr txBox="1">
            <a:spLocks noChangeArrowheads="1"/>
          </p:cNvSpPr>
          <p:nvPr/>
        </p:nvSpPr>
        <p:spPr bwMode="auto">
          <a:xfrm>
            <a:off x="609600" y="2514600"/>
            <a:ext cx="26289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fun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funToAddX</a:t>
            </a:r>
            <a: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x</a:t>
            </a:r>
            <a: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=</a:t>
            </a:r>
            <a:b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let</a:t>
            </a:r>
            <a:b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fun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addX</a:t>
            </a:r>
            <a: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y</a:t>
            </a:r>
            <a: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= </a:t>
            </a:r>
            <a:b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y</a:t>
            </a:r>
            <a: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+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x</a:t>
            </a:r>
            <a: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;</a:t>
            </a:r>
            <a:b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in</a:t>
            </a:r>
            <a:b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addX</a:t>
            </a:r>
            <a: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/>
            </a:r>
            <a:b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end;</a:t>
            </a:r>
            <a:endParaRPr lang="en-US" sz="1800" dirty="0"/>
          </a:p>
        </p:txBody>
      </p:sp>
      <p:sp>
        <p:nvSpPr>
          <p:cNvPr id="225288" name="Text Box 8"/>
          <p:cNvSpPr txBox="1">
            <a:spLocks noChangeArrowheads="1"/>
          </p:cNvSpPr>
          <p:nvPr/>
        </p:nvSpPr>
        <p:spPr bwMode="auto">
          <a:xfrm>
            <a:off x="609600" y="685800"/>
            <a:ext cx="35052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fun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test () </a:t>
            </a:r>
            <a: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=</a:t>
            </a:r>
            <a:b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let</a:t>
            </a:r>
            <a:b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val</a:t>
            </a:r>
            <a: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f</a:t>
            </a:r>
            <a: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funToAddX</a:t>
            </a:r>
            <a: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3;</a:t>
            </a:r>
            <a:b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in</a:t>
            </a:r>
            <a:b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f</a:t>
            </a:r>
            <a: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5</a:t>
            </a:r>
            <a:b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end;</a:t>
            </a:r>
            <a:endParaRPr lang="en-US" sz="1800" dirty="0"/>
          </a:p>
        </p:txBody>
      </p:sp>
      <p:sp>
        <p:nvSpPr>
          <p:cNvPr id="225289" name="Text Box 9"/>
          <p:cNvSpPr txBox="1">
            <a:spLocks noChangeArrowheads="1"/>
          </p:cNvSpPr>
          <p:nvPr/>
        </p:nvSpPr>
        <p:spPr bwMode="auto">
          <a:xfrm>
            <a:off x="762000" y="4648200"/>
            <a:ext cx="2971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This shows the contents of memory just before </a:t>
            </a:r>
            <a:r>
              <a:rPr lang="en-US" sz="2000" b="1">
                <a:latin typeface="Courier New" pitchFamily="-111" charset="0"/>
              </a:rPr>
              <a:t>funToAddX</a:t>
            </a:r>
            <a:r>
              <a:rPr lang="en-US" sz="2000" i="1"/>
              <a:t> returns.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038600" y="1066800"/>
            <a:ext cx="4495800" cy="4572000"/>
            <a:chOff x="4038600" y="1066800"/>
            <a:chExt cx="4495800" cy="4572000"/>
          </a:xfrm>
        </p:grpSpPr>
        <p:grpSp>
          <p:nvGrpSpPr>
            <p:cNvPr id="10" name="Group 9"/>
            <p:cNvGrpSpPr/>
            <p:nvPr/>
          </p:nvGrpSpPr>
          <p:grpSpPr>
            <a:xfrm>
              <a:off x="4038600" y="4648200"/>
              <a:ext cx="2057400" cy="990600"/>
              <a:chOff x="6400800" y="3276600"/>
              <a:chExt cx="2057400" cy="990600"/>
            </a:xfrm>
          </p:grpSpPr>
          <p:sp>
            <p:nvSpPr>
              <p:cNvPr id="11" name="Oval 10"/>
              <p:cNvSpPr/>
              <p:nvPr/>
            </p:nvSpPr>
            <p:spPr bwMode="auto">
              <a:xfrm>
                <a:off x="6400800" y="3276600"/>
                <a:ext cx="2057400" cy="990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08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553200" y="3429000"/>
                <a:ext cx="182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Courier New"/>
                    <a:cs typeface="Courier New"/>
                  </a:rPr>
                  <a:t>f</a:t>
                </a:r>
                <a:r>
                  <a:rPr lang="en-US" sz="1600" b="1" dirty="0" smtClean="0">
                    <a:latin typeface="Courier New"/>
                    <a:cs typeface="Courier New"/>
                  </a:rPr>
                  <a:t>n </a:t>
                </a:r>
                <a:r>
                  <a:rPr lang="en-US" sz="1600" b="1" dirty="0" err="1" smtClean="0">
                    <a:latin typeface="Courier New"/>
                    <a:cs typeface="Courier New"/>
                  </a:rPr>
                  <a:t>y</a:t>
                </a:r>
                <a:r>
                  <a:rPr lang="en-US" sz="1600" b="1" dirty="0" smtClean="0">
                    <a:latin typeface="Courier New"/>
                    <a:cs typeface="Courier New"/>
                  </a:rPr>
                  <a:t> =&gt; </a:t>
                </a:r>
                <a:r>
                  <a:rPr lang="en-US" sz="1600" b="1" dirty="0" err="1" smtClean="0">
                    <a:latin typeface="Courier New"/>
                    <a:cs typeface="Courier New"/>
                  </a:rPr>
                  <a:t>y</a:t>
                </a:r>
                <a:r>
                  <a:rPr lang="en-US" sz="1600" b="1" dirty="0" smtClean="0">
                    <a:latin typeface="Courier New"/>
                    <a:cs typeface="Courier New"/>
                  </a:rPr>
                  <a:t> + </a:t>
                </a:r>
                <a:r>
                  <a:rPr lang="en-US" sz="1600" b="1" dirty="0" err="1" smtClean="0">
                    <a:latin typeface="Courier New"/>
                    <a:cs typeface="Courier New"/>
                  </a:rPr>
                  <a:t>x</a:t>
                </a:r>
                <a:endParaRPr lang="en-US" sz="1600" b="1" dirty="0">
                  <a:latin typeface="Courier New"/>
                  <a:cs typeface="Courier New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7010400" y="3886200"/>
                <a:ext cx="914400" cy="2286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08" charset="0"/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 bwMode="auto">
            <a:xfrm>
              <a:off x="4191000" y="19812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620"/>
                </a:lnSpc>
              </a:pPr>
              <a:r>
                <a:rPr lang="en-US" sz="1600" dirty="0">
                  <a:latin typeface="Arial"/>
                  <a:cs typeface="Arial"/>
                </a:rPr>
                <a:t>p</a:t>
              </a:r>
              <a:r>
                <a:rPr lang="en-US" sz="1600" dirty="0" smtClean="0">
                  <a:latin typeface="Arial"/>
                  <a:cs typeface="Arial"/>
                </a:rPr>
                <a:t>arameter </a:t>
              </a:r>
              <a:r>
                <a:rPr lang="en-US" sz="1600" b="1" dirty="0" err="1" smtClean="0">
                  <a:latin typeface="Courier New"/>
                  <a:cs typeface="Courier New"/>
                </a:rPr>
                <a:t>x</a:t>
              </a:r>
              <a:r>
                <a:rPr lang="en-US" sz="1600" b="1" dirty="0" smtClean="0">
                  <a:latin typeface="Courier New"/>
                  <a:cs typeface="Courier New"/>
                </a:rPr>
                <a:t>: 3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4191000" y="24384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return address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191000" y="33528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previous</a:t>
              </a:r>
              <a:br>
                <a:rPr lang="en-US" sz="1600" dirty="0" smtClean="0">
                  <a:latin typeface="Arial"/>
                  <a:cs typeface="Arial"/>
                </a:rPr>
              </a:br>
              <a:r>
                <a:rPr lang="en-US" sz="1600" dirty="0" smtClean="0">
                  <a:latin typeface="Arial"/>
                  <a:cs typeface="Arial"/>
                </a:rPr>
                <a:t>activation record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4191000" y="28956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nesting link: </a:t>
              </a:r>
              <a:r>
                <a:rPr lang="en-US" sz="1600" b="1" dirty="0" smtClean="0">
                  <a:latin typeface="Courier New"/>
                  <a:cs typeface="Courier New"/>
                </a:rPr>
                <a:t>null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191000" y="38100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err="1" smtClean="0">
                  <a:latin typeface="Courier New"/>
                  <a:cs typeface="Courier New"/>
                </a:rPr>
                <a:t>addX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191000" y="10668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current</a:t>
              </a:r>
              <a:br>
                <a:rPr lang="en-US" sz="1600" dirty="0" smtClean="0">
                  <a:latin typeface="Arial"/>
                  <a:cs typeface="Arial"/>
                </a:rPr>
              </a:br>
              <a:r>
                <a:rPr lang="en-US" sz="1600" dirty="0" smtClean="0">
                  <a:latin typeface="Arial"/>
                  <a:cs typeface="Arial"/>
                </a:rPr>
                <a:t>activation record</a:t>
              </a:r>
              <a:endParaRPr lang="en-US" sz="1600" dirty="0">
                <a:latin typeface="Arial"/>
                <a:cs typeface="Arial"/>
              </a:endParaRPr>
            </a:p>
          </p:txBody>
        </p:sp>
        <p:cxnSp>
          <p:nvCxnSpPr>
            <p:cNvPr id="22" name="Curved Connector 21"/>
            <p:cNvCxnSpPr>
              <a:stCxn id="21" idx="1"/>
              <a:endCxn id="48" idx="1"/>
            </p:cNvCxnSpPr>
            <p:nvPr/>
          </p:nvCxnSpPr>
          <p:spPr bwMode="auto">
            <a:xfrm rot="10800000" flipV="1">
              <a:off x="4191000" y="1295400"/>
              <a:ext cx="1588" cy="838200"/>
            </a:xfrm>
            <a:prstGeom prst="curvedConnector3">
              <a:avLst>
                <a:gd name="adj1" fmla="val 1439546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3" name="Shape 22"/>
            <p:cNvCxnSpPr>
              <a:stCxn id="20" idx="3"/>
              <a:endCxn id="11" idx="6"/>
            </p:cNvCxnSpPr>
            <p:nvPr/>
          </p:nvCxnSpPr>
          <p:spPr bwMode="auto">
            <a:xfrm>
              <a:off x="5943600" y="4038600"/>
              <a:ext cx="152400" cy="1104900"/>
            </a:xfrm>
            <a:prstGeom prst="curvedConnector3">
              <a:avLst>
                <a:gd name="adj1" fmla="val 2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4" name="Curved Connector 23"/>
            <p:cNvCxnSpPr>
              <a:stCxn id="13" idx="1"/>
              <a:endCxn id="14" idx="1"/>
            </p:cNvCxnSpPr>
            <p:nvPr/>
          </p:nvCxnSpPr>
          <p:spPr bwMode="auto">
            <a:xfrm rot="10800000">
              <a:off x="4191000" y="2209800"/>
              <a:ext cx="457200" cy="3162300"/>
            </a:xfrm>
            <a:prstGeom prst="curvedConnector3">
              <a:avLst>
                <a:gd name="adj1" fmla="val 16998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48" name="Rectangle 47"/>
            <p:cNvSpPr/>
            <p:nvPr/>
          </p:nvSpPr>
          <p:spPr bwMode="auto">
            <a:xfrm>
              <a:off x="4191000" y="1828800"/>
              <a:ext cx="1752600" cy="6096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6781800" y="24384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return address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6781800" y="33528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previous</a:t>
              </a:r>
              <a:br>
                <a:rPr lang="en-US" sz="1600" dirty="0" smtClean="0">
                  <a:latin typeface="Arial"/>
                  <a:cs typeface="Arial"/>
                </a:rPr>
              </a:br>
              <a:r>
                <a:rPr lang="en-US" sz="1600" dirty="0" smtClean="0">
                  <a:latin typeface="Arial"/>
                  <a:cs typeface="Arial"/>
                </a:rPr>
                <a:t>activation record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6781800" y="28956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nesting link: </a:t>
              </a:r>
              <a:r>
                <a:rPr lang="en-US" sz="1600" b="1" dirty="0" smtClean="0">
                  <a:latin typeface="Courier New"/>
                  <a:cs typeface="Courier New"/>
                </a:rPr>
                <a:t>null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6781800" y="38100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err="1" smtClean="0">
                  <a:latin typeface="Courier New"/>
                  <a:cs typeface="Courier New"/>
                </a:rPr>
                <a:t>f</a:t>
              </a:r>
              <a:r>
                <a:rPr lang="en-US" sz="1600" b="1" dirty="0" smtClean="0">
                  <a:latin typeface="Courier New"/>
                  <a:cs typeface="Courier New"/>
                </a:rPr>
                <a:t>: </a:t>
              </a:r>
              <a:r>
                <a:rPr lang="en-US" sz="1600" dirty="0" smtClean="0">
                  <a:latin typeface="Arial"/>
                  <a:cs typeface="Arial"/>
                </a:rPr>
                <a:t>?</a:t>
              </a:r>
              <a:endParaRPr lang="en-US" sz="1600" dirty="0">
                <a:latin typeface="Arial"/>
                <a:cs typeface="Arial"/>
              </a:endParaRPr>
            </a:p>
          </p:txBody>
        </p:sp>
        <p:cxnSp>
          <p:nvCxnSpPr>
            <p:cNvPr id="58" name="Curved Connector 57"/>
            <p:cNvCxnSpPr>
              <a:stCxn id="16" idx="3"/>
              <a:endCxn id="53" idx="1"/>
            </p:cNvCxnSpPr>
            <p:nvPr/>
          </p:nvCxnSpPr>
          <p:spPr bwMode="auto">
            <a:xfrm flipV="1">
              <a:off x="5943600" y="2667000"/>
              <a:ext cx="838200" cy="9144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EB18-2937-2447-A8A7-F2C6A289ED29}" type="slidenum">
              <a:rPr lang="en-US"/>
              <a:pPr/>
              <a:t>49</a:t>
            </a:fld>
            <a:endParaRPr lang="en-US"/>
          </a:p>
        </p:txBody>
      </p:sp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2476500" y="1509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609600" y="2514600"/>
            <a:ext cx="26289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fun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funToAddX</a:t>
            </a:r>
            <a: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x</a:t>
            </a:r>
            <a: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=</a:t>
            </a:r>
            <a:b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let</a:t>
            </a:r>
            <a:b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fun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addX</a:t>
            </a:r>
            <a: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y</a:t>
            </a:r>
            <a: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= </a:t>
            </a:r>
            <a:b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y</a:t>
            </a:r>
            <a: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+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x</a:t>
            </a:r>
            <a: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;</a:t>
            </a:r>
            <a:b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in</a:t>
            </a:r>
            <a:b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addX</a:t>
            </a:r>
            <a: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/>
            </a:r>
            <a:b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end;</a:t>
            </a:r>
            <a:endParaRPr lang="en-US" sz="1800" dirty="0"/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609600" y="685800"/>
            <a:ext cx="35052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fun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test () </a:t>
            </a:r>
            <a: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=</a:t>
            </a:r>
            <a:b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let</a:t>
            </a:r>
            <a:b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val</a:t>
            </a:r>
            <a: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f</a:t>
            </a:r>
            <a: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funToAddX</a:t>
            </a:r>
            <a: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3;</a:t>
            </a:r>
            <a:b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in</a:t>
            </a:r>
            <a:b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f</a:t>
            </a:r>
            <a: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5</a:t>
            </a:r>
            <a:b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end;</a:t>
            </a:r>
            <a:endParaRPr lang="en-US" sz="1800" dirty="0"/>
          </a:p>
        </p:txBody>
      </p:sp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762000" y="4648200"/>
            <a:ext cx="2971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After </a:t>
            </a:r>
            <a:r>
              <a:rPr lang="en-US" sz="2000" b="1">
                <a:latin typeface="Courier New" pitchFamily="-111" charset="0"/>
              </a:rPr>
              <a:t>funToAddX</a:t>
            </a:r>
            <a:r>
              <a:rPr lang="en-US" sz="2000" i="1"/>
              <a:t> returns, </a:t>
            </a:r>
            <a:r>
              <a:rPr lang="en-US" sz="2000" b="1">
                <a:latin typeface="Courier New" pitchFamily="-111" charset="0"/>
              </a:rPr>
              <a:t>f</a:t>
            </a:r>
            <a:r>
              <a:rPr lang="en-US" sz="2000" i="1"/>
              <a:t> is the bound to the new function-value.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038600" y="1066800"/>
            <a:ext cx="4495800" cy="4572000"/>
            <a:chOff x="4038600" y="1066800"/>
            <a:chExt cx="4495800" cy="4572000"/>
          </a:xfrm>
        </p:grpSpPr>
        <p:grpSp>
          <p:nvGrpSpPr>
            <p:cNvPr id="10" name="Group 9"/>
            <p:cNvGrpSpPr/>
            <p:nvPr/>
          </p:nvGrpSpPr>
          <p:grpSpPr>
            <a:xfrm>
              <a:off x="4038600" y="4648200"/>
              <a:ext cx="2057400" cy="990600"/>
              <a:chOff x="6400800" y="3276600"/>
              <a:chExt cx="2057400" cy="990600"/>
            </a:xfrm>
          </p:grpSpPr>
          <p:sp>
            <p:nvSpPr>
              <p:cNvPr id="11" name="Oval 10"/>
              <p:cNvSpPr/>
              <p:nvPr/>
            </p:nvSpPr>
            <p:spPr bwMode="auto">
              <a:xfrm>
                <a:off x="6400800" y="3276600"/>
                <a:ext cx="2057400" cy="990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08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553200" y="3429000"/>
                <a:ext cx="182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Courier New"/>
                    <a:cs typeface="Courier New"/>
                  </a:rPr>
                  <a:t>f</a:t>
                </a:r>
                <a:r>
                  <a:rPr lang="en-US" sz="1600" b="1" dirty="0" smtClean="0">
                    <a:latin typeface="Courier New"/>
                    <a:cs typeface="Courier New"/>
                  </a:rPr>
                  <a:t>n </a:t>
                </a:r>
                <a:r>
                  <a:rPr lang="en-US" sz="1600" b="1" dirty="0" err="1" smtClean="0">
                    <a:latin typeface="Courier New"/>
                    <a:cs typeface="Courier New"/>
                  </a:rPr>
                  <a:t>y</a:t>
                </a:r>
                <a:r>
                  <a:rPr lang="en-US" sz="1600" b="1" dirty="0" smtClean="0">
                    <a:latin typeface="Courier New"/>
                    <a:cs typeface="Courier New"/>
                  </a:rPr>
                  <a:t> =&gt; </a:t>
                </a:r>
                <a:r>
                  <a:rPr lang="en-US" sz="1600" b="1" dirty="0" err="1" smtClean="0">
                    <a:latin typeface="Courier New"/>
                    <a:cs typeface="Courier New"/>
                  </a:rPr>
                  <a:t>y</a:t>
                </a:r>
                <a:r>
                  <a:rPr lang="en-US" sz="1600" b="1" dirty="0" smtClean="0">
                    <a:latin typeface="Courier New"/>
                    <a:cs typeface="Courier New"/>
                  </a:rPr>
                  <a:t> + </a:t>
                </a:r>
                <a:r>
                  <a:rPr lang="en-US" sz="1600" b="1" dirty="0" err="1" smtClean="0">
                    <a:latin typeface="Courier New"/>
                    <a:cs typeface="Courier New"/>
                  </a:rPr>
                  <a:t>x</a:t>
                </a:r>
                <a:endParaRPr lang="en-US" sz="1600" b="1" dirty="0">
                  <a:latin typeface="Courier New"/>
                  <a:cs typeface="Courier New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7010400" y="3886200"/>
                <a:ext cx="914400" cy="2286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08" charset="0"/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 bwMode="auto">
            <a:xfrm>
              <a:off x="4191000" y="19812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86868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620"/>
                </a:lnSpc>
              </a:pPr>
              <a:r>
                <a:rPr lang="en-US" sz="1600" dirty="0">
                  <a:solidFill>
                    <a:srgbClr val="868686"/>
                  </a:solidFill>
                  <a:latin typeface="Arial"/>
                  <a:cs typeface="Arial"/>
                </a:rPr>
                <a:t>p</a:t>
              </a:r>
              <a:r>
                <a:rPr lang="en-US" sz="1600" dirty="0" smtClean="0">
                  <a:solidFill>
                    <a:srgbClr val="868686"/>
                  </a:solidFill>
                  <a:latin typeface="Arial"/>
                  <a:cs typeface="Arial"/>
                </a:rPr>
                <a:t>arameter </a:t>
              </a:r>
              <a:r>
                <a:rPr lang="en-US" sz="1600" b="1" dirty="0" err="1" smtClean="0">
                  <a:solidFill>
                    <a:srgbClr val="868686"/>
                  </a:solidFill>
                  <a:latin typeface="Courier New"/>
                  <a:cs typeface="Courier New"/>
                </a:rPr>
                <a:t>x</a:t>
              </a:r>
              <a:r>
                <a:rPr lang="en-US" sz="1600" b="1" dirty="0" smtClean="0">
                  <a:solidFill>
                    <a:srgbClr val="868686"/>
                  </a:solidFill>
                  <a:latin typeface="Courier New"/>
                  <a:cs typeface="Courier New"/>
                </a:rPr>
                <a:t>: 3</a:t>
              </a:r>
              <a:endParaRPr lang="en-US" sz="1600" b="1" dirty="0">
                <a:solidFill>
                  <a:srgbClr val="868686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4191000" y="24384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86868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solidFill>
                    <a:srgbClr val="868686"/>
                  </a:solidFill>
                  <a:latin typeface="Arial"/>
                  <a:cs typeface="Arial"/>
                </a:rPr>
                <a:t>return address</a:t>
              </a:r>
              <a:endParaRPr lang="en-US" sz="1600" dirty="0">
                <a:solidFill>
                  <a:srgbClr val="868686"/>
                </a:solidFill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191000" y="33528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86868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solidFill>
                    <a:srgbClr val="868686"/>
                  </a:solidFill>
                  <a:latin typeface="Arial"/>
                  <a:cs typeface="Arial"/>
                </a:rPr>
                <a:t>previous</a:t>
              </a:r>
              <a:br>
                <a:rPr lang="en-US" sz="1600" dirty="0" smtClean="0">
                  <a:solidFill>
                    <a:srgbClr val="868686"/>
                  </a:solidFill>
                  <a:latin typeface="Arial"/>
                  <a:cs typeface="Arial"/>
                </a:rPr>
              </a:br>
              <a:r>
                <a:rPr lang="en-US" sz="1600" dirty="0" smtClean="0">
                  <a:solidFill>
                    <a:srgbClr val="868686"/>
                  </a:solidFill>
                  <a:latin typeface="Arial"/>
                  <a:cs typeface="Arial"/>
                </a:rPr>
                <a:t>activation record</a:t>
              </a:r>
              <a:endParaRPr lang="en-US" sz="1600" dirty="0">
                <a:solidFill>
                  <a:srgbClr val="868686"/>
                </a:solidFill>
                <a:latin typeface="Arial"/>
                <a:cs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4191000" y="28956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86868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solidFill>
                    <a:srgbClr val="868686"/>
                  </a:solidFill>
                  <a:latin typeface="Arial"/>
                  <a:cs typeface="Arial"/>
                </a:rPr>
                <a:t>nesting link: </a:t>
              </a:r>
              <a:r>
                <a:rPr lang="en-US" sz="1600" b="1" dirty="0" smtClean="0">
                  <a:solidFill>
                    <a:srgbClr val="868686"/>
                  </a:solidFill>
                  <a:latin typeface="Courier New"/>
                  <a:cs typeface="Courier New"/>
                </a:rPr>
                <a:t>null</a:t>
              </a:r>
              <a:endParaRPr lang="en-US" sz="1600" b="1" dirty="0">
                <a:solidFill>
                  <a:srgbClr val="868686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4191000" y="38100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86868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err="1" smtClean="0">
                  <a:solidFill>
                    <a:srgbClr val="868686"/>
                  </a:solidFill>
                  <a:latin typeface="Courier New"/>
                  <a:cs typeface="Courier New"/>
                </a:rPr>
                <a:t>addX</a:t>
              </a:r>
              <a:endParaRPr lang="en-US" sz="1600" dirty="0">
                <a:solidFill>
                  <a:srgbClr val="868686"/>
                </a:solidFill>
                <a:latin typeface="Arial"/>
                <a:cs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6781800" y="10668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current</a:t>
              </a:r>
              <a:br>
                <a:rPr lang="en-US" sz="1600" dirty="0" smtClean="0">
                  <a:latin typeface="Arial"/>
                  <a:cs typeface="Arial"/>
                </a:rPr>
              </a:br>
              <a:r>
                <a:rPr lang="en-US" sz="1600" dirty="0" smtClean="0">
                  <a:latin typeface="Arial"/>
                  <a:cs typeface="Arial"/>
                </a:rPr>
                <a:t>activation record</a:t>
              </a:r>
              <a:endParaRPr lang="en-US" sz="1600" dirty="0">
                <a:latin typeface="Arial"/>
                <a:cs typeface="Arial"/>
              </a:endParaRPr>
            </a:p>
          </p:txBody>
        </p:sp>
        <p:cxnSp>
          <p:nvCxnSpPr>
            <p:cNvPr id="20" name="Curved Connector 19"/>
            <p:cNvCxnSpPr>
              <a:stCxn id="19" idx="1"/>
              <a:endCxn id="23" idx="1"/>
            </p:cNvCxnSpPr>
            <p:nvPr/>
          </p:nvCxnSpPr>
          <p:spPr bwMode="auto">
            <a:xfrm rot="10800000" flipV="1">
              <a:off x="6781800" y="1295400"/>
              <a:ext cx="1588" cy="1295400"/>
            </a:xfrm>
            <a:prstGeom prst="curvedConnector3">
              <a:avLst>
                <a:gd name="adj1" fmla="val 1439546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1" name="Shape 22"/>
            <p:cNvCxnSpPr>
              <a:stCxn id="18" idx="3"/>
              <a:endCxn id="11" idx="6"/>
            </p:cNvCxnSpPr>
            <p:nvPr/>
          </p:nvCxnSpPr>
          <p:spPr bwMode="auto">
            <a:xfrm>
              <a:off x="5943600" y="4038600"/>
              <a:ext cx="152400" cy="1104900"/>
            </a:xfrm>
            <a:prstGeom prst="curvedConnector3">
              <a:avLst>
                <a:gd name="adj1" fmla="val 250000"/>
              </a:avLst>
            </a:prstGeom>
            <a:solidFill>
              <a:schemeClr val="accent1"/>
            </a:solidFill>
            <a:ln w="9525" cap="flat" cmpd="sng" algn="ctr">
              <a:solidFill>
                <a:srgbClr val="86868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2" name="Curved Connector 21"/>
            <p:cNvCxnSpPr>
              <a:stCxn id="13" idx="1"/>
              <a:endCxn id="14" idx="1"/>
            </p:cNvCxnSpPr>
            <p:nvPr/>
          </p:nvCxnSpPr>
          <p:spPr bwMode="auto">
            <a:xfrm rot="10800000">
              <a:off x="4191000" y="2209800"/>
              <a:ext cx="457200" cy="3162300"/>
            </a:xfrm>
            <a:prstGeom prst="curvedConnector3">
              <a:avLst>
                <a:gd name="adj1" fmla="val 16998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24" name="Rectangle 23"/>
            <p:cNvSpPr/>
            <p:nvPr/>
          </p:nvSpPr>
          <p:spPr bwMode="auto">
            <a:xfrm>
              <a:off x="6781800" y="24384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return address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6781800" y="33528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previous</a:t>
              </a:r>
              <a:br>
                <a:rPr lang="en-US" sz="1600" dirty="0" smtClean="0">
                  <a:latin typeface="Arial"/>
                  <a:cs typeface="Arial"/>
                </a:rPr>
              </a:br>
              <a:r>
                <a:rPr lang="en-US" sz="1600" dirty="0" smtClean="0">
                  <a:latin typeface="Arial"/>
                  <a:cs typeface="Arial"/>
                </a:rPr>
                <a:t>activation record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6781800" y="28956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dirty="0" smtClean="0">
                  <a:latin typeface="Arial"/>
                  <a:cs typeface="Arial"/>
                </a:rPr>
                <a:t>nesting link: </a:t>
              </a:r>
              <a:r>
                <a:rPr lang="en-US" sz="1600" b="1" dirty="0" smtClean="0">
                  <a:latin typeface="Courier New"/>
                  <a:cs typeface="Courier New"/>
                </a:rPr>
                <a:t>null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6781800" y="3810000"/>
              <a:ext cx="1752600" cy="4572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 err="1" smtClean="0">
                  <a:latin typeface="Courier New"/>
                  <a:cs typeface="Courier New"/>
                </a:rPr>
                <a:t>f</a:t>
              </a:r>
              <a:endParaRPr lang="en-US" sz="1600" dirty="0">
                <a:latin typeface="Arial"/>
                <a:cs typeface="Arial"/>
              </a:endParaRPr>
            </a:p>
          </p:txBody>
        </p:sp>
        <p:cxnSp>
          <p:nvCxnSpPr>
            <p:cNvPr id="28" name="Curved Connector 27"/>
            <p:cNvCxnSpPr>
              <a:stCxn id="16" idx="3"/>
              <a:endCxn id="24" idx="1"/>
            </p:cNvCxnSpPr>
            <p:nvPr/>
          </p:nvCxnSpPr>
          <p:spPr bwMode="auto">
            <a:xfrm flipV="1">
              <a:off x="5943600" y="2667000"/>
              <a:ext cx="838200" cy="9144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rgbClr val="86868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23" name="Rectangle 22"/>
            <p:cNvSpPr/>
            <p:nvPr/>
          </p:nvSpPr>
          <p:spPr bwMode="auto">
            <a:xfrm>
              <a:off x="6781800" y="2286000"/>
              <a:ext cx="1752600" cy="6096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cxnSp>
          <p:nvCxnSpPr>
            <p:cNvPr id="36" name="Curved Connector 35"/>
            <p:cNvCxnSpPr>
              <a:stCxn id="27" idx="3"/>
              <a:endCxn id="11" idx="6"/>
            </p:cNvCxnSpPr>
            <p:nvPr/>
          </p:nvCxnSpPr>
          <p:spPr bwMode="auto">
            <a:xfrm flipH="1">
              <a:off x="6096000" y="4038600"/>
              <a:ext cx="2438400" cy="1104900"/>
            </a:xfrm>
            <a:prstGeom prst="curvedConnector3">
              <a:avLst>
                <a:gd name="adj1" fmla="val -937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Activations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lifetime of one execution of a function, from call to corresponding return, is called an </a:t>
            </a:r>
            <a:r>
              <a:rPr lang="en-US" i="1"/>
              <a:t>activation</a:t>
            </a:r>
            <a:r>
              <a:rPr lang="en-US"/>
              <a:t> of the function</a:t>
            </a:r>
          </a:p>
          <a:p>
            <a:r>
              <a:rPr lang="en-US"/>
              <a:t>When each activation has its own binding of a variable to a memory locations, it is an </a:t>
            </a:r>
            <a:r>
              <a:rPr lang="en-US" i="1"/>
              <a:t>activation-specific </a:t>
            </a:r>
            <a:r>
              <a:rPr lang="en-US"/>
              <a:t>variable</a:t>
            </a:r>
          </a:p>
          <a:p>
            <a:r>
              <a:rPr lang="en-US"/>
              <a:t>(Also called </a:t>
            </a:r>
            <a:r>
              <a:rPr lang="en-US" i="1"/>
              <a:t>dynamic</a:t>
            </a:r>
            <a:r>
              <a:rPr lang="en-US"/>
              <a:t> or </a:t>
            </a:r>
            <a:r>
              <a:rPr lang="en-US" i="1"/>
              <a:t>automatic</a:t>
            </a:r>
            <a:r>
              <a:rPr lang="en-US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D318-30ED-A742-BE34-204BBC2B7536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3352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When </a:t>
            </a:r>
            <a:r>
              <a:rPr lang="en-US" b="1">
                <a:latin typeface="Courier New" pitchFamily="-111" charset="0"/>
              </a:rPr>
              <a:t>test</a:t>
            </a:r>
            <a:r>
              <a:rPr lang="en-US"/>
              <a:t> calls </a:t>
            </a:r>
            <a:r>
              <a:rPr lang="en-US" b="1">
                <a:latin typeface="Courier New" pitchFamily="-111" charset="0"/>
              </a:rPr>
              <a:t>f</a:t>
            </a:r>
            <a:r>
              <a:rPr lang="en-US"/>
              <a:t>, the function will use its nesting link to access </a:t>
            </a:r>
            <a:r>
              <a:rPr lang="en-US" b="1">
                <a:latin typeface="Courier New" pitchFamily="-111" charset="0"/>
              </a:rPr>
              <a:t>x</a:t>
            </a:r>
          </a:p>
          <a:p>
            <a:pPr>
              <a:lnSpc>
                <a:spcPct val="90000"/>
              </a:lnSpc>
            </a:pPr>
            <a:r>
              <a:rPr lang="en-US"/>
              <a:t>That is a link to an activation record for an activation that is finished</a:t>
            </a:r>
          </a:p>
          <a:p>
            <a:pPr>
              <a:lnSpc>
                <a:spcPct val="90000"/>
              </a:lnSpc>
            </a:pPr>
            <a:r>
              <a:rPr lang="en-US"/>
              <a:t>This will fail if the language system deallocated that activation record when the function returned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DD2F0-146A-3742-8A5C-3D059140AF60}" type="slidenum">
              <a:rPr lang="en-US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Solution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For ML, and other languages that have this problem, activation records cannot always be allocated and deallocated in stack order</a:t>
            </a:r>
          </a:p>
          <a:p>
            <a:pPr>
              <a:lnSpc>
                <a:spcPct val="90000"/>
              </a:lnSpc>
            </a:pPr>
            <a:r>
              <a:rPr lang="en-US"/>
              <a:t>Even when a function returns, there may be links to its activation record that will be used; it can’t be deallocated it is unreachable</a:t>
            </a:r>
          </a:p>
          <a:p>
            <a:pPr>
              <a:lnSpc>
                <a:spcPct val="90000"/>
              </a:lnSpc>
            </a:pPr>
            <a:r>
              <a:rPr lang="en-US" i="1"/>
              <a:t>Garbage collection</a:t>
            </a:r>
            <a:r>
              <a:rPr lang="en-US"/>
              <a:t>: chapter 14, coming soon!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E558-DFEE-9740-BC2B-1B99A7C81C9A}" type="slidenum">
              <a:rPr lang="en-US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71600"/>
            <a:ext cx="7772400" cy="4800600"/>
          </a:xfrm>
        </p:spPr>
        <p:txBody>
          <a:bodyPr/>
          <a:lstStyle/>
          <a:p>
            <a:r>
              <a:rPr lang="en-US"/>
              <a:t>The more sophisticated the language, the harder it is to bind activation-specific variables to memory locations</a:t>
            </a:r>
          </a:p>
          <a:p>
            <a:pPr lvl="1"/>
            <a:r>
              <a:rPr lang="en-US"/>
              <a:t>Static allocation: works for languages that permit only one activation at a time (like early dialects of Fortran and Cobol)</a:t>
            </a:r>
          </a:p>
          <a:p>
            <a:pPr lvl="1"/>
            <a:r>
              <a:rPr lang="en-US"/>
              <a:t>Simple stack allocation: works for languages that do not allow nested functions (like C)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0BE1-0904-AC42-A2EE-ED9C51F66188}" type="slidenum">
              <a:rPr lang="en-US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Conclusion, Continued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/>
              <a:t>Nesting links (or some such trick): required for languages that allow nested functions (like ML, Ada and Pascal); function values must include both code and nesting link</a:t>
            </a:r>
          </a:p>
          <a:p>
            <a:pPr lvl="1"/>
            <a:r>
              <a:rPr lang="en-US"/>
              <a:t>Some languages (like ML) permit references to activation records for activations that are finished; so activation records cannot be deallocated on return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67D8-FED3-4B4A-B5D1-3DBBD6135AB5}" type="slidenum">
              <a:rPr lang="en-US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Activation-Specific Variables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most modern languages, activation-specific variables are the most common kind: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D293-3605-CA4F-9899-CD5EA1A4E6BE}" type="slidenum">
              <a:rPr lang="en-US"/>
              <a:pPr/>
              <a:t>6</a:t>
            </a:fld>
            <a:endParaRPr lang="en-US"/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1371600" y="3311525"/>
            <a:ext cx="65532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fun days2ms days =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let 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  val hours = days * 24.0 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  val minutes = hours * 60.0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  val seconds = minutes * 60.0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in 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  seconds * 1000.0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end;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Activations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block constructs that contain code, we can speak of an activation of the </a:t>
            </a:r>
            <a:r>
              <a:rPr lang="en-US" i="1"/>
              <a:t>block</a:t>
            </a:r>
          </a:p>
          <a:p>
            <a:r>
              <a:rPr lang="en-US"/>
              <a:t>The lifetime of one execution of the block</a:t>
            </a:r>
          </a:p>
          <a:p>
            <a:r>
              <a:rPr lang="en-US"/>
              <a:t>A variable might be specific to an activation of a particular block within a function: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5371-4640-1847-8C49-CA36E7BCE0FC}" type="slidenum">
              <a:rPr lang="en-US"/>
              <a:pPr/>
              <a:t>7</a:t>
            </a:fld>
            <a:endParaRPr lang="en-US"/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1447800" y="4572000"/>
            <a:ext cx="70104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fun fact n = 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if (n=0) then 1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else let val b = fact (n-1) in n*b end;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Lifetimes For Variables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2667000"/>
          </a:xfrm>
        </p:spPr>
        <p:txBody>
          <a:bodyPr/>
          <a:lstStyle/>
          <a:p>
            <a:r>
              <a:rPr lang="en-US"/>
              <a:t>Most imperative languages have a way to declare a variable that is bound to a single memory location for the entire runtime</a:t>
            </a:r>
          </a:p>
          <a:p>
            <a:r>
              <a:rPr lang="en-US"/>
              <a:t>Obvious binding solution: static allocation (classically, the loader allocates these)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E497-7825-DB4C-BC76-E096C3B33AF8}" type="slidenum">
              <a:rPr lang="en-US"/>
              <a:pPr/>
              <a:t>8</a:t>
            </a:fld>
            <a:endParaRPr lang="en-US"/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2133600" y="4495800"/>
            <a:ext cx="48006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int count = 0;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int nextcount() {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count = count + 1;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return count;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}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And Lifetime Differ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most modern languages, variables with local </a:t>
            </a:r>
            <a:r>
              <a:rPr lang="en-US" i="1"/>
              <a:t>scope</a:t>
            </a:r>
            <a:r>
              <a:rPr lang="en-US"/>
              <a:t> have activation-specific </a:t>
            </a:r>
            <a:r>
              <a:rPr lang="en-US" i="1"/>
              <a:t>lifetimes</a:t>
            </a:r>
            <a:r>
              <a:rPr lang="en-US"/>
              <a:t>, at least by default</a:t>
            </a:r>
          </a:p>
          <a:p>
            <a:r>
              <a:rPr lang="en-US"/>
              <a:t>However, these two aspects can be separated, as in C: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Twelve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B4F58-BD2E-7449-98DC-F0B28516ECDB}" type="slidenum">
              <a:rPr lang="en-US"/>
              <a:pPr/>
              <a:t>9</a:t>
            </a:fld>
            <a:endParaRPr lang="en-US"/>
          </a:p>
        </p:txBody>
      </p:sp>
      <p:sp>
        <p:nvSpPr>
          <p:cNvPr id="180228" name="Text Box 4"/>
          <p:cNvSpPr txBox="1">
            <a:spLocks noChangeArrowheads="1"/>
          </p:cNvSpPr>
          <p:nvPr/>
        </p:nvSpPr>
        <p:spPr bwMode="auto">
          <a:xfrm>
            <a:off x="1981200" y="4392613"/>
            <a:ext cx="53340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int nextcount() {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static int count = 0;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count = count + 1;</a:t>
            </a: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/>
            </a:r>
            <a:b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 return count;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}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se trees">
  <a:themeElements>
    <a:clrScheme name="parse trees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CC00FF"/>
      </a:accent2>
      <a:accent3>
        <a:srgbClr val="FFFFFF"/>
      </a:accent3>
      <a:accent4>
        <a:srgbClr val="000000"/>
      </a:accent4>
      <a:accent5>
        <a:srgbClr val="B8A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parse tre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8" charset="0"/>
          </a:defRPr>
        </a:defPPr>
      </a:lstStyle>
    </a:lnDef>
  </a:objectDefaults>
  <a:extraClrSchemeLst>
    <a:extraClrScheme>
      <a:clrScheme name="parse trees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00FF"/>
        </a:accent1>
        <a:accent2>
          <a:srgbClr val="CC00FF"/>
        </a:accent2>
        <a:accent3>
          <a:srgbClr val="FFFFFF"/>
        </a:accent3>
        <a:accent4>
          <a:srgbClr val="000000"/>
        </a:accent4>
        <a:accent5>
          <a:srgbClr val="B8A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FF99CC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4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033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mpl.potx</Template>
  <TotalTime>1800</TotalTime>
  <Words>4276</Words>
  <Application>Microsoft Macintosh PowerPoint</Application>
  <PresentationFormat>On-screen Show (4:3)</PresentationFormat>
  <Paragraphs>610</Paragraphs>
  <Slides>53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parse trees</vt:lpstr>
      <vt:lpstr>Memory Locations For Variables</vt:lpstr>
      <vt:lpstr>A Binding Question</vt:lpstr>
      <vt:lpstr>Functional Meets Imperative</vt:lpstr>
      <vt:lpstr>Outline</vt:lpstr>
      <vt:lpstr>Function Activations</vt:lpstr>
      <vt:lpstr>Activation-Specific Variables</vt:lpstr>
      <vt:lpstr>Block Activations</vt:lpstr>
      <vt:lpstr>Other Lifetimes For Variables</vt:lpstr>
      <vt:lpstr>Scope And Lifetime Differ</vt:lpstr>
      <vt:lpstr>Other Lifetimes For Variables</vt:lpstr>
      <vt:lpstr>Activation Records</vt:lpstr>
      <vt:lpstr>Block Activation Records</vt:lpstr>
      <vt:lpstr>Outline</vt:lpstr>
      <vt:lpstr>Static Allocation</vt:lpstr>
      <vt:lpstr>Example</vt:lpstr>
      <vt:lpstr>Drawback</vt:lpstr>
      <vt:lpstr>Outline</vt:lpstr>
      <vt:lpstr>Stacks Of Activation Records</vt:lpstr>
      <vt:lpstr>Current Activation Record</vt:lpstr>
      <vt:lpstr>C Example</vt:lpstr>
      <vt:lpstr>Slide 21</vt:lpstr>
      <vt:lpstr>Slide 22</vt:lpstr>
      <vt:lpstr>Slide 23</vt:lpstr>
      <vt:lpstr>Slide 24</vt:lpstr>
      <vt:lpstr>ML Example</vt:lpstr>
      <vt:lpstr>Slide 26</vt:lpstr>
      <vt:lpstr>Slide 27</vt:lpstr>
      <vt:lpstr>Slide 28</vt:lpstr>
      <vt:lpstr>Slide 29</vt:lpstr>
      <vt:lpstr>Outline</vt:lpstr>
      <vt:lpstr>Nesting Functions</vt:lpstr>
      <vt:lpstr>Example</vt:lpstr>
      <vt:lpstr>The Problem</vt:lpstr>
      <vt:lpstr>Slide 34</vt:lpstr>
      <vt:lpstr>Nesting Link</vt:lpstr>
      <vt:lpstr>Slide 36</vt:lpstr>
      <vt:lpstr>Setting The Nesting Link</vt:lpstr>
      <vt:lpstr>Multiple Levels Of Nesting</vt:lpstr>
      <vt:lpstr>Other Solutions</vt:lpstr>
      <vt:lpstr>Outline</vt:lpstr>
      <vt:lpstr>Functions As Parameters</vt:lpstr>
      <vt:lpstr>Example</vt:lpstr>
      <vt:lpstr>Nesting Links Again</vt:lpstr>
      <vt:lpstr>Not Just For Parameters</vt:lpstr>
      <vt:lpstr>Example</vt:lpstr>
      <vt:lpstr>Outline</vt:lpstr>
      <vt:lpstr>One More Complication</vt:lpstr>
      <vt:lpstr>Slide 48</vt:lpstr>
      <vt:lpstr>Slide 49</vt:lpstr>
      <vt:lpstr>The Problem</vt:lpstr>
      <vt:lpstr>The Solution</vt:lpstr>
      <vt:lpstr>Conclusion</vt:lpstr>
      <vt:lpstr>Conclusion, Continued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Locations For Variables</dc:title>
  <dc:subject>Textbook, Chapter Twelve</dc:subject>
  <dc:creator>Adam Webber</dc:creator>
  <cp:lastModifiedBy>Adam Webber</cp:lastModifiedBy>
  <cp:revision>32</cp:revision>
  <cp:lastPrinted>1999-02-10T22:49:13Z</cp:lastPrinted>
  <dcterms:created xsi:type="dcterms:W3CDTF">2009-09-13T21:48:47Z</dcterms:created>
  <dcterms:modified xsi:type="dcterms:W3CDTF">2009-09-13T22:16:41Z</dcterms:modified>
</cp:coreProperties>
</file>