
<file path=[Content_Types].xml><?xml version="1.0" encoding="utf-8"?>
<Types xmlns="http://schemas.openxmlformats.org/package/2006/content-types">
  <Override PartName="/ppt/slides/slide12.xml" ContentType="application/vnd.openxmlformats-officedocument.presentationml.slide+xml"/>
  <Override PartName="/ppt/slides/slide4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50.xml" ContentType="application/vnd.openxmlformats-officedocument.presentationml.slide+xml"/>
  <Override PartName="/ppt/slides/slide23.xml" ContentType="application/vnd.openxmlformats-officedocument.presentationml.slide+xml"/>
  <Override PartName="/ppt/slides/slide54.xml" ContentType="application/vnd.openxmlformats-officedocument.presentationml.slide+xml"/>
  <Override PartName="/ppt/slides/slide5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52.xml" ContentType="application/vnd.openxmlformats-officedocument.presentationml.slide+xml"/>
  <Override PartName="/ppt/slides/slide1.xml" ContentType="application/vnd.openxmlformats-officedocument.presentationml.slide+xml"/>
  <Override PartName="/ppt/slides/slide51.xml" ContentType="application/vnd.openxmlformats-officedocument.presentationml.slide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8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25.xml" ContentType="application/vnd.openxmlformats-officedocument.presentationml.slid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wmf" ContentType="image/x-wmf"/>
  <Override PartName="/ppt/slides/slide63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40.xml" ContentType="application/vnd.openxmlformats-officedocument.presentationml.slide+xml"/>
  <Override PartName="/ppt/slides/slide14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embeddings/oleObject2.bin" ContentType="application/vnd.openxmlformats-officedocument.oleObject"/>
  <Override PartName="/ppt/slides/slide4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slideLayouts/slideLayout4.xml" ContentType="application/vnd.openxmlformats-officedocument.presentationml.slideLayout+xml"/>
  <Override PartName="/ppt/slides/slide4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1.xml" ContentType="application/vnd.openxmlformats-officedocument.presentationml.slide+xml"/>
  <Override PartName="/ppt/slides/slide43.xml" ContentType="application/vnd.openxmlformats-officedocument.presentationml.slide+xml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59.xml" ContentType="application/vnd.openxmlformats-officedocument.presentationml.slide+xml"/>
  <Override PartName="/ppt/slides/slide33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vml" ContentType="application/vnd.openxmlformats-officedocument.vmlDrawing"/>
  <Default Extension="jpeg" ContentType="image/jpe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53.xml" ContentType="application/vnd.openxmlformats-officedocument.presentationml.slide+xml"/>
  <Override PartName="/ppt/slides/slide60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61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319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323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20" r:id="rId42"/>
    <p:sldId id="299" r:id="rId43"/>
    <p:sldId id="297" r:id="rId44"/>
    <p:sldId id="298" r:id="rId45"/>
    <p:sldId id="324" r:id="rId46"/>
    <p:sldId id="304" r:id="rId47"/>
    <p:sldId id="301" r:id="rId48"/>
    <p:sldId id="302" r:id="rId49"/>
    <p:sldId id="303" r:id="rId50"/>
    <p:sldId id="305" r:id="rId51"/>
    <p:sldId id="321" r:id="rId52"/>
    <p:sldId id="307" r:id="rId53"/>
    <p:sldId id="308" r:id="rId54"/>
    <p:sldId id="309" r:id="rId55"/>
    <p:sldId id="310" r:id="rId56"/>
    <p:sldId id="311" r:id="rId57"/>
    <p:sldId id="322" r:id="rId58"/>
    <p:sldId id="313" r:id="rId59"/>
    <p:sldId id="314" r:id="rId60"/>
    <p:sldId id="315" r:id="rId61"/>
    <p:sldId id="316" r:id="rId62"/>
    <p:sldId id="317" r:id="rId63"/>
    <p:sldId id="318" r:id="rId64"/>
  </p:sldIdLst>
  <p:sldSz cx="9144000" cy="6858000" type="screen4x3"/>
  <p:notesSz cx="6831013" cy="91170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2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2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2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2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present/>
    <p:sldAll/>
    <p:penClr>
      <a:schemeClr val="tx1"/>
    </p:penClr>
  </p:showPr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32787"/>
    <p:restoredTop sz="90929"/>
  </p:normalViewPr>
  <p:slideViewPr>
    <p:cSldViewPr>
      <p:cViewPr varScale="1">
        <p:scale>
          <a:sx n="141" d="100"/>
          <a:sy n="141" d="100"/>
        </p:scale>
        <p:origin x="-29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4"/>
    </p:cViewPr>
  </p:sorterViewPr>
  <p:notesViewPr>
    <p:cSldViewPr>
      <p:cViewPr varScale="1">
        <p:scale>
          <a:sx n="55" d="100"/>
          <a:sy n="55" d="100"/>
        </p:scale>
        <p:origin x="-1752" y="-84"/>
      </p:cViewPr>
      <p:guideLst>
        <p:guide orient="horz" pos="2872"/>
        <p:guide pos="215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slide" Target="slides/slide63.xml"/><Relationship Id="rId60" Type="http://schemas.openxmlformats.org/officeDocument/2006/relationships/slide" Target="slides/slide59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slide" Target="slides/slide49.xml"/><Relationship Id="rId63" Type="http://schemas.openxmlformats.org/officeDocument/2006/relationships/slide" Target="slides/slide62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71" Type="http://schemas.openxmlformats.org/officeDocument/2006/relationships/tableStyles" Target="tableStyles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slide" Target="slides/slide57.xml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69" Type="http://schemas.openxmlformats.org/officeDocument/2006/relationships/viewProps" Target="viewProps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slide" Target="slides/slide56.xml"/><Relationship Id="rId59" Type="http://schemas.openxmlformats.org/officeDocument/2006/relationships/slide" Target="slides/slide58.xml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slide" Target="slides/slide5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slide" Target="slides/slide61.xml"/><Relationship Id="rId66" Type="http://schemas.openxmlformats.org/officeDocument/2006/relationships/handoutMaster" Target="handoutMasters/handoutMaster1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slide" Target="slides/slide55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slide" Target="slides/slide51.xml"/><Relationship Id="rId65" Type="http://schemas.openxmlformats.org/officeDocument/2006/relationships/notesMaster" Target="notesMasters/notesMaster1.xml"/><Relationship Id="rId67" Type="http://schemas.openxmlformats.org/officeDocument/2006/relationships/printerSettings" Target="printerSettings/printerSettings1.bin"/><Relationship Id="rId54" Type="http://schemas.openxmlformats.org/officeDocument/2006/relationships/slide" Target="slides/slide53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61" Type="http://schemas.openxmlformats.org/officeDocument/2006/relationships/slide" Target="slides/slide60.xml"/><Relationship Id="rId53" Type="http://schemas.openxmlformats.org/officeDocument/2006/relationships/slide" Target="slides/slide5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68" Type="http://schemas.openxmlformats.org/officeDocument/2006/relationships/presProps" Target="presProps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EE61A4DD-F27A-504E-A0B4-45A9B3FA8A0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59DCEC74-7DC3-4644-B807-F4CC58A5177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3A4CA2-0C15-CE4E-A61C-D7226A9F1E21}" type="slidenum">
              <a:rPr lang="en-US"/>
              <a:pPr/>
              <a:t>1</a:t>
            </a:fld>
            <a:endParaRPr lang="en-US"/>
          </a:p>
        </p:txBody>
      </p:sp>
      <p:sp>
        <p:nvSpPr>
          <p:cNvPr id="168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77825" y="1676400"/>
            <a:ext cx="8389938" cy="4421188"/>
            <a:chOff x="238" y="1056"/>
            <a:chExt cx="5285" cy="2785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38" y="1056"/>
              <a:ext cx="5285" cy="1393"/>
              <a:chOff x="238" y="1056"/>
              <a:chExt cx="5285" cy="1393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243" y="1057"/>
                <a:ext cx="5272" cy="1391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1" name="Freeform 5"/>
              <p:cNvSpPr>
                <a:spLocks/>
              </p:cNvSpPr>
              <p:nvPr/>
            </p:nvSpPr>
            <p:spPr bwMode="auto">
              <a:xfrm>
                <a:off x="238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0" y="0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0" y="0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2" name="Freeform 6"/>
              <p:cNvSpPr>
                <a:spLocks/>
              </p:cNvSpPr>
              <p:nvPr/>
            </p:nvSpPr>
            <p:spPr bwMode="auto">
              <a:xfrm>
                <a:off x="250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5272" y="1392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5272" y="1392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240" y="3744"/>
              <a:ext cx="5281" cy="97"/>
              <a:chOff x="240" y="3744"/>
              <a:chExt cx="5281" cy="97"/>
            </a:xfrm>
          </p:grpSpPr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240" y="3744"/>
                <a:ext cx="5280" cy="9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0" y="0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5280" y="96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5280" y="96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338" y="1200"/>
              <a:ext cx="97" cy="1104"/>
              <a:chOff x="338" y="1200"/>
              <a:chExt cx="97" cy="1104"/>
            </a:xfrm>
          </p:grpSpPr>
          <p:sp useBgFill="1">
            <p:nvSpPr>
              <p:cNvPr id="4108" name="Rectangle 12"/>
              <p:cNvSpPr>
                <a:spLocks noChangeArrowheads="1"/>
              </p:cNvSpPr>
              <p:nvPr/>
            </p:nvSpPr>
            <p:spPr bwMode="auto">
              <a:xfrm>
                <a:off x="338" y="1201"/>
                <a:ext cx="96" cy="1103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9" name="Freeform 13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96" y="1103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96" y="1103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0" name="Freeform 14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111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366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0386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-108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quarter" idx="2"/>
          </p:nvPr>
        </p:nvSpPr>
        <p:spPr>
          <a:xfrm>
            <a:off x="381000" y="6324600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0" y="6324600"/>
            <a:ext cx="3124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AFB4AAE-8FC0-0F47-AF17-F16F6CCED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182025E-4A4E-AA42-82BC-45A022A93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42900"/>
            <a:ext cx="19431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42900"/>
            <a:ext cx="56769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7322DAD-F1D4-1641-BFA8-1291D2C9A2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4871B8-E2B6-B64C-9E9B-A27FF81988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FBF9F04-6992-FE46-A667-96FE923D2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7B98C4-C185-FF44-A093-30B074FAA8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67F3A64-DB8A-E941-ACB9-EABA76DF0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C01D28B-90CB-4145-AC4C-96AAD8600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4DEB866-19B7-B342-9500-9A0C874F3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F4A448F-ABE4-4E48-8CE6-A8F45EEDA6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9EA1D82-2950-7546-B971-EF1102F44D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429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323013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23013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F5EB5CE-3292-174A-9946-E4430367B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-10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800">
          <a:solidFill>
            <a:schemeClr val="tx1"/>
          </a:solidFill>
          <a:latin typeface="+mn-lt"/>
          <a:ea typeface="ＭＳ Ｐゴシック" pitchFamily="-108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-108" charset="2"/>
        <a:buChar char="n"/>
        <a:defRPr sz="2400">
          <a:solidFill>
            <a:schemeClr val="tx1"/>
          </a:solidFill>
          <a:latin typeface="+mn-lt"/>
          <a:ea typeface="ＭＳ Ｐゴシック" pitchFamily="-108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000">
          <a:solidFill>
            <a:schemeClr val="tx1"/>
          </a:solidFill>
          <a:latin typeface="+mn-lt"/>
          <a:ea typeface="ＭＳ Ｐゴシック" pitchFamily="-108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1" Type="http://schemas.openxmlformats.org/officeDocument/2006/relationships/vmlDrawing" Target="../drawings/vmlDrawing1.v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.bin"/><Relationship Id="rId1" Type="http://schemas.openxmlformats.org/officeDocument/2006/relationships/vmlDrawing" Target="../drawings/vmlDrawing2.v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/>
              <a:t>A First Look At Java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83FD290D-BC0C-E948-A6CC-61AD6191E6D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ransition advTm="13152"/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Primitive Types We Won’t Use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Courier New" pitchFamily="-112" charset="0"/>
              </a:rPr>
              <a:t>byte</a:t>
            </a:r>
            <a:r>
              <a:rPr lang="en-US"/>
              <a:t>: -2</a:t>
            </a:r>
            <a:r>
              <a:rPr lang="en-US" baseline="30000"/>
              <a:t>7</a:t>
            </a:r>
            <a:r>
              <a:rPr lang="en-US"/>
              <a:t>..2</a:t>
            </a:r>
            <a:r>
              <a:rPr lang="en-US" baseline="30000"/>
              <a:t>7</a:t>
            </a:r>
            <a:r>
              <a:rPr lang="en-US"/>
              <a:t>-1</a:t>
            </a:r>
          </a:p>
          <a:p>
            <a:r>
              <a:rPr lang="en-US" b="1">
                <a:latin typeface="Courier New" pitchFamily="-112" charset="0"/>
              </a:rPr>
              <a:t>short</a:t>
            </a:r>
            <a:r>
              <a:rPr lang="en-US"/>
              <a:t>: -2</a:t>
            </a:r>
            <a:r>
              <a:rPr lang="en-US" baseline="30000"/>
              <a:t>15</a:t>
            </a:r>
            <a:r>
              <a:rPr lang="en-US"/>
              <a:t>..2</a:t>
            </a:r>
            <a:r>
              <a:rPr lang="en-US" baseline="30000"/>
              <a:t>15</a:t>
            </a:r>
            <a:r>
              <a:rPr lang="en-US"/>
              <a:t>-1</a:t>
            </a:r>
          </a:p>
          <a:p>
            <a:r>
              <a:rPr lang="en-US" b="1">
                <a:latin typeface="Courier New" pitchFamily="-112" charset="0"/>
              </a:rPr>
              <a:t>long</a:t>
            </a:r>
            <a:r>
              <a:rPr lang="en-US"/>
              <a:t>: -2</a:t>
            </a:r>
            <a:r>
              <a:rPr lang="en-US" baseline="30000"/>
              <a:t>63</a:t>
            </a:r>
            <a:r>
              <a:rPr lang="en-US"/>
              <a:t>..2</a:t>
            </a:r>
            <a:r>
              <a:rPr lang="en-US" baseline="30000"/>
              <a:t>63</a:t>
            </a:r>
            <a:r>
              <a:rPr lang="en-US"/>
              <a:t>-1, written with trailing </a:t>
            </a:r>
            <a:r>
              <a:rPr lang="en-US" b="1">
                <a:latin typeface="Courier New" pitchFamily="-112" charset="0"/>
              </a:rPr>
              <a:t>L</a:t>
            </a:r>
          </a:p>
          <a:p>
            <a:r>
              <a:rPr lang="en-US" b="1">
                <a:latin typeface="Courier New" pitchFamily="-112" charset="0"/>
              </a:rPr>
              <a:t>float</a:t>
            </a:r>
            <a:r>
              <a:rPr lang="en-US"/>
              <a:t>: IEEE 32-bit standard, written with trailing </a:t>
            </a:r>
            <a:r>
              <a:rPr lang="en-US" b="1">
                <a:latin typeface="Courier New" pitchFamily="-112" charset="0"/>
              </a:rPr>
              <a:t>F</a:t>
            </a:r>
            <a:r>
              <a:rPr lang="en-US"/>
              <a:t> (</a:t>
            </a:r>
            <a:r>
              <a:rPr lang="en-US" b="1">
                <a:latin typeface="Courier New" pitchFamily="-112" charset="0"/>
              </a:rPr>
              <a:t>1.2e-5</a:t>
            </a:r>
            <a:r>
              <a:rPr lang="en-US"/>
              <a:t>, </a:t>
            </a:r>
            <a:r>
              <a:rPr lang="en-US" b="1">
                <a:latin typeface="Courier New" pitchFamily="-112" charset="0"/>
              </a:rPr>
              <a:t>1e3</a:t>
            </a:r>
            <a:r>
              <a:rPr lang="en-US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54D7-A28C-1A48-8EB0-00630C465AC3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Constructed Types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Constructed types are all </a:t>
            </a:r>
            <a:r>
              <a:rPr lang="en-US" i="1"/>
              <a:t>reference</a:t>
            </a:r>
            <a:r>
              <a:rPr lang="en-US"/>
              <a:t> types: they are references to objects</a:t>
            </a:r>
          </a:p>
          <a:p>
            <a:pPr lvl="1"/>
            <a:r>
              <a:rPr lang="en-US"/>
              <a:t>Any class name, like </a:t>
            </a:r>
            <a:r>
              <a:rPr lang="en-US" b="1">
                <a:latin typeface="Courier New" pitchFamily="-112" charset="0"/>
              </a:rPr>
              <a:t>Point</a:t>
            </a:r>
          </a:p>
          <a:p>
            <a:pPr lvl="1"/>
            <a:r>
              <a:rPr lang="en-US"/>
              <a:t>Any interface name (Chapter 15)</a:t>
            </a:r>
          </a:p>
          <a:p>
            <a:pPr lvl="1"/>
            <a:r>
              <a:rPr lang="en-US"/>
              <a:t>Any array type, like </a:t>
            </a:r>
            <a:r>
              <a:rPr lang="en-US" b="1">
                <a:latin typeface="Courier New" pitchFamily="-112" charset="0"/>
              </a:rPr>
              <a:t>Point[]</a:t>
            </a:r>
            <a:r>
              <a:rPr lang="en-US"/>
              <a:t> or </a:t>
            </a:r>
            <a:r>
              <a:rPr lang="en-US" b="1">
                <a:latin typeface="Courier New" pitchFamily="-112" charset="0"/>
              </a:rPr>
              <a:t>int[]</a:t>
            </a:r>
            <a:r>
              <a:rPr lang="en-US"/>
              <a:t> </a:t>
            </a:r>
            <a:br>
              <a:rPr lang="en-US"/>
            </a:br>
            <a:r>
              <a:rPr lang="en-US"/>
              <a:t>(Chapter 14)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9746-242C-1D4E-8C11-81D86BE8F6D3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Predefined but not primitive: a class </a:t>
            </a:r>
            <a:r>
              <a:rPr lang="en-US" b="1">
                <a:latin typeface="Courier New" pitchFamily="-112" charset="0"/>
              </a:rPr>
              <a:t>String</a:t>
            </a:r>
          </a:p>
          <a:p>
            <a:r>
              <a:rPr lang="en-US"/>
              <a:t>A string of characters enclosed in double-quotes works like a string constant</a:t>
            </a:r>
          </a:p>
          <a:p>
            <a:r>
              <a:rPr lang="en-US"/>
              <a:t>But it is actually an instance of the </a:t>
            </a:r>
            <a:r>
              <a:rPr lang="en-US" b="1">
                <a:latin typeface="Courier New" pitchFamily="-112" charset="0"/>
              </a:rPr>
              <a:t>String</a:t>
            </a:r>
            <a:r>
              <a:rPr lang="en-US"/>
              <a:t> class, and object containing the given string of characters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3031-0AA1-934F-BF86-968945CAC078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String Object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D504A-26E2-ED49-BD08-EC0ED927294B}" type="slidenum">
              <a:rPr lang="en-US"/>
              <a:pPr/>
              <a:t>13</a:t>
            </a:fld>
            <a:endParaRPr lang="en-US"/>
          </a:p>
        </p:txBody>
      </p:sp>
      <p:sp>
        <p:nvSpPr>
          <p:cNvPr id="208901" name="Rectangle 5"/>
          <p:cNvSpPr>
            <a:spLocks noChangeArrowheads="1"/>
          </p:cNvSpPr>
          <p:nvPr/>
        </p:nvSpPr>
        <p:spPr bwMode="auto">
          <a:xfrm>
            <a:off x="3000375" y="2276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8900" name="Object 4"/>
          <p:cNvGraphicFramePr>
            <a:graphicFrameLocks noChangeAspect="1"/>
          </p:cNvGraphicFramePr>
          <p:nvPr/>
        </p:nvGraphicFramePr>
        <p:xfrm>
          <a:off x="3276600" y="1905000"/>
          <a:ext cx="5257800" cy="3854450"/>
        </p:xfrm>
        <a:graphic>
          <a:graphicData uri="http://schemas.openxmlformats.org/presentationml/2006/ole">
            <p:oleObj spid="_x0000_s208900" r:id="rId3" imgW="3133725" imgH="2305050" progId="MSDraw.Drawing.8.2">
              <p:embed/>
            </p:oleObj>
          </a:graphicData>
        </a:graphic>
      </p:graphicFrame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838200" y="31242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"</a:t>
            </a:r>
            <a:r>
              <a:rPr lang="en-US" b="1">
                <a:latin typeface="Courier New" pitchFamily="-112" charset="0"/>
              </a:rPr>
              <a:t>Hello there</a:t>
            </a:r>
            <a:r>
              <a:rPr lang="en-US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Numeric Operators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495800"/>
          </a:xfrm>
        </p:spPr>
        <p:txBody>
          <a:bodyPr/>
          <a:lstStyle/>
          <a:p>
            <a:r>
              <a:rPr lang="en-US" b="1">
                <a:latin typeface="Courier New" pitchFamily="-112" charset="0"/>
              </a:rPr>
              <a:t>int</a:t>
            </a:r>
            <a:r>
              <a:rPr lang="en-US"/>
              <a:t>: </a:t>
            </a:r>
            <a:r>
              <a:rPr lang="en-US" b="1">
                <a:latin typeface="Courier New" pitchFamily="-112" charset="0"/>
              </a:rPr>
              <a:t>+</a:t>
            </a:r>
            <a:r>
              <a:rPr lang="en-US"/>
              <a:t>, </a:t>
            </a:r>
            <a:r>
              <a:rPr lang="en-US" b="1">
                <a:latin typeface="Courier New" pitchFamily="-112" charset="0"/>
              </a:rPr>
              <a:t>-</a:t>
            </a:r>
            <a:r>
              <a:rPr lang="en-US"/>
              <a:t>, </a:t>
            </a:r>
            <a:r>
              <a:rPr lang="en-US" b="1">
                <a:latin typeface="Courier New" pitchFamily="-112" charset="0"/>
              </a:rPr>
              <a:t>*</a:t>
            </a:r>
            <a:r>
              <a:rPr lang="en-US"/>
              <a:t>, </a:t>
            </a:r>
            <a:r>
              <a:rPr lang="en-US" b="1">
                <a:latin typeface="Courier New" pitchFamily="-112" charset="0"/>
              </a:rPr>
              <a:t>/</a:t>
            </a:r>
            <a:r>
              <a:rPr lang="en-US"/>
              <a:t>, </a:t>
            </a:r>
            <a:r>
              <a:rPr lang="en-US" b="1">
                <a:latin typeface="Courier New" pitchFamily="-112" charset="0"/>
              </a:rPr>
              <a:t>%</a:t>
            </a:r>
            <a:r>
              <a:rPr lang="en-US"/>
              <a:t>, unary </a:t>
            </a:r>
            <a:r>
              <a:rPr lang="en-US" b="1">
                <a:latin typeface="Courier New" pitchFamily="-112" charset="0"/>
              </a:rPr>
              <a:t>–</a:t>
            </a:r>
            <a:br>
              <a:rPr lang="en-US" b="1">
                <a:latin typeface="Courier New" pitchFamily="-112" charset="0"/>
              </a:rPr>
            </a:br>
            <a:r>
              <a:rPr lang="en-US" b="1">
                <a:latin typeface="Courier New" pitchFamily="-112" charset="0"/>
              </a:rPr>
              <a:t/>
            </a:r>
            <a:br>
              <a:rPr lang="en-US" b="1">
                <a:latin typeface="Courier New" pitchFamily="-112" charset="0"/>
              </a:rPr>
            </a:br>
            <a:r>
              <a:rPr lang="en-US" b="1">
                <a:latin typeface="Courier New" pitchFamily="-112" charset="0"/>
              </a:rPr>
              <a:t/>
            </a:r>
            <a:br>
              <a:rPr lang="en-US" b="1">
                <a:latin typeface="Courier New" pitchFamily="-112" charset="0"/>
              </a:rPr>
            </a:br>
            <a:r>
              <a:rPr lang="en-US" b="1">
                <a:latin typeface="Courier New" pitchFamily="-112" charset="0"/>
              </a:rPr>
              <a:t/>
            </a:r>
            <a:br>
              <a:rPr lang="en-US" b="1">
                <a:latin typeface="Courier New" pitchFamily="-112" charset="0"/>
              </a:rPr>
            </a:br>
            <a:endParaRPr lang="en-US" b="1">
              <a:latin typeface="Courier New" pitchFamily="-112" charset="0"/>
            </a:endParaRPr>
          </a:p>
          <a:p>
            <a:r>
              <a:rPr lang="en-US" b="1">
                <a:latin typeface="Courier New" pitchFamily="-112" charset="0"/>
              </a:rPr>
              <a:t>double</a:t>
            </a:r>
            <a:r>
              <a:rPr lang="en-US"/>
              <a:t>: </a:t>
            </a:r>
            <a:r>
              <a:rPr lang="en-US" b="1">
                <a:latin typeface="Courier New" pitchFamily="-112" charset="0"/>
              </a:rPr>
              <a:t>+</a:t>
            </a:r>
            <a:r>
              <a:rPr lang="en-US"/>
              <a:t>, </a:t>
            </a:r>
            <a:r>
              <a:rPr lang="en-US" b="1">
                <a:latin typeface="Courier New" pitchFamily="-112" charset="0"/>
              </a:rPr>
              <a:t>-</a:t>
            </a:r>
            <a:r>
              <a:rPr lang="en-US"/>
              <a:t>, </a:t>
            </a:r>
            <a:r>
              <a:rPr lang="en-US" b="1">
                <a:latin typeface="Courier New" pitchFamily="-112" charset="0"/>
              </a:rPr>
              <a:t>*</a:t>
            </a:r>
            <a:r>
              <a:rPr lang="en-US"/>
              <a:t>, </a:t>
            </a:r>
            <a:r>
              <a:rPr lang="en-US" b="1">
                <a:latin typeface="Courier New" pitchFamily="-112" charset="0"/>
              </a:rPr>
              <a:t>/</a:t>
            </a:r>
            <a:r>
              <a:rPr lang="en-US"/>
              <a:t>, unary </a:t>
            </a:r>
            <a:r>
              <a:rPr lang="en-US" b="1">
                <a:latin typeface="Courier New" pitchFamily="-112" charset="0"/>
              </a:rPr>
              <a:t>–</a:t>
            </a:r>
          </a:p>
        </p:txBody>
      </p:sp>
      <p:sp>
        <p:nvSpPr>
          <p:cNvPr id="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50092-B9C4-9442-868A-F5AA2B5D037C}" type="slidenum">
              <a:rPr lang="en-US"/>
              <a:pPr/>
              <a:t>14</a:t>
            </a:fld>
            <a:endParaRPr lang="en-US"/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1588" y="1508125"/>
            <a:ext cx="91440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Times New Roman" pitchFamily="-112" charset="0"/>
                <a:cs typeface="Times New Roman" pitchFamily="-112" charset="0"/>
              </a:rPr>
              <a:t> </a:t>
            </a:r>
          </a:p>
          <a:p>
            <a:endParaRPr lang="en-US"/>
          </a:p>
        </p:txBody>
      </p:sp>
      <p:grpSp>
        <p:nvGrpSpPr>
          <p:cNvPr id="209957" name="Group 37"/>
          <p:cNvGrpSpPr>
            <a:grpSpLocks/>
          </p:cNvGrpSpPr>
          <p:nvPr/>
        </p:nvGrpSpPr>
        <p:grpSpPr bwMode="auto">
          <a:xfrm>
            <a:off x="1752600" y="2362200"/>
            <a:ext cx="5943600" cy="1752600"/>
            <a:chOff x="-2" y="401"/>
            <a:chExt cx="3718" cy="2019"/>
          </a:xfrm>
        </p:grpSpPr>
        <p:grpSp>
          <p:nvGrpSpPr>
            <p:cNvPr id="209955" name="Group 35"/>
            <p:cNvGrpSpPr>
              <a:grpSpLocks/>
            </p:cNvGrpSpPr>
            <p:nvPr/>
          </p:nvGrpSpPr>
          <p:grpSpPr bwMode="auto">
            <a:xfrm>
              <a:off x="0" y="403"/>
              <a:ext cx="3714" cy="2015"/>
              <a:chOff x="0" y="403"/>
              <a:chExt cx="3714" cy="2015"/>
            </a:xfrm>
          </p:grpSpPr>
          <p:grpSp>
            <p:nvGrpSpPr>
              <p:cNvPr id="209936" name="Group 16"/>
              <p:cNvGrpSpPr>
                <a:grpSpLocks/>
              </p:cNvGrpSpPr>
              <p:nvPr/>
            </p:nvGrpSpPr>
            <p:grpSpPr bwMode="auto">
              <a:xfrm>
                <a:off x="0" y="403"/>
                <a:ext cx="1857" cy="403"/>
                <a:chOff x="0" y="403"/>
                <a:chExt cx="1857" cy="403"/>
              </a:xfrm>
            </p:grpSpPr>
            <p:sp>
              <p:nvSpPr>
                <p:cNvPr id="209925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1771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Java Expression</a:t>
                  </a: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09935" name="Rectangle 15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185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9938" name="Group 18"/>
              <p:cNvGrpSpPr>
                <a:grpSpLocks/>
              </p:cNvGrpSpPr>
              <p:nvPr/>
            </p:nvGrpSpPr>
            <p:grpSpPr bwMode="auto">
              <a:xfrm>
                <a:off x="1857" y="403"/>
                <a:ext cx="1857" cy="403"/>
                <a:chOff x="1857" y="403"/>
                <a:chExt cx="1857" cy="403"/>
              </a:xfrm>
            </p:grpSpPr>
            <p:sp>
              <p:nvSpPr>
                <p:cNvPr id="209926" name="Rectangle 6"/>
                <p:cNvSpPr>
                  <a:spLocks noChangeArrowheads="1"/>
                </p:cNvSpPr>
                <p:nvPr/>
              </p:nvSpPr>
              <p:spPr bwMode="auto">
                <a:xfrm>
                  <a:off x="1900" y="403"/>
                  <a:ext cx="1771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Value</a:t>
                  </a: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09937" name="Rectangle 17"/>
                <p:cNvSpPr>
                  <a:spLocks noChangeArrowheads="1"/>
                </p:cNvSpPr>
                <p:nvPr/>
              </p:nvSpPr>
              <p:spPr bwMode="auto">
                <a:xfrm>
                  <a:off x="1857" y="403"/>
                  <a:ext cx="185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9940" name="Group 20"/>
              <p:cNvGrpSpPr>
                <a:grpSpLocks/>
              </p:cNvGrpSpPr>
              <p:nvPr/>
            </p:nvGrpSpPr>
            <p:grpSpPr bwMode="auto">
              <a:xfrm>
                <a:off x="0" y="806"/>
                <a:ext cx="1857" cy="403"/>
                <a:chOff x="0" y="806"/>
                <a:chExt cx="1857" cy="403"/>
              </a:xfrm>
            </p:grpSpPr>
            <p:sp>
              <p:nvSpPr>
                <p:cNvPr id="209927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806"/>
                  <a:ext cx="1771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1+2*3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09939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185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9942" name="Group 22"/>
              <p:cNvGrpSpPr>
                <a:grpSpLocks/>
              </p:cNvGrpSpPr>
              <p:nvPr/>
            </p:nvGrpSpPr>
            <p:grpSpPr bwMode="auto">
              <a:xfrm>
                <a:off x="1857" y="806"/>
                <a:ext cx="1857" cy="403"/>
                <a:chOff x="1857" y="806"/>
                <a:chExt cx="1857" cy="403"/>
              </a:xfrm>
            </p:grpSpPr>
            <p:sp>
              <p:nvSpPr>
                <p:cNvPr id="209928" name="Rectangle 8"/>
                <p:cNvSpPr>
                  <a:spLocks noChangeArrowheads="1"/>
                </p:cNvSpPr>
                <p:nvPr/>
              </p:nvSpPr>
              <p:spPr bwMode="auto">
                <a:xfrm>
                  <a:off x="1900" y="806"/>
                  <a:ext cx="1771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7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09941" name="Rectangle 21"/>
                <p:cNvSpPr>
                  <a:spLocks noChangeArrowheads="1"/>
                </p:cNvSpPr>
                <p:nvPr/>
              </p:nvSpPr>
              <p:spPr bwMode="auto">
                <a:xfrm>
                  <a:off x="1857" y="806"/>
                  <a:ext cx="185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9944" name="Group 24"/>
              <p:cNvGrpSpPr>
                <a:grpSpLocks/>
              </p:cNvGrpSpPr>
              <p:nvPr/>
            </p:nvGrpSpPr>
            <p:grpSpPr bwMode="auto">
              <a:xfrm>
                <a:off x="0" y="1209"/>
                <a:ext cx="1857" cy="403"/>
                <a:chOff x="0" y="1209"/>
                <a:chExt cx="1857" cy="403"/>
              </a:xfrm>
            </p:grpSpPr>
            <p:sp>
              <p:nvSpPr>
                <p:cNvPr id="209929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1209"/>
                  <a:ext cx="1771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15/7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09943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185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9946" name="Group 26"/>
              <p:cNvGrpSpPr>
                <a:grpSpLocks/>
              </p:cNvGrpSpPr>
              <p:nvPr/>
            </p:nvGrpSpPr>
            <p:grpSpPr bwMode="auto">
              <a:xfrm>
                <a:off x="1857" y="1209"/>
                <a:ext cx="1857" cy="403"/>
                <a:chOff x="1857" y="1209"/>
                <a:chExt cx="1857" cy="403"/>
              </a:xfrm>
            </p:grpSpPr>
            <p:sp>
              <p:nvSpPr>
                <p:cNvPr id="209930" name="Rectangle 10"/>
                <p:cNvSpPr>
                  <a:spLocks noChangeArrowheads="1"/>
                </p:cNvSpPr>
                <p:nvPr/>
              </p:nvSpPr>
              <p:spPr bwMode="auto">
                <a:xfrm>
                  <a:off x="1900" y="1209"/>
                  <a:ext cx="1771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2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09945" name="Rectangle 25"/>
                <p:cNvSpPr>
                  <a:spLocks noChangeArrowheads="1"/>
                </p:cNvSpPr>
                <p:nvPr/>
              </p:nvSpPr>
              <p:spPr bwMode="auto">
                <a:xfrm>
                  <a:off x="1857" y="1209"/>
                  <a:ext cx="185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9948" name="Group 28"/>
              <p:cNvGrpSpPr>
                <a:grpSpLocks/>
              </p:cNvGrpSpPr>
              <p:nvPr/>
            </p:nvGrpSpPr>
            <p:grpSpPr bwMode="auto">
              <a:xfrm>
                <a:off x="0" y="1612"/>
                <a:ext cx="1857" cy="403"/>
                <a:chOff x="0" y="1612"/>
                <a:chExt cx="1857" cy="403"/>
              </a:xfrm>
            </p:grpSpPr>
            <p:sp>
              <p:nvSpPr>
                <p:cNvPr id="209931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1612"/>
                  <a:ext cx="1771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15%7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09947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1612"/>
                  <a:ext cx="185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9950" name="Group 30"/>
              <p:cNvGrpSpPr>
                <a:grpSpLocks/>
              </p:cNvGrpSpPr>
              <p:nvPr/>
            </p:nvGrpSpPr>
            <p:grpSpPr bwMode="auto">
              <a:xfrm>
                <a:off x="1857" y="1612"/>
                <a:ext cx="1857" cy="403"/>
                <a:chOff x="1857" y="1612"/>
                <a:chExt cx="1857" cy="403"/>
              </a:xfrm>
            </p:grpSpPr>
            <p:sp>
              <p:nvSpPr>
                <p:cNvPr id="209932" name="Rectangle 12"/>
                <p:cNvSpPr>
                  <a:spLocks noChangeArrowheads="1"/>
                </p:cNvSpPr>
                <p:nvPr/>
              </p:nvSpPr>
              <p:spPr bwMode="auto">
                <a:xfrm>
                  <a:off x="1900" y="1612"/>
                  <a:ext cx="1771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1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09949" name="Rectangle 29"/>
                <p:cNvSpPr>
                  <a:spLocks noChangeArrowheads="1"/>
                </p:cNvSpPr>
                <p:nvPr/>
              </p:nvSpPr>
              <p:spPr bwMode="auto">
                <a:xfrm>
                  <a:off x="1857" y="1612"/>
                  <a:ext cx="185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9952" name="Group 32"/>
              <p:cNvGrpSpPr>
                <a:grpSpLocks/>
              </p:cNvGrpSpPr>
              <p:nvPr/>
            </p:nvGrpSpPr>
            <p:grpSpPr bwMode="auto">
              <a:xfrm>
                <a:off x="0" y="2015"/>
                <a:ext cx="1857" cy="403"/>
                <a:chOff x="0" y="2015"/>
                <a:chExt cx="1857" cy="403"/>
              </a:xfrm>
            </p:grpSpPr>
            <p:sp>
              <p:nvSpPr>
                <p:cNvPr id="209933" name="Rectangle 13"/>
                <p:cNvSpPr>
                  <a:spLocks noChangeArrowheads="1"/>
                </p:cNvSpPr>
                <p:nvPr/>
              </p:nvSpPr>
              <p:spPr bwMode="auto">
                <a:xfrm>
                  <a:off x="43" y="2015"/>
                  <a:ext cx="1771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-(5*5)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09951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2015"/>
                  <a:ext cx="185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9954" name="Group 34"/>
              <p:cNvGrpSpPr>
                <a:grpSpLocks/>
              </p:cNvGrpSpPr>
              <p:nvPr/>
            </p:nvGrpSpPr>
            <p:grpSpPr bwMode="auto">
              <a:xfrm>
                <a:off x="1857" y="2015"/>
                <a:ext cx="1857" cy="403"/>
                <a:chOff x="1857" y="2015"/>
                <a:chExt cx="1857" cy="403"/>
              </a:xfrm>
            </p:grpSpPr>
            <p:sp>
              <p:nvSpPr>
                <p:cNvPr id="209934" name="Rectangle 14"/>
                <p:cNvSpPr>
                  <a:spLocks noChangeArrowheads="1"/>
                </p:cNvSpPr>
                <p:nvPr/>
              </p:nvSpPr>
              <p:spPr bwMode="auto">
                <a:xfrm>
                  <a:off x="1900" y="2015"/>
                  <a:ext cx="1771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-25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09953" name="Rectangle 33"/>
                <p:cNvSpPr>
                  <a:spLocks noChangeArrowheads="1"/>
                </p:cNvSpPr>
                <p:nvPr/>
              </p:nvSpPr>
              <p:spPr bwMode="auto">
                <a:xfrm>
                  <a:off x="1857" y="2015"/>
                  <a:ext cx="185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09956" name="Rectangle 36"/>
            <p:cNvSpPr>
              <a:spLocks noChangeArrowheads="1"/>
            </p:cNvSpPr>
            <p:nvPr/>
          </p:nvSpPr>
          <p:spPr bwMode="auto">
            <a:xfrm>
              <a:off x="-2" y="401"/>
              <a:ext cx="3718" cy="2019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9958" name="Rectangle 38"/>
          <p:cNvSpPr>
            <a:spLocks noChangeArrowheads="1"/>
          </p:cNvSpPr>
          <p:nvPr/>
        </p:nvSpPr>
        <p:spPr bwMode="auto">
          <a:xfrm>
            <a:off x="1588" y="2147888"/>
            <a:ext cx="91440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Times New Roman" pitchFamily="-112" charset="0"/>
                <a:cs typeface="Times New Roman" pitchFamily="-112" charset="0"/>
              </a:rPr>
              <a:t> </a:t>
            </a:r>
          </a:p>
          <a:p>
            <a:endParaRPr lang="en-US"/>
          </a:p>
        </p:txBody>
      </p:sp>
      <p:grpSp>
        <p:nvGrpSpPr>
          <p:cNvPr id="209979" name="Group 59"/>
          <p:cNvGrpSpPr>
            <a:grpSpLocks/>
          </p:cNvGrpSpPr>
          <p:nvPr/>
        </p:nvGrpSpPr>
        <p:grpSpPr bwMode="auto">
          <a:xfrm>
            <a:off x="1752600" y="4876800"/>
            <a:ext cx="5943600" cy="990600"/>
            <a:chOff x="-2" y="401"/>
            <a:chExt cx="3545" cy="1213"/>
          </a:xfrm>
        </p:grpSpPr>
        <p:grpSp>
          <p:nvGrpSpPr>
            <p:cNvPr id="209977" name="Group 57"/>
            <p:cNvGrpSpPr>
              <a:grpSpLocks/>
            </p:cNvGrpSpPr>
            <p:nvPr/>
          </p:nvGrpSpPr>
          <p:grpSpPr bwMode="auto">
            <a:xfrm>
              <a:off x="0" y="403"/>
              <a:ext cx="3541" cy="1209"/>
              <a:chOff x="0" y="403"/>
              <a:chExt cx="3541" cy="1209"/>
            </a:xfrm>
          </p:grpSpPr>
          <p:grpSp>
            <p:nvGrpSpPr>
              <p:cNvPr id="209966" name="Group 46"/>
              <p:cNvGrpSpPr>
                <a:grpSpLocks/>
              </p:cNvGrpSpPr>
              <p:nvPr/>
            </p:nvGrpSpPr>
            <p:grpSpPr bwMode="auto">
              <a:xfrm>
                <a:off x="0" y="403"/>
                <a:ext cx="1776" cy="403"/>
                <a:chOff x="0" y="403"/>
                <a:chExt cx="1776" cy="403"/>
              </a:xfrm>
            </p:grpSpPr>
            <p:sp>
              <p:nvSpPr>
                <p:cNvPr id="209959" name="Rectangle 39"/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Java Expression</a:t>
                  </a: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09965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9968" name="Group 48"/>
              <p:cNvGrpSpPr>
                <a:grpSpLocks/>
              </p:cNvGrpSpPr>
              <p:nvPr/>
            </p:nvGrpSpPr>
            <p:grpSpPr bwMode="auto">
              <a:xfrm>
                <a:off x="1776" y="403"/>
                <a:ext cx="1765" cy="403"/>
                <a:chOff x="1776" y="403"/>
                <a:chExt cx="1765" cy="403"/>
              </a:xfrm>
            </p:grpSpPr>
            <p:sp>
              <p:nvSpPr>
                <p:cNvPr id="209960" name="Rectangle 40"/>
                <p:cNvSpPr>
                  <a:spLocks noChangeArrowheads="1"/>
                </p:cNvSpPr>
                <p:nvPr/>
              </p:nvSpPr>
              <p:spPr bwMode="auto">
                <a:xfrm>
                  <a:off x="1819" y="403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Value</a:t>
                  </a: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09967" name="Rectangle 47"/>
                <p:cNvSpPr>
                  <a:spLocks noChangeArrowheads="1"/>
                </p:cNvSpPr>
                <p:nvPr/>
              </p:nvSpPr>
              <p:spPr bwMode="auto">
                <a:xfrm>
                  <a:off x="1776" y="403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9970" name="Group 50"/>
              <p:cNvGrpSpPr>
                <a:grpSpLocks/>
              </p:cNvGrpSpPr>
              <p:nvPr/>
            </p:nvGrpSpPr>
            <p:grpSpPr bwMode="auto">
              <a:xfrm>
                <a:off x="0" y="806"/>
                <a:ext cx="1776" cy="403"/>
                <a:chOff x="0" y="806"/>
                <a:chExt cx="1776" cy="403"/>
              </a:xfrm>
            </p:grpSpPr>
            <p:sp>
              <p:nvSpPr>
                <p:cNvPr id="20996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" y="806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13.0*2.0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09969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9972" name="Group 52"/>
              <p:cNvGrpSpPr>
                <a:grpSpLocks/>
              </p:cNvGrpSpPr>
              <p:nvPr/>
            </p:nvGrpSpPr>
            <p:grpSpPr bwMode="auto">
              <a:xfrm>
                <a:off x="1776" y="806"/>
                <a:ext cx="1765" cy="403"/>
                <a:chOff x="1776" y="806"/>
                <a:chExt cx="1765" cy="403"/>
              </a:xfrm>
            </p:grpSpPr>
            <p:sp>
              <p:nvSpPr>
                <p:cNvPr id="209962" name="Rectangle 42"/>
                <p:cNvSpPr>
                  <a:spLocks noChangeArrowheads="1"/>
                </p:cNvSpPr>
                <p:nvPr/>
              </p:nvSpPr>
              <p:spPr bwMode="auto">
                <a:xfrm>
                  <a:off x="1819" y="806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26.0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09971" name="Rectangle 51"/>
                <p:cNvSpPr>
                  <a:spLocks noChangeArrowheads="1"/>
                </p:cNvSpPr>
                <p:nvPr/>
              </p:nvSpPr>
              <p:spPr bwMode="auto">
                <a:xfrm>
                  <a:off x="1776" y="806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9974" name="Group 54"/>
              <p:cNvGrpSpPr>
                <a:grpSpLocks/>
              </p:cNvGrpSpPr>
              <p:nvPr/>
            </p:nvGrpSpPr>
            <p:grpSpPr bwMode="auto">
              <a:xfrm>
                <a:off x="0" y="1209"/>
                <a:ext cx="1776" cy="403"/>
                <a:chOff x="0" y="1209"/>
                <a:chExt cx="1776" cy="403"/>
              </a:xfrm>
            </p:grpSpPr>
            <p:sp>
              <p:nvSpPr>
                <p:cNvPr id="209963" name="Rectangle 43"/>
                <p:cNvSpPr>
                  <a:spLocks noChangeArrowheads="1"/>
                </p:cNvSpPr>
                <p:nvPr/>
              </p:nvSpPr>
              <p:spPr bwMode="auto">
                <a:xfrm>
                  <a:off x="43" y="1209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15.0/7.0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09973" name="Rectangle 53"/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9976" name="Group 56"/>
              <p:cNvGrpSpPr>
                <a:grpSpLocks/>
              </p:cNvGrpSpPr>
              <p:nvPr/>
            </p:nvGrpSpPr>
            <p:grpSpPr bwMode="auto">
              <a:xfrm>
                <a:off x="1776" y="1209"/>
                <a:ext cx="1765" cy="403"/>
                <a:chOff x="1776" y="1209"/>
                <a:chExt cx="1765" cy="403"/>
              </a:xfrm>
            </p:grpSpPr>
            <p:sp>
              <p:nvSpPr>
                <p:cNvPr id="209964" name="Rectangle 44"/>
                <p:cNvSpPr>
                  <a:spLocks noChangeArrowheads="1"/>
                </p:cNvSpPr>
                <p:nvPr/>
              </p:nvSpPr>
              <p:spPr bwMode="auto">
                <a:xfrm>
                  <a:off x="1819" y="1209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2.142857142857143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09975" name="Rectangle 55"/>
                <p:cNvSpPr>
                  <a:spLocks noChangeArrowheads="1"/>
                </p:cNvSpPr>
                <p:nvPr/>
              </p:nvSpPr>
              <p:spPr bwMode="auto">
                <a:xfrm>
                  <a:off x="1776" y="1209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09978" name="Rectangle 58"/>
            <p:cNvSpPr>
              <a:spLocks noChangeArrowheads="1"/>
            </p:cNvSpPr>
            <p:nvPr/>
          </p:nvSpPr>
          <p:spPr bwMode="auto">
            <a:xfrm>
              <a:off x="-2" y="401"/>
              <a:ext cx="3545" cy="1213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Concatenation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495800"/>
          </a:xfrm>
        </p:spPr>
        <p:txBody>
          <a:bodyPr/>
          <a:lstStyle/>
          <a:p>
            <a:r>
              <a:rPr lang="en-US"/>
              <a:t>The </a:t>
            </a:r>
            <a:r>
              <a:rPr lang="en-US" b="1">
                <a:latin typeface="Courier New" pitchFamily="-112" charset="0"/>
              </a:rPr>
              <a:t>+</a:t>
            </a:r>
            <a:r>
              <a:rPr lang="en-US"/>
              <a:t> operator has special overloading and coercion behavior for the class </a:t>
            </a:r>
            <a:r>
              <a:rPr lang="en-US" b="1">
                <a:latin typeface="Courier New" pitchFamily="-112" charset="0"/>
              </a:rPr>
              <a:t>String</a:t>
            </a:r>
          </a:p>
        </p:txBody>
      </p:sp>
      <p:sp>
        <p:nvSpPr>
          <p:cNvPr id="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6336-31A3-A14F-898D-A7EE686129AB}" type="slidenum">
              <a:rPr lang="en-US"/>
              <a:pPr/>
              <a:t>15</a:t>
            </a:fld>
            <a:endParaRPr lang="en-US"/>
          </a:p>
        </p:txBody>
      </p:sp>
      <p:sp>
        <p:nvSpPr>
          <p:cNvPr id="211972" name="Rectangle 4"/>
          <p:cNvSpPr>
            <a:spLocks noChangeArrowheads="1"/>
          </p:cNvSpPr>
          <p:nvPr/>
        </p:nvSpPr>
        <p:spPr bwMode="auto">
          <a:xfrm>
            <a:off x="1588" y="1508125"/>
            <a:ext cx="91440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Times New Roman" pitchFamily="-112" charset="0"/>
                <a:cs typeface="Times New Roman" pitchFamily="-112" charset="0"/>
              </a:rPr>
              <a:t> </a:t>
            </a:r>
          </a:p>
          <a:p>
            <a:endParaRPr lang="en-US"/>
          </a:p>
        </p:txBody>
      </p:sp>
      <p:sp>
        <p:nvSpPr>
          <p:cNvPr id="212006" name="Rectangle 38"/>
          <p:cNvSpPr>
            <a:spLocks noChangeArrowheads="1"/>
          </p:cNvSpPr>
          <p:nvPr/>
        </p:nvSpPr>
        <p:spPr bwMode="auto">
          <a:xfrm>
            <a:off x="1588" y="2147888"/>
            <a:ext cx="91440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Times New Roman" pitchFamily="-112" charset="0"/>
                <a:cs typeface="Times New Roman" pitchFamily="-112" charset="0"/>
              </a:rPr>
              <a:t> </a:t>
            </a:r>
          </a:p>
          <a:p>
            <a:endParaRPr lang="en-US"/>
          </a:p>
        </p:txBody>
      </p:sp>
      <p:sp>
        <p:nvSpPr>
          <p:cNvPr id="212028" name="Rectangle 60"/>
          <p:cNvSpPr>
            <a:spLocks noChangeArrowheads="1"/>
          </p:cNvSpPr>
          <p:nvPr/>
        </p:nvSpPr>
        <p:spPr bwMode="auto">
          <a:xfrm>
            <a:off x="1588" y="868363"/>
            <a:ext cx="91440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Times New Roman" pitchFamily="-112" charset="0"/>
                <a:cs typeface="Times New Roman" pitchFamily="-112" charset="0"/>
              </a:rPr>
              <a:t> </a:t>
            </a:r>
          </a:p>
          <a:p>
            <a:endParaRPr lang="en-US"/>
          </a:p>
        </p:txBody>
      </p:sp>
      <p:grpSp>
        <p:nvGrpSpPr>
          <p:cNvPr id="212073" name="Group 105"/>
          <p:cNvGrpSpPr>
            <a:grpSpLocks/>
          </p:cNvGrpSpPr>
          <p:nvPr/>
        </p:nvGrpSpPr>
        <p:grpSpPr bwMode="auto">
          <a:xfrm>
            <a:off x="990600" y="2895600"/>
            <a:ext cx="7239000" cy="2438400"/>
            <a:chOff x="-2" y="401"/>
            <a:chExt cx="3545" cy="2825"/>
          </a:xfrm>
        </p:grpSpPr>
        <p:grpSp>
          <p:nvGrpSpPr>
            <p:cNvPr id="212071" name="Group 103"/>
            <p:cNvGrpSpPr>
              <a:grpSpLocks/>
            </p:cNvGrpSpPr>
            <p:nvPr/>
          </p:nvGrpSpPr>
          <p:grpSpPr bwMode="auto">
            <a:xfrm>
              <a:off x="0" y="403"/>
              <a:ext cx="3541" cy="2821"/>
              <a:chOff x="0" y="403"/>
              <a:chExt cx="3541" cy="2821"/>
            </a:xfrm>
          </p:grpSpPr>
          <p:grpSp>
            <p:nvGrpSpPr>
              <p:cNvPr id="212044" name="Group 76"/>
              <p:cNvGrpSpPr>
                <a:grpSpLocks/>
              </p:cNvGrpSpPr>
              <p:nvPr/>
            </p:nvGrpSpPr>
            <p:grpSpPr bwMode="auto">
              <a:xfrm>
                <a:off x="0" y="403"/>
                <a:ext cx="1776" cy="403"/>
                <a:chOff x="0" y="403"/>
                <a:chExt cx="1776" cy="403"/>
              </a:xfrm>
            </p:grpSpPr>
            <p:sp>
              <p:nvSpPr>
                <p:cNvPr id="212029" name="Rectangle 61"/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Java Expression</a:t>
                  </a: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12043" name="Rectangle 75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2046" name="Group 78"/>
              <p:cNvGrpSpPr>
                <a:grpSpLocks/>
              </p:cNvGrpSpPr>
              <p:nvPr/>
            </p:nvGrpSpPr>
            <p:grpSpPr bwMode="auto">
              <a:xfrm>
                <a:off x="1776" y="403"/>
                <a:ext cx="1765" cy="403"/>
                <a:chOff x="1776" y="403"/>
                <a:chExt cx="1765" cy="403"/>
              </a:xfrm>
            </p:grpSpPr>
            <p:sp>
              <p:nvSpPr>
                <p:cNvPr id="212030" name="Rectangle 62"/>
                <p:cNvSpPr>
                  <a:spLocks noChangeArrowheads="1"/>
                </p:cNvSpPr>
                <p:nvPr/>
              </p:nvSpPr>
              <p:spPr bwMode="auto">
                <a:xfrm>
                  <a:off x="1819" y="403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Value</a:t>
                  </a: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12045" name="Rectangle 77"/>
                <p:cNvSpPr>
                  <a:spLocks noChangeArrowheads="1"/>
                </p:cNvSpPr>
                <p:nvPr/>
              </p:nvSpPr>
              <p:spPr bwMode="auto">
                <a:xfrm>
                  <a:off x="1776" y="403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2048" name="Group 80"/>
              <p:cNvGrpSpPr>
                <a:grpSpLocks/>
              </p:cNvGrpSpPr>
              <p:nvPr/>
            </p:nvGrpSpPr>
            <p:grpSpPr bwMode="auto">
              <a:xfrm>
                <a:off x="0" y="806"/>
                <a:ext cx="1776" cy="403"/>
                <a:chOff x="0" y="806"/>
                <a:chExt cx="1776" cy="403"/>
              </a:xfrm>
            </p:grpSpPr>
            <p:sp>
              <p:nvSpPr>
                <p:cNvPr id="212031" name="Rectangle 63"/>
                <p:cNvSpPr>
                  <a:spLocks noChangeArrowheads="1"/>
                </p:cNvSpPr>
                <p:nvPr/>
              </p:nvSpPr>
              <p:spPr bwMode="auto">
                <a:xfrm>
                  <a:off x="43" y="806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"123"+"456"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12047" name="Rectangle 79"/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2050" name="Group 82"/>
              <p:cNvGrpSpPr>
                <a:grpSpLocks/>
              </p:cNvGrpSpPr>
              <p:nvPr/>
            </p:nvGrpSpPr>
            <p:grpSpPr bwMode="auto">
              <a:xfrm>
                <a:off x="1776" y="806"/>
                <a:ext cx="1765" cy="403"/>
                <a:chOff x="1776" y="806"/>
                <a:chExt cx="1765" cy="403"/>
              </a:xfrm>
            </p:grpSpPr>
            <p:sp>
              <p:nvSpPr>
                <p:cNvPr id="212032" name="Rectangle 64"/>
                <p:cNvSpPr>
                  <a:spLocks noChangeArrowheads="1"/>
                </p:cNvSpPr>
                <p:nvPr/>
              </p:nvSpPr>
              <p:spPr bwMode="auto">
                <a:xfrm>
                  <a:off x="1819" y="806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"123456"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12049" name="Rectangle 81"/>
                <p:cNvSpPr>
                  <a:spLocks noChangeArrowheads="1"/>
                </p:cNvSpPr>
                <p:nvPr/>
              </p:nvSpPr>
              <p:spPr bwMode="auto">
                <a:xfrm>
                  <a:off x="1776" y="806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2052" name="Group 84"/>
              <p:cNvGrpSpPr>
                <a:grpSpLocks/>
              </p:cNvGrpSpPr>
              <p:nvPr/>
            </p:nvGrpSpPr>
            <p:grpSpPr bwMode="auto">
              <a:xfrm>
                <a:off x="0" y="1209"/>
                <a:ext cx="1776" cy="403"/>
                <a:chOff x="0" y="1209"/>
                <a:chExt cx="1776" cy="403"/>
              </a:xfrm>
            </p:grpSpPr>
            <p:sp>
              <p:nvSpPr>
                <p:cNvPr id="212033" name="Rectangle 65"/>
                <p:cNvSpPr>
                  <a:spLocks noChangeArrowheads="1"/>
                </p:cNvSpPr>
                <p:nvPr/>
              </p:nvSpPr>
              <p:spPr bwMode="auto">
                <a:xfrm>
                  <a:off x="43" y="1209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"The answer is " + 4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12051" name="Rectangle 83"/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2054" name="Group 86"/>
              <p:cNvGrpSpPr>
                <a:grpSpLocks/>
              </p:cNvGrpSpPr>
              <p:nvPr/>
            </p:nvGrpSpPr>
            <p:grpSpPr bwMode="auto">
              <a:xfrm>
                <a:off x="1776" y="1209"/>
                <a:ext cx="1765" cy="403"/>
                <a:chOff x="1776" y="1209"/>
                <a:chExt cx="1765" cy="403"/>
              </a:xfrm>
            </p:grpSpPr>
            <p:sp>
              <p:nvSpPr>
                <p:cNvPr id="212034" name="Rectangle 66"/>
                <p:cNvSpPr>
                  <a:spLocks noChangeArrowheads="1"/>
                </p:cNvSpPr>
                <p:nvPr/>
              </p:nvSpPr>
              <p:spPr bwMode="auto">
                <a:xfrm>
                  <a:off x="1819" y="1209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"The answer is 4"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12053" name="Rectangle 85"/>
                <p:cNvSpPr>
                  <a:spLocks noChangeArrowheads="1"/>
                </p:cNvSpPr>
                <p:nvPr/>
              </p:nvSpPr>
              <p:spPr bwMode="auto">
                <a:xfrm>
                  <a:off x="1776" y="1209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2056" name="Group 88"/>
              <p:cNvGrpSpPr>
                <a:grpSpLocks/>
              </p:cNvGrpSpPr>
              <p:nvPr/>
            </p:nvGrpSpPr>
            <p:grpSpPr bwMode="auto">
              <a:xfrm>
                <a:off x="0" y="1612"/>
                <a:ext cx="1776" cy="403"/>
                <a:chOff x="0" y="1612"/>
                <a:chExt cx="1776" cy="403"/>
              </a:xfrm>
            </p:grpSpPr>
            <p:sp>
              <p:nvSpPr>
                <p:cNvPr id="212035" name="Rectangle 67"/>
                <p:cNvSpPr>
                  <a:spLocks noChangeArrowheads="1"/>
                </p:cNvSpPr>
                <p:nvPr/>
              </p:nvSpPr>
              <p:spPr bwMode="auto">
                <a:xfrm>
                  <a:off x="43" y="1612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"" + (1.0/3.0)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12055" name="Rectangle 87"/>
                <p:cNvSpPr>
                  <a:spLocks noChangeArrowheads="1"/>
                </p:cNvSpPr>
                <p:nvPr/>
              </p:nvSpPr>
              <p:spPr bwMode="auto">
                <a:xfrm>
                  <a:off x="0" y="1612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2058" name="Group 90"/>
              <p:cNvGrpSpPr>
                <a:grpSpLocks/>
              </p:cNvGrpSpPr>
              <p:nvPr/>
            </p:nvGrpSpPr>
            <p:grpSpPr bwMode="auto">
              <a:xfrm>
                <a:off x="1776" y="1612"/>
                <a:ext cx="1765" cy="403"/>
                <a:chOff x="1776" y="1612"/>
                <a:chExt cx="1765" cy="403"/>
              </a:xfrm>
            </p:grpSpPr>
            <p:sp>
              <p:nvSpPr>
                <p:cNvPr id="212036" name="Rectangle 68"/>
                <p:cNvSpPr>
                  <a:spLocks noChangeArrowheads="1"/>
                </p:cNvSpPr>
                <p:nvPr/>
              </p:nvSpPr>
              <p:spPr bwMode="auto">
                <a:xfrm>
                  <a:off x="1819" y="1612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"0.3333333333333333"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12057" name="Rectangle 89"/>
                <p:cNvSpPr>
                  <a:spLocks noChangeArrowheads="1"/>
                </p:cNvSpPr>
                <p:nvPr/>
              </p:nvSpPr>
              <p:spPr bwMode="auto">
                <a:xfrm>
                  <a:off x="1776" y="1612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2060" name="Group 92"/>
              <p:cNvGrpSpPr>
                <a:grpSpLocks/>
              </p:cNvGrpSpPr>
              <p:nvPr/>
            </p:nvGrpSpPr>
            <p:grpSpPr bwMode="auto">
              <a:xfrm>
                <a:off x="0" y="2015"/>
                <a:ext cx="1776" cy="403"/>
                <a:chOff x="0" y="2015"/>
                <a:chExt cx="1776" cy="403"/>
              </a:xfrm>
            </p:grpSpPr>
            <p:sp>
              <p:nvSpPr>
                <p:cNvPr id="212037" name="Rectangle 69"/>
                <p:cNvSpPr>
                  <a:spLocks noChangeArrowheads="1"/>
                </p:cNvSpPr>
                <p:nvPr/>
              </p:nvSpPr>
              <p:spPr bwMode="auto">
                <a:xfrm>
                  <a:off x="43" y="2015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1+"2"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12059" name="Rectangle 91"/>
                <p:cNvSpPr>
                  <a:spLocks noChangeArrowheads="1"/>
                </p:cNvSpPr>
                <p:nvPr/>
              </p:nvSpPr>
              <p:spPr bwMode="auto">
                <a:xfrm>
                  <a:off x="0" y="2015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2062" name="Group 94"/>
              <p:cNvGrpSpPr>
                <a:grpSpLocks/>
              </p:cNvGrpSpPr>
              <p:nvPr/>
            </p:nvGrpSpPr>
            <p:grpSpPr bwMode="auto">
              <a:xfrm>
                <a:off x="1776" y="2015"/>
                <a:ext cx="1765" cy="403"/>
                <a:chOff x="1776" y="2015"/>
                <a:chExt cx="1765" cy="403"/>
              </a:xfrm>
            </p:grpSpPr>
            <p:sp>
              <p:nvSpPr>
                <p:cNvPr id="212038" name="Rectangle 70"/>
                <p:cNvSpPr>
                  <a:spLocks noChangeArrowheads="1"/>
                </p:cNvSpPr>
                <p:nvPr/>
              </p:nvSpPr>
              <p:spPr bwMode="auto">
                <a:xfrm>
                  <a:off x="1819" y="2015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"12"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12061" name="Rectangle 93"/>
                <p:cNvSpPr>
                  <a:spLocks noChangeArrowheads="1"/>
                </p:cNvSpPr>
                <p:nvPr/>
              </p:nvSpPr>
              <p:spPr bwMode="auto">
                <a:xfrm>
                  <a:off x="1776" y="2015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2064" name="Group 96"/>
              <p:cNvGrpSpPr>
                <a:grpSpLocks/>
              </p:cNvGrpSpPr>
              <p:nvPr/>
            </p:nvGrpSpPr>
            <p:grpSpPr bwMode="auto">
              <a:xfrm>
                <a:off x="0" y="2418"/>
                <a:ext cx="1776" cy="403"/>
                <a:chOff x="0" y="2418"/>
                <a:chExt cx="1776" cy="403"/>
              </a:xfrm>
            </p:grpSpPr>
            <p:sp>
              <p:nvSpPr>
                <p:cNvPr id="212039" name="Rectangle 71"/>
                <p:cNvSpPr>
                  <a:spLocks noChangeArrowheads="1"/>
                </p:cNvSpPr>
                <p:nvPr/>
              </p:nvSpPr>
              <p:spPr bwMode="auto">
                <a:xfrm>
                  <a:off x="43" y="2418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"1"+2+3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12063" name="Rectangle 95"/>
                <p:cNvSpPr>
                  <a:spLocks noChangeArrowheads="1"/>
                </p:cNvSpPr>
                <p:nvPr/>
              </p:nvSpPr>
              <p:spPr bwMode="auto">
                <a:xfrm>
                  <a:off x="0" y="2418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2066" name="Group 98"/>
              <p:cNvGrpSpPr>
                <a:grpSpLocks/>
              </p:cNvGrpSpPr>
              <p:nvPr/>
            </p:nvGrpSpPr>
            <p:grpSpPr bwMode="auto">
              <a:xfrm>
                <a:off x="1776" y="2418"/>
                <a:ext cx="1765" cy="403"/>
                <a:chOff x="1776" y="2418"/>
                <a:chExt cx="1765" cy="403"/>
              </a:xfrm>
            </p:grpSpPr>
            <p:sp>
              <p:nvSpPr>
                <p:cNvPr id="212040" name="Rectangle 72"/>
                <p:cNvSpPr>
                  <a:spLocks noChangeArrowheads="1"/>
                </p:cNvSpPr>
                <p:nvPr/>
              </p:nvSpPr>
              <p:spPr bwMode="auto">
                <a:xfrm>
                  <a:off x="1819" y="2418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"123"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12065" name="Rectangle 97"/>
                <p:cNvSpPr>
                  <a:spLocks noChangeArrowheads="1"/>
                </p:cNvSpPr>
                <p:nvPr/>
              </p:nvSpPr>
              <p:spPr bwMode="auto">
                <a:xfrm>
                  <a:off x="1776" y="2418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2068" name="Group 100"/>
              <p:cNvGrpSpPr>
                <a:grpSpLocks/>
              </p:cNvGrpSpPr>
              <p:nvPr/>
            </p:nvGrpSpPr>
            <p:grpSpPr bwMode="auto">
              <a:xfrm>
                <a:off x="0" y="2821"/>
                <a:ext cx="1776" cy="403"/>
                <a:chOff x="0" y="2821"/>
                <a:chExt cx="1776" cy="403"/>
              </a:xfrm>
            </p:grpSpPr>
            <p:sp>
              <p:nvSpPr>
                <p:cNvPr id="212041" name="Rectangle 73"/>
                <p:cNvSpPr>
                  <a:spLocks noChangeArrowheads="1"/>
                </p:cNvSpPr>
                <p:nvPr/>
              </p:nvSpPr>
              <p:spPr bwMode="auto">
                <a:xfrm>
                  <a:off x="43" y="2821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1+2+"3"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12067" name="Rectangle 99"/>
                <p:cNvSpPr>
                  <a:spLocks noChangeArrowheads="1"/>
                </p:cNvSpPr>
                <p:nvPr/>
              </p:nvSpPr>
              <p:spPr bwMode="auto">
                <a:xfrm>
                  <a:off x="0" y="2821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2070" name="Group 102"/>
              <p:cNvGrpSpPr>
                <a:grpSpLocks/>
              </p:cNvGrpSpPr>
              <p:nvPr/>
            </p:nvGrpSpPr>
            <p:grpSpPr bwMode="auto">
              <a:xfrm>
                <a:off x="1776" y="2821"/>
                <a:ext cx="1765" cy="403"/>
                <a:chOff x="1776" y="2821"/>
                <a:chExt cx="1765" cy="403"/>
              </a:xfrm>
            </p:grpSpPr>
            <p:sp>
              <p:nvSpPr>
                <p:cNvPr id="212042" name="Rectangle 74"/>
                <p:cNvSpPr>
                  <a:spLocks noChangeArrowheads="1"/>
                </p:cNvSpPr>
                <p:nvPr/>
              </p:nvSpPr>
              <p:spPr bwMode="auto">
                <a:xfrm>
                  <a:off x="1819" y="2821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"33"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12069" name="Rectangle 101"/>
                <p:cNvSpPr>
                  <a:spLocks noChangeArrowheads="1"/>
                </p:cNvSpPr>
                <p:nvPr/>
              </p:nvSpPr>
              <p:spPr bwMode="auto">
                <a:xfrm>
                  <a:off x="1776" y="2821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12072" name="Rectangle 104"/>
            <p:cNvSpPr>
              <a:spLocks noChangeArrowheads="1"/>
            </p:cNvSpPr>
            <p:nvPr/>
          </p:nvSpPr>
          <p:spPr bwMode="auto">
            <a:xfrm>
              <a:off x="-2" y="401"/>
              <a:ext cx="3545" cy="2825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Comparisons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usual comparison operators </a:t>
            </a:r>
            <a:r>
              <a:rPr lang="en-US" b="1">
                <a:latin typeface="Courier New" pitchFamily="-112" charset="0"/>
              </a:rPr>
              <a:t>&lt;</a:t>
            </a:r>
            <a:r>
              <a:rPr lang="en-US"/>
              <a:t>, </a:t>
            </a:r>
            <a:r>
              <a:rPr lang="en-US" b="1">
                <a:latin typeface="Courier New" pitchFamily="-112" charset="0"/>
              </a:rPr>
              <a:t>&lt;=</a:t>
            </a:r>
            <a:r>
              <a:rPr lang="en-US"/>
              <a:t>, </a:t>
            </a:r>
            <a:r>
              <a:rPr lang="en-US" b="1">
                <a:latin typeface="Courier New" pitchFamily="-112" charset="0"/>
              </a:rPr>
              <a:t>&gt;=</a:t>
            </a:r>
            <a:r>
              <a:rPr lang="en-US"/>
              <a:t>, and </a:t>
            </a:r>
            <a:r>
              <a:rPr lang="en-US" b="1">
                <a:latin typeface="Courier New" pitchFamily="-112" charset="0"/>
              </a:rPr>
              <a:t>&gt;</a:t>
            </a:r>
            <a:r>
              <a:rPr lang="en-US"/>
              <a:t>, on numeric types</a:t>
            </a:r>
          </a:p>
          <a:p>
            <a:r>
              <a:rPr lang="en-US"/>
              <a:t>Equality </a:t>
            </a:r>
            <a:r>
              <a:rPr lang="en-US" b="1">
                <a:latin typeface="Courier New" pitchFamily="-112" charset="0"/>
              </a:rPr>
              <a:t>==</a:t>
            </a:r>
            <a:r>
              <a:rPr lang="en-US"/>
              <a:t> and inequality </a:t>
            </a:r>
            <a:r>
              <a:rPr lang="en-US" b="1">
                <a:latin typeface="Courier New" pitchFamily="-112" charset="0"/>
              </a:rPr>
              <a:t>!=</a:t>
            </a:r>
            <a:r>
              <a:rPr lang="en-US"/>
              <a:t> on any type, including </a:t>
            </a:r>
            <a:r>
              <a:rPr lang="en-US" b="1">
                <a:latin typeface="Courier New" pitchFamily="-112" charset="0"/>
              </a:rPr>
              <a:t>double</a:t>
            </a:r>
            <a:r>
              <a:rPr lang="en-US"/>
              <a:t> (unlike ML)</a:t>
            </a:r>
            <a:endParaRPr lang="en-US" b="1">
              <a:latin typeface="Courier New" pitchFamily="-112" charset="0"/>
            </a:endParaRPr>
          </a:p>
        </p:txBody>
      </p:sp>
      <p:sp>
        <p:nvSpPr>
          <p:cNvPr id="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56F6-9978-D54B-94D5-712593C3B418}" type="slidenum">
              <a:rPr lang="en-US"/>
              <a:pPr/>
              <a:t>16</a:t>
            </a:fld>
            <a:endParaRPr lang="en-US"/>
          </a:p>
        </p:txBody>
      </p:sp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1588" y="1828800"/>
            <a:ext cx="91440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Times New Roman" pitchFamily="-112" charset="0"/>
                <a:cs typeface="Times New Roman" pitchFamily="-112" charset="0"/>
              </a:rPr>
              <a:t> </a:t>
            </a:r>
          </a:p>
          <a:p>
            <a:endParaRPr lang="en-US"/>
          </a:p>
        </p:txBody>
      </p:sp>
      <p:grpSp>
        <p:nvGrpSpPr>
          <p:cNvPr id="213023" name="Group 31"/>
          <p:cNvGrpSpPr>
            <a:grpSpLocks/>
          </p:cNvGrpSpPr>
          <p:nvPr/>
        </p:nvGrpSpPr>
        <p:grpSpPr bwMode="auto">
          <a:xfrm>
            <a:off x="2209800" y="4343400"/>
            <a:ext cx="4572000" cy="1295400"/>
            <a:chOff x="-2" y="401"/>
            <a:chExt cx="3545" cy="1616"/>
          </a:xfrm>
        </p:grpSpPr>
        <p:grpSp>
          <p:nvGrpSpPr>
            <p:cNvPr id="213021" name="Group 29"/>
            <p:cNvGrpSpPr>
              <a:grpSpLocks/>
            </p:cNvGrpSpPr>
            <p:nvPr/>
          </p:nvGrpSpPr>
          <p:grpSpPr bwMode="auto">
            <a:xfrm>
              <a:off x="0" y="403"/>
              <a:ext cx="3541" cy="1612"/>
              <a:chOff x="0" y="403"/>
              <a:chExt cx="3541" cy="1612"/>
            </a:xfrm>
          </p:grpSpPr>
          <p:grpSp>
            <p:nvGrpSpPr>
              <p:cNvPr id="213006" name="Group 14"/>
              <p:cNvGrpSpPr>
                <a:grpSpLocks/>
              </p:cNvGrpSpPr>
              <p:nvPr/>
            </p:nvGrpSpPr>
            <p:grpSpPr bwMode="auto">
              <a:xfrm>
                <a:off x="0" y="403"/>
                <a:ext cx="1776" cy="403"/>
                <a:chOff x="0" y="403"/>
                <a:chExt cx="1776" cy="403"/>
              </a:xfrm>
            </p:grpSpPr>
            <p:sp>
              <p:nvSpPr>
                <p:cNvPr id="212997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Java Expression</a:t>
                  </a: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13005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3008" name="Group 16"/>
              <p:cNvGrpSpPr>
                <a:grpSpLocks/>
              </p:cNvGrpSpPr>
              <p:nvPr/>
            </p:nvGrpSpPr>
            <p:grpSpPr bwMode="auto">
              <a:xfrm>
                <a:off x="1776" y="403"/>
                <a:ext cx="1765" cy="403"/>
                <a:chOff x="1776" y="403"/>
                <a:chExt cx="1765" cy="403"/>
              </a:xfrm>
            </p:grpSpPr>
            <p:sp>
              <p:nvSpPr>
                <p:cNvPr id="212998" name="Rectangle 6"/>
                <p:cNvSpPr>
                  <a:spLocks noChangeArrowheads="1"/>
                </p:cNvSpPr>
                <p:nvPr/>
              </p:nvSpPr>
              <p:spPr bwMode="auto">
                <a:xfrm>
                  <a:off x="1819" y="403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Value</a:t>
                  </a: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13007" name="Rectangle 15"/>
                <p:cNvSpPr>
                  <a:spLocks noChangeArrowheads="1"/>
                </p:cNvSpPr>
                <p:nvPr/>
              </p:nvSpPr>
              <p:spPr bwMode="auto">
                <a:xfrm>
                  <a:off x="1776" y="403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3010" name="Group 18"/>
              <p:cNvGrpSpPr>
                <a:grpSpLocks/>
              </p:cNvGrpSpPr>
              <p:nvPr/>
            </p:nvGrpSpPr>
            <p:grpSpPr bwMode="auto">
              <a:xfrm>
                <a:off x="0" y="806"/>
                <a:ext cx="1776" cy="403"/>
                <a:chOff x="0" y="806"/>
                <a:chExt cx="1776" cy="403"/>
              </a:xfrm>
            </p:grpSpPr>
            <p:sp>
              <p:nvSpPr>
                <p:cNvPr id="212999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806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1&lt;=2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13009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3012" name="Group 20"/>
              <p:cNvGrpSpPr>
                <a:grpSpLocks/>
              </p:cNvGrpSpPr>
              <p:nvPr/>
            </p:nvGrpSpPr>
            <p:grpSpPr bwMode="auto">
              <a:xfrm>
                <a:off x="1776" y="806"/>
                <a:ext cx="1765" cy="403"/>
                <a:chOff x="1776" y="806"/>
                <a:chExt cx="1765" cy="403"/>
              </a:xfrm>
            </p:grpSpPr>
            <p:sp>
              <p:nvSpPr>
                <p:cNvPr id="213000" name="Rectangle 8"/>
                <p:cNvSpPr>
                  <a:spLocks noChangeArrowheads="1"/>
                </p:cNvSpPr>
                <p:nvPr/>
              </p:nvSpPr>
              <p:spPr bwMode="auto">
                <a:xfrm>
                  <a:off x="1819" y="806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true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13011" name="Rectangle 19"/>
                <p:cNvSpPr>
                  <a:spLocks noChangeArrowheads="1"/>
                </p:cNvSpPr>
                <p:nvPr/>
              </p:nvSpPr>
              <p:spPr bwMode="auto">
                <a:xfrm>
                  <a:off x="1776" y="806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3014" name="Group 22"/>
              <p:cNvGrpSpPr>
                <a:grpSpLocks/>
              </p:cNvGrpSpPr>
              <p:nvPr/>
            </p:nvGrpSpPr>
            <p:grpSpPr bwMode="auto">
              <a:xfrm>
                <a:off x="0" y="1209"/>
                <a:ext cx="1776" cy="403"/>
                <a:chOff x="0" y="1209"/>
                <a:chExt cx="1776" cy="403"/>
              </a:xfrm>
            </p:grpSpPr>
            <p:sp>
              <p:nvSpPr>
                <p:cNvPr id="213001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1209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1==2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13013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3016" name="Group 24"/>
              <p:cNvGrpSpPr>
                <a:grpSpLocks/>
              </p:cNvGrpSpPr>
              <p:nvPr/>
            </p:nvGrpSpPr>
            <p:grpSpPr bwMode="auto">
              <a:xfrm>
                <a:off x="1776" y="1209"/>
                <a:ext cx="1765" cy="403"/>
                <a:chOff x="1776" y="1209"/>
                <a:chExt cx="1765" cy="403"/>
              </a:xfrm>
            </p:grpSpPr>
            <p:sp>
              <p:nvSpPr>
                <p:cNvPr id="213002" name="Rectangle 10"/>
                <p:cNvSpPr>
                  <a:spLocks noChangeArrowheads="1"/>
                </p:cNvSpPr>
                <p:nvPr/>
              </p:nvSpPr>
              <p:spPr bwMode="auto">
                <a:xfrm>
                  <a:off x="1819" y="1209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false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13015" name="Rectangle 23"/>
                <p:cNvSpPr>
                  <a:spLocks noChangeArrowheads="1"/>
                </p:cNvSpPr>
                <p:nvPr/>
              </p:nvSpPr>
              <p:spPr bwMode="auto">
                <a:xfrm>
                  <a:off x="1776" y="1209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3018" name="Group 26"/>
              <p:cNvGrpSpPr>
                <a:grpSpLocks/>
              </p:cNvGrpSpPr>
              <p:nvPr/>
            </p:nvGrpSpPr>
            <p:grpSpPr bwMode="auto">
              <a:xfrm>
                <a:off x="0" y="1612"/>
                <a:ext cx="1776" cy="403"/>
                <a:chOff x="0" y="1612"/>
                <a:chExt cx="1776" cy="403"/>
              </a:xfrm>
            </p:grpSpPr>
            <p:sp>
              <p:nvSpPr>
                <p:cNvPr id="213003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1612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true!=false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13017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1612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3020" name="Group 28"/>
              <p:cNvGrpSpPr>
                <a:grpSpLocks/>
              </p:cNvGrpSpPr>
              <p:nvPr/>
            </p:nvGrpSpPr>
            <p:grpSpPr bwMode="auto">
              <a:xfrm>
                <a:off x="1776" y="1612"/>
                <a:ext cx="1765" cy="403"/>
                <a:chOff x="1776" y="1612"/>
                <a:chExt cx="1765" cy="403"/>
              </a:xfrm>
            </p:grpSpPr>
            <p:sp>
              <p:nvSpPr>
                <p:cNvPr id="213004" name="Rectangle 12"/>
                <p:cNvSpPr>
                  <a:spLocks noChangeArrowheads="1"/>
                </p:cNvSpPr>
                <p:nvPr/>
              </p:nvSpPr>
              <p:spPr bwMode="auto">
                <a:xfrm>
                  <a:off x="1819" y="1612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true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13019" name="Rectangle 27"/>
                <p:cNvSpPr>
                  <a:spLocks noChangeArrowheads="1"/>
                </p:cNvSpPr>
                <p:nvPr/>
              </p:nvSpPr>
              <p:spPr bwMode="auto">
                <a:xfrm>
                  <a:off x="1776" y="1612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13022" name="Rectangle 30"/>
            <p:cNvSpPr>
              <a:spLocks noChangeArrowheads="1"/>
            </p:cNvSpPr>
            <p:nvPr/>
          </p:nvSpPr>
          <p:spPr bwMode="auto">
            <a:xfrm>
              <a:off x="-2" y="401"/>
              <a:ext cx="3545" cy="1616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Boolean Operators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8077200" cy="4114800"/>
          </a:xfrm>
        </p:spPr>
        <p:txBody>
          <a:bodyPr/>
          <a:lstStyle/>
          <a:p>
            <a:r>
              <a:rPr lang="en-US" b="1">
                <a:latin typeface="Courier New" pitchFamily="-112" charset="0"/>
              </a:rPr>
              <a:t>&amp;&amp;</a:t>
            </a:r>
            <a:r>
              <a:rPr lang="en-US"/>
              <a:t> and </a:t>
            </a:r>
            <a:r>
              <a:rPr lang="en-US" b="1">
                <a:latin typeface="Courier New" pitchFamily="-112" charset="0"/>
              </a:rPr>
              <a:t>||</a:t>
            </a:r>
            <a:r>
              <a:rPr lang="en-US"/>
              <a:t>, short-circuiting, like ML’s </a:t>
            </a:r>
            <a:r>
              <a:rPr lang="en-US" b="1">
                <a:latin typeface="Courier New" pitchFamily="-112" charset="0"/>
              </a:rPr>
              <a:t>andalso</a:t>
            </a:r>
            <a:r>
              <a:rPr lang="en-US"/>
              <a:t> and </a:t>
            </a:r>
            <a:r>
              <a:rPr lang="en-US" b="1">
                <a:latin typeface="Courier New" pitchFamily="-112" charset="0"/>
              </a:rPr>
              <a:t>orelse</a:t>
            </a:r>
          </a:p>
          <a:p>
            <a:r>
              <a:rPr lang="en-US" b="1">
                <a:latin typeface="Courier New" pitchFamily="-112" charset="0"/>
              </a:rPr>
              <a:t>!</a:t>
            </a:r>
            <a:r>
              <a:rPr lang="en-US"/>
              <a:t>, like ML’s </a:t>
            </a:r>
            <a:r>
              <a:rPr lang="en-US" b="1">
                <a:latin typeface="Courier New" pitchFamily="-112" charset="0"/>
              </a:rPr>
              <a:t>not</a:t>
            </a:r>
          </a:p>
          <a:p>
            <a:r>
              <a:rPr lang="en-US" b="1">
                <a:latin typeface="Courier New" pitchFamily="-112" charset="0"/>
              </a:rPr>
              <a:t>a?b:c</a:t>
            </a:r>
            <a:r>
              <a:rPr lang="en-US"/>
              <a:t>, like ML’s </a:t>
            </a:r>
            <a:r>
              <a:rPr lang="en-US" b="1">
                <a:latin typeface="Courier New" pitchFamily="-112" charset="0"/>
              </a:rPr>
              <a:t>if a then b else c</a:t>
            </a:r>
          </a:p>
        </p:txBody>
      </p:sp>
      <p:sp>
        <p:nvSpPr>
          <p:cNvPr id="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0B78-BC30-9A48-97CC-488094759A9C}" type="slidenum">
              <a:rPr lang="en-US"/>
              <a:pPr/>
              <a:t>17</a:t>
            </a:fld>
            <a:endParaRPr lang="en-US"/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1588" y="1828800"/>
            <a:ext cx="91440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Times New Roman" pitchFamily="-112" charset="0"/>
                <a:cs typeface="Times New Roman" pitchFamily="-112" charset="0"/>
              </a:rPr>
              <a:t> </a:t>
            </a:r>
          </a:p>
          <a:p>
            <a:endParaRPr lang="en-US"/>
          </a:p>
        </p:txBody>
      </p:sp>
      <p:sp>
        <p:nvSpPr>
          <p:cNvPr id="214048" name="Rectangle 32"/>
          <p:cNvSpPr>
            <a:spLocks noChangeArrowheads="1"/>
          </p:cNvSpPr>
          <p:nvPr/>
        </p:nvSpPr>
        <p:spPr bwMode="auto">
          <a:xfrm>
            <a:off x="1588" y="1828800"/>
            <a:ext cx="91440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Times New Roman" pitchFamily="-112" charset="0"/>
                <a:cs typeface="Times New Roman" pitchFamily="-112" charset="0"/>
              </a:rPr>
              <a:t> </a:t>
            </a:r>
          </a:p>
          <a:p>
            <a:endParaRPr lang="en-US"/>
          </a:p>
        </p:txBody>
      </p:sp>
      <p:grpSp>
        <p:nvGrpSpPr>
          <p:cNvPr id="214075" name="Group 59"/>
          <p:cNvGrpSpPr>
            <a:grpSpLocks/>
          </p:cNvGrpSpPr>
          <p:nvPr/>
        </p:nvGrpSpPr>
        <p:grpSpPr bwMode="auto">
          <a:xfrm>
            <a:off x="1600200" y="4191000"/>
            <a:ext cx="5627688" cy="1725613"/>
            <a:chOff x="-2" y="401"/>
            <a:chExt cx="3545" cy="1616"/>
          </a:xfrm>
        </p:grpSpPr>
        <p:grpSp>
          <p:nvGrpSpPr>
            <p:cNvPr id="214073" name="Group 57"/>
            <p:cNvGrpSpPr>
              <a:grpSpLocks/>
            </p:cNvGrpSpPr>
            <p:nvPr/>
          </p:nvGrpSpPr>
          <p:grpSpPr bwMode="auto">
            <a:xfrm>
              <a:off x="0" y="403"/>
              <a:ext cx="3541" cy="1612"/>
              <a:chOff x="0" y="403"/>
              <a:chExt cx="3541" cy="1612"/>
            </a:xfrm>
          </p:grpSpPr>
          <p:grpSp>
            <p:nvGrpSpPr>
              <p:cNvPr id="214058" name="Group 42"/>
              <p:cNvGrpSpPr>
                <a:grpSpLocks/>
              </p:cNvGrpSpPr>
              <p:nvPr/>
            </p:nvGrpSpPr>
            <p:grpSpPr bwMode="auto">
              <a:xfrm>
                <a:off x="0" y="403"/>
                <a:ext cx="1776" cy="403"/>
                <a:chOff x="0" y="403"/>
                <a:chExt cx="1776" cy="403"/>
              </a:xfrm>
            </p:grpSpPr>
            <p:sp>
              <p:nvSpPr>
                <p:cNvPr id="214049" name="Rectangle 33"/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Java Expression</a:t>
                  </a: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14057" name="Rectangle 41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4060" name="Group 44"/>
              <p:cNvGrpSpPr>
                <a:grpSpLocks/>
              </p:cNvGrpSpPr>
              <p:nvPr/>
            </p:nvGrpSpPr>
            <p:grpSpPr bwMode="auto">
              <a:xfrm>
                <a:off x="1776" y="403"/>
                <a:ext cx="1765" cy="403"/>
                <a:chOff x="1776" y="403"/>
                <a:chExt cx="1765" cy="403"/>
              </a:xfrm>
            </p:grpSpPr>
            <p:sp>
              <p:nvSpPr>
                <p:cNvPr id="214050" name="Rectangle 34"/>
                <p:cNvSpPr>
                  <a:spLocks noChangeArrowheads="1"/>
                </p:cNvSpPr>
                <p:nvPr/>
              </p:nvSpPr>
              <p:spPr bwMode="auto">
                <a:xfrm>
                  <a:off x="1819" y="403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Value</a:t>
                  </a: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14059" name="Rectangle 43"/>
                <p:cNvSpPr>
                  <a:spLocks noChangeArrowheads="1"/>
                </p:cNvSpPr>
                <p:nvPr/>
              </p:nvSpPr>
              <p:spPr bwMode="auto">
                <a:xfrm>
                  <a:off x="1776" y="403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4062" name="Group 46"/>
              <p:cNvGrpSpPr>
                <a:grpSpLocks/>
              </p:cNvGrpSpPr>
              <p:nvPr/>
            </p:nvGrpSpPr>
            <p:grpSpPr bwMode="auto">
              <a:xfrm>
                <a:off x="0" y="806"/>
                <a:ext cx="1776" cy="403"/>
                <a:chOff x="0" y="806"/>
                <a:chExt cx="1776" cy="403"/>
              </a:xfrm>
            </p:grpSpPr>
            <p:sp>
              <p:nvSpPr>
                <p:cNvPr id="214051" name="Rectangle 35"/>
                <p:cNvSpPr>
                  <a:spLocks noChangeArrowheads="1"/>
                </p:cNvSpPr>
                <p:nvPr/>
              </p:nvSpPr>
              <p:spPr bwMode="auto">
                <a:xfrm>
                  <a:off x="43" y="806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1&lt;=2 &amp;&amp; 2&lt;=3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14061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4064" name="Group 48"/>
              <p:cNvGrpSpPr>
                <a:grpSpLocks/>
              </p:cNvGrpSpPr>
              <p:nvPr/>
            </p:nvGrpSpPr>
            <p:grpSpPr bwMode="auto">
              <a:xfrm>
                <a:off x="1776" y="806"/>
                <a:ext cx="1765" cy="403"/>
                <a:chOff x="1776" y="806"/>
                <a:chExt cx="1765" cy="403"/>
              </a:xfrm>
            </p:grpSpPr>
            <p:sp>
              <p:nvSpPr>
                <p:cNvPr id="214052" name="Rectangle 36"/>
                <p:cNvSpPr>
                  <a:spLocks noChangeArrowheads="1"/>
                </p:cNvSpPr>
                <p:nvPr/>
              </p:nvSpPr>
              <p:spPr bwMode="auto">
                <a:xfrm>
                  <a:off x="1819" y="806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true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14063" name="Rectangle 47"/>
                <p:cNvSpPr>
                  <a:spLocks noChangeArrowheads="1"/>
                </p:cNvSpPr>
                <p:nvPr/>
              </p:nvSpPr>
              <p:spPr bwMode="auto">
                <a:xfrm>
                  <a:off x="1776" y="806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4066" name="Group 50"/>
              <p:cNvGrpSpPr>
                <a:grpSpLocks/>
              </p:cNvGrpSpPr>
              <p:nvPr/>
            </p:nvGrpSpPr>
            <p:grpSpPr bwMode="auto">
              <a:xfrm>
                <a:off x="0" y="1209"/>
                <a:ext cx="1776" cy="403"/>
                <a:chOff x="0" y="1209"/>
                <a:chExt cx="1776" cy="403"/>
              </a:xfrm>
            </p:grpSpPr>
            <p:sp>
              <p:nvSpPr>
                <p:cNvPr id="214053" name="Rectangle 37"/>
                <p:cNvSpPr>
                  <a:spLocks noChangeArrowheads="1"/>
                </p:cNvSpPr>
                <p:nvPr/>
              </p:nvSpPr>
              <p:spPr bwMode="auto">
                <a:xfrm>
                  <a:off x="43" y="1209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1&lt;2 || 1&gt;2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14065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4068" name="Group 52"/>
              <p:cNvGrpSpPr>
                <a:grpSpLocks/>
              </p:cNvGrpSpPr>
              <p:nvPr/>
            </p:nvGrpSpPr>
            <p:grpSpPr bwMode="auto">
              <a:xfrm>
                <a:off x="1776" y="1209"/>
                <a:ext cx="1765" cy="403"/>
                <a:chOff x="1776" y="1209"/>
                <a:chExt cx="1765" cy="403"/>
              </a:xfrm>
            </p:grpSpPr>
            <p:sp>
              <p:nvSpPr>
                <p:cNvPr id="214054" name="Rectangle 38"/>
                <p:cNvSpPr>
                  <a:spLocks noChangeArrowheads="1"/>
                </p:cNvSpPr>
                <p:nvPr/>
              </p:nvSpPr>
              <p:spPr bwMode="auto">
                <a:xfrm>
                  <a:off x="1819" y="1209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true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14067" name="Rectangle 51"/>
                <p:cNvSpPr>
                  <a:spLocks noChangeArrowheads="1"/>
                </p:cNvSpPr>
                <p:nvPr/>
              </p:nvSpPr>
              <p:spPr bwMode="auto">
                <a:xfrm>
                  <a:off x="1776" y="1209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4070" name="Group 54"/>
              <p:cNvGrpSpPr>
                <a:grpSpLocks/>
              </p:cNvGrpSpPr>
              <p:nvPr/>
            </p:nvGrpSpPr>
            <p:grpSpPr bwMode="auto">
              <a:xfrm>
                <a:off x="0" y="1612"/>
                <a:ext cx="1776" cy="403"/>
                <a:chOff x="0" y="1612"/>
                <a:chExt cx="1776" cy="403"/>
              </a:xfrm>
            </p:grpSpPr>
            <p:sp>
              <p:nvSpPr>
                <p:cNvPr id="214055" name="Rectangle 39"/>
                <p:cNvSpPr>
                  <a:spLocks noChangeArrowheads="1"/>
                </p:cNvSpPr>
                <p:nvPr/>
              </p:nvSpPr>
              <p:spPr bwMode="auto">
                <a:xfrm>
                  <a:off x="43" y="1612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1&lt;2 ? 3 : 4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14069" name="Rectangle 53"/>
                <p:cNvSpPr>
                  <a:spLocks noChangeArrowheads="1"/>
                </p:cNvSpPr>
                <p:nvPr/>
              </p:nvSpPr>
              <p:spPr bwMode="auto">
                <a:xfrm>
                  <a:off x="0" y="1612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4072" name="Group 56"/>
              <p:cNvGrpSpPr>
                <a:grpSpLocks/>
              </p:cNvGrpSpPr>
              <p:nvPr/>
            </p:nvGrpSpPr>
            <p:grpSpPr bwMode="auto">
              <a:xfrm>
                <a:off x="1776" y="1612"/>
                <a:ext cx="1765" cy="403"/>
                <a:chOff x="1776" y="1612"/>
                <a:chExt cx="1765" cy="403"/>
              </a:xfrm>
            </p:grpSpPr>
            <p:sp>
              <p:nvSpPr>
                <p:cNvPr id="214056" name="Rectangle 40"/>
                <p:cNvSpPr>
                  <a:spLocks noChangeArrowheads="1"/>
                </p:cNvSpPr>
                <p:nvPr/>
              </p:nvSpPr>
              <p:spPr bwMode="auto">
                <a:xfrm>
                  <a:off x="1819" y="1612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3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14071" name="Rectangle 55"/>
                <p:cNvSpPr>
                  <a:spLocks noChangeArrowheads="1"/>
                </p:cNvSpPr>
                <p:nvPr/>
              </p:nvSpPr>
              <p:spPr bwMode="auto">
                <a:xfrm>
                  <a:off x="1776" y="1612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14074" name="Rectangle 58"/>
            <p:cNvSpPr>
              <a:spLocks noChangeArrowheads="1"/>
            </p:cNvSpPr>
            <p:nvPr/>
          </p:nvSpPr>
          <p:spPr bwMode="auto">
            <a:xfrm>
              <a:off x="-2" y="401"/>
              <a:ext cx="3545" cy="1616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Operators With Side Effects</a:t>
            </a:r>
          </a:p>
        </p:txBody>
      </p:sp>
      <p:sp>
        <p:nvSpPr>
          <p:cNvPr id="215074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operator has a </a:t>
            </a:r>
            <a:r>
              <a:rPr lang="en-US" i="1"/>
              <a:t>side effect</a:t>
            </a:r>
            <a:r>
              <a:rPr lang="en-US"/>
              <a:t> if it changes something in the program environment, like the value of a variable or array element</a:t>
            </a:r>
          </a:p>
          <a:p>
            <a:r>
              <a:rPr lang="en-US"/>
              <a:t>In ML, and in Java so far, we have seen only </a:t>
            </a:r>
            <a:r>
              <a:rPr lang="en-US" i="1"/>
              <a:t>pure</a:t>
            </a:r>
            <a:r>
              <a:rPr lang="en-US"/>
              <a:t> operators—no side effects</a:t>
            </a:r>
          </a:p>
          <a:p>
            <a:r>
              <a:rPr lang="en-US"/>
              <a:t>Now: Java operators with side effects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F433-4342-0C47-9B7B-349292020AC9}" type="slidenum">
              <a:rPr lang="en-US"/>
              <a:pPr/>
              <a:t>18</a:t>
            </a:fld>
            <a:endParaRPr lang="en-US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1588" y="1828800"/>
            <a:ext cx="91440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Times New Roman" pitchFamily="-112" charset="0"/>
                <a:cs typeface="Times New Roman" pitchFamily="-112" charset="0"/>
              </a:rPr>
              <a:t> </a:t>
            </a:r>
          </a:p>
          <a:p>
            <a:endParaRPr lang="en-US"/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1588" y="1828800"/>
            <a:ext cx="91440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Times New Roman" pitchFamily="-112" charset="0"/>
                <a:cs typeface="Times New Roman" pitchFamily="-112" charset="0"/>
              </a:rPr>
              <a:t> 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Courier New" pitchFamily="-112" charset="0"/>
              </a:rPr>
              <a:t>a=b</a:t>
            </a:r>
            <a:r>
              <a:rPr lang="en-US"/>
              <a:t>: changes </a:t>
            </a:r>
            <a:r>
              <a:rPr lang="en-US" b="1">
                <a:latin typeface="Courier New" pitchFamily="-112" charset="0"/>
              </a:rPr>
              <a:t>a</a:t>
            </a:r>
            <a:r>
              <a:rPr lang="en-US"/>
              <a:t> to make it equal to</a:t>
            </a:r>
            <a:r>
              <a:rPr lang="en-US" b="1">
                <a:latin typeface="Courier New" pitchFamily="-112" charset="0"/>
              </a:rPr>
              <a:t> b</a:t>
            </a:r>
          </a:p>
          <a:p>
            <a:r>
              <a:rPr lang="en-US"/>
              <a:t>Assignment is an important part of what makes a language </a:t>
            </a:r>
            <a:r>
              <a:rPr lang="en-US" i="1"/>
              <a:t>imperative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0ED7-7CDD-ED42-BDAF-428F8A4333BD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13.2 Thinking about objects</a:t>
            </a:r>
          </a:p>
          <a:p>
            <a:r>
              <a:rPr lang="en-US"/>
              <a:t>13.3 Simple expressions and statements</a:t>
            </a:r>
          </a:p>
          <a:p>
            <a:r>
              <a:rPr lang="en-US"/>
              <a:t>13.4 Class definitions</a:t>
            </a:r>
          </a:p>
          <a:p>
            <a:r>
              <a:rPr lang="en-US"/>
              <a:t>13.5 About references and pointers</a:t>
            </a:r>
          </a:p>
          <a:p>
            <a:r>
              <a:rPr lang="en-US"/>
              <a:t>13.6 Getting started with a Java language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CCA9-71B7-C841-AB64-86B5576E415D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Rvalues and Lvalues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Why does </a:t>
            </a:r>
            <a:r>
              <a:rPr lang="en-US" b="1">
                <a:latin typeface="Courier New" pitchFamily="-112" charset="0"/>
              </a:rPr>
              <a:t>a=1</a:t>
            </a:r>
            <a:r>
              <a:rPr lang="en-US"/>
              <a:t> make sense, but not </a:t>
            </a:r>
            <a:r>
              <a:rPr lang="en-US" b="1">
                <a:latin typeface="Courier New" pitchFamily="-112" charset="0"/>
              </a:rPr>
              <a:t>1=a</a:t>
            </a:r>
            <a:r>
              <a:rPr lang="en-US"/>
              <a:t>?</a:t>
            </a:r>
          </a:p>
          <a:p>
            <a:r>
              <a:rPr lang="en-US"/>
              <a:t>Expressions on the right must have a value: </a:t>
            </a:r>
            <a:r>
              <a:rPr lang="en-US" b="1">
                <a:latin typeface="Courier New" pitchFamily="-112" charset="0"/>
              </a:rPr>
              <a:t>a</a:t>
            </a:r>
            <a:r>
              <a:rPr lang="en-US"/>
              <a:t>, </a:t>
            </a:r>
            <a:r>
              <a:rPr lang="en-US" b="1">
                <a:latin typeface="Courier New" pitchFamily="-112" charset="0"/>
              </a:rPr>
              <a:t>1</a:t>
            </a:r>
            <a:r>
              <a:rPr lang="en-US"/>
              <a:t>, </a:t>
            </a:r>
            <a:r>
              <a:rPr lang="en-US" b="1">
                <a:latin typeface="Courier New" pitchFamily="-112" charset="0"/>
              </a:rPr>
              <a:t>a+1</a:t>
            </a:r>
            <a:r>
              <a:rPr lang="en-US"/>
              <a:t>, </a:t>
            </a:r>
            <a:r>
              <a:rPr lang="en-US" b="1">
                <a:latin typeface="Courier New" pitchFamily="-112" charset="0"/>
              </a:rPr>
              <a:t>f()</a:t>
            </a:r>
            <a:r>
              <a:rPr lang="en-US"/>
              <a:t> (unless </a:t>
            </a:r>
            <a:r>
              <a:rPr lang="en-US" b="1">
                <a:latin typeface="Courier New" pitchFamily="-112" charset="0"/>
              </a:rPr>
              <a:t>void</a:t>
            </a:r>
            <a:r>
              <a:rPr lang="en-US"/>
              <a:t>), etc.</a:t>
            </a:r>
          </a:p>
          <a:p>
            <a:r>
              <a:rPr lang="en-US"/>
              <a:t>Expressions on the left must have memory locations: </a:t>
            </a:r>
            <a:r>
              <a:rPr lang="en-US" b="1">
                <a:latin typeface="Courier New" pitchFamily="-112" charset="0"/>
              </a:rPr>
              <a:t>a</a:t>
            </a:r>
            <a:r>
              <a:rPr lang="en-US"/>
              <a:t> or </a:t>
            </a:r>
            <a:r>
              <a:rPr lang="en-US" b="1">
                <a:latin typeface="Courier New" pitchFamily="-112" charset="0"/>
              </a:rPr>
              <a:t>d[2]</a:t>
            </a:r>
            <a:r>
              <a:rPr lang="en-US"/>
              <a:t>, but not </a:t>
            </a:r>
            <a:r>
              <a:rPr lang="en-US" b="1">
                <a:latin typeface="Courier New" pitchFamily="-112" charset="0"/>
              </a:rPr>
              <a:t>1</a:t>
            </a:r>
            <a:r>
              <a:rPr lang="en-US"/>
              <a:t> or </a:t>
            </a:r>
            <a:r>
              <a:rPr lang="en-US" b="1">
                <a:latin typeface="Courier New" pitchFamily="-112" charset="0"/>
              </a:rPr>
              <a:t>a+1</a:t>
            </a:r>
          </a:p>
          <a:p>
            <a:r>
              <a:rPr lang="en-US"/>
              <a:t>These two attributes of an expression are sometimes called the </a:t>
            </a:r>
            <a:r>
              <a:rPr lang="en-US" i="1"/>
              <a:t>rvalue</a:t>
            </a:r>
            <a:r>
              <a:rPr lang="en-US"/>
              <a:t> and the </a:t>
            </a:r>
            <a:r>
              <a:rPr lang="en-US" i="1"/>
              <a:t>lvalue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CA4C-EAAD-7A48-9A42-A3CC71B7103B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Rvalues and Lvalues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most languages, the context decides whether the language will use the rvalue or the lvalue of an expression</a:t>
            </a:r>
          </a:p>
          <a:p>
            <a:r>
              <a:rPr lang="en-US"/>
              <a:t>A few exceptions:</a:t>
            </a:r>
          </a:p>
          <a:p>
            <a:pPr lvl="1"/>
            <a:r>
              <a:rPr lang="en-US"/>
              <a:t>Bliss: </a:t>
            </a:r>
            <a:r>
              <a:rPr lang="en-US" b="1">
                <a:latin typeface="Courier New" pitchFamily="-112" charset="0"/>
              </a:rPr>
              <a:t>x := .y</a:t>
            </a:r>
          </a:p>
          <a:p>
            <a:pPr lvl="1"/>
            <a:r>
              <a:rPr lang="en-US"/>
              <a:t>ML: </a:t>
            </a:r>
            <a:r>
              <a:rPr lang="en-US" b="1">
                <a:latin typeface="Courier New" pitchFamily="-112" charset="0"/>
              </a:rPr>
              <a:t>x := !y</a:t>
            </a:r>
            <a:r>
              <a:rPr lang="en-US"/>
              <a:t> (both of type </a:t>
            </a:r>
            <a:r>
              <a:rPr lang="en-US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'</a:t>
            </a:r>
            <a:r>
              <a:rPr lang="en-US" b="1">
                <a:latin typeface="Courier New" pitchFamily="-112" charset="0"/>
              </a:rPr>
              <a:t>a ref</a:t>
            </a:r>
            <a:r>
              <a:rPr lang="en-US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8CA8-4A33-274D-8B2D-DFD30F6EA53B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Side Effects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Compound assignments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Increment and decrement</a:t>
            </a:r>
          </a:p>
        </p:txBody>
      </p:sp>
      <p:sp>
        <p:nvSpPr>
          <p:cNvPr id="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ED82-B7C7-A742-84C9-0B7F43D8EF62}" type="slidenum">
              <a:rPr lang="en-US"/>
              <a:pPr/>
              <a:t>22</a:t>
            </a:fld>
            <a:endParaRPr lang="en-US"/>
          </a:p>
        </p:txBody>
      </p:sp>
      <p:sp>
        <p:nvSpPr>
          <p:cNvPr id="219140" name="Rectangle 4"/>
          <p:cNvSpPr>
            <a:spLocks noChangeArrowheads="1"/>
          </p:cNvSpPr>
          <p:nvPr/>
        </p:nvSpPr>
        <p:spPr bwMode="auto">
          <a:xfrm>
            <a:off x="1588" y="1508125"/>
            <a:ext cx="91440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Times New Roman" pitchFamily="-112" charset="0"/>
                <a:cs typeface="Times New Roman" pitchFamily="-112" charset="0"/>
              </a:rPr>
              <a:t> </a:t>
            </a:r>
          </a:p>
          <a:p>
            <a:endParaRPr lang="en-US"/>
          </a:p>
        </p:txBody>
      </p:sp>
      <p:grpSp>
        <p:nvGrpSpPr>
          <p:cNvPr id="219167" name="Group 31"/>
          <p:cNvGrpSpPr>
            <a:grpSpLocks/>
          </p:cNvGrpSpPr>
          <p:nvPr/>
        </p:nvGrpSpPr>
        <p:grpSpPr bwMode="auto">
          <a:xfrm>
            <a:off x="2209800" y="2286000"/>
            <a:ext cx="5627688" cy="1665288"/>
            <a:chOff x="-2" y="401"/>
            <a:chExt cx="3545" cy="1616"/>
          </a:xfrm>
        </p:grpSpPr>
        <p:grpSp>
          <p:nvGrpSpPr>
            <p:cNvPr id="219165" name="Group 29"/>
            <p:cNvGrpSpPr>
              <a:grpSpLocks/>
            </p:cNvGrpSpPr>
            <p:nvPr/>
          </p:nvGrpSpPr>
          <p:grpSpPr bwMode="auto">
            <a:xfrm>
              <a:off x="0" y="403"/>
              <a:ext cx="3541" cy="1612"/>
              <a:chOff x="0" y="403"/>
              <a:chExt cx="3541" cy="1612"/>
            </a:xfrm>
          </p:grpSpPr>
          <p:grpSp>
            <p:nvGrpSpPr>
              <p:cNvPr id="219150" name="Group 14"/>
              <p:cNvGrpSpPr>
                <a:grpSpLocks/>
              </p:cNvGrpSpPr>
              <p:nvPr/>
            </p:nvGrpSpPr>
            <p:grpSpPr bwMode="auto">
              <a:xfrm>
                <a:off x="0" y="403"/>
                <a:ext cx="1776" cy="403"/>
                <a:chOff x="0" y="403"/>
                <a:chExt cx="1776" cy="403"/>
              </a:xfrm>
            </p:grpSpPr>
            <p:sp>
              <p:nvSpPr>
                <p:cNvPr id="219141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Long Java Expression</a:t>
                  </a: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19149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9152" name="Group 16"/>
              <p:cNvGrpSpPr>
                <a:grpSpLocks/>
              </p:cNvGrpSpPr>
              <p:nvPr/>
            </p:nvGrpSpPr>
            <p:grpSpPr bwMode="auto">
              <a:xfrm>
                <a:off x="1776" y="403"/>
                <a:ext cx="1765" cy="403"/>
                <a:chOff x="1776" y="403"/>
                <a:chExt cx="1765" cy="403"/>
              </a:xfrm>
            </p:grpSpPr>
            <p:sp>
              <p:nvSpPr>
                <p:cNvPr id="219142" name="Rectangle 6"/>
                <p:cNvSpPr>
                  <a:spLocks noChangeArrowheads="1"/>
                </p:cNvSpPr>
                <p:nvPr/>
              </p:nvSpPr>
              <p:spPr bwMode="auto">
                <a:xfrm>
                  <a:off x="1819" y="403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Short Java Expression</a:t>
                  </a: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19151" name="Rectangle 15"/>
                <p:cNvSpPr>
                  <a:spLocks noChangeArrowheads="1"/>
                </p:cNvSpPr>
                <p:nvPr/>
              </p:nvSpPr>
              <p:spPr bwMode="auto">
                <a:xfrm>
                  <a:off x="1776" y="403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9154" name="Group 18"/>
              <p:cNvGrpSpPr>
                <a:grpSpLocks/>
              </p:cNvGrpSpPr>
              <p:nvPr/>
            </p:nvGrpSpPr>
            <p:grpSpPr bwMode="auto">
              <a:xfrm>
                <a:off x="0" y="806"/>
                <a:ext cx="1776" cy="403"/>
                <a:chOff x="0" y="806"/>
                <a:chExt cx="1776" cy="403"/>
              </a:xfrm>
            </p:grpSpPr>
            <p:sp>
              <p:nvSpPr>
                <p:cNvPr id="219143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806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a=a+b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19153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9156" name="Group 20"/>
              <p:cNvGrpSpPr>
                <a:grpSpLocks/>
              </p:cNvGrpSpPr>
              <p:nvPr/>
            </p:nvGrpSpPr>
            <p:grpSpPr bwMode="auto">
              <a:xfrm>
                <a:off x="1776" y="806"/>
                <a:ext cx="1765" cy="403"/>
                <a:chOff x="1776" y="806"/>
                <a:chExt cx="1765" cy="403"/>
              </a:xfrm>
            </p:grpSpPr>
            <p:sp>
              <p:nvSpPr>
                <p:cNvPr id="219144" name="Rectangle 8"/>
                <p:cNvSpPr>
                  <a:spLocks noChangeArrowheads="1"/>
                </p:cNvSpPr>
                <p:nvPr/>
              </p:nvSpPr>
              <p:spPr bwMode="auto">
                <a:xfrm>
                  <a:off x="1819" y="806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a+=b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19155" name="Rectangle 19"/>
                <p:cNvSpPr>
                  <a:spLocks noChangeArrowheads="1"/>
                </p:cNvSpPr>
                <p:nvPr/>
              </p:nvSpPr>
              <p:spPr bwMode="auto">
                <a:xfrm>
                  <a:off x="1776" y="806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9158" name="Group 22"/>
              <p:cNvGrpSpPr>
                <a:grpSpLocks/>
              </p:cNvGrpSpPr>
              <p:nvPr/>
            </p:nvGrpSpPr>
            <p:grpSpPr bwMode="auto">
              <a:xfrm>
                <a:off x="0" y="1209"/>
                <a:ext cx="1776" cy="403"/>
                <a:chOff x="0" y="1209"/>
                <a:chExt cx="1776" cy="403"/>
              </a:xfrm>
            </p:grpSpPr>
            <p:sp>
              <p:nvSpPr>
                <p:cNvPr id="219145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1209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a=a-b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19157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9160" name="Group 24"/>
              <p:cNvGrpSpPr>
                <a:grpSpLocks/>
              </p:cNvGrpSpPr>
              <p:nvPr/>
            </p:nvGrpSpPr>
            <p:grpSpPr bwMode="auto">
              <a:xfrm>
                <a:off x="1776" y="1209"/>
                <a:ext cx="1765" cy="403"/>
                <a:chOff x="1776" y="1209"/>
                <a:chExt cx="1765" cy="403"/>
              </a:xfrm>
            </p:grpSpPr>
            <p:sp>
              <p:nvSpPr>
                <p:cNvPr id="219146" name="Rectangle 10"/>
                <p:cNvSpPr>
                  <a:spLocks noChangeArrowheads="1"/>
                </p:cNvSpPr>
                <p:nvPr/>
              </p:nvSpPr>
              <p:spPr bwMode="auto">
                <a:xfrm>
                  <a:off x="1819" y="1209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a-=b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19159" name="Rectangle 23"/>
                <p:cNvSpPr>
                  <a:spLocks noChangeArrowheads="1"/>
                </p:cNvSpPr>
                <p:nvPr/>
              </p:nvSpPr>
              <p:spPr bwMode="auto">
                <a:xfrm>
                  <a:off x="1776" y="1209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9162" name="Group 26"/>
              <p:cNvGrpSpPr>
                <a:grpSpLocks/>
              </p:cNvGrpSpPr>
              <p:nvPr/>
            </p:nvGrpSpPr>
            <p:grpSpPr bwMode="auto">
              <a:xfrm>
                <a:off x="0" y="1612"/>
                <a:ext cx="1776" cy="403"/>
                <a:chOff x="0" y="1612"/>
                <a:chExt cx="1776" cy="403"/>
              </a:xfrm>
            </p:grpSpPr>
            <p:sp>
              <p:nvSpPr>
                <p:cNvPr id="219147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1612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a=a*b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19161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1612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9164" name="Group 28"/>
              <p:cNvGrpSpPr>
                <a:grpSpLocks/>
              </p:cNvGrpSpPr>
              <p:nvPr/>
            </p:nvGrpSpPr>
            <p:grpSpPr bwMode="auto">
              <a:xfrm>
                <a:off x="1776" y="1612"/>
                <a:ext cx="1765" cy="403"/>
                <a:chOff x="1776" y="1612"/>
                <a:chExt cx="1765" cy="403"/>
              </a:xfrm>
            </p:grpSpPr>
            <p:sp>
              <p:nvSpPr>
                <p:cNvPr id="219148" name="Rectangle 12"/>
                <p:cNvSpPr>
                  <a:spLocks noChangeArrowheads="1"/>
                </p:cNvSpPr>
                <p:nvPr/>
              </p:nvSpPr>
              <p:spPr bwMode="auto">
                <a:xfrm>
                  <a:off x="1819" y="1612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a*=b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19163" name="Rectangle 27"/>
                <p:cNvSpPr>
                  <a:spLocks noChangeArrowheads="1"/>
                </p:cNvSpPr>
                <p:nvPr/>
              </p:nvSpPr>
              <p:spPr bwMode="auto">
                <a:xfrm>
                  <a:off x="1776" y="1612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19166" name="Rectangle 30"/>
            <p:cNvSpPr>
              <a:spLocks noChangeArrowheads="1"/>
            </p:cNvSpPr>
            <p:nvPr/>
          </p:nvSpPr>
          <p:spPr bwMode="auto">
            <a:xfrm>
              <a:off x="-2" y="401"/>
              <a:ext cx="3545" cy="1616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9168" name="Rectangle 32"/>
          <p:cNvSpPr>
            <a:spLocks noChangeArrowheads="1"/>
          </p:cNvSpPr>
          <p:nvPr/>
        </p:nvSpPr>
        <p:spPr bwMode="auto">
          <a:xfrm>
            <a:off x="1588" y="4710113"/>
            <a:ext cx="91440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Times New Roman" pitchFamily="-112" charset="0"/>
                <a:cs typeface="Times New Roman" pitchFamily="-112" charset="0"/>
              </a:rPr>
              <a:t> </a:t>
            </a:r>
          </a:p>
          <a:p>
            <a:endParaRPr lang="en-US"/>
          </a:p>
        </p:txBody>
      </p:sp>
      <p:grpSp>
        <p:nvGrpSpPr>
          <p:cNvPr id="219190" name="Group 54"/>
          <p:cNvGrpSpPr>
            <a:grpSpLocks/>
          </p:cNvGrpSpPr>
          <p:nvPr/>
        </p:nvGrpSpPr>
        <p:grpSpPr bwMode="auto">
          <a:xfrm>
            <a:off x="2209800" y="4876800"/>
            <a:ext cx="5627688" cy="1177925"/>
            <a:chOff x="-2" y="401"/>
            <a:chExt cx="3545" cy="1213"/>
          </a:xfrm>
        </p:grpSpPr>
        <p:grpSp>
          <p:nvGrpSpPr>
            <p:cNvPr id="219188" name="Group 52"/>
            <p:cNvGrpSpPr>
              <a:grpSpLocks/>
            </p:cNvGrpSpPr>
            <p:nvPr/>
          </p:nvGrpSpPr>
          <p:grpSpPr bwMode="auto">
            <a:xfrm>
              <a:off x="0" y="403"/>
              <a:ext cx="3541" cy="1209"/>
              <a:chOff x="0" y="403"/>
              <a:chExt cx="3541" cy="1209"/>
            </a:xfrm>
          </p:grpSpPr>
          <p:grpSp>
            <p:nvGrpSpPr>
              <p:cNvPr id="219177" name="Group 41"/>
              <p:cNvGrpSpPr>
                <a:grpSpLocks/>
              </p:cNvGrpSpPr>
              <p:nvPr/>
            </p:nvGrpSpPr>
            <p:grpSpPr bwMode="auto">
              <a:xfrm>
                <a:off x="0" y="403"/>
                <a:ext cx="1776" cy="403"/>
                <a:chOff x="0" y="403"/>
                <a:chExt cx="1776" cy="403"/>
              </a:xfrm>
            </p:grpSpPr>
            <p:sp>
              <p:nvSpPr>
                <p:cNvPr id="219170" name="Rectangle 34"/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Long Java Expression</a:t>
                  </a: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19176" name="Rectangle 40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9179" name="Group 43"/>
              <p:cNvGrpSpPr>
                <a:grpSpLocks/>
              </p:cNvGrpSpPr>
              <p:nvPr/>
            </p:nvGrpSpPr>
            <p:grpSpPr bwMode="auto">
              <a:xfrm>
                <a:off x="1776" y="403"/>
                <a:ext cx="1765" cy="403"/>
                <a:chOff x="1776" y="403"/>
                <a:chExt cx="1765" cy="403"/>
              </a:xfrm>
            </p:grpSpPr>
            <p:sp>
              <p:nvSpPr>
                <p:cNvPr id="219171" name="Rectangle 35"/>
                <p:cNvSpPr>
                  <a:spLocks noChangeArrowheads="1"/>
                </p:cNvSpPr>
                <p:nvPr/>
              </p:nvSpPr>
              <p:spPr bwMode="auto">
                <a:xfrm>
                  <a:off x="1819" y="403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Short Java Expression</a:t>
                  </a: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19178" name="Rectangle 42"/>
                <p:cNvSpPr>
                  <a:spLocks noChangeArrowheads="1"/>
                </p:cNvSpPr>
                <p:nvPr/>
              </p:nvSpPr>
              <p:spPr bwMode="auto">
                <a:xfrm>
                  <a:off x="1776" y="403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9181" name="Group 45"/>
              <p:cNvGrpSpPr>
                <a:grpSpLocks/>
              </p:cNvGrpSpPr>
              <p:nvPr/>
            </p:nvGrpSpPr>
            <p:grpSpPr bwMode="auto">
              <a:xfrm>
                <a:off x="0" y="806"/>
                <a:ext cx="1776" cy="403"/>
                <a:chOff x="0" y="806"/>
                <a:chExt cx="1776" cy="403"/>
              </a:xfrm>
            </p:grpSpPr>
            <p:sp>
              <p:nvSpPr>
                <p:cNvPr id="219172" name="Rectangle 36"/>
                <p:cNvSpPr>
                  <a:spLocks noChangeArrowheads="1"/>
                </p:cNvSpPr>
                <p:nvPr/>
              </p:nvSpPr>
              <p:spPr bwMode="auto">
                <a:xfrm>
                  <a:off x="43" y="806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a=a+1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19180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9183" name="Group 47"/>
              <p:cNvGrpSpPr>
                <a:grpSpLocks/>
              </p:cNvGrpSpPr>
              <p:nvPr/>
            </p:nvGrpSpPr>
            <p:grpSpPr bwMode="auto">
              <a:xfrm>
                <a:off x="1776" y="806"/>
                <a:ext cx="1765" cy="403"/>
                <a:chOff x="1776" y="806"/>
                <a:chExt cx="1765" cy="403"/>
              </a:xfrm>
            </p:grpSpPr>
            <p:sp>
              <p:nvSpPr>
                <p:cNvPr id="219173" name="Rectangle 37"/>
                <p:cNvSpPr>
                  <a:spLocks noChangeArrowheads="1"/>
                </p:cNvSpPr>
                <p:nvPr/>
              </p:nvSpPr>
              <p:spPr bwMode="auto">
                <a:xfrm>
                  <a:off x="1819" y="806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a++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19182" name="Rectangle 46"/>
                <p:cNvSpPr>
                  <a:spLocks noChangeArrowheads="1"/>
                </p:cNvSpPr>
                <p:nvPr/>
              </p:nvSpPr>
              <p:spPr bwMode="auto">
                <a:xfrm>
                  <a:off x="1776" y="806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9185" name="Group 49"/>
              <p:cNvGrpSpPr>
                <a:grpSpLocks/>
              </p:cNvGrpSpPr>
              <p:nvPr/>
            </p:nvGrpSpPr>
            <p:grpSpPr bwMode="auto">
              <a:xfrm>
                <a:off x="0" y="1209"/>
                <a:ext cx="1776" cy="403"/>
                <a:chOff x="0" y="1209"/>
                <a:chExt cx="1776" cy="403"/>
              </a:xfrm>
            </p:grpSpPr>
            <p:sp>
              <p:nvSpPr>
                <p:cNvPr id="219174" name="Rectangle 38"/>
                <p:cNvSpPr>
                  <a:spLocks noChangeArrowheads="1"/>
                </p:cNvSpPr>
                <p:nvPr/>
              </p:nvSpPr>
              <p:spPr bwMode="auto">
                <a:xfrm>
                  <a:off x="43" y="1209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a=a-1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19184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9187" name="Group 51"/>
              <p:cNvGrpSpPr>
                <a:grpSpLocks/>
              </p:cNvGrpSpPr>
              <p:nvPr/>
            </p:nvGrpSpPr>
            <p:grpSpPr bwMode="auto">
              <a:xfrm>
                <a:off x="1776" y="1209"/>
                <a:ext cx="1765" cy="403"/>
                <a:chOff x="1776" y="1209"/>
                <a:chExt cx="1765" cy="403"/>
              </a:xfrm>
            </p:grpSpPr>
            <p:sp>
              <p:nvSpPr>
                <p:cNvPr id="219175" name="Rectangle 39"/>
                <p:cNvSpPr>
                  <a:spLocks noChangeArrowheads="1"/>
                </p:cNvSpPr>
                <p:nvPr/>
              </p:nvSpPr>
              <p:spPr bwMode="auto">
                <a:xfrm>
                  <a:off x="1819" y="1209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a--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19186" name="Rectangle 50"/>
                <p:cNvSpPr>
                  <a:spLocks noChangeArrowheads="1"/>
                </p:cNvSpPr>
                <p:nvPr/>
              </p:nvSpPr>
              <p:spPr bwMode="auto">
                <a:xfrm>
                  <a:off x="1776" y="1209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19189" name="Rectangle 53"/>
            <p:cNvSpPr>
              <a:spLocks noChangeArrowheads="1"/>
            </p:cNvSpPr>
            <p:nvPr/>
          </p:nvSpPr>
          <p:spPr bwMode="auto">
            <a:xfrm>
              <a:off x="-2" y="401"/>
              <a:ext cx="3545" cy="1213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772400" cy="1104900"/>
          </a:xfrm>
        </p:spPr>
        <p:txBody>
          <a:bodyPr/>
          <a:lstStyle/>
          <a:p>
            <a:r>
              <a:rPr lang="en-US"/>
              <a:t>Values And Side Effects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43000"/>
            <a:ext cx="7772400" cy="198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Side-effecting expressions have both a value and a side effect</a:t>
            </a:r>
          </a:p>
          <a:p>
            <a:pPr>
              <a:lnSpc>
                <a:spcPct val="90000"/>
              </a:lnSpc>
            </a:pPr>
            <a:r>
              <a:rPr lang="en-US"/>
              <a:t>Value of </a:t>
            </a:r>
            <a:r>
              <a:rPr lang="en-US" b="1">
                <a:latin typeface="Courier New" pitchFamily="-112" charset="0"/>
              </a:rPr>
              <a:t>x=y</a:t>
            </a:r>
            <a:r>
              <a:rPr lang="en-US"/>
              <a:t> is the value of </a:t>
            </a:r>
            <a:r>
              <a:rPr lang="en-US" b="1">
                <a:latin typeface="Courier New" pitchFamily="-112" charset="0"/>
              </a:rPr>
              <a:t>y</a:t>
            </a:r>
            <a:r>
              <a:rPr lang="en-US"/>
              <a:t>; side-effect is to change </a:t>
            </a:r>
            <a:r>
              <a:rPr lang="en-US" b="1">
                <a:latin typeface="Courier New" pitchFamily="-112" charset="0"/>
              </a:rPr>
              <a:t>x</a:t>
            </a:r>
            <a:r>
              <a:rPr lang="en-US"/>
              <a:t> to have that value</a:t>
            </a:r>
          </a:p>
        </p:txBody>
      </p:sp>
      <p:sp>
        <p:nvSpPr>
          <p:cNvPr id="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90C7-9963-8543-A4FF-3F7EBF095885}" type="slidenum">
              <a:rPr lang="en-US"/>
              <a:pPr/>
              <a:t>23</a:t>
            </a:fld>
            <a:endParaRPr lang="en-US"/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1588" y="1371600"/>
            <a:ext cx="91440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Times New Roman" pitchFamily="-112" charset="0"/>
                <a:cs typeface="Times New Roman" pitchFamily="-112" charset="0"/>
              </a:rPr>
              <a:t> </a:t>
            </a:r>
          </a:p>
          <a:p>
            <a:endParaRPr lang="en-US"/>
          </a:p>
        </p:txBody>
      </p:sp>
      <p:grpSp>
        <p:nvGrpSpPr>
          <p:cNvPr id="220203" name="Group 43"/>
          <p:cNvGrpSpPr>
            <a:grpSpLocks/>
          </p:cNvGrpSpPr>
          <p:nvPr/>
        </p:nvGrpSpPr>
        <p:grpSpPr bwMode="auto">
          <a:xfrm>
            <a:off x="304800" y="3124200"/>
            <a:ext cx="8610600" cy="3048000"/>
            <a:chOff x="-2" y="401"/>
            <a:chExt cx="3631" cy="2191"/>
          </a:xfrm>
        </p:grpSpPr>
        <p:grpSp>
          <p:nvGrpSpPr>
            <p:cNvPr id="220201" name="Group 41"/>
            <p:cNvGrpSpPr>
              <a:grpSpLocks/>
            </p:cNvGrpSpPr>
            <p:nvPr/>
          </p:nvGrpSpPr>
          <p:grpSpPr bwMode="auto">
            <a:xfrm>
              <a:off x="0" y="403"/>
              <a:ext cx="3627" cy="2187"/>
              <a:chOff x="0" y="403"/>
              <a:chExt cx="3627" cy="2187"/>
            </a:xfrm>
          </p:grpSpPr>
          <p:grpSp>
            <p:nvGrpSpPr>
              <p:cNvPr id="220178" name="Group 18"/>
              <p:cNvGrpSpPr>
                <a:grpSpLocks/>
              </p:cNvGrpSpPr>
              <p:nvPr/>
            </p:nvGrpSpPr>
            <p:grpSpPr bwMode="auto">
              <a:xfrm>
                <a:off x="0" y="403"/>
                <a:ext cx="1270" cy="403"/>
                <a:chOff x="0" y="403"/>
                <a:chExt cx="1270" cy="403"/>
              </a:xfrm>
            </p:grpSpPr>
            <p:sp>
              <p:nvSpPr>
                <p:cNvPr id="220165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1184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800">
                      <a:ea typeface="Times New Roman" pitchFamily="-112" charset="0"/>
                      <a:cs typeface="Times New Roman" pitchFamily="-112" charset="0"/>
                    </a:rPr>
                    <a:t>Java Expression</a:t>
                  </a:r>
                </a:p>
                <a:p>
                  <a:pPr algn="ctr"/>
                  <a:endParaRPr lang="en-US" sz="1800"/>
                </a:p>
              </p:txBody>
            </p:sp>
            <p:sp>
              <p:nvSpPr>
                <p:cNvPr id="220177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127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0180" name="Group 20"/>
              <p:cNvGrpSpPr>
                <a:grpSpLocks/>
              </p:cNvGrpSpPr>
              <p:nvPr/>
            </p:nvGrpSpPr>
            <p:grpSpPr bwMode="auto">
              <a:xfrm>
                <a:off x="1270" y="403"/>
                <a:ext cx="1264" cy="403"/>
                <a:chOff x="1270" y="403"/>
                <a:chExt cx="1264" cy="403"/>
              </a:xfrm>
            </p:grpSpPr>
            <p:sp>
              <p:nvSpPr>
                <p:cNvPr id="220166" name="Rectangle 6"/>
                <p:cNvSpPr>
                  <a:spLocks noChangeArrowheads="1"/>
                </p:cNvSpPr>
                <p:nvPr/>
              </p:nvSpPr>
              <p:spPr bwMode="auto">
                <a:xfrm>
                  <a:off x="1313" y="403"/>
                  <a:ext cx="117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800">
                      <a:ea typeface="Times New Roman" pitchFamily="-112" charset="0"/>
                      <a:cs typeface="Times New Roman" pitchFamily="-112" charset="0"/>
                    </a:rPr>
                    <a:t>Value</a:t>
                  </a:r>
                </a:p>
                <a:p>
                  <a:pPr algn="ctr"/>
                  <a:endParaRPr lang="en-US" sz="1800"/>
                </a:p>
              </p:txBody>
            </p:sp>
            <p:sp>
              <p:nvSpPr>
                <p:cNvPr id="220179" name="Rectangle 19"/>
                <p:cNvSpPr>
                  <a:spLocks noChangeArrowheads="1"/>
                </p:cNvSpPr>
                <p:nvPr/>
              </p:nvSpPr>
              <p:spPr bwMode="auto">
                <a:xfrm>
                  <a:off x="1270" y="403"/>
                  <a:ext cx="126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0182" name="Group 22"/>
              <p:cNvGrpSpPr>
                <a:grpSpLocks/>
              </p:cNvGrpSpPr>
              <p:nvPr/>
            </p:nvGrpSpPr>
            <p:grpSpPr bwMode="auto">
              <a:xfrm>
                <a:off x="2534" y="403"/>
                <a:ext cx="1093" cy="403"/>
                <a:chOff x="2534" y="403"/>
                <a:chExt cx="1093" cy="403"/>
              </a:xfrm>
            </p:grpSpPr>
            <p:sp>
              <p:nvSpPr>
                <p:cNvPr id="220167" name="Rectangle 7"/>
                <p:cNvSpPr>
                  <a:spLocks noChangeArrowheads="1"/>
                </p:cNvSpPr>
                <p:nvPr/>
              </p:nvSpPr>
              <p:spPr bwMode="auto">
                <a:xfrm>
                  <a:off x="2577" y="403"/>
                  <a:ext cx="1007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800">
                      <a:ea typeface="Times New Roman" pitchFamily="-112" charset="0"/>
                      <a:cs typeface="Times New Roman" pitchFamily="-112" charset="0"/>
                    </a:rPr>
                    <a:t>Side Effect</a:t>
                  </a:r>
                </a:p>
                <a:p>
                  <a:pPr algn="ctr"/>
                  <a:endParaRPr lang="en-US" sz="1800"/>
                </a:p>
              </p:txBody>
            </p:sp>
            <p:sp>
              <p:nvSpPr>
                <p:cNvPr id="220181" name="Rectangle 21"/>
                <p:cNvSpPr>
                  <a:spLocks noChangeArrowheads="1"/>
                </p:cNvSpPr>
                <p:nvPr/>
              </p:nvSpPr>
              <p:spPr bwMode="auto">
                <a:xfrm>
                  <a:off x="2534" y="403"/>
                  <a:ext cx="109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0184" name="Group 24"/>
              <p:cNvGrpSpPr>
                <a:grpSpLocks/>
              </p:cNvGrpSpPr>
              <p:nvPr/>
            </p:nvGrpSpPr>
            <p:grpSpPr bwMode="auto">
              <a:xfrm>
                <a:off x="0" y="806"/>
                <a:ext cx="1270" cy="518"/>
                <a:chOff x="0" y="806"/>
                <a:chExt cx="1270" cy="518"/>
              </a:xfrm>
            </p:grpSpPr>
            <p:sp>
              <p:nvSpPr>
                <p:cNvPr id="220168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806"/>
                  <a:ext cx="1184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8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a+(x=b)+c</a:t>
                  </a:r>
                  <a:endParaRPr lang="en-US" sz="18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1800"/>
                </a:p>
              </p:txBody>
            </p:sp>
            <p:sp>
              <p:nvSpPr>
                <p:cNvPr id="220183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1270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0186" name="Group 26"/>
              <p:cNvGrpSpPr>
                <a:grpSpLocks/>
              </p:cNvGrpSpPr>
              <p:nvPr/>
            </p:nvGrpSpPr>
            <p:grpSpPr bwMode="auto">
              <a:xfrm>
                <a:off x="1270" y="806"/>
                <a:ext cx="1264" cy="518"/>
                <a:chOff x="1270" y="806"/>
                <a:chExt cx="1264" cy="518"/>
              </a:xfrm>
            </p:grpSpPr>
            <p:sp>
              <p:nvSpPr>
                <p:cNvPr id="220169" name="Rectangle 9"/>
                <p:cNvSpPr>
                  <a:spLocks noChangeArrowheads="1"/>
                </p:cNvSpPr>
                <p:nvPr/>
              </p:nvSpPr>
              <p:spPr bwMode="auto">
                <a:xfrm>
                  <a:off x="1313" y="806"/>
                  <a:ext cx="1178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1800">
                      <a:ea typeface="Times New Roman" pitchFamily="-112" charset="0"/>
                      <a:cs typeface="Times New Roman" pitchFamily="-112" charset="0"/>
                    </a:rPr>
                    <a:t>the sum of </a:t>
                  </a:r>
                  <a:r>
                    <a:rPr lang="en-US" sz="18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a</a:t>
                  </a:r>
                  <a:r>
                    <a:rPr lang="en-US" sz="1800">
                      <a:ea typeface="Times New Roman" pitchFamily="-112" charset="0"/>
                      <a:cs typeface="Times New Roman" pitchFamily="-112" charset="0"/>
                    </a:rPr>
                    <a:t>, </a:t>
                  </a:r>
                  <a:r>
                    <a:rPr lang="en-US" sz="18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b</a:t>
                  </a:r>
                  <a:r>
                    <a:rPr lang="en-US" sz="1800">
                      <a:ea typeface="Times New Roman" pitchFamily="-112" charset="0"/>
                      <a:cs typeface="Times New Roman" pitchFamily="-112" charset="0"/>
                    </a:rPr>
                    <a:t> and </a:t>
                  </a:r>
                  <a:r>
                    <a:rPr lang="en-US" sz="18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c</a:t>
                  </a:r>
                  <a:endParaRPr lang="en-US" sz="1800">
                    <a:ea typeface="Times New Roman" pitchFamily="-112" charset="0"/>
                    <a:cs typeface="Times New Roman" pitchFamily="-112" charset="0"/>
                  </a:endParaRPr>
                </a:p>
                <a:p>
                  <a:endParaRPr lang="en-US" sz="1800"/>
                </a:p>
              </p:txBody>
            </p:sp>
            <p:sp>
              <p:nvSpPr>
                <p:cNvPr id="220185" name="Rectangle 25"/>
                <p:cNvSpPr>
                  <a:spLocks noChangeArrowheads="1"/>
                </p:cNvSpPr>
                <p:nvPr/>
              </p:nvSpPr>
              <p:spPr bwMode="auto">
                <a:xfrm>
                  <a:off x="1270" y="806"/>
                  <a:ext cx="1264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0188" name="Group 28"/>
              <p:cNvGrpSpPr>
                <a:grpSpLocks/>
              </p:cNvGrpSpPr>
              <p:nvPr/>
            </p:nvGrpSpPr>
            <p:grpSpPr bwMode="auto">
              <a:xfrm>
                <a:off x="2534" y="806"/>
                <a:ext cx="1093" cy="518"/>
                <a:chOff x="2534" y="806"/>
                <a:chExt cx="1093" cy="518"/>
              </a:xfrm>
            </p:grpSpPr>
            <p:sp>
              <p:nvSpPr>
                <p:cNvPr id="220170" name="Rectangle 10"/>
                <p:cNvSpPr>
                  <a:spLocks noChangeArrowheads="1"/>
                </p:cNvSpPr>
                <p:nvPr/>
              </p:nvSpPr>
              <p:spPr bwMode="auto">
                <a:xfrm>
                  <a:off x="2577" y="806"/>
                  <a:ext cx="1007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1800">
                      <a:ea typeface="Times New Roman" pitchFamily="-112" charset="0"/>
                      <a:cs typeface="Times New Roman" pitchFamily="-112" charset="0"/>
                    </a:rPr>
                    <a:t>changes the value of </a:t>
                  </a:r>
                  <a:r>
                    <a:rPr lang="en-US" sz="18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x</a:t>
                  </a:r>
                  <a:r>
                    <a:rPr lang="en-US" sz="1800">
                      <a:ea typeface="Times New Roman" pitchFamily="-112" charset="0"/>
                      <a:cs typeface="Times New Roman" pitchFamily="-112" charset="0"/>
                    </a:rPr>
                    <a:t>, making it equal to </a:t>
                  </a:r>
                  <a:r>
                    <a:rPr lang="en-US" sz="18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b</a:t>
                  </a:r>
                  <a:endParaRPr lang="en-US" sz="1800">
                    <a:ea typeface="Times New Roman" pitchFamily="-112" charset="0"/>
                    <a:cs typeface="Times New Roman" pitchFamily="-112" charset="0"/>
                  </a:endParaRPr>
                </a:p>
                <a:p>
                  <a:endParaRPr lang="en-US" sz="1800"/>
                </a:p>
              </p:txBody>
            </p:sp>
            <p:sp>
              <p:nvSpPr>
                <p:cNvPr id="220187" name="Rectangle 27"/>
                <p:cNvSpPr>
                  <a:spLocks noChangeArrowheads="1"/>
                </p:cNvSpPr>
                <p:nvPr/>
              </p:nvSpPr>
              <p:spPr bwMode="auto">
                <a:xfrm>
                  <a:off x="2534" y="806"/>
                  <a:ext cx="1093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0190" name="Group 30"/>
              <p:cNvGrpSpPr>
                <a:grpSpLocks/>
              </p:cNvGrpSpPr>
              <p:nvPr/>
            </p:nvGrpSpPr>
            <p:grpSpPr bwMode="auto">
              <a:xfrm>
                <a:off x="0" y="1324"/>
                <a:ext cx="1270" cy="633"/>
                <a:chOff x="0" y="1324"/>
                <a:chExt cx="1270" cy="633"/>
              </a:xfrm>
            </p:grpSpPr>
            <p:sp>
              <p:nvSpPr>
                <p:cNvPr id="220171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1324"/>
                  <a:ext cx="1184" cy="6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8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(a=d)+(b=d)+(c=d)</a:t>
                  </a:r>
                  <a:endParaRPr lang="en-US" sz="18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1800"/>
                </a:p>
              </p:txBody>
            </p:sp>
            <p:sp>
              <p:nvSpPr>
                <p:cNvPr id="220189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1324"/>
                  <a:ext cx="1270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0192" name="Group 32"/>
              <p:cNvGrpSpPr>
                <a:grpSpLocks/>
              </p:cNvGrpSpPr>
              <p:nvPr/>
            </p:nvGrpSpPr>
            <p:grpSpPr bwMode="auto">
              <a:xfrm>
                <a:off x="1270" y="1324"/>
                <a:ext cx="1264" cy="633"/>
                <a:chOff x="1270" y="1324"/>
                <a:chExt cx="1264" cy="633"/>
              </a:xfrm>
            </p:grpSpPr>
            <p:sp>
              <p:nvSpPr>
                <p:cNvPr id="220172" name="Rectangle 12"/>
                <p:cNvSpPr>
                  <a:spLocks noChangeArrowheads="1"/>
                </p:cNvSpPr>
                <p:nvPr/>
              </p:nvSpPr>
              <p:spPr bwMode="auto">
                <a:xfrm>
                  <a:off x="1313" y="1324"/>
                  <a:ext cx="1178" cy="6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1800">
                      <a:ea typeface="Times New Roman" pitchFamily="-112" charset="0"/>
                      <a:cs typeface="Times New Roman" pitchFamily="-112" charset="0"/>
                    </a:rPr>
                    <a:t>three times the value of </a:t>
                  </a:r>
                  <a:r>
                    <a:rPr lang="en-US" sz="18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d</a:t>
                  </a:r>
                  <a:endParaRPr lang="en-US" sz="1800">
                    <a:ea typeface="Times New Roman" pitchFamily="-112" charset="0"/>
                    <a:cs typeface="Times New Roman" pitchFamily="-112" charset="0"/>
                  </a:endParaRPr>
                </a:p>
                <a:p>
                  <a:endParaRPr lang="en-US" sz="1800"/>
                </a:p>
              </p:txBody>
            </p:sp>
            <p:sp>
              <p:nvSpPr>
                <p:cNvPr id="220191" name="Rectangle 31"/>
                <p:cNvSpPr>
                  <a:spLocks noChangeArrowheads="1"/>
                </p:cNvSpPr>
                <p:nvPr/>
              </p:nvSpPr>
              <p:spPr bwMode="auto">
                <a:xfrm>
                  <a:off x="1270" y="1324"/>
                  <a:ext cx="1264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0194" name="Group 34"/>
              <p:cNvGrpSpPr>
                <a:grpSpLocks/>
              </p:cNvGrpSpPr>
              <p:nvPr/>
            </p:nvGrpSpPr>
            <p:grpSpPr bwMode="auto">
              <a:xfrm>
                <a:off x="2534" y="1324"/>
                <a:ext cx="1093" cy="633"/>
                <a:chOff x="2534" y="1324"/>
                <a:chExt cx="1093" cy="633"/>
              </a:xfrm>
            </p:grpSpPr>
            <p:sp>
              <p:nvSpPr>
                <p:cNvPr id="220173" name="Rectangle 13"/>
                <p:cNvSpPr>
                  <a:spLocks noChangeArrowheads="1"/>
                </p:cNvSpPr>
                <p:nvPr/>
              </p:nvSpPr>
              <p:spPr bwMode="auto">
                <a:xfrm>
                  <a:off x="2577" y="1324"/>
                  <a:ext cx="1007" cy="6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1800">
                      <a:ea typeface="Times New Roman" pitchFamily="-112" charset="0"/>
                      <a:cs typeface="Times New Roman" pitchFamily="-112" charset="0"/>
                    </a:rPr>
                    <a:t>changes the values of </a:t>
                  </a:r>
                  <a:r>
                    <a:rPr lang="en-US" sz="18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a</a:t>
                  </a:r>
                  <a:r>
                    <a:rPr lang="en-US" sz="1800">
                      <a:ea typeface="Times New Roman" pitchFamily="-112" charset="0"/>
                      <a:cs typeface="Times New Roman" pitchFamily="-112" charset="0"/>
                    </a:rPr>
                    <a:t>, </a:t>
                  </a:r>
                  <a:r>
                    <a:rPr lang="en-US" sz="18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b</a:t>
                  </a:r>
                  <a:r>
                    <a:rPr lang="en-US" sz="1800">
                      <a:ea typeface="Times New Roman" pitchFamily="-112" charset="0"/>
                      <a:cs typeface="Times New Roman" pitchFamily="-112" charset="0"/>
                    </a:rPr>
                    <a:t> and </a:t>
                  </a:r>
                  <a:r>
                    <a:rPr lang="en-US" sz="18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c</a:t>
                  </a:r>
                  <a:r>
                    <a:rPr lang="en-US" sz="1800">
                      <a:ea typeface="Times New Roman" pitchFamily="-112" charset="0"/>
                      <a:cs typeface="Times New Roman" pitchFamily="-112" charset="0"/>
                    </a:rPr>
                    <a:t>, making them all equal to </a:t>
                  </a:r>
                  <a:r>
                    <a:rPr lang="en-US" sz="18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d</a:t>
                  </a:r>
                  <a:endParaRPr lang="en-US" sz="1800">
                    <a:ea typeface="Times New Roman" pitchFamily="-112" charset="0"/>
                    <a:cs typeface="Times New Roman" pitchFamily="-112" charset="0"/>
                  </a:endParaRPr>
                </a:p>
                <a:p>
                  <a:endParaRPr lang="en-US" sz="1800"/>
                </a:p>
              </p:txBody>
            </p:sp>
            <p:sp>
              <p:nvSpPr>
                <p:cNvPr id="220193" name="Rectangle 33"/>
                <p:cNvSpPr>
                  <a:spLocks noChangeArrowheads="1"/>
                </p:cNvSpPr>
                <p:nvPr/>
              </p:nvSpPr>
              <p:spPr bwMode="auto">
                <a:xfrm>
                  <a:off x="2534" y="1324"/>
                  <a:ext cx="1093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0196" name="Group 36"/>
              <p:cNvGrpSpPr>
                <a:grpSpLocks/>
              </p:cNvGrpSpPr>
              <p:nvPr/>
            </p:nvGrpSpPr>
            <p:grpSpPr bwMode="auto">
              <a:xfrm>
                <a:off x="0" y="1957"/>
                <a:ext cx="1270" cy="633"/>
                <a:chOff x="0" y="1957"/>
                <a:chExt cx="1270" cy="633"/>
              </a:xfrm>
            </p:grpSpPr>
            <p:sp>
              <p:nvSpPr>
                <p:cNvPr id="220174" name="Rectangle 14"/>
                <p:cNvSpPr>
                  <a:spLocks noChangeArrowheads="1"/>
                </p:cNvSpPr>
                <p:nvPr/>
              </p:nvSpPr>
              <p:spPr bwMode="auto">
                <a:xfrm>
                  <a:off x="43" y="1957"/>
                  <a:ext cx="1184" cy="6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8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a=b=c</a:t>
                  </a:r>
                  <a:endParaRPr lang="en-US" sz="18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1800"/>
                </a:p>
              </p:txBody>
            </p:sp>
            <p:sp>
              <p:nvSpPr>
                <p:cNvPr id="220195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1957"/>
                  <a:ext cx="1270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0198" name="Group 38"/>
              <p:cNvGrpSpPr>
                <a:grpSpLocks/>
              </p:cNvGrpSpPr>
              <p:nvPr/>
            </p:nvGrpSpPr>
            <p:grpSpPr bwMode="auto">
              <a:xfrm>
                <a:off x="1270" y="1957"/>
                <a:ext cx="1264" cy="633"/>
                <a:chOff x="1270" y="1957"/>
                <a:chExt cx="1264" cy="633"/>
              </a:xfrm>
            </p:grpSpPr>
            <p:sp>
              <p:nvSpPr>
                <p:cNvPr id="220175" name="Rectangle 15"/>
                <p:cNvSpPr>
                  <a:spLocks noChangeArrowheads="1"/>
                </p:cNvSpPr>
                <p:nvPr/>
              </p:nvSpPr>
              <p:spPr bwMode="auto">
                <a:xfrm>
                  <a:off x="1313" y="1957"/>
                  <a:ext cx="1178" cy="6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1800">
                      <a:ea typeface="Times New Roman" pitchFamily="-112" charset="0"/>
                      <a:cs typeface="Times New Roman" pitchFamily="-112" charset="0"/>
                    </a:rPr>
                    <a:t>the value of </a:t>
                  </a:r>
                  <a:r>
                    <a:rPr lang="en-US" sz="18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c</a:t>
                  </a:r>
                  <a:endParaRPr lang="en-US" sz="1800">
                    <a:ea typeface="Times New Roman" pitchFamily="-112" charset="0"/>
                    <a:cs typeface="Times New Roman" pitchFamily="-112" charset="0"/>
                  </a:endParaRPr>
                </a:p>
                <a:p>
                  <a:endParaRPr lang="en-US" sz="1800"/>
                </a:p>
              </p:txBody>
            </p:sp>
            <p:sp>
              <p:nvSpPr>
                <p:cNvPr id="220197" name="Rectangle 37"/>
                <p:cNvSpPr>
                  <a:spLocks noChangeArrowheads="1"/>
                </p:cNvSpPr>
                <p:nvPr/>
              </p:nvSpPr>
              <p:spPr bwMode="auto">
                <a:xfrm>
                  <a:off x="1270" y="1957"/>
                  <a:ext cx="1264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0200" name="Group 40"/>
              <p:cNvGrpSpPr>
                <a:grpSpLocks/>
              </p:cNvGrpSpPr>
              <p:nvPr/>
            </p:nvGrpSpPr>
            <p:grpSpPr bwMode="auto">
              <a:xfrm>
                <a:off x="2534" y="1957"/>
                <a:ext cx="1093" cy="633"/>
                <a:chOff x="2534" y="1957"/>
                <a:chExt cx="1093" cy="633"/>
              </a:xfrm>
            </p:grpSpPr>
            <p:sp>
              <p:nvSpPr>
                <p:cNvPr id="220176" name="Rectangle 16"/>
                <p:cNvSpPr>
                  <a:spLocks noChangeArrowheads="1"/>
                </p:cNvSpPr>
                <p:nvPr/>
              </p:nvSpPr>
              <p:spPr bwMode="auto">
                <a:xfrm>
                  <a:off x="2577" y="1957"/>
                  <a:ext cx="1007" cy="6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1800">
                      <a:ea typeface="Times New Roman" pitchFamily="-112" charset="0"/>
                      <a:cs typeface="Times New Roman" pitchFamily="-112" charset="0"/>
                    </a:rPr>
                    <a:t>changes the values of </a:t>
                  </a:r>
                  <a:r>
                    <a:rPr lang="en-US" sz="18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a</a:t>
                  </a:r>
                  <a:r>
                    <a:rPr lang="en-US" sz="1800">
                      <a:ea typeface="Times New Roman" pitchFamily="-112" charset="0"/>
                      <a:cs typeface="Times New Roman" pitchFamily="-112" charset="0"/>
                    </a:rPr>
                    <a:t> and </a:t>
                  </a:r>
                  <a:r>
                    <a:rPr lang="en-US" sz="18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b</a:t>
                  </a:r>
                  <a:r>
                    <a:rPr lang="en-US" sz="1800">
                      <a:ea typeface="Times New Roman" pitchFamily="-112" charset="0"/>
                      <a:cs typeface="Times New Roman" pitchFamily="-112" charset="0"/>
                    </a:rPr>
                    <a:t>, making them equal to </a:t>
                  </a:r>
                  <a:r>
                    <a:rPr lang="en-US" sz="18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c</a:t>
                  </a:r>
                  <a:endParaRPr lang="en-US" sz="1800">
                    <a:ea typeface="Times New Roman" pitchFamily="-112" charset="0"/>
                    <a:cs typeface="Times New Roman" pitchFamily="-112" charset="0"/>
                  </a:endParaRPr>
                </a:p>
                <a:p>
                  <a:endParaRPr lang="en-US" sz="1800"/>
                </a:p>
              </p:txBody>
            </p:sp>
            <p:sp>
              <p:nvSpPr>
                <p:cNvPr id="220199" name="Rectangle 39"/>
                <p:cNvSpPr>
                  <a:spLocks noChangeArrowheads="1"/>
                </p:cNvSpPr>
                <p:nvPr/>
              </p:nvSpPr>
              <p:spPr bwMode="auto">
                <a:xfrm>
                  <a:off x="2534" y="1957"/>
                  <a:ext cx="1093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0202" name="Rectangle 42"/>
            <p:cNvSpPr>
              <a:spLocks noChangeArrowheads="1"/>
            </p:cNvSpPr>
            <p:nvPr/>
          </p:nvSpPr>
          <p:spPr bwMode="auto">
            <a:xfrm>
              <a:off x="-2" y="401"/>
              <a:ext cx="3631" cy="2191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 and Post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Values from increment and decrement depend on placement</a:t>
            </a:r>
          </a:p>
        </p:txBody>
      </p:sp>
      <p:sp>
        <p:nvSpPr>
          <p:cNvPr id="5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7455-8C33-2046-B2B5-4F3A06F5CCB9}" type="slidenum">
              <a:rPr lang="en-US"/>
              <a:pPr/>
              <a:t>24</a:t>
            </a:fld>
            <a:endParaRPr lang="en-US"/>
          </a:p>
        </p:txBody>
      </p:sp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1588" y="1189038"/>
            <a:ext cx="91440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Times New Roman" pitchFamily="-112" charset="0"/>
                <a:cs typeface="Times New Roman" pitchFamily="-112" charset="0"/>
              </a:rPr>
              <a:t> </a:t>
            </a:r>
          </a:p>
          <a:p>
            <a:endParaRPr lang="en-US"/>
          </a:p>
        </p:txBody>
      </p:sp>
      <p:grpSp>
        <p:nvGrpSpPr>
          <p:cNvPr id="221236" name="Group 52"/>
          <p:cNvGrpSpPr>
            <a:grpSpLocks/>
          </p:cNvGrpSpPr>
          <p:nvPr/>
        </p:nvGrpSpPr>
        <p:grpSpPr bwMode="auto">
          <a:xfrm>
            <a:off x="533400" y="2895600"/>
            <a:ext cx="8305800" cy="1905000"/>
            <a:chOff x="-2" y="401"/>
            <a:chExt cx="3631" cy="2019"/>
          </a:xfrm>
        </p:grpSpPr>
        <p:grpSp>
          <p:nvGrpSpPr>
            <p:cNvPr id="221234" name="Group 50"/>
            <p:cNvGrpSpPr>
              <a:grpSpLocks/>
            </p:cNvGrpSpPr>
            <p:nvPr/>
          </p:nvGrpSpPr>
          <p:grpSpPr bwMode="auto">
            <a:xfrm>
              <a:off x="0" y="403"/>
              <a:ext cx="3627" cy="2015"/>
              <a:chOff x="0" y="403"/>
              <a:chExt cx="3627" cy="2015"/>
            </a:xfrm>
          </p:grpSpPr>
          <p:grpSp>
            <p:nvGrpSpPr>
              <p:cNvPr id="221205" name="Group 21"/>
              <p:cNvGrpSpPr>
                <a:grpSpLocks/>
              </p:cNvGrpSpPr>
              <p:nvPr/>
            </p:nvGrpSpPr>
            <p:grpSpPr bwMode="auto">
              <a:xfrm>
                <a:off x="0" y="403"/>
                <a:ext cx="1270" cy="403"/>
                <a:chOff x="0" y="403"/>
                <a:chExt cx="1270" cy="403"/>
              </a:xfrm>
            </p:grpSpPr>
            <p:sp>
              <p:nvSpPr>
                <p:cNvPr id="221189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1184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Java Expression</a:t>
                  </a: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21204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127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1207" name="Group 23"/>
              <p:cNvGrpSpPr>
                <a:grpSpLocks/>
              </p:cNvGrpSpPr>
              <p:nvPr/>
            </p:nvGrpSpPr>
            <p:grpSpPr bwMode="auto">
              <a:xfrm>
                <a:off x="1270" y="403"/>
                <a:ext cx="1264" cy="403"/>
                <a:chOff x="1270" y="403"/>
                <a:chExt cx="1264" cy="403"/>
              </a:xfrm>
            </p:grpSpPr>
            <p:sp>
              <p:nvSpPr>
                <p:cNvPr id="221190" name="Rectangle 6"/>
                <p:cNvSpPr>
                  <a:spLocks noChangeArrowheads="1"/>
                </p:cNvSpPr>
                <p:nvPr/>
              </p:nvSpPr>
              <p:spPr bwMode="auto">
                <a:xfrm>
                  <a:off x="1313" y="403"/>
                  <a:ext cx="117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Value</a:t>
                  </a: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21206" name="Rectangle 22"/>
                <p:cNvSpPr>
                  <a:spLocks noChangeArrowheads="1"/>
                </p:cNvSpPr>
                <p:nvPr/>
              </p:nvSpPr>
              <p:spPr bwMode="auto">
                <a:xfrm>
                  <a:off x="1270" y="403"/>
                  <a:ext cx="126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1209" name="Group 25"/>
              <p:cNvGrpSpPr>
                <a:grpSpLocks/>
              </p:cNvGrpSpPr>
              <p:nvPr/>
            </p:nvGrpSpPr>
            <p:grpSpPr bwMode="auto">
              <a:xfrm>
                <a:off x="2534" y="403"/>
                <a:ext cx="1093" cy="403"/>
                <a:chOff x="2534" y="403"/>
                <a:chExt cx="1093" cy="403"/>
              </a:xfrm>
            </p:grpSpPr>
            <p:sp>
              <p:nvSpPr>
                <p:cNvPr id="221191" name="Rectangle 7"/>
                <p:cNvSpPr>
                  <a:spLocks noChangeArrowheads="1"/>
                </p:cNvSpPr>
                <p:nvPr/>
              </p:nvSpPr>
              <p:spPr bwMode="auto">
                <a:xfrm>
                  <a:off x="2577" y="403"/>
                  <a:ext cx="1007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Side Effect</a:t>
                  </a: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21208" name="Rectangle 24"/>
                <p:cNvSpPr>
                  <a:spLocks noChangeArrowheads="1"/>
                </p:cNvSpPr>
                <p:nvPr/>
              </p:nvSpPr>
              <p:spPr bwMode="auto">
                <a:xfrm>
                  <a:off x="2534" y="403"/>
                  <a:ext cx="109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1211" name="Group 27"/>
              <p:cNvGrpSpPr>
                <a:grpSpLocks/>
              </p:cNvGrpSpPr>
              <p:nvPr/>
            </p:nvGrpSpPr>
            <p:grpSpPr bwMode="auto">
              <a:xfrm>
                <a:off x="0" y="806"/>
                <a:ext cx="1270" cy="403"/>
                <a:chOff x="0" y="806"/>
                <a:chExt cx="1270" cy="403"/>
              </a:xfrm>
            </p:grpSpPr>
            <p:sp>
              <p:nvSpPr>
                <p:cNvPr id="221192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806"/>
                  <a:ext cx="1184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a++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21210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127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1213" name="Group 29"/>
              <p:cNvGrpSpPr>
                <a:grpSpLocks/>
              </p:cNvGrpSpPr>
              <p:nvPr/>
            </p:nvGrpSpPr>
            <p:grpSpPr bwMode="auto">
              <a:xfrm>
                <a:off x="1270" y="806"/>
                <a:ext cx="1264" cy="403"/>
                <a:chOff x="1270" y="806"/>
                <a:chExt cx="1264" cy="403"/>
              </a:xfrm>
            </p:grpSpPr>
            <p:sp>
              <p:nvSpPr>
                <p:cNvPr id="221193" name="Rectangle 9"/>
                <p:cNvSpPr>
                  <a:spLocks noChangeArrowheads="1"/>
                </p:cNvSpPr>
                <p:nvPr/>
              </p:nvSpPr>
              <p:spPr bwMode="auto">
                <a:xfrm>
                  <a:off x="1313" y="806"/>
                  <a:ext cx="117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the old value of </a:t>
                  </a:r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a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221212" name="Rectangle 28"/>
                <p:cNvSpPr>
                  <a:spLocks noChangeArrowheads="1"/>
                </p:cNvSpPr>
                <p:nvPr/>
              </p:nvSpPr>
              <p:spPr bwMode="auto">
                <a:xfrm>
                  <a:off x="1270" y="806"/>
                  <a:ext cx="126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1215" name="Group 31"/>
              <p:cNvGrpSpPr>
                <a:grpSpLocks/>
              </p:cNvGrpSpPr>
              <p:nvPr/>
            </p:nvGrpSpPr>
            <p:grpSpPr bwMode="auto">
              <a:xfrm>
                <a:off x="2534" y="806"/>
                <a:ext cx="1093" cy="403"/>
                <a:chOff x="2534" y="806"/>
                <a:chExt cx="1093" cy="403"/>
              </a:xfrm>
            </p:grpSpPr>
            <p:sp>
              <p:nvSpPr>
                <p:cNvPr id="221194" name="Rectangle 10"/>
                <p:cNvSpPr>
                  <a:spLocks noChangeArrowheads="1"/>
                </p:cNvSpPr>
                <p:nvPr/>
              </p:nvSpPr>
              <p:spPr bwMode="auto">
                <a:xfrm>
                  <a:off x="2577" y="806"/>
                  <a:ext cx="1007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adds one to </a:t>
                  </a:r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a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221214" name="Rectangle 30"/>
                <p:cNvSpPr>
                  <a:spLocks noChangeArrowheads="1"/>
                </p:cNvSpPr>
                <p:nvPr/>
              </p:nvSpPr>
              <p:spPr bwMode="auto">
                <a:xfrm>
                  <a:off x="2534" y="806"/>
                  <a:ext cx="109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1217" name="Group 33"/>
              <p:cNvGrpSpPr>
                <a:grpSpLocks/>
              </p:cNvGrpSpPr>
              <p:nvPr/>
            </p:nvGrpSpPr>
            <p:grpSpPr bwMode="auto">
              <a:xfrm>
                <a:off x="0" y="1209"/>
                <a:ext cx="1270" cy="403"/>
                <a:chOff x="0" y="1209"/>
                <a:chExt cx="1270" cy="403"/>
              </a:xfrm>
            </p:grpSpPr>
            <p:sp>
              <p:nvSpPr>
                <p:cNvPr id="221195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1209"/>
                  <a:ext cx="1184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++a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21216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127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1219" name="Group 35"/>
              <p:cNvGrpSpPr>
                <a:grpSpLocks/>
              </p:cNvGrpSpPr>
              <p:nvPr/>
            </p:nvGrpSpPr>
            <p:grpSpPr bwMode="auto">
              <a:xfrm>
                <a:off x="1270" y="1209"/>
                <a:ext cx="1264" cy="403"/>
                <a:chOff x="1270" y="1209"/>
                <a:chExt cx="1264" cy="403"/>
              </a:xfrm>
            </p:grpSpPr>
            <p:sp>
              <p:nvSpPr>
                <p:cNvPr id="221196" name="Rectangle 12"/>
                <p:cNvSpPr>
                  <a:spLocks noChangeArrowheads="1"/>
                </p:cNvSpPr>
                <p:nvPr/>
              </p:nvSpPr>
              <p:spPr bwMode="auto">
                <a:xfrm>
                  <a:off x="1313" y="1209"/>
                  <a:ext cx="117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the new value of </a:t>
                  </a:r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a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221218" name="Rectangle 34"/>
                <p:cNvSpPr>
                  <a:spLocks noChangeArrowheads="1"/>
                </p:cNvSpPr>
                <p:nvPr/>
              </p:nvSpPr>
              <p:spPr bwMode="auto">
                <a:xfrm>
                  <a:off x="1270" y="1209"/>
                  <a:ext cx="126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1221" name="Group 37"/>
              <p:cNvGrpSpPr>
                <a:grpSpLocks/>
              </p:cNvGrpSpPr>
              <p:nvPr/>
            </p:nvGrpSpPr>
            <p:grpSpPr bwMode="auto">
              <a:xfrm>
                <a:off x="2534" y="1209"/>
                <a:ext cx="1093" cy="403"/>
                <a:chOff x="2534" y="1209"/>
                <a:chExt cx="1093" cy="403"/>
              </a:xfrm>
            </p:grpSpPr>
            <p:sp>
              <p:nvSpPr>
                <p:cNvPr id="221197" name="Rectangle 13"/>
                <p:cNvSpPr>
                  <a:spLocks noChangeArrowheads="1"/>
                </p:cNvSpPr>
                <p:nvPr/>
              </p:nvSpPr>
              <p:spPr bwMode="auto">
                <a:xfrm>
                  <a:off x="2577" y="1209"/>
                  <a:ext cx="1007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adds one to </a:t>
                  </a:r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a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221220" name="Rectangle 36"/>
                <p:cNvSpPr>
                  <a:spLocks noChangeArrowheads="1"/>
                </p:cNvSpPr>
                <p:nvPr/>
              </p:nvSpPr>
              <p:spPr bwMode="auto">
                <a:xfrm>
                  <a:off x="2534" y="1209"/>
                  <a:ext cx="109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1223" name="Group 39"/>
              <p:cNvGrpSpPr>
                <a:grpSpLocks/>
              </p:cNvGrpSpPr>
              <p:nvPr/>
            </p:nvGrpSpPr>
            <p:grpSpPr bwMode="auto">
              <a:xfrm>
                <a:off x="0" y="1612"/>
                <a:ext cx="1270" cy="403"/>
                <a:chOff x="0" y="1612"/>
                <a:chExt cx="1270" cy="403"/>
              </a:xfrm>
            </p:grpSpPr>
            <p:sp>
              <p:nvSpPr>
                <p:cNvPr id="221198" name="Rectangle 14"/>
                <p:cNvSpPr>
                  <a:spLocks noChangeArrowheads="1"/>
                </p:cNvSpPr>
                <p:nvPr/>
              </p:nvSpPr>
              <p:spPr bwMode="auto">
                <a:xfrm>
                  <a:off x="43" y="1612"/>
                  <a:ext cx="1184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a--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21222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1612"/>
                  <a:ext cx="127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1225" name="Group 41"/>
              <p:cNvGrpSpPr>
                <a:grpSpLocks/>
              </p:cNvGrpSpPr>
              <p:nvPr/>
            </p:nvGrpSpPr>
            <p:grpSpPr bwMode="auto">
              <a:xfrm>
                <a:off x="1270" y="1612"/>
                <a:ext cx="1264" cy="403"/>
                <a:chOff x="1270" y="1612"/>
                <a:chExt cx="1264" cy="403"/>
              </a:xfrm>
            </p:grpSpPr>
            <p:sp>
              <p:nvSpPr>
                <p:cNvPr id="221199" name="Rectangle 15"/>
                <p:cNvSpPr>
                  <a:spLocks noChangeArrowheads="1"/>
                </p:cNvSpPr>
                <p:nvPr/>
              </p:nvSpPr>
              <p:spPr bwMode="auto">
                <a:xfrm>
                  <a:off x="1313" y="1612"/>
                  <a:ext cx="117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the old value of </a:t>
                  </a:r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a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221224" name="Rectangle 40"/>
                <p:cNvSpPr>
                  <a:spLocks noChangeArrowheads="1"/>
                </p:cNvSpPr>
                <p:nvPr/>
              </p:nvSpPr>
              <p:spPr bwMode="auto">
                <a:xfrm>
                  <a:off x="1270" y="1612"/>
                  <a:ext cx="126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1227" name="Group 43"/>
              <p:cNvGrpSpPr>
                <a:grpSpLocks/>
              </p:cNvGrpSpPr>
              <p:nvPr/>
            </p:nvGrpSpPr>
            <p:grpSpPr bwMode="auto">
              <a:xfrm>
                <a:off x="2534" y="1612"/>
                <a:ext cx="1093" cy="403"/>
                <a:chOff x="2534" y="1612"/>
                <a:chExt cx="1093" cy="403"/>
              </a:xfrm>
            </p:grpSpPr>
            <p:sp>
              <p:nvSpPr>
                <p:cNvPr id="221200" name="Rectangle 16"/>
                <p:cNvSpPr>
                  <a:spLocks noChangeArrowheads="1"/>
                </p:cNvSpPr>
                <p:nvPr/>
              </p:nvSpPr>
              <p:spPr bwMode="auto">
                <a:xfrm>
                  <a:off x="2577" y="1612"/>
                  <a:ext cx="1007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subtracts one from </a:t>
                  </a:r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a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221226" name="Rectangle 42"/>
                <p:cNvSpPr>
                  <a:spLocks noChangeArrowheads="1"/>
                </p:cNvSpPr>
                <p:nvPr/>
              </p:nvSpPr>
              <p:spPr bwMode="auto">
                <a:xfrm>
                  <a:off x="2534" y="1612"/>
                  <a:ext cx="109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1229" name="Group 45"/>
              <p:cNvGrpSpPr>
                <a:grpSpLocks/>
              </p:cNvGrpSpPr>
              <p:nvPr/>
            </p:nvGrpSpPr>
            <p:grpSpPr bwMode="auto">
              <a:xfrm>
                <a:off x="0" y="2015"/>
                <a:ext cx="1270" cy="403"/>
                <a:chOff x="0" y="2015"/>
                <a:chExt cx="1270" cy="403"/>
              </a:xfrm>
            </p:grpSpPr>
            <p:sp>
              <p:nvSpPr>
                <p:cNvPr id="221201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2015"/>
                  <a:ext cx="1184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--a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21228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2015"/>
                  <a:ext cx="127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1231" name="Group 47"/>
              <p:cNvGrpSpPr>
                <a:grpSpLocks/>
              </p:cNvGrpSpPr>
              <p:nvPr/>
            </p:nvGrpSpPr>
            <p:grpSpPr bwMode="auto">
              <a:xfrm>
                <a:off x="1270" y="2015"/>
                <a:ext cx="1264" cy="403"/>
                <a:chOff x="1270" y="2015"/>
                <a:chExt cx="1264" cy="403"/>
              </a:xfrm>
            </p:grpSpPr>
            <p:sp>
              <p:nvSpPr>
                <p:cNvPr id="221202" name="Rectangle 18"/>
                <p:cNvSpPr>
                  <a:spLocks noChangeArrowheads="1"/>
                </p:cNvSpPr>
                <p:nvPr/>
              </p:nvSpPr>
              <p:spPr bwMode="auto">
                <a:xfrm>
                  <a:off x="1313" y="2015"/>
                  <a:ext cx="117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the new value of </a:t>
                  </a:r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a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221230" name="Rectangle 46"/>
                <p:cNvSpPr>
                  <a:spLocks noChangeArrowheads="1"/>
                </p:cNvSpPr>
                <p:nvPr/>
              </p:nvSpPr>
              <p:spPr bwMode="auto">
                <a:xfrm>
                  <a:off x="1270" y="2015"/>
                  <a:ext cx="126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1233" name="Group 49"/>
              <p:cNvGrpSpPr>
                <a:grpSpLocks/>
              </p:cNvGrpSpPr>
              <p:nvPr/>
            </p:nvGrpSpPr>
            <p:grpSpPr bwMode="auto">
              <a:xfrm>
                <a:off x="2534" y="2015"/>
                <a:ext cx="1093" cy="403"/>
                <a:chOff x="2534" y="2015"/>
                <a:chExt cx="1093" cy="403"/>
              </a:xfrm>
            </p:grpSpPr>
            <p:sp>
              <p:nvSpPr>
                <p:cNvPr id="221203" name="Rectangle 19"/>
                <p:cNvSpPr>
                  <a:spLocks noChangeArrowheads="1"/>
                </p:cNvSpPr>
                <p:nvPr/>
              </p:nvSpPr>
              <p:spPr bwMode="auto">
                <a:xfrm>
                  <a:off x="2577" y="2015"/>
                  <a:ext cx="1007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subtracts one from </a:t>
                  </a:r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a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221232" name="Rectangle 48"/>
                <p:cNvSpPr>
                  <a:spLocks noChangeArrowheads="1"/>
                </p:cNvSpPr>
                <p:nvPr/>
              </p:nvSpPr>
              <p:spPr bwMode="auto">
                <a:xfrm>
                  <a:off x="2534" y="2015"/>
                  <a:ext cx="109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235" name="Rectangle 51"/>
            <p:cNvSpPr>
              <a:spLocks noChangeArrowheads="1"/>
            </p:cNvSpPr>
            <p:nvPr/>
          </p:nvSpPr>
          <p:spPr bwMode="auto">
            <a:xfrm>
              <a:off x="-2" y="401"/>
              <a:ext cx="3631" cy="2019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Instance Method Calls</a:t>
            </a:r>
          </a:p>
        </p:txBody>
      </p:sp>
      <p:sp>
        <p:nvSpPr>
          <p:cNvPr id="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42A7-459F-CC48-9579-1412CA56A50E}" type="slidenum">
              <a:rPr lang="en-US"/>
              <a:pPr/>
              <a:t>25</a:t>
            </a:fld>
            <a:endParaRPr lang="en-US"/>
          </a:p>
        </p:txBody>
      </p:sp>
      <p:sp>
        <p:nvSpPr>
          <p:cNvPr id="222213" name="Rectangle 5"/>
          <p:cNvSpPr>
            <a:spLocks noChangeArrowheads="1"/>
          </p:cNvSpPr>
          <p:nvPr/>
        </p:nvSpPr>
        <p:spPr bwMode="auto">
          <a:xfrm>
            <a:off x="1588" y="1096963"/>
            <a:ext cx="91440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Times New Roman" pitchFamily="-112" charset="0"/>
                <a:cs typeface="Times New Roman" pitchFamily="-112" charset="0"/>
              </a:rPr>
              <a:t> </a:t>
            </a:r>
          </a:p>
          <a:p>
            <a:endParaRPr lang="en-US"/>
          </a:p>
        </p:txBody>
      </p:sp>
      <p:sp>
        <p:nvSpPr>
          <p:cNvPr id="222247" name="Rectangle 39"/>
          <p:cNvSpPr>
            <a:spLocks noChangeArrowheads="1"/>
          </p:cNvSpPr>
          <p:nvPr/>
        </p:nvSpPr>
        <p:spPr bwMode="auto">
          <a:xfrm>
            <a:off x="1588" y="5121275"/>
            <a:ext cx="91440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Times New Roman" pitchFamily="-112" charset="0"/>
                <a:cs typeface="Times New Roman" pitchFamily="-112" charset="0"/>
              </a:rPr>
              <a:t> </a:t>
            </a:r>
          </a:p>
          <a:p>
            <a:endParaRPr lang="en-US"/>
          </a:p>
        </p:txBody>
      </p:sp>
      <p:grpSp>
        <p:nvGrpSpPr>
          <p:cNvPr id="222292" name="Group 84"/>
          <p:cNvGrpSpPr>
            <a:grpSpLocks/>
          </p:cNvGrpSpPr>
          <p:nvPr/>
        </p:nvGrpSpPr>
        <p:grpSpPr bwMode="auto">
          <a:xfrm>
            <a:off x="381000" y="1219200"/>
            <a:ext cx="8458200" cy="4953000"/>
            <a:chOff x="-2" y="-2"/>
            <a:chExt cx="3545" cy="3515"/>
          </a:xfrm>
        </p:grpSpPr>
        <p:grpSp>
          <p:nvGrpSpPr>
            <p:cNvPr id="222290" name="Group 82"/>
            <p:cNvGrpSpPr>
              <a:grpSpLocks/>
            </p:cNvGrpSpPr>
            <p:nvPr/>
          </p:nvGrpSpPr>
          <p:grpSpPr bwMode="auto">
            <a:xfrm>
              <a:off x="0" y="0"/>
              <a:ext cx="3541" cy="3511"/>
              <a:chOff x="0" y="0"/>
              <a:chExt cx="3541" cy="3511"/>
            </a:xfrm>
          </p:grpSpPr>
          <p:grpSp>
            <p:nvGrpSpPr>
              <p:cNvPr id="222263" name="Group 55"/>
              <p:cNvGrpSpPr>
                <a:grpSpLocks/>
              </p:cNvGrpSpPr>
              <p:nvPr/>
            </p:nvGrpSpPr>
            <p:grpSpPr bwMode="auto">
              <a:xfrm>
                <a:off x="0" y="0"/>
                <a:ext cx="1776" cy="403"/>
                <a:chOff x="0" y="0"/>
                <a:chExt cx="1776" cy="403"/>
              </a:xfrm>
            </p:grpSpPr>
            <p:sp>
              <p:nvSpPr>
                <p:cNvPr id="222248" name="Rectangle 4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Java Expression</a:t>
                  </a: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22262" name="Rectangle 5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2265" name="Group 57"/>
              <p:cNvGrpSpPr>
                <a:grpSpLocks/>
              </p:cNvGrpSpPr>
              <p:nvPr/>
            </p:nvGrpSpPr>
            <p:grpSpPr bwMode="auto">
              <a:xfrm>
                <a:off x="1776" y="0"/>
                <a:ext cx="1765" cy="403"/>
                <a:chOff x="1776" y="0"/>
                <a:chExt cx="1765" cy="403"/>
              </a:xfrm>
            </p:grpSpPr>
            <p:sp>
              <p:nvSpPr>
                <p:cNvPr id="222249" name="Rectangle 41"/>
                <p:cNvSpPr>
                  <a:spLocks noChangeArrowheads="1"/>
                </p:cNvSpPr>
                <p:nvPr/>
              </p:nvSpPr>
              <p:spPr bwMode="auto">
                <a:xfrm>
                  <a:off x="1819" y="0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Value</a:t>
                  </a: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22264" name="Rectangle 56"/>
                <p:cNvSpPr>
                  <a:spLocks noChangeArrowheads="1"/>
                </p:cNvSpPr>
                <p:nvPr/>
              </p:nvSpPr>
              <p:spPr bwMode="auto">
                <a:xfrm>
                  <a:off x="1776" y="0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2267" name="Group 59"/>
              <p:cNvGrpSpPr>
                <a:grpSpLocks/>
              </p:cNvGrpSpPr>
              <p:nvPr/>
            </p:nvGrpSpPr>
            <p:grpSpPr bwMode="auto">
              <a:xfrm>
                <a:off x="0" y="403"/>
                <a:ext cx="1776" cy="403"/>
                <a:chOff x="0" y="403"/>
                <a:chExt cx="1776" cy="403"/>
              </a:xfrm>
            </p:grpSpPr>
            <p:sp>
              <p:nvSpPr>
                <p:cNvPr id="222250" name="Rectangle 42"/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s.length()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22266" name="Rectangle 58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2269" name="Group 61"/>
              <p:cNvGrpSpPr>
                <a:grpSpLocks/>
              </p:cNvGrpSpPr>
              <p:nvPr/>
            </p:nvGrpSpPr>
            <p:grpSpPr bwMode="auto">
              <a:xfrm>
                <a:off x="1776" y="403"/>
                <a:ext cx="1765" cy="403"/>
                <a:chOff x="1776" y="403"/>
                <a:chExt cx="1765" cy="403"/>
              </a:xfrm>
            </p:grpSpPr>
            <p:sp>
              <p:nvSpPr>
                <p:cNvPr id="222251" name="Rectangle 43"/>
                <p:cNvSpPr>
                  <a:spLocks noChangeArrowheads="1"/>
                </p:cNvSpPr>
                <p:nvPr/>
              </p:nvSpPr>
              <p:spPr bwMode="auto">
                <a:xfrm>
                  <a:off x="1819" y="403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the length of the </a:t>
                  </a:r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String s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222268" name="Rectangle 60"/>
                <p:cNvSpPr>
                  <a:spLocks noChangeArrowheads="1"/>
                </p:cNvSpPr>
                <p:nvPr/>
              </p:nvSpPr>
              <p:spPr bwMode="auto">
                <a:xfrm>
                  <a:off x="1776" y="403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2271" name="Group 63"/>
              <p:cNvGrpSpPr>
                <a:grpSpLocks/>
              </p:cNvGrpSpPr>
              <p:nvPr/>
            </p:nvGrpSpPr>
            <p:grpSpPr bwMode="auto">
              <a:xfrm>
                <a:off x="0" y="806"/>
                <a:ext cx="1776" cy="518"/>
                <a:chOff x="0" y="806"/>
                <a:chExt cx="1776" cy="518"/>
              </a:xfrm>
            </p:grpSpPr>
            <p:sp>
              <p:nvSpPr>
                <p:cNvPr id="222252" name="Rectangle 44"/>
                <p:cNvSpPr>
                  <a:spLocks noChangeArrowheads="1"/>
                </p:cNvSpPr>
                <p:nvPr/>
              </p:nvSpPr>
              <p:spPr bwMode="auto">
                <a:xfrm>
                  <a:off x="43" y="806"/>
                  <a:ext cx="1690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s.equals(r)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22270" name="Rectangle 62"/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1776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2273" name="Group 65"/>
              <p:cNvGrpSpPr>
                <a:grpSpLocks/>
              </p:cNvGrpSpPr>
              <p:nvPr/>
            </p:nvGrpSpPr>
            <p:grpSpPr bwMode="auto">
              <a:xfrm>
                <a:off x="1776" y="806"/>
                <a:ext cx="1765" cy="518"/>
                <a:chOff x="1776" y="806"/>
                <a:chExt cx="1765" cy="518"/>
              </a:xfrm>
            </p:grpSpPr>
            <p:sp>
              <p:nvSpPr>
                <p:cNvPr id="222253" name="Rectangle 45"/>
                <p:cNvSpPr>
                  <a:spLocks noChangeArrowheads="1"/>
                </p:cNvSpPr>
                <p:nvPr/>
              </p:nvSpPr>
              <p:spPr bwMode="auto">
                <a:xfrm>
                  <a:off x="1819" y="806"/>
                  <a:ext cx="1679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true</a:t>
                  </a:r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 if </a:t>
                  </a:r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s</a:t>
                  </a:r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 and </a:t>
                  </a:r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r</a:t>
                  </a:r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 are equal, </a:t>
                  </a:r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false</a:t>
                  </a:r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 otherwise</a:t>
                  </a:r>
                </a:p>
                <a:p>
                  <a:endParaRPr lang="en-US" sz="2000"/>
                </a:p>
              </p:txBody>
            </p:sp>
            <p:sp>
              <p:nvSpPr>
                <p:cNvPr id="222272" name="Rectangle 64"/>
                <p:cNvSpPr>
                  <a:spLocks noChangeArrowheads="1"/>
                </p:cNvSpPr>
                <p:nvPr/>
              </p:nvSpPr>
              <p:spPr bwMode="auto">
                <a:xfrm>
                  <a:off x="1776" y="806"/>
                  <a:ext cx="1765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2275" name="Group 67"/>
              <p:cNvGrpSpPr>
                <a:grpSpLocks/>
              </p:cNvGrpSpPr>
              <p:nvPr/>
            </p:nvGrpSpPr>
            <p:grpSpPr bwMode="auto">
              <a:xfrm>
                <a:off x="0" y="1324"/>
                <a:ext cx="1776" cy="403"/>
                <a:chOff x="0" y="1324"/>
                <a:chExt cx="1776" cy="403"/>
              </a:xfrm>
            </p:grpSpPr>
            <p:sp>
              <p:nvSpPr>
                <p:cNvPr id="222254" name="Rectangle 46"/>
                <p:cNvSpPr>
                  <a:spLocks noChangeArrowheads="1"/>
                </p:cNvSpPr>
                <p:nvPr/>
              </p:nvSpPr>
              <p:spPr bwMode="auto">
                <a:xfrm>
                  <a:off x="43" y="1324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r.equals(s)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22274" name="Rectangle 66"/>
                <p:cNvSpPr>
                  <a:spLocks noChangeArrowheads="1"/>
                </p:cNvSpPr>
                <p:nvPr/>
              </p:nvSpPr>
              <p:spPr bwMode="auto">
                <a:xfrm>
                  <a:off x="0" y="1324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2277" name="Group 69"/>
              <p:cNvGrpSpPr>
                <a:grpSpLocks/>
              </p:cNvGrpSpPr>
              <p:nvPr/>
            </p:nvGrpSpPr>
            <p:grpSpPr bwMode="auto">
              <a:xfrm>
                <a:off x="1776" y="1324"/>
                <a:ext cx="1765" cy="403"/>
                <a:chOff x="1776" y="1324"/>
                <a:chExt cx="1765" cy="403"/>
              </a:xfrm>
            </p:grpSpPr>
            <p:sp>
              <p:nvSpPr>
                <p:cNvPr id="222255" name="Rectangle 47"/>
                <p:cNvSpPr>
                  <a:spLocks noChangeArrowheads="1"/>
                </p:cNvSpPr>
                <p:nvPr/>
              </p:nvSpPr>
              <p:spPr bwMode="auto">
                <a:xfrm>
                  <a:off x="1819" y="1324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same</a:t>
                  </a:r>
                </a:p>
                <a:p>
                  <a:endParaRPr lang="en-US" sz="2000"/>
                </a:p>
              </p:txBody>
            </p:sp>
            <p:sp>
              <p:nvSpPr>
                <p:cNvPr id="222276" name="Rectangle 68"/>
                <p:cNvSpPr>
                  <a:spLocks noChangeArrowheads="1"/>
                </p:cNvSpPr>
                <p:nvPr/>
              </p:nvSpPr>
              <p:spPr bwMode="auto">
                <a:xfrm>
                  <a:off x="1776" y="1324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2279" name="Group 71"/>
              <p:cNvGrpSpPr>
                <a:grpSpLocks/>
              </p:cNvGrpSpPr>
              <p:nvPr/>
            </p:nvGrpSpPr>
            <p:grpSpPr bwMode="auto">
              <a:xfrm>
                <a:off x="0" y="1727"/>
                <a:ext cx="1776" cy="518"/>
                <a:chOff x="0" y="1727"/>
                <a:chExt cx="1776" cy="518"/>
              </a:xfrm>
            </p:grpSpPr>
            <p:sp>
              <p:nvSpPr>
                <p:cNvPr id="222256" name="Rectangle 48"/>
                <p:cNvSpPr>
                  <a:spLocks noChangeArrowheads="1"/>
                </p:cNvSpPr>
                <p:nvPr/>
              </p:nvSpPr>
              <p:spPr bwMode="auto">
                <a:xfrm>
                  <a:off x="43" y="1727"/>
                  <a:ext cx="1690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r.toUpperCase()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22278" name="Rectangle 70"/>
                <p:cNvSpPr>
                  <a:spLocks noChangeArrowheads="1"/>
                </p:cNvSpPr>
                <p:nvPr/>
              </p:nvSpPr>
              <p:spPr bwMode="auto">
                <a:xfrm>
                  <a:off x="0" y="1727"/>
                  <a:ext cx="1776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2281" name="Group 73"/>
              <p:cNvGrpSpPr>
                <a:grpSpLocks/>
              </p:cNvGrpSpPr>
              <p:nvPr/>
            </p:nvGrpSpPr>
            <p:grpSpPr bwMode="auto">
              <a:xfrm>
                <a:off x="1776" y="1727"/>
                <a:ext cx="1765" cy="518"/>
                <a:chOff x="1776" y="1727"/>
                <a:chExt cx="1765" cy="518"/>
              </a:xfrm>
            </p:grpSpPr>
            <p:sp>
              <p:nvSpPr>
                <p:cNvPr id="222257" name="Rectangle 49"/>
                <p:cNvSpPr>
                  <a:spLocks noChangeArrowheads="1"/>
                </p:cNvSpPr>
                <p:nvPr/>
              </p:nvSpPr>
              <p:spPr bwMode="auto">
                <a:xfrm>
                  <a:off x="1819" y="1727"/>
                  <a:ext cx="1679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A </a:t>
                  </a:r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String</a:t>
                  </a:r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 object that is an uppercase version of the </a:t>
                  </a:r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String</a:t>
                  </a:r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 </a:t>
                  </a:r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r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222280" name="Rectangle 72"/>
                <p:cNvSpPr>
                  <a:spLocks noChangeArrowheads="1"/>
                </p:cNvSpPr>
                <p:nvPr/>
              </p:nvSpPr>
              <p:spPr bwMode="auto">
                <a:xfrm>
                  <a:off x="1776" y="1727"/>
                  <a:ext cx="1765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2283" name="Group 75"/>
              <p:cNvGrpSpPr>
                <a:grpSpLocks/>
              </p:cNvGrpSpPr>
              <p:nvPr/>
            </p:nvGrpSpPr>
            <p:grpSpPr bwMode="auto">
              <a:xfrm>
                <a:off x="0" y="2245"/>
                <a:ext cx="1776" cy="748"/>
                <a:chOff x="0" y="2245"/>
                <a:chExt cx="1776" cy="748"/>
              </a:xfrm>
            </p:grpSpPr>
            <p:sp>
              <p:nvSpPr>
                <p:cNvPr id="222258" name="Rectangle 50"/>
                <p:cNvSpPr>
                  <a:spLocks noChangeArrowheads="1"/>
                </p:cNvSpPr>
                <p:nvPr/>
              </p:nvSpPr>
              <p:spPr bwMode="auto">
                <a:xfrm>
                  <a:off x="43" y="2245"/>
                  <a:ext cx="1690" cy="7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r.charAt(3)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22282" name="Rectangle 74"/>
                <p:cNvSpPr>
                  <a:spLocks noChangeArrowheads="1"/>
                </p:cNvSpPr>
                <p:nvPr/>
              </p:nvSpPr>
              <p:spPr bwMode="auto">
                <a:xfrm>
                  <a:off x="0" y="2245"/>
                  <a:ext cx="1776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2285" name="Group 77"/>
              <p:cNvGrpSpPr>
                <a:grpSpLocks/>
              </p:cNvGrpSpPr>
              <p:nvPr/>
            </p:nvGrpSpPr>
            <p:grpSpPr bwMode="auto">
              <a:xfrm>
                <a:off x="1776" y="2245"/>
                <a:ext cx="1765" cy="748"/>
                <a:chOff x="1776" y="2245"/>
                <a:chExt cx="1765" cy="748"/>
              </a:xfrm>
            </p:grpSpPr>
            <p:sp>
              <p:nvSpPr>
                <p:cNvPr id="222259" name="Rectangle 51"/>
                <p:cNvSpPr>
                  <a:spLocks noChangeArrowheads="1"/>
                </p:cNvSpPr>
                <p:nvPr/>
              </p:nvSpPr>
              <p:spPr bwMode="auto">
                <a:xfrm>
                  <a:off x="1819" y="2245"/>
                  <a:ext cx="1679" cy="7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the </a:t>
                  </a:r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char</a:t>
                  </a:r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 value in position 3 in the </a:t>
                  </a:r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String r</a:t>
                  </a:r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 (that is, the fourth character)</a:t>
                  </a:r>
                  <a:endParaRPr lang="en-US" sz="2000"/>
                </a:p>
              </p:txBody>
            </p:sp>
            <p:sp>
              <p:nvSpPr>
                <p:cNvPr id="222284" name="Rectangle 76"/>
                <p:cNvSpPr>
                  <a:spLocks noChangeArrowheads="1"/>
                </p:cNvSpPr>
                <p:nvPr/>
              </p:nvSpPr>
              <p:spPr bwMode="auto">
                <a:xfrm>
                  <a:off x="1776" y="2245"/>
                  <a:ext cx="1765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2287" name="Group 79"/>
              <p:cNvGrpSpPr>
                <a:grpSpLocks/>
              </p:cNvGrpSpPr>
              <p:nvPr/>
            </p:nvGrpSpPr>
            <p:grpSpPr bwMode="auto">
              <a:xfrm>
                <a:off x="0" y="2993"/>
                <a:ext cx="1776" cy="518"/>
                <a:chOff x="0" y="2993"/>
                <a:chExt cx="1776" cy="518"/>
              </a:xfrm>
            </p:grpSpPr>
            <p:sp>
              <p:nvSpPr>
                <p:cNvPr id="222260" name="Rectangle 52"/>
                <p:cNvSpPr>
                  <a:spLocks noChangeArrowheads="1"/>
                </p:cNvSpPr>
                <p:nvPr/>
              </p:nvSpPr>
              <p:spPr bwMode="auto">
                <a:xfrm>
                  <a:off x="43" y="2993"/>
                  <a:ext cx="1690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r.toUpperCase().charAt(3)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22286" name="Rectangle 78"/>
                <p:cNvSpPr>
                  <a:spLocks noChangeArrowheads="1"/>
                </p:cNvSpPr>
                <p:nvPr/>
              </p:nvSpPr>
              <p:spPr bwMode="auto">
                <a:xfrm>
                  <a:off x="0" y="2993"/>
                  <a:ext cx="1776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2289" name="Group 81"/>
              <p:cNvGrpSpPr>
                <a:grpSpLocks/>
              </p:cNvGrpSpPr>
              <p:nvPr/>
            </p:nvGrpSpPr>
            <p:grpSpPr bwMode="auto">
              <a:xfrm>
                <a:off x="1776" y="2993"/>
                <a:ext cx="1765" cy="518"/>
                <a:chOff x="1776" y="2993"/>
                <a:chExt cx="1765" cy="518"/>
              </a:xfrm>
            </p:grpSpPr>
            <p:sp>
              <p:nvSpPr>
                <p:cNvPr id="222261" name="Rectangle 53"/>
                <p:cNvSpPr>
                  <a:spLocks noChangeArrowheads="1"/>
                </p:cNvSpPr>
                <p:nvPr/>
              </p:nvSpPr>
              <p:spPr bwMode="auto">
                <a:xfrm>
                  <a:off x="1819" y="2993"/>
                  <a:ext cx="1679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the </a:t>
                  </a:r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char</a:t>
                  </a:r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 value in position 3 in the uppercase version of the </a:t>
                  </a:r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String r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222288" name="Rectangle 80"/>
                <p:cNvSpPr>
                  <a:spLocks noChangeArrowheads="1"/>
                </p:cNvSpPr>
                <p:nvPr/>
              </p:nvSpPr>
              <p:spPr bwMode="auto">
                <a:xfrm>
                  <a:off x="1776" y="2993"/>
                  <a:ext cx="1765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2291" name="Rectangle 83"/>
            <p:cNvSpPr>
              <a:spLocks noChangeArrowheads="1"/>
            </p:cNvSpPr>
            <p:nvPr/>
          </p:nvSpPr>
          <p:spPr bwMode="auto">
            <a:xfrm>
              <a:off x="-2" y="-2"/>
              <a:ext cx="3545" cy="3515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87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Method Calls</a:t>
            </a:r>
          </a:p>
        </p:txBody>
      </p:sp>
      <p:sp>
        <p:nvSpPr>
          <p:cNvPr id="224288" name="Rectangle 32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77724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i="1"/>
              <a:t>Class methods</a:t>
            </a:r>
            <a:r>
              <a:rPr lang="en-US"/>
              <a:t> define things the class itself knows how to do—not objects of the class</a:t>
            </a:r>
          </a:p>
          <a:p>
            <a:pPr>
              <a:lnSpc>
                <a:spcPct val="90000"/>
              </a:lnSpc>
            </a:pPr>
            <a:r>
              <a:rPr lang="en-US"/>
              <a:t>The class just serves as a labeled namespace</a:t>
            </a:r>
          </a:p>
          <a:p>
            <a:pPr>
              <a:lnSpc>
                <a:spcPct val="90000"/>
              </a:lnSpc>
            </a:pPr>
            <a:r>
              <a:rPr lang="en-US"/>
              <a:t>Like ordinary function calls in non-object-oriented languages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3504-9B44-354B-A137-C201645E39A5}" type="slidenum">
              <a:rPr lang="en-US"/>
              <a:pPr/>
              <a:t>26</a:t>
            </a:fld>
            <a:endParaRPr lang="en-US"/>
          </a:p>
        </p:txBody>
      </p:sp>
      <p:grpSp>
        <p:nvGrpSpPr>
          <p:cNvPr id="224286" name="Group 30"/>
          <p:cNvGrpSpPr>
            <a:grpSpLocks/>
          </p:cNvGrpSpPr>
          <p:nvPr/>
        </p:nvGrpSpPr>
        <p:grpSpPr bwMode="auto">
          <a:xfrm>
            <a:off x="533400" y="3886200"/>
            <a:ext cx="8382000" cy="2133600"/>
            <a:chOff x="-2" y="-2"/>
            <a:chExt cx="3545" cy="1616"/>
          </a:xfrm>
        </p:grpSpPr>
        <p:grpSp>
          <p:nvGrpSpPr>
            <p:cNvPr id="224284" name="Group 28"/>
            <p:cNvGrpSpPr>
              <a:grpSpLocks/>
            </p:cNvGrpSpPr>
            <p:nvPr/>
          </p:nvGrpSpPr>
          <p:grpSpPr bwMode="auto">
            <a:xfrm>
              <a:off x="0" y="0"/>
              <a:ext cx="3541" cy="1612"/>
              <a:chOff x="0" y="0"/>
              <a:chExt cx="3541" cy="1612"/>
            </a:xfrm>
          </p:grpSpPr>
          <p:grpSp>
            <p:nvGrpSpPr>
              <p:cNvPr id="224269" name="Group 13"/>
              <p:cNvGrpSpPr>
                <a:grpSpLocks/>
              </p:cNvGrpSpPr>
              <p:nvPr/>
            </p:nvGrpSpPr>
            <p:grpSpPr bwMode="auto">
              <a:xfrm>
                <a:off x="0" y="0"/>
                <a:ext cx="1776" cy="403"/>
                <a:chOff x="0" y="0"/>
                <a:chExt cx="1776" cy="403"/>
              </a:xfrm>
            </p:grpSpPr>
            <p:sp>
              <p:nvSpPr>
                <p:cNvPr id="224260" name="Rectangle 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Java Expression</a:t>
                  </a: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24268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4271" name="Group 15"/>
              <p:cNvGrpSpPr>
                <a:grpSpLocks/>
              </p:cNvGrpSpPr>
              <p:nvPr/>
            </p:nvGrpSpPr>
            <p:grpSpPr bwMode="auto">
              <a:xfrm>
                <a:off x="1776" y="0"/>
                <a:ext cx="1765" cy="403"/>
                <a:chOff x="1776" y="0"/>
                <a:chExt cx="1765" cy="403"/>
              </a:xfrm>
            </p:grpSpPr>
            <p:sp>
              <p:nvSpPr>
                <p:cNvPr id="224261" name="Rectangle 5"/>
                <p:cNvSpPr>
                  <a:spLocks noChangeArrowheads="1"/>
                </p:cNvSpPr>
                <p:nvPr/>
              </p:nvSpPr>
              <p:spPr bwMode="auto">
                <a:xfrm>
                  <a:off x="1819" y="0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Value</a:t>
                  </a: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24270" name="Rectangle 14"/>
                <p:cNvSpPr>
                  <a:spLocks noChangeArrowheads="1"/>
                </p:cNvSpPr>
                <p:nvPr/>
              </p:nvSpPr>
              <p:spPr bwMode="auto">
                <a:xfrm>
                  <a:off x="1776" y="0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4273" name="Group 17"/>
              <p:cNvGrpSpPr>
                <a:grpSpLocks/>
              </p:cNvGrpSpPr>
              <p:nvPr/>
            </p:nvGrpSpPr>
            <p:grpSpPr bwMode="auto">
              <a:xfrm>
                <a:off x="0" y="403"/>
                <a:ext cx="1776" cy="403"/>
                <a:chOff x="0" y="403"/>
                <a:chExt cx="1776" cy="403"/>
              </a:xfrm>
            </p:grpSpPr>
            <p:sp>
              <p:nvSpPr>
                <p:cNvPr id="224262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String.valueOf(1==2)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24272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4275" name="Group 19"/>
              <p:cNvGrpSpPr>
                <a:grpSpLocks/>
              </p:cNvGrpSpPr>
              <p:nvPr/>
            </p:nvGrpSpPr>
            <p:grpSpPr bwMode="auto">
              <a:xfrm>
                <a:off x="1776" y="403"/>
                <a:ext cx="1765" cy="403"/>
                <a:chOff x="1776" y="403"/>
                <a:chExt cx="1765" cy="403"/>
              </a:xfrm>
            </p:grpSpPr>
            <p:sp>
              <p:nvSpPr>
                <p:cNvPr id="224263" name="Rectangle 7"/>
                <p:cNvSpPr>
                  <a:spLocks noChangeArrowheads="1"/>
                </p:cNvSpPr>
                <p:nvPr/>
              </p:nvSpPr>
              <p:spPr bwMode="auto">
                <a:xfrm>
                  <a:off x="1819" y="403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"false"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224274" name="Rectangle 18"/>
                <p:cNvSpPr>
                  <a:spLocks noChangeArrowheads="1"/>
                </p:cNvSpPr>
                <p:nvPr/>
              </p:nvSpPr>
              <p:spPr bwMode="auto">
                <a:xfrm>
                  <a:off x="1776" y="403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4277" name="Group 21"/>
              <p:cNvGrpSpPr>
                <a:grpSpLocks/>
              </p:cNvGrpSpPr>
              <p:nvPr/>
            </p:nvGrpSpPr>
            <p:grpSpPr bwMode="auto">
              <a:xfrm>
                <a:off x="0" y="806"/>
                <a:ext cx="1776" cy="403"/>
                <a:chOff x="0" y="806"/>
                <a:chExt cx="1776" cy="403"/>
              </a:xfrm>
            </p:grpSpPr>
            <p:sp>
              <p:nvSpPr>
                <p:cNvPr id="224264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806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String.valueOf(5*5)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24276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4279" name="Group 23"/>
              <p:cNvGrpSpPr>
                <a:grpSpLocks/>
              </p:cNvGrpSpPr>
              <p:nvPr/>
            </p:nvGrpSpPr>
            <p:grpSpPr bwMode="auto">
              <a:xfrm>
                <a:off x="1776" y="806"/>
                <a:ext cx="1765" cy="403"/>
                <a:chOff x="1776" y="806"/>
                <a:chExt cx="1765" cy="403"/>
              </a:xfrm>
            </p:grpSpPr>
            <p:sp>
              <p:nvSpPr>
                <p:cNvPr id="224265" name="Rectangle 9"/>
                <p:cNvSpPr>
                  <a:spLocks noChangeArrowheads="1"/>
                </p:cNvSpPr>
                <p:nvPr/>
              </p:nvSpPr>
              <p:spPr bwMode="auto">
                <a:xfrm>
                  <a:off x="1819" y="806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"25"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224278" name="Rectangle 22"/>
                <p:cNvSpPr>
                  <a:spLocks noChangeArrowheads="1"/>
                </p:cNvSpPr>
                <p:nvPr/>
              </p:nvSpPr>
              <p:spPr bwMode="auto">
                <a:xfrm>
                  <a:off x="1776" y="806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4281" name="Group 25"/>
              <p:cNvGrpSpPr>
                <a:grpSpLocks/>
              </p:cNvGrpSpPr>
              <p:nvPr/>
            </p:nvGrpSpPr>
            <p:grpSpPr bwMode="auto">
              <a:xfrm>
                <a:off x="0" y="1209"/>
                <a:ext cx="1776" cy="403"/>
                <a:chOff x="0" y="1209"/>
                <a:chExt cx="1776" cy="403"/>
              </a:xfrm>
            </p:grpSpPr>
            <p:sp>
              <p:nvSpPr>
                <p:cNvPr id="224266" name="Rectangle 10"/>
                <p:cNvSpPr>
                  <a:spLocks noChangeArrowheads="1"/>
                </p:cNvSpPr>
                <p:nvPr/>
              </p:nvSpPr>
              <p:spPr bwMode="auto">
                <a:xfrm>
                  <a:off x="43" y="1209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String.valueOf(1.0/3.0)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24280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4283" name="Group 27"/>
              <p:cNvGrpSpPr>
                <a:grpSpLocks/>
              </p:cNvGrpSpPr>
              <p:nvPr/>
            </p:nvGrpSpPr>
            <p:grpSpPr bwMode="auto">
              <a:xfrm>
                <a:off x="1776" y="1209"/>
                <a:ext cx="1765" cy="403"/>
                <a:chOff x="1776" y="1209"/>
                <a:chExt cx="1765" cy="403"/>
              </a:xfrm>
            </p:grpSpPr>
            <p:sp>
              <p:nvSpPr>
                <p:cNvPr id="224267" name="Rectangle 11"/>
                <p:cNvSpPr>
                  <a:spLocks noChangeArrowheads="1"/>
                </p:cNvSpPr>
                <p:nvPr/>
              </p:nvSpPr>
              <p:spPr bwMode="auto">
                <a:xfrm>
                  <a:off x="1819" y="1209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"0.3333333333333333"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224282" name="Rectangle 26"/>
                <p:cNvSpPr>
                  <a:spLocks noChangeArrowheads="1"/>
                </p:cNvSpPr>
                <p:nvPr/>
              </p:nvSpPr>
              <p:spPr bwMode="auto">
                <a:xfrm>
                  <a:off x="1776" y="1209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4285" name="Rectangle 29"/>
            <p:cNvSpPr>
              <a:spLocks noChangeArrowheads="1"/>
            </p:cNvSpPr>
            <p:nvPr/>
          </p:nvSpPr>
          <p:spPr bwMode="auto">
            <a:xfrm>
              <a:off x="-2" y="-2"/>
              <a:ext cx="3545" cy="1616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Call Syntax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Three forms:</a:t>
            </a:r>
          </a:p>
          <a:p>
            <a:pPr lvl="1"/>
            <a:r>
              <a:rPr lang="en-US"/>
              <a:t>Normal instance method call:</a:t>
            </a:r>
          </a:p>
          <a:p>
            <a:pPr lvl="1"/>
            <a:endParaRPr lang="en-US"/>
          </a:p>
          <a:p>
            <a:pPr lvl="1"/>
            <a:r>
              <a:rPr lang="en-US"/>
              <a:t>Normal class method call</a:t>
            </a:r>
          </a:p>
          <a:p>
            <a:pPr lvl="1"/>
            <a:endParaRPr lang="en-US"/>
          </a:p>
          <a:p>
            <a:pPr lvl="1"/>
            <a:r>
              <a:rPr lang="en-US"/>
              <a:t>Either kind, from within another method of the same class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D293-358A-334C-B03E-5233B42EACB0}" type="slidenum">
              <a:rPr lang="en-US"/>
              <a:pPr/>
              <a:t>27</a:t>
            </a:fld>
            <a:endParaRPr lang="en-US"/>
          </a:p>
        </p:txBody>
      </p:sp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1752600" y="2819400"/>
            <a:ext cx="7010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&lt;</a:t>
            </a:r>
            <a:r>
              <a:rPr lang="en-US" sz="2000" i="1">
                <a:ea typeface="Times New Roman" pitchFamily="-112" charset="0"/>
                <a:cs typeface="Times New Roman" pitchFamily="-112" charset="0"/>
              </a:rPr>
              <a:t>method-call</a:t>
            </a:r>
            <a:r>
              <a:rPr lang="en-US" sz="2000"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 ::= &lt;</a:t>
            </a:r>
            <a:r>
              <a:rPr lang="en-US" sz="2000" i="1">
                <a:ea typeface="Times New Roman" pitchFamily="-112" charset="0"/>
                <a:cs typeface="Times New Roman" pitchFamily="-112" charset="0"/>
              </a:rPr>
              <a:t>reference-expression</a:t>
            </a:r>
            <a:r>
              <a:rPr lang="en-US" sz="2000"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&gt;.&lt;</a:t>
            </a:r>
            <a:r>
              <a:rPr lang="en-US" sz="2000" i="1">
                <a:ea typeface="Times New Roman" pitchFamily="-112" charset="0"/>
                <a:cs typeface="Times New Roman" pitchFamily="-112" charset="0"/>
              </a:rPr>
              <a:t>method-name</a:t>
            </a:r>
            <a:r>
              <a:rPr lang="en-US" sz="2000"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</a:t>
            </a:r>
            <a:br>
              <a:rPr lang="en-US" sz="2000"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                      </a:t>
            </a:r>
            <a:r>
              <a:rPr lang="en-US" sz="2000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(</a:t>
            </a:r>
            <a:r>
              <a:rPr lang="en-US" sz="2000"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&lt;</a:t>
            </a:r>
            <a:r>
              <a:rPr lang="en-US" sz="2000" i="1">
                <a:ea typeface="Times New Roman" pitchFamily="-112" charset="0"/>
                <a:cs typeface="Times New Roman" pitchFamily="-112" charset="0"/>
              </a:rPr>
              <a:t>parameter-list</a:t>
            </a:r>
            <a:r>
              <a:rPr lang="en-US" sz="2000"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</a:t>
            </a:r>
            <a:r>
              <a:rPr lang="en-US" sz="2000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)</a:t>
            </a:r>
            <a:r>
              <a:rPr lang="en-US" sz="2000"/>
              <a:t> </a:t>
            </a:r>
          </a:p>
        </p:txBody>
      </p:sp>
      <p:sp>
        <p:nvSpPr>
          <p:cNvPr id="225286" name="Text Box 6"/>
          <p:cNvSpPr txBox="1">
            <a:spLocks noChangeArrowheads="1"/>
          </p:cNvSpPr>
          <p:nvPr/>
        </p:nvSpPr>
        <p:spPr bwMode="auto">
          <a:xfrm>
            <a:off x="1752600" y="3810000"/>
            <a:ext cx="7010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&lt;</a:t>
            </a:r>
            <a:r>
              <a:rPr lang="en-US" sz="2000" i="1">
                <a:ea typeface="Times New Roman" pitchFamily="-112" charset="0"/>
                <a:cs typeface="Times New Roman" pitchFamily="-112" charset="0"/>
              </a:rPr>
              <a:t>method-call</a:t>
            </a:r>
            <a:r>
              <a:rPr lang="en-US" sz="2000"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 ::= &lt;</a:t>
            </a:r>
            <a:r>
              <a:rPr lang="en-US" sz="2000" i="1">
                <a:ea typeface="Times New Roman" pitchFamily="-112" charset="0"/>
                <a:cs typeface="Times New Roman" pitchFamily="-112" charset="0"/>
              </a:rPr>
              <a:t>class-name</a:t>
            </a:r>
            <a:r>
              <a:rPr lang="en-US" sz="2000"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&gt;.&lt;</a:t>
            </a:r>
            <a:r>
              <a:rPr lang="en-US" sz="2000" i="1">
                <a:ea typeface="Times New Roman" pitchFamily="-112" charset="0"/>
                <a:cs typeface="Times New Roman" pitchFamily="-112" charset="0"/>
              </a:rPr>
              <a:t>method-name</a:t>
            </a:r>
            <a:r>
              <a:rPr lang="en-US" sz="2000"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</a:t>
            </a:r>
            <a:br>
              <a:rPr lang="en-US" sz="2000"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                      </a:t>
            </a:r>
            <a:r>
              <a:rPr lang="en-US" sz="2000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(</a:t>
            </a:r>
            <a:r>
              <a:rPr lang="en-US" sz="2000"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&lt;</a:t>
            </a:r>
            <a:r>
              <a:rPr lang="en-US" sz="2000" i="1">
                <a:ea typeface="Times New Roman" pitchFamily="-112" charset="0"/>
                <a:cs typeface="Times New Roman" pitchFamily="-112" charset="0"/>
              </a:rPr>
              <a:t>parameter-list</a:t>
            </a:r>
            <a:r>
              <a:rPr lang="en-US" sz="2000"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</a:t>
            </a:r>
            <a:r>
              <a:rPr lang="en-US" sz="2000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)</a:t>
            </a:r>
            <a:r>
              <a:rPr lang="en-US" sz="2000"/>
              <a:t> </a:t>
            </a:r>
          </a:p>
        </p:txBody>
      </p:sp>
      <p:sp>
        <p:nvSpPr>
          <p:cNvPr id="225287" name="Text Box 7"/>
          <p:cNvSpPr txBox="1">
            <a:spLocks noChangeArrowheads="1"/>
          </p:cNvSpPr>
          <p:nvPr/>
        </p:nvSpPr>
        <p:spPr bwMode="auto">
          <a:xfrm>
            <a:off x="1752600" y="5257800"/>
            <a:ext cx="701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&lt;</a:t>
            </a:r>
            <a:r>
              <a:rPr lang="en-US" sz="2000" i="1">
                <a:ea typeface="Times New Roman" pitchFamily="-112" charset="0"/>
                <a:cs typeface="Times New Roman" pitchFamily="-112" charset="0"/>
              </a:rPr>
              <a:t>method-call</a:t>
            </a:r>
            <a:r>
              <a:rPr lang="en-US" sz="2000"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 ::= &lt;</a:t>
            </a:r>
            <a:r>
              <a:rPr lang="en-US" sz="2000" i="1">
                <a:ea typeface="Times New Roman" pitchFamily="-112" charset="0"/>
                <a:cs typeface="Times New Roman" pitchFamily="-112" charset="0"/>
              </a:rPr>
              <a:t>method-name</a:t>
            </a:r>
            <a:r>
              <a:rPr lang="en-US" sz="2000"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</a:t>
            </a:r>
            <a:r>
              <a:rPr lang="en-US" sz="2000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(</a:t>
            </a:r>
            <a:r>
              <a:rPr lang="en-US" sz="2000"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&lt;</a:t>
            </a:r>
            <a:r>
              <a:rPr lang="en-US" sz="2000" i="1">
                <a:ea typeface="Times New Roman" pitchFamily="-112" charset="0"/>
                <a:cs typeface="Times New Roman" pitchFamily="-112" charset="0"/>
              </a:rPr>
              <a:t>parameter-list</a:t>
            </a:r>
            <a:r>
              <a:rPr lang="en-US" sz="2000"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</a:t>
            </a:r>
            <a:r>
              <a:rPr lang="en-US" sz="2000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)</a:t>
            </a:r>
            <a:r>
              <a:rPr lang="en-US" sz="2000"/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772400" cy="1104900"/>
          </a:xfrm>
        </p:spPr>
        <p:txBody>
          <a:bodyPr/>
          <a:lstStyle/>
          <a:p>
            <a:r>
              <a:rPr lang="en-US"/>
              <a:t>Object Creation Expressions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7772400" cy="4114800"/>
          </a:xfrm>
        </p:spPr>
        <p:txBody>
          <a:bodyPr/>
          <a:lstStyle/>
          <a:p>
            <a:r>
              <a:rPr lang="en-US"/>
              <a:t>To create a new object that is an instance of a given class</a:t>
            </a:r>
            <a:br>
              <a:rPr lang="en-US"/>
            </a:br>
            <a:endParaRPr lang="en-US"/>
          </a:p>
          <a:p>
            <a:r>
              <a:rPr lang="en-US"/>
              <a:t>Parameters are passed to a </a:t>
            </a:r>
            <a:r>
              <a:rPr lang="en-US" i="1"/>
              <a:t>constructor</a:t>
            </a:r>
            <a:r>
              <a:rPr lang="en-US"/>
              <a:t>—like a special instance method of the class</a:t>
            </a:r>
          </a:p>
        </p:txBody>
      </p:sp>
      <p:sp>
        <p:nvSpPr>
          <p:cNvPr id="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A150-492E-9841-A257-F68EB390FB39}" type="slidenum">
              <a:rPr lang="en-US"/>
              <a:pPr/>
              <a:t>28</a:t>
            </a:fld>
            <a:endParaRPr lang="en-US"/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1588" y="1508125"/>
            <a:ext cx="91440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Times New Roman" pitchFamily="-112" charset="0"/>
                <a:cs typeface="Times New Roman" pitchFamily="-112" charset="0"/>
              </a:rPr>
              <a:t> </a:t>
            </a:r>
          </a:p>
          <a:p>
            <a:endParaRPr lang="en-US"/>
          </a:p>
        </p:txBody>
      </p:sp>
      <p:sp>
        <p:nvSpPr>
          <p:cNvPr id="226336" name="Rectangle 32"/>
          <p:cNvSpPr>
            <a:spLocks noChangeArrowheads="1"/>
          </p:cNvSpPr>
          <p:nvPr/>
        </p:nvSpPr>
        <p:spPr bwMode="auto">
          <a:xfrm>
            <a:off x="1588" y="4710113"/>
            <a:ext cx="91440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Times New Roman" pitchFamily="-112" charset="0"/>
                <a:cs typeface="Times New Roman" pitchFamily="-112" charset="0"/>
              </a:rPr>
              <a:t> </a:t>
            </a:r>
          </a:p>
          <a:p>
            <a:endParaRPr lang="en-US"/>
          </a:p>
        </p:txBody>
      </p:sp>
      <p:sp>
        <p:nvSpPr>
          <p:cNvPr id="226358" name="Text Box 54"/>
          <p:cNvSpPr txBox="1">
            <a:spLocks noChangeArrowheads="1"/>
          </p:cNvSpPr>
          <p:nvPr/>
        </p:nvSpPr>
        <p:spPr bwMode="auto">
          <a:xfrm>
            <a:off x="1127125" y="2022475"/>
            <a:ext cx="7026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&lt;</a:t>
            </a:r>
            <a:r>
              <a:rPr lang="en-US" i="1">
                <a:ea typeface="Times New Roman" pitchFamily="-112" charset="0"/>
                <a:cs typeface="Times New Roman" pitchFamily="-112" charset="0"/>
              </a:rPr>
              <a:t>creation-expression</a:t>
            </a:r>
            <a:r>
              <a:rPr lang="en-US"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 ::= </a:t>
            </a:r>
            <a:r>
              <a:rPr lang="en-US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new </a:t>
            </a:r>
            <a:r>
              <a:rPr lang="en-US"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&lt;</a:t>
            </a:r>
            <a:r>
              <a:rPr lang="en-US" i="1">
                <a:ea typeface="Times New Roman" pitchFamily="-112" charset="0"/>
                <a:cs typeface="Times New Roman" pitchFamily="-112" charset="0"/>
              </a:rPr>
              <a:t>class-name</a:t>
            </a:r>
            <a:r>
              <a:rPr lang="en-US"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</a:t>
            </a:r>
            <a:br>
              <a:rPr lang="en-US"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                   </a:t>
            </a:r>
            <a:r>
              <a:rPr lang="en-US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(</a:t>
            </a:r>
            <a:r>
              <a:rPr lang="en-US"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&lt;</a:t>
            </a:r>
            <a:r>
              <a:rPr lang="en-US" i="1">
                <a:ea typeface="Times New Roman" pitchFamily="-112" charset="0"/>
                <a:cs typeface="Times New Roman" pitchFamily="-112" charset="0"/>
              </a:rPr>
              <a:t>parameter-list</a:t>
            </a:r>
            <a:r>
              <a:rPr lang="en-US"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</a:t>
            </a:r>
            <a:r>
              <a:rPr lang="en-US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)</a:t>
            </a:r>
            <a:r>
              <a:rPr lang="en-US"/>
              <a:t> </a:t>
            </a:r>
          </a:p>
        </p:txBody>
      </p:sp>
      <p:grpSp>
        <p:nvGrpSpPr>
          <p:cNvPr id="226385" name="Group 81"/>
          <p:cNvGrpSpPr>
            <a:grpSpLocks/>
          </p:cNvGrpSpPr>
          <p:nvPr/>
        </p:nvGrpSpPr>
        <p:grpSpPr bwMode="auto">
          <a:xfrm>
            <a:off x="533400" y="3733800"/>
            <a:ext cx="8001000" cy="2320925"/>
            <a:chOff x="-2" y="-2"/>
            <a:chExt cx="3545" cy="1846"/>
          </a:xfrm>
        </p:grpSpPr>
        <p:grpSp>
          <p:nvGrpSpPr>
            <p:cNvPr id="226383" name="Group 79"/>
            <p:cNvGrpSpPr>
              <a:grpSpLocks/>
            </p:cNvGrpSpPr>
            <p:nvPr/>
          </p:nvGrpSpPr>
          <p:grpSpPr bwMode="auto">
            <a:xfrm>
              <a:off x="0" y="0"/>
              <a:ext cx="3541" cy="1842"/>
              <a:chOff x="0" y="0"/>
              <a:chExt cx="3541" cy="1842"/>
            </a:xfrm>
          </p:grpSpPr>
          <p:grpSp>
            <p:nvGrpSpPr>
              <p:cNvPr id="226368" name="Group 64"/>
              <p:cNvGrpSpPr>
                <a:grpSpLocks/>
              </p:cNvGrpSpPr>
              <p:nvPr/>
            </p:nvGrpSpPr>
            <p:grpSpPr bwMode="auto">
              <a:xfrm>
                <a:off x="0" y="0"/>
                <a:ext cx="1900" cy="403"/>
                <a:chOff x="0" y="0"/>
                <a:chExt cx="1900" cy="403"/>
              </a:xfrm>
            </p:grpSpPr>
            <p:sp>
              <p:nvSpPr>
                <p:cNvPr id="226359" name="Rectangle 5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814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Java Expression</a:t>
                  </a: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26367" name="Rectangle 6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0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370" name="Group 66"/>
              <p:cNvGrpSpPr>
                <a:grpSpLocks/>
              </p:cNvGrpSpPr>
              <p:nvPr/>
            </p:nvGrpSpPr>
            <p:grpSpPr bwMode="auto">
              <a:xfrm>
                <a:off x="1900" y="0"/>
                <a:ext cx="1641" cy="403"/>
                <a:chOff x="1900" y="0"/>
                <a:chExt cx="1641" cy="403"/>
              </a:xfrm>
            </p:grpSpPr>
            <p:sp>
              <p:nvSpPr>
                <p:cNvPr id="226360" name="Rectangle 56"/>
                <p:cNvSpPr>
                  <a:spLocks noChangeArrowheads="1"/>
                </p:cNvSpPr>
                <p:nvPr/>
              </p:nvSpPr>
              <p:spPr bwMode="auto">
                <a:xfrm>
                  <a:off x="1943" y="0"/>
                  <a:ext cx="1555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Value</a:t>
                  </a: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26369" name="Rectangle 65"/>
                <p:cNvSpPr>
                  <a:spLocks noChangeArrowheads="1"/>
                </p:cNvSpPr>
                <p:nvPr/>
              </p:nvSpPr>
              <p:spPr bwMode="auto">
                <a:xfrm>
                  <a:off x="1900" y="0"/>
                  <a:ext cx="1641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372" name="Group 68"/>
              <p:cNvGrpSpPr>
                <a:grpSpLocks/>
              </p:cNvGrpSpPr>
              <p:nvPr/>
            </p:nvGrpSpPr>
            <p:grpSpPr bwMode="auto">
              <a:xfrm>
                <a:off x="0" y="403"/>
                <a:ext cx="1900" cy="403"/>
                <a:chOff x="0" y="403"/>
                <a:chExt cx="1900" cy="403"/>
              </a:xfrm>
            </p:grpSpPr>
            <p:sp>
              <p:nvSpPr>
                <p:cNvPr id="226361" name="Rectangle 57"/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1814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new String()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26371" name="Rectangle 67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190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374" name="Group 70"/>
              <p:cNvGrpSpPr>
                <a:grpSpLocks/>
              </p:cNvGrpSpPr>
              <p:nvPr/>
            </p:nvGrpSpPr>
            <p:grpSpPr bwMode="auto">
              <a:xfrm>
                <a:off x="1900" y="403"/>
                <a:ext cx="1641" cy="403"/>
                <a:chOff x="1900" y="403"/>
                <a:chExt cx="1641" cy="403"/>
              </a:xfrm>
            </p:grpSpPr>
            <p:sp>
              <p:nvSpPr>
                <p:cNvPr id="226362" name="Rectangle 58"/>
                <p:cNvSpPr>
                  <a:spLocks noChangeArrowheads="1"/>
                </p:cNvSpPr>
                <p:nvPr/>
              </p:nvSpPr>
              <p:spPr bwMode="auto">
                <a:xfrm>
                  <a:off x="1943" y="403"/>
                  <a:ext cx="1555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a new </a:t>
                  </a:r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String</a:t>
                  </a:r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 of length zero</a:t>
                  </a:r>
                </a:p>
                <a:p>
                  <a:endParaRPr lang="en-US" sz="2000"/>
                </a:p>
              </p:txBody>
            </p:sp>
            <p:sp>
              <p:nvSpPr>
                <p:cNvPr id="226373" name="Rectangle 69"/>
                <p:cNvSpPr>
                  <a:spLocks noChangeArrowheads="1"/>
                </p:cNvSpPr>
                <p:nvPr/>
              </p:nvSpPr>
              <p:spPr bwMode="auto">
                <a:xfrm>
                  <a:off x="1900" y="403"/>
                  <a:ext cx="1641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376" name="Group 72"/>
              <p:cNvGrpSpPr>
                <a:grpSpLocks/>
              </p:cNvGrpSpPr>
              <p:nvPr/>
            </p:nvGrpSpPr>
            <p:grpSpPr bwMode="auto">
              <a:xfrm>
                <a:off x="0" y="806"/>
                <a:ext cx="1900" cy="518"/>
                <a:chOff x="0" y="806"/>
                <a:chExt cx="1900" cy="518"/>
              </a:xfrm>
            </p:grpSpPr>
            <p:sp>
              <p:nvSpPr>
                <p:cNvPr id="226363" name="Rectangle 59"/>
                <p:cNvSpPr>
                  <a:spLocks noChangeArrowheads="1"/>
                </p:cNvSpPr>
                <p:nvPr/>
              </p:nvSpPr>
              <p:spPr bwMode="auto">
                <a:xfrm>
                  <a:off x="43" y="806"/>
                  <a:ext cx="1814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new String(s)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26375" name="Rectangle 71"/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1900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378" name="Group 74"/>
              <p:cNvGrpSpPr>
                <a:grpSpLocks/>
              </p:cNvGrpSpPr>
              <p:nvPr/>
            </p:nvGrpSpPr>
            <p:grpSpPr bwMode="auto">
              <a:xfrm>
                <a:off x="1900" y="806"/>
                <a:ext cx="1641" cy="518"/>
                <a:chOff x="1900" y="806"/>
                <a:chExt cx="1641" cy="518"/>
              </a:xfrm>
            </p:grpSpPr>
            <p:sp>
              <p:nvSpPr>
                <p:cNvPr id="226364" name="Rectangle 60"/>
                <p:cNvSpPr>
                  <a:spLocks noChangeArrowheads="1"/>
                </p:cNvSpPr>
                <p:nvPr/>
              </p:nvSpPr>
              <p:spPr bwMode="auto">
                <a:xfrm>
                  <a:off x="1943" y="806"/>
                  <a:ext cx="1555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a new </a:t>
                  </a:r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String</a:t>
                  </a:r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 that contains a copy of </a:t>
                  </a:r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String s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226377" name="Rectangle 73"/>
                <p:cNvSpPr>
                  <a:spLocks noChangeArrowheads="1"/>
                </p:cNvSpPr>
                <p:nvPr/>
              </p:nvSpPr>
              <p:spPr bwMode="auto">
                <a:xfrm>
                  <a:off x="1900" y="806"/>
                  <a:ext cx="1641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380" name="Group 76"/>
              <p:cNvGrpSpPr>
                <a:grpSpLocks/>
              </p:cNvGrpSpPr>
              <p:nvPr/>
            </p:nvGrpSpPr>
            <p:grpSpPr bwMode="auto">
              <a:xfrm>
                <a:off x="0" y="1324"/>
                <a:ext cx="1900" cy="518"/>
                <a:chOff x="0" y="1324"/>
                <a:chExt cx="1900" cy="518"/>
              </a:xfrm>
            </p:grpSpPr>
            <p:sp>
              <p:nvSpPr>
                <p:cNvPr id="226365" name="Rectangle 61"/>
                <p:cNvSpPr>
                  <a:spLocks noChangeArrowheads="1"/>
                </p:cNvSpPr>
                <p:nvPr/>
              </p:nvSpPr>
              <p:spPr bwMode="auto">
                <a:xfrm>
                  <a:off x="43" y="1324"/>
                  <a:ext cx="1814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new String(chars)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26379" name="Rectangle 75"/>
                <p:cNvSpPr>
                  <a:spLocks noChangeArrowheads="1"/>
                </p:cNvSpPr>
                <p:nvPr/>
              </p:nvSpPr>
              <p:spPr bwMode="auto">
                <a:xfrm>
                  <a:off x="0" y="1324"/>
                  <a:ext cx="1900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382" name="Group 78"/>
              <p:cNvGrpSpPr>
                <a:grpSpLocks/>
              </p:cNvGrpSpPr>
              <p:nvPr/>
            </p:nvGrpSpPr>
            <p:grpSpPr bwMode="auto">
              <a:xfrm>
                <a:off x="1900" y="1324"/>
                <a:ext cx="1641" cy="518"/>
                <a:chOff x="1900" y="1324"/>
                <a:chExt cx="1641" cy="518"/>
              </a:xfrm>
            </p:grpSpPr>
            <p:sp>
              <p:nvSpPr>
                <p:cNvPr id="226366" name="Rectangle 62"/>
                <p:cNvSpPr>
                  <a:spLocks noChangeArrowheads="1"/>
                </p:cNvSpPr>
                <p:nvPr/>
              </p:nvSpPr>
              <p:spPr bwMode="auto">
                <a:xfrm>
                  <a:off x="1943" y="1324"/>
                  <a:ext cx="1555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a new </a:t>
                  </a:r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String</a:t>
                  </a:r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 that contains the </a:t>
                  </a:r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char</a:t>
                  </a:r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 values from the array</a:t>
                  </a:r>
                </a:p>
                <a:p>
                  <a:endParaRPr lang="en-US" sz="2000"/>
                </a:p>
              </p:txBody>
            </p:sp>
            <p:sp>
              <p:nvSpPr>
                <p:cNvPr id="226381" name="Rectangle 77"/>
                <p:cNvSpPr>
                  <a:spLocks noChangeArrowheads="1"/>
                </p:cNvSpPr>
                <p:nvPr/>
              </p:nvSpPr>
              <p:spPr bwMode="auto">
                <a:xfrm>
                  <a:off x="1900" y="1324"/>
                  <a:ext cx="1641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6384" name="Rectangle 80"/>
            <p:cNvSpPr>
              <a:spLocks noChangeArrowheads="1"/>
            </p:cNvSpPr>
            <p:nvPr/>
          </p:nvSpPr>
          <p:spPr bwMode="auto">
            <a:xfrm>
              <a:off x="-2" y="-2"/>
              <a:ext cx="3545" cy="1846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Object Destruction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Objects are created with </a:t>
            </a:r>
            <a:r>
              <a:rPr lang="en-US" b="1">
                <a:latin typeface="Courier New" pitchFamily="-112" charset="0"/>
              </a:rPr>
              <a:t>new</a:t>
            </a:r>
          </a:p>
          <a:p>
            <a:r>
              <a:rPr lang="en-US"/>
              <a:t>Objects are never explicitly destroyed or deallocated</a:t>
            </a:r>
          </a:p>
          <a:p>
            <a:r>
              <a:rPr lang="en-US"/>
              <a:t>Garbage collection (chapter 14)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8A86-0C7B-9A4D-9E76-EEA947AB93EE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Colored points on the screen</a:t>
            </a:r>
          </a:p>
          <a:p>
            <a:r>
              <a:rPr lang="en-US"/>
              <a:t>What data goes into making one?</a:t>
            </a:r>
          </a:p>
          <a:p>
            <a:pPr lvl="1"/>
            <a:r>
              <a:rPr lang="en-US"/>
              <a:t>Coordinates</a:t>
            </a:r>
          </a:p>
          <a:p>
            <a:pPr lvl="1"/>
            <a:r>
              <a:rPr lang="en-US"/>
              <a:t>Color</a:t>
            </a:r>
          </a:p>
          <a:p>
            <a:r>
              <a:rPr lang="en-US"/>
              <a:t>What should a point be able to do?</a:t>
            </a:r>
          </a:p>
          <a:p>
            <a:pPr lvl="1"/>
            <a:r>
              <a:rPr lang="en-US"/>
              <a:t>Move itself</a:t>
            </a:r>
          </a:p>
          <a:p>
            <a:pPr lvl="1"/>
            <a:r>
              <a:rPr lang="en-US"/>
              <a:t>Report its 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0AB2-C014-0348-86D9-532B771FE041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Operator Info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7772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All left-associative, except for assignments</a:t>
            </a:r>
          </a:p>
          <a:p>
            <a:pPr>
              <a:lnSpc>
                <a:spcPct val="90000"/>
              </a:lnSpc>
            </a:pPr>
            <a:r>
              <a:rPr lang="en-US" dirty="0"/>
              <a:t>15 precedence levels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Some obvious: </a:t>
            </a:r>
            <a:r>
              <a:rPr lang="en-US" b="1" dirty="0">
                <a:latin typeface="Courier New" pitchFamily="-112" charset="0"/>
              </a:rPr>
              <a:t>*</a:t>
            </a:r>
            <a:r>
              <a:rPr lang="en-US" dirty="0"/>
              <a:t> higher than </a:t>
            </a:r>
            <a:r>
              <a:rPr lang="en-US" b="1" dirty="0">
                <a:latin typeface="Courier New" pitchFamily="-112" charset="0"/>
              </a:rPr>
              <a:t>+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Others less so: </a:t>
            </a:r>
            <a:r>
              <a:rPr lang="en-US" b="1" dirty="0">
                <a:latin typeface="Courier New" pitchFamily="-112" charset="0"/>
              </a:rPr>
              <a:t>&lt;</a:t>
            </a:r>
            <a:r>
              <a:rPr lang="en-US" dirty="0"/>
              <a:t> higher than </a:t>
            </a:r>
            <a:r>
              <a:rPr lang="en-US" b="1" dirty="0">
                <a:latin typeface="Courier New" pitchFamily="-112" charset="0"/>
              </a:rPr>
              <a:t>!=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 parentheses to make code readable</a:t>
            </a:r>
          </a:p>
          <a:p>
            <a:pPr>
              <a:lnSpc>
                <a:spcPct val="90000"/>
              </a:lnSpc>
            </a:pPr>
            <a:r>
              <a:rPr lang="en-US" dirty="0"/>
              <a:t>Many coercions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itchFamily="-112" charset="0"/>
              </a:rPr>
              <a:t>null</a:t>
            </a:r>
            <a:r>
              <a:rPr lang="en-US" dirty="0"/>
              <a:t> to any reference type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Any value to </a:t>
            </a:r>
            <a:r>
              <a:rPr lang="en-US" b="1" dirty="0">
                <a:latin typeface="Courier New" pitchFamily="-112" charset="0"/>
              </a:rPr>
              <a:t>String</a:t>
            </a:r>
            <a:r>
              <a:rPr lang="en-US" dirty="0"/>
              <a:t> for concatenation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One reference type to another sometimes (Chapter 15)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E99A-86A7-EE41-B68A-B4658F5E4ED6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Numeric Coercions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Numeric coercions (for our types):</a:t>
            </a:r>
          </a:p>
          <a:p>
            <a:pPr lvl="1">
              <a:lnSpc>
                <a:spcPct val="90000"/>
              </a:lnSpc>
            </a:pPr>
            <a:r>
              <a:rPr lang="en-US" sz="2400" b="1">
                <a:latin typeface="Courier New" pitchFamily="-112" charset="0"/>
              </a:rPr>
              <a:t>char</a:t>
            </a:r>
            <a:r>
              <a:rPr lang="en-US" sz="2400"/>
              <a:t> to </a:t>
            </a:r>
            <a:r>
              <a:rPr lang="en-US" sz="2400" b="1">
                <a:latin typeface="Courier New" pitchFamily="-112" charset="0"/>
              </a:rPr>
              <a:t>int</a:t>
            </a:r>
            <a:r>
              <a:rPr lang="en-US" sz="2400"/>
              <a:t> before any operator is applied (except string concatenation)</a:t>
            </a:r>
          </a:p>
          <a:p>
            <a:pPr lvl="1">
              <a:lnSpc>
                <a:spcPct val="90000"/>
              </a:lnSpc>
            </a:pPr>
            <a:r>
              <a:rPr lang="en-US" sz="2400" b="1">
                <a:latin typeface="Courier New" pitchFamily="-112" charset="0"/>
              </a:rPr>
              <a:t>int</a:t>
            </a:r>
            <a:r>
              <a:rPr lang="en-US" sz="2400"/>
              <a:t> to </a:t>
            </a:r>
            <a:r>
              <a:rPr lang="en-US" sz="2400" b="1">
                <a:latin typeface="Courier New" pitchFamily="-112" charset="0"/>
              </a:rPr>
              <a:t>double</a:t>
            </a:r>
            <a:r>
              <a:rPr lang="en-US" sz="2400"/>
              <a:t> for binary ops mixing them</a:t>
            </a:r>
          </a:p>
        </p:txBody>
      </p:sp>
      <p:sp>
        <p:nvSpPr>
          <p:cNvPr id="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BAE5-3457-DF45-A4B0-5B0BB25F1BF7}" type="slidenum">
              <a:rPr lang="en-US"/>
              <a:pPr/>
              <a:t>31</a:t>
            </a:fld>
            <a:endParaRPr lang="en-US"/>
          </a:p>
        </p:txBody>
      </p:sp>
      <p:grpSp>
        <p:nvGrpSpPr>
          <p:cNvPr id="230442" name="Group 42"/>
          <p:cNvGrpSpPr>
            <a:grpSpLocks/>
          </p:cNvGrpSpPr>
          <p:nvPr/>
        </p:nvGrpSpPr>
        <p:grpSpPr bwMode="auto">
          <a:xfrm>
            <a:off x="1600200" y="3352800"/>
            <a:ext cx="6318250" cy="2362200"/>
            <a:chOff x="-2" y="-2"/>
            <a:chExt cx="3545" cy="2422"/>
          </a:xfrm>
        </p:grpSpPr>
        <p:grpSp>
          <p:nvGrpSpPr>
            <p:cNvPr id="230440" name="Group 40"/>
            <p:cNvGrpSpPr>
              <a:grpSpLocks/>
            </p:cNvGrpSpPr>
            <p:nvPr/>
          </p:nvGrpSpPr>
          <p:grpSpPr bwMode="auto">
            <a:xfrm>
              <a:off x="0" y="0"/>
              <a:ext cx="3541" cy="2418"/>
              <a:chOff x="0" y="0"/>
              <a:chExt cx="3541" cy="2418"/>
            </a:xfrm>
          </p:grpSpPr>
          <p:grpSp>
            <p:nvGrpSpPr>
              <p:cNvPr id="230417" name="Group 17"/>
              <p:cNvGrpSpPr>
                <a:grpSpLocks/>
              </p:cNvGrpSpPr>
              <p:nvPr/>
            </p:nvGrpSpPr>
            <p:grpSpPr bwMode="auto">
              <a:xfrm>
                <a:off x="0" y="0"/>
                <a:ext cx="1776" cy="403"/>
                <a:chOff x="0" y="0"/>
                <a:chExt cx="1776" cy="403"/>
              </a:xfrm>
            </p:grpSpPr>
            <p:sp>
              <p:nvSpPr>
                <p:cNvPr id="230404" name="Rectangle 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Java expression</a:t>
                  </a: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30416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0419" name="Group 19"/>
              <p:cNvGrpSpPr>
                <a:grpSpLocks/>
              </p:cNvGrpSpPr>
              <p:nvPr/>
            </p:nvGrpSpPr>
            <p:grpSpPr bwMode="auto">
              <a:xfrm>
                <a:off x="1776" y="0"/>
                <a:ext cx="1765" cy="403"/>
                <a:chOff x="1776" y="0"/>
                <a:chExt cx="1765" cy="403"/>
              </a:xfrm>
            </p:grpSpPr>
            <p:sp>
              <p:nvSpPr>
                <p:cNvPr id="230405" name="Rectangle 5"/>
                <p:cNvSpPr>
                  <a:spLocks noChangeArrowheads="1"/>
                </p:cNvSpPr>
                <p:nvPr/>
              </p:nvSpPr>
              <p:spPr bwMode="auto">
                <a:xfrm>
                  <a:off x="1819" y="0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value</a:t>
                  </a: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30418" name="Rectangle 18"/>
                <p:cNvSpPr>
                  <a:spLocks noChangeArrowheads="1"/>
                </p:cNvSpPr>
                <p:nvPr/>
              </p:nvSpPr>
              <p:spPr bwMode="auto">
                <a:xfrm>
                  <a:off x="1776" y="0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0421" name="Group 21"/>
              <p:cNvGrpSpPr>
                <a:grpSpLocks/>
              </p:cNvGrpSpPr>
              <p:nvPr/>
            </p:nvGrpSpPr>
            <p:grpSpPr bwMode="auto">
              <a:xfrm>
                <a:off x="0" y="403"/>
                <a:ext cx="1776" cy="403"/>
                <a:chOff x="0" y="403"/>
                <a:chExt cx="1776" cy="403"/>
              </a:xfrm>
            </p:grpSpPr>
            <p:sp>
              <p:nvSpPr>
                <p:cNvPr id="230406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'a'+'b'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30420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0423" name="Group 23"/>
              <p:cNvGrpSpPr>
                <a:grpSpLocks/>
              </p:cNvGrpSpPr>
              <p:nvPr/>
            </p:nvGrpSpPr>
            <p:grpSpPr bwMode="auto">
              <a:xfrm>
                <a:off x="1776" y="403"/>
                <a:ext cx="1765" cy="403"/>
                <a:chOff x="1776" y="403"/>
                <a:chExt cx="1765" cy="403"/>
              </a:xfrm>
            </p:grpSpPr>
            <p:sp>
              <p:nvSpPr>
                <p:cNvPr id="230407" name="Rectangle 7"/>
                <p:cNvSpPr>
                  <a:spLocks noChangeArrowheads="1"/>
                </p:cNvSpPr>
                <p:nvPr/>
              </p:nvSpPr>
              <p:spPr bwMode="auto">
                <a:xfrm>
                  <a:off x="1819" y="403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195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230422" name="Rectangle 22"/>
                <p:cNvSpPr>
                  <a:spLocks noChangeArrowheads="1"/>
                </p:cNvSpPr>
                <p:nvPr/>
              </p:nvSpPr>
              <p:spPr bwMode="auto">
                <a:xfrm>
                  <a:off x="1776" y="403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0425" name="Group 25"/>
              <p:cNvGrpSpPr>
                <a:grpSpLocks/>
              </p:cNvGrpSpPr>
              <p:nvPr/>
            </p:nvGrpSpPr>
            <p:grpSpPr bwMode="auto">
              <a:xfrm>
                <a:off x="0" y="806"/>
                <a:ext cx="1776" cy="403"/>
                <a:chOff x="0" y="806"/>
                <a:chExt cx="1776" cy="403"/>
              </a:xfrm>
            </p:grpSpPr>
            <p:sp>
              <p:nvSpPr>
                <p:cNvPr id="230408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806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1/3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30424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0427" name="Group 27"/>
              <p:cNvGrpSpPr>
                <a:grpSpLocks/>
              </p:cNvGrpSpPr>
              <p:nvPr/>
            </p:nvGrpSpPr>
            <p:grpSpPr bwMode="auto">
              <a:xfrm>
                <a:off x="1776" y="806"/>
                <a:ext cx="1765" cy="403"/>
                <a:chOff x="1776" y="806"/>
                <a:chExt cx="1765" cy="403"/>
              </a:xfrm>
            </p:grpSpPr>
            <p:sp>
              <p:nvSpPr>
                <p:cNvPr id="230409" name="Rectangle 9"/>
                <p:cNvSpPr>
                  <a:spLocks noChangeArrowheads="1"/>
                </p:cNvSpPr>
                <p:nvPr/>
              </p:nvSpPr>
              <p:spPr bwMode="auto">
                <a:xfrm>
                  <a:off x="1819" y="806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0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230426" name="Rectangle 26"/>
                <p:cNvSpPr>
                  <a:spLocks noChangeArrowheads="1"/>
                </p:cNvSpPr>
                <p:nvPr/>
              </p:nvSpPr>
              <p:spPr bwMode="auto">
                <a:xfrm>
                  <a:off x="1776" y="806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0429" name="Group 29"/>
              <p:cNvGrpSpPr>
                <a:grpSpLocks/>
              </p:cNvGrpSpPr>
              <p:nvPr/>
            </p:nvGrpSpPr>
            <p:grpSpPr bwMode="auto">
              <a:xfrm>
                <a:off x="0" y="1209"/>
                <a:ext cx="1776" cy="403"/>
                <a:chOff x="0" y="1209"/>
                <a:chExt cx="1776" cy="403"/>
              </a:xfrm>
            </p:grpSpPr>
            <p:sp>
              <p:nvSpPr>
                <p:cNvPr id="230410" name="Rectangle 10"/>
                <p:cNvSpPr>
                  <a:spLocks noChangeArrowheads="1"/>
                </p:cNvSpPr>
                <p:nvPr/>
              </p:nvSpPr>
              <p:spPr bwMode="auto">
                <a:xfrm>
                  <a:off x="43" y="1209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1/3.0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30428" name="Rectangle 28"/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0431" name="Group 31"/>
              <p:cNvGrpSpPr>
                <a:grpSpLocks/>
              </p:cNvGrpSpPr>
              <p:nvPr/>
            </p:nvGrpSpPr>
            <p:grpSpPr bwMode="auto">
              <a:xfrm>
                <a:off x="1776" y="1209"/>
                <a:ext cx="1765" cy="403"/>
                <a:chOff x="1776" y="1209"/>
                <a:chExt cx="1765" cy="403"/>
              </a:xfrm>
            </p:grpSpPr>
            <p:sp>
              <p:nvSpPr>
                <p:cNvPr id="230411" name="Rectangle 11"/>
                <p:cNvSpPr>
                  <a:spLocks noChangeArrowheads="1"/>
                </p:cNvSpPr>
                <p:nvPr/>
              </p:nvSpPr>
              <p:spPr bwMode="auto">
                <a:xfrm>
                  <a:off x="1819" y="1209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0.3333333333333333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230430" name="Rectangle 30"/>
                <p:cNvSpPr>
                  <a:spLocks noChangeArrowheads="1"/>
                </p:cNvSpPr>
                <p:nvPr/>
              </p:nvSpPr>
              <p:spPr bwMode="auto">
                <a:xfrm>
                  <a:off x="1776" y="1209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0433" name="Group 33"/>
              <p:cNvGrpSpPr>
                <a:grpSpLocks/>
              </p:cNvGrpSpPr>
              <p:nvPr/>
            </p:nvGrpSpPr>
            <p:grpSpPr bwMode="auto">
              <a:xfrm>
                <a:off x="0" y="1612"/>
                <a:ext cx="1776" cy="403"/>
                <a:chOff x="0" y="1612"/>
                <a:chExt cx="1776" cy="403"/>
              </a:xfrm>
            </p:grpSpPr>
            <p:sp>
              <p:nvSpPr>
                <p:cNvPr id="230412" name="Rectangle 12"/>
                <p:cNvSpPr>
                  <a:spLocks noChangeArrowheads="1"/>
                </p:cNvSpPr>
                <p:nvPr/>
              </p:nvSpPr>
              <p:spPr bwMode="auto">
                <a:xfrm>
                  <a:off x="43" y="1612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1/2+0.0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30432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1612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0435" name="Group 35"/>
              <p:cNvGrpSpPr>
                <a:grpSpLocks/>
              </p:cNvGrpSpPr>
              <p:nvPr/>
            </p:nvGrpSpPr>
            <p:grpSpPr bwMode="auto">
              <a:xfrm>
                <a:off x="1776" y="1612"/>
                <a:ext cx="1765" cy="403"/>
                <a:chOff x="1776" y="1612"/>
                <a:chExt cx="1765" cy="403"/>
              </a:xfrm>
            </p:grpSpPr>
            <p:sp>
              <p:nvSpPr>
                <p:cNvPr id="230413" name="Rectangle 13"/>
                <p:cNvSpPr>
                  <a:spLocks noChangeArrowheads="1"/>
                </p:cNvSpPr>
                <p:nvPr/>
              </p:nvSpPr>
              <p:spPr bwMode="auto">
                <a:xfrm>
                  <a:off x="1819" y="1612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0.0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230434" name="Rectangle 34"/>
                <p:cNvSpPr>
                  <a:spLocks noChangeArrowheads="1"/>
                </p:cNvSpPr>
                <p:nvPr/>
              </p:nvSpPr>
              <p:spPr bwMode="auto">
                <a:xfrm>
                  <a:off x="1776" y="1612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0437" name="Group 37"/>
              <p:cNvGrpSpPr>
                <a:grpSpLocks/>
              </p:cNvGrpSpPr>
              <p:nvPr/>
            </p:nvGrpSpPr>
            <p:grpSpPr bwMode="auto">
              <a:xfrm>
                <a:off x="0" y="2015"/>
                <a:ext cx="1776" cy="403"/>
                <a:chOff x="0" y="2015"/>
                <a:chExt cx="1776" cy="403"/>
              </a:xfrm>
            </p:grpSpPr>
            <p:sp>
              <p:nvSpPr>
                <p:cNvPr id="230414" name="Rectangle 14"/>
                <p:cNvSpPr>
                  <a:spLocks noChangeArrowheads="1"/>
                </p:cNvSpPr>
                <p:nvPr/>
              </p:nvSpPr>
              <p:spPr bwMode="auto">
                <a:xfrm>
                  <a:off x="43" y="2015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1/(2+0.0)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30436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2015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0439" name="Group 39"/>
              <p:cNvGrpSpPr>
                <a:grpSpLocks/>
              </p:cNvGrpSpPr>
              <p:nvPr/>
            </p:nvGrpSpPr>
            <p:grpSpPr bwMode="auto">
              <a:xfrm>
                <a:off x="1776" y="2015"/>
                <a:ext cx="1765" cy="403"/>
                <a:chOff x="1776" y="2015"/>
                <a:chExt cx="1765" cy="403"/>
              </a:xfrm>
            </p:grpSpPr>
            <p:sp>
              <p:nvSpPr>
                <p:cNvPr id="230415" name="Rectangle 15"/>
                <p:cNvSpPr>
                  <a:spLocks noChangeArrowheads="1"/>
                </p:cNvSpPr>
                <p:nvPr/>
              </p:nvSpPr>
              <p:spPr bwMode="auto">
                <a:xfrm>
                  <a:off x="1819" y="2015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0.5</a:t>
                  </a:r>
                  <a:endParaRPr lang="en-US" sz="2000">
                    <a:ea typeface="Times New Roman" pitchFamily="-112" charset="0"/>
                    <a:cs typeface="Times New Roman" pitchFamily="-112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230438" name="Rectangle 38"/>
                <p:cNvSpPr>
                  <a:spLocks noChangeArrowheads="1"/>
                </p:cNvSpPr>
                <p:nvPr/>
              </p:nvSpPr>
              <p:spPr bwMode="auto">
                <a:xfrm>
                  <a:off x="1776" y="2015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30441" name="Rectangle 41"/>
            <p:cNvSpPr>
              <a:spLocks noChangeArrowheads="1"/>
            </p:cNvSpPr>
            <p:nvPr/>
          </p:nvSpPr>
          <p:spPr bwMode="auto">
            <a:xfrm>
              <a:off x="-2" y="-2"/>
              <a:ext cx="3545" cy="2422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Boxing and </a:t>
            </a:r>
            <a:r>
              <a:rPr lang="en-US" dirty="0" err="1" smtClean="0"/>
              <a:t>Unboxing</a:t>
            </a:r>
            <a:r>
              <a:rPr lang="en-US" dirty="0" smtClean="0"/>
              <a:t> Coercions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Preview: Java supports coercions between </a:t>
            </a:r>
          </a:p>
          <a:p>
            <a:pPr lvl="1"/>
            <a:r>
              <a:rPr lang="en-US" dirty="0" smtClean="0"/>
              <a:t>most of the primitive types (including 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dirty="0" smtClean="0"/>
              <a:t>, </a:t>
            </a:r>
            <a:r>
              <a:rPr lang="en-US" b="1" dirty="0" smtClean="0">
                <a:latin typeface="Courier New"/>
                <a:cs typeface="Courier New"/>
              </a:rPr>
              <a:t>char</a:t>
            </a:r>
            <a:r>
              <a:rPr lang="en-US" dirty="0" smtClean="0"/>
              <a:t>, </a:t>
            </a:r>
            <a:r>
              <a:rPr lang="en-US" b="1" dirty="0" smtClean="0">
                <a:latin typeface="Courier New"/>
                <a:cs typeface="Courier New"/>
              </a:rPr>
              <a:t>double</a:t>
            </a:r>
            <a:r>
              <a:rPr lang="en-US" dirty="0" smtClean="0"/>
              <a:t>, and </a:t>
            </a:r>
            <a:r>
              <a:rPr lang="en-US" b="1" dirty="0" err="1" smtClean="0">
                <a:latin typeface="Courier New"/>
                <a:cs typeface="Courier New"/>
              </a:rPr>
              <a:t>boolean</a:t>
            </a:r>
            <a:r>
              <a:rPr lang="en-US" dirty="0" smtClean="0"/>
              <a:t>), and</a:t>
            </a:r>
          </a:p>
          <a:p>
            <a:pPr lvl="1"/>
            <a:r>
              <a:rPr lang="en-US" dirty="0" smtClean="0"/>
              <a:t>corresponding predefined reference types (</a:t>
            </a:r>
            <a:r>
              <a:rPr lang="en-US" b="1" dirty="0" smtClean="0">
                <a:latin typeface="Courier New"/>
                <a:cs typeface="Courier New"/>
              </a:rPr>
              <a:t>Integer</a:t>
            </a:r>
            <a:r>
              <a:rPr lang="en-US" dirty="0" smtClean="0"/>
              <a:t>, </a:t>
            </a:r>
            <a:r>
              <a:rPr lang="en-US" b="1" dirty="0" smtClean="0">
                <a:latin typeface="Courier New"/>
                <a:cs typeface="Courier New"/>
              </a:rPr>
              <a:t>Character</a:t>
            </a:r>
            <a:r>
              <a:rPr lang="en-US" dirty="0" smtClean="0"/>
              <a:t>, </a:t>
            </a:r>
            <a:r>
              <a:rPr lang="en-US" b="1" dirty="0" smtClean="0">
                <a:latin typeface="Courier New"/>
                <a:cs typeface="Courier New"/>
              </a:rPr>
              <a:t>Double</a:t>
            </a:r>
            <a:r>
              <a:rPr lang="en-US" dirty="0" smtClean="0"/>
              <a:t>, and </a:t>
            </a:r>
            <a:r>
              <a:rPr lang="en-US" b="1" dirty="0" smtClean="0">
                <a:latin typeface="Courier New"/>
                <a:cs typeface="Courier New"/>
              </a:rPr>
              <a:t>Boolean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More about these coercions in Chapter 15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71B8-E2B6-B64C-9E9B-A27FF819882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Statements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That’s it for expressions</a:t>
            </a:r>
          </a:p>
          <a:p>
            <a:pPr>
              <a:lnSpc>
                <a:spcPct val="90000"/>
              </a:lnSpc>
            </a:pPr>
            <a:r>
              <a:rPr lang="en-US"/>
              <a:t>Next, statements:</a:t>
            </a:r>
          </a:p>
          <a:p>
            <a:pPr lvl="2">
              <a:lnSpc>
                <a:spcPct val="90000"/>
              </a:lnSpc>
            </a:pPr>
            <a:r>
              <a:rPr lang="en-US"/>
              <a:t>Expression statements</a:t>
            </a:r>
          </a:p>
          <a:p>
            <a:pPr lvl="2">
              <a:lnSpc>
                <a:spcPct val="90000"/>
              </a:lnSpc>
            </a:pPr>
            <a:r>
              <a:rPr lang="en-US"/>
              <a:t>Compound statements</a:t>
            </a:r>
          </a:p>
          <a:p>
            <a:pPr lvl="2">
              <a:lnSpc>
                <a:spcPct val="90000"/>
              </a:lnSpc>
            </a:pPr>
            <a:r>
              <a:rPr lang="en-US"/>
              <a:t>Declaration statements</a:t>
            </a:r>
          </a:p>
          <a:p>
            <a:pPr lvl="2">
              <a:lnSpc>
                <a:spcPct val="90000"/>
              </a:lnSpc>
            </a:pPr>
            <a:r>
              <a:rPr lang="en-US"/>
              <a:t>The </a:t>
            </a:r>
            <a:r>
              <a:rPr lang="en-US" b="1">
                <a:latin typeface="Courier New" pitchFamily="-112" charset="0"/>
              </a:rPr>
              <a:t>if</a:t>
            </a:r>
            <a:r>
              <a:rPr lang="en-US"/>
              <a:t> statement</a:t>
            </a:r>
          </a:p>
          <a:p>
            <a:pPr lvl="2">
              <a:lnSpc>
                <a:spcPct val="90000"/>
              </a:lnSpc>
            </a:pPr>
            <a:r>
              <a:rPr lang="en-US"/>
              <a:t>The </a:t>
            </a:r>
            <a:r>
              <a:rPr lang="en-US" b="1">
                <a:latin typeface="Courier New" pitchFamily="-112" charset="0"/>
              </a:rPr>
              <a:t>while</a:t>
            </a:r>
            <a:r>
              <a:rPr lang="en-US"/>
              <a:t> statement</a:t>
            </a:r>
          </a:p>
          <a:p>
            <a:pPr lvl="2">
              <a:lnSpc>
                <a:spcPct val="90000"/>
              </a:lnSpc>
            </a:pPr>
            <a:r>
              <a:rPr lang="en-US"/>
              <a:t>The </a:t>
            </a:r>
            <a:r>
              <a:rPr lang="en-US" b="1">
                <a:latin typeface="Courier New" pitchFamily="-112" charset="0"/>
              </a:rPr>
              <a:t>return</a:t>
            </a:r>
            <a:r>
              <a:rPr lang="en-US"/>
              <a:t> statement</a:t>
            </a:r>
          </a:p>
          <a:p>
            <a:pPr>
              <a:lnSpc>
                <a:spcPct val="90000"/>
              </a:lnSpc>
            </a:pPr>
            <a:r>
              <a:rPr lang="en-US"/>
              <a:t>Statements are executed for side effects: an important part of </a:t>
            </a:r>
            <a:r>
              <a:rPr lang="en-US" i="1"/>
              <a:t>imperative</a:t>
            </a:r>
            <a:r>
              <a:rPr lang="en-US"/>
              <a:t> languages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30B9-CED4-0E49-9251-2D4DD86573F3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Statements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81200"/>
            <a:ext cx="7772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Any expression followed by a semicolon</a:t>
            </a:r>
          </a:p>
          <a:p>
            <a:pPr>
              <a:lnSpc>
                <a:spcPct val="90000"/>
              </a:lnSpc>
            </a:pPr>
            <a:r>
              <a:rPr lang="en-US"/>
              <a:t>Value of the expression, if any, is discarded</a:t>
            </a:r>
          </a:p>
          <a:p>
            <a:pPr>
              <a:lnSpc>
                <a:spcPct val="90000"/>
              </a:lnSpc>
            </a:pPr>
            <a:r>
              <a:rPr lang="en-US"/>
              <a:t>Java does not allow the expression to be something without side effects, like </a:t>
            </a:r>
            <a:r>
              <a:rPr lang="en-US" b="1">
                <a:latin typeface="Courier New" pitchFamily="-112" charset="0"/>
              </a:rPr>
              <a:t>x==y</a:t>
            </a:r>
            <a:endParaRPr lang="en-US"/>
          </a:p>
        </p:txBody>
      </p:sp>
      <p:sp>
        <p:nvSpPr>
          <p:cNvPr id="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8B92-A989-CB4F-8A10-2991C6F1548E}" type="slidenum">
              <a:rPr lang="en-US"/>
              <a:pPr/>
              <a:t>34</a:t>
            </a:fld>
            <a:endParaRPr lang="en-US"/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1371600" y="13716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expression-statement</a:t>
            </a:r>
            <a: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 ::= &lt;</a:t>
            </a:r>
            <a:r>
              <a:rPr lang="en-US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expression</a:t>
            </a:r>
            <a: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 </a:t>
            </a: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;</a:t>
            </a:r>
            <a:endParaRPr lang="en-US"/>
          </a:p>
        </p:txBody>
      </p:sp>
      <p:grpSp>
        <p:nvGrpSpPr>
          <p:cNvPr id="233503" name="Group 31"/>
          <p:cNvGrpSpPr>
            <a:grpSpLocks/>
          </p:cNvGrpSpPr>
          <p:nvPr/>
        </p:nvGrpSpPr>
        <p:grpSpPr bwMode="auto">
          <a:xfrm>
            <a:off x="533400" y="4191000"/>
            <a:ext cx="8305800" cy="2133600"/>
            <a:chOff x="-2" y="-2"/>
            <a:chExt cx="3545" cy="1961"/>
          </a:xfrm>
        </p:grpSpPr>
        <p:grpSp>
          <p:nvGrpSpPr>
            <p:cNvPr id="233501" name="Group 29"/>
            <p:cNvGrpSpPr>
              <a:grpSpLocks/>
            </p:cNvGrpSpPr>
            <p:nvPr/>
          </p:nvGrpSpPr>
          <p:grpSpPr bwMode="auto">
            <a:xfrm>
              <a:off x="0" y="0"/>
              <a:ext cx="3541" cy="1957"/>
              <a:chOff x="0" y="0"/>
              <a:chExt cx="3541" cy="1957"/>
            </a:xfrm>
          </p:grpSpPr>
          <p:grpSp>
            <p:nvGrpSpPr>
              <p:cNvPr id="233486" name="Group 14"/>
              <p:cNvGrpSpPr>
                <a:grpSpLocks/>
              </p:cNvGrpSpPr>
              <p:nvPr/>
            </p:nvGrpSpPr>
            <p:grpSpPr bwMode="auto">
              <a:xfrm>
                <a:off x="0" y="0"/>
                <a:ext cx="2044" cy="403"/>
                <a:chOff x="0" y="0"/>
                <a:chExt cx="2044" cy="403"/>
              </a:xfrm>
            </p:grpSpPr>
            <p:sp>
              <p:nvSpPr>
                <p:cNvPr id="233477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95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800">
                      <a:ea typeface="Times New Roman" pitchFamily="-112" charset="0"/>
                      <a:cs typeface="Times New Roman" pitchFamily="-112" charset="0"/>
                    </a:rPr>
                    <a:t>Java Statement</a:t>
                  </a:r>
                </a:p>
                <a:p>
                  <a:pPr algn="ctr"/>
                  <a:endParaRPr lang="en-US" sz="1800"/>
                </a:p>
              </p:txBody>
            </p:sp>
            <p:sp>
              <p:nvSpPr>
                <p:cNvPr id="233485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4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3488" name="Group 16"/>
              <p:cNvGrpSpPr>
                <a:grpSpLocks/>
              </p:cNvGrpSpPr>
              <p:nvPr/>
            </p:nvGrpSpPr>
            <p:grpSpPr bwMode="auto">
              <a:xfrm>
                <a:off x="2044" y="0"/>
                <a:ext cx="1497" cy="403"/>
                <a:chOff x="2044" y="0"/>
                <a:chExt cx="1497" cy="403"/>
              </a:xfrm>
            </p:grpSpPr>
            <p:sp>
              <p:nvSpPr>
                <p:cNvPr id="233478" name="Rectangle 6"/>
                <p:cNvSpPr>
                  <a:spLocks noChangeArrowheads="1"/>
                </p:cNvSpPr>
                <p:nvPr/>
              </p:nvSpPr>
              <p:spPr bwMode="auto">
                <a:xfrm>
                  <a:off x="2087" y="0"/>
                  <a:ext cx="1411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800">
                      <a:ea typeface="Times New Roman" pitchFamily="-112" charset="0"/>
                      <a:cs typeface="Times New Roman" pitchFamily="-112" charset="0"/>
                    </a:rPr>
                    <a:t>Equivalent Command in English</a:t>
                  </a:r>
                </a:p>
                <a:p>
                  <a:pPr algn="ctr"/>
                  <a:endParaRPr lang="en-US" sz="1800"/>
                </a:p>
              </p:txBody>
            </p:sp>
            <p:sp>
              <p:nvSpPr>
                <p:cNvPr id="233487" name="Rectangle 15"/>
                <p:cNvSpPr>
                  <a:spLocks noChangeArrowheads="1"/>
                </p:cNvSpPr>
                <p:nvPr/>
              </p:nvSpPr>
              <p:spPr bwMode="auto">
                <a:xfrm>
                  <a:off x="2044" y="0"/>
                  <a:ext cx="149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3490" name="Group 18"/>
              <p:cNvGrpSpPr>
                <a:grpSpLocks/>
              </p:cNvGrpSpPr>
              <p:nvPr/>
            </p:nvGrpSpPr>
            <p:grpSpPr bwMode="auto">
              <a:xfrm>
                <a:off x="0" y="403"/>
                <a:ext cx="2044" cy="403"/>
                <a:chOff x="0" y="403"/>
                <a:chExt cx="2044" cy="403"/>
              </a:xfrm>
            </p:grpSpPr>
            <p:sp>
              <p:nvSpPr>
                <p:cNvPr id="233479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195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18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  <a:t>speed = 0;</a:t>
                  </a:r>
                </a:p>
                <a:p>
                  <a:endParaRPr lang="en-US" sz="1800"/>
                </a:p>
              </p:txBody>
            </p:sp>
            <p:sp>
              <p:nvSpPr>
                <p:cNvPr id="233489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204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3492" name="Group 20"/>
              <p:cNvGrpSpPr>
                <a:grpSpLocks/>
              </p:cNvGrpSpPr>
              <p:nvPr/>
            </p:nvGrpSpPr>
            <p:grpSpPr bwMode="auto">
              <a:xfrm>
                <a:off x="2044" y="403"/>
                <a:ext cx="1497" cy="403"/>
                <a:chOff x="2044" y="403"/>
                <a:chExt cx="1497" cy="403"/>
              </a:xfrm>
            </p:grpSpPr>
            <p:sp>
              <p:nvSpPr>
                <p:cNvPr id="233480" name="Rectangle 8"/>
                <p:cNvSpPr>
                  <a:spLocks noChangeArrowheads="1"/>
                </p:cNvSpPr>
                <p:nvPr/>
              </p:nvSpPr>
              <p:spPr bwMode="auto">
                <a:xfrm>
                  <a:off x="2087" y="403"/>
                  <a:ext cx="1411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1800">
                      <a:ea typeface="Times New Roman" pitchFamily="-112" charset="0"/>
                      <a:cs typeface="Times New Roman" pitchFamily="-112" charset="0"/>
                    </a:rPr>
                    <a:t>Store a 0 in </a:t>
                  </a:r>
                  <a:r>
                    <a:rPr lang="en-US" sz="18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speed</a:t>
                  </a:r>
                  <a:r>
                    <a:rPr lang="en-US" sz="1800">
                      <a:ea typeface="Times New Roman" pitchFamily="-112" charset="0"/>
                      <a:cs typeface="Times New Roman" pitchFamily="-112" charset="0"/>
                    </a:rPr>
                    <a:t>.</a:t>
                  </a:r>
                </a:p>
                <a:p>
                  <a:endParaRPr lang="en-US" sz="1800"/>
                </a:p>
              </p:txBody>
            </p:sp>
            <p:sp>
              <p:nvSpPr>
                <p:cNvPr id="233491" name="Rectangle 19"/>
                <p:cNvSpPr>
                  <a:spLocks noChangeArrowheads="1"/>
                </p:cNvSpPr>
                <p:nvPr/>
              </p:nvSpPr>
              <p:spPr bwMode="auto">
                <a:xfrm>
                  <a:off x="2044" y="403"/>
                  <a:ext cx="149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3494" name="Group 22"/>
              <p:cNvGrpSpPr>
                <a:grpSpLocks/>
              </p:cNvGrpSpPr>
              <p:nvPr/>
            </p:nvGrpSpPr>
            <p:grpSpPr bwMode="auto">
              <a:xfrm>
                <a:off x="0" y="806"/>
                <a:ext cx="2044" cy="403"/>
                <a:chOff x="0" y="806"/>
                <a:chExt cx="2044" cy="403"/>
              </a:xfrm>
            </p:grpSpPr>
            <p:sp>
              <p:nvSpPr>
                <p:cNvPr id="233481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806"/>
                  <a:ext cx="195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18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  <a:t>a++;</a:t>
                  </a:r>
                </a:p>
                <a:p>
                  <a:endParaRPr lang="en-US" sz="1800"/>
                </a:p>
              </p:txBody>
            </p:sp>
            <p:sp>
              <p:nvSpPr>
                <p:cNvPr id="233493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204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3496" name="Group 24"/>
              <p:cNvGrpSpPr>
                <a:grpSpLocks/>
              </p:cNvGrpSpPr>
              <p:nvPr/>
            </p:nvGrpSpPr>
            <p:grpSpPr bwMode="auto">
              <a:xfrm>
                <a:off x="2044" y="806"/>
                <a:ext cx="1497" cy="403"/>
                <a:chOff x="2044" y="806"/>
                <a:chExt cx="1497" cy="403"/>
              </a:xfrm>
            </p:grpSpPr>
            <p:sp>
              <p:nvSpPr>
                <p:cNvPr id="233482" name="Rectangle 10"/>
                <p:cNvSpPr>
                  <a:spLocks noChangeArrowheads="1"/>
                </p:cNvSpPr>
                <p:nvPr/>
              </p:nvSpPr>
              <p:spPr bwMode="auto">
                <a:xfrm>
                  <a:off x="2087" y="806"/>
                  <a:ext cx="1411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1800">
                      <a:ea typeface="Times New Roman" pitchFamily="-112" charset="0"/>
                      <a:cs typeface="Times New Roman" pitchFamily="-112" charset="0"/>
                    </a:rPr>
                    <a:t>Increase the value of </a:t>
                  </a:r>
                  <a:r>
                    <a:rPr lang="en-US" sz="18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a</a:t>
                  </a:r>
                  <a:r>
                    <a:rPr lang="en-US" sz="1800">
                      <a:ea typeface="Times New Roman" pitchFamily="-112" charset="0"/>
                      <a:cs typeface="Times New Roman" pitchFamily="-112" charset="0"/>
                    </a:rPr>
                    <a:t> by 1.</a:t>
                  </a:r>
                </a:p>
                <a:p>
                  <a:endParaRPr lang="en-US" sz="1800"/>
                </a:p>
              </p:txBody>
            </p:sp>
            <p:sp>
              <p:nvSpPr>
                <p:cNvPr id="233495" name="Rectangle 23"/>
                <p:cNvSpPr>
                  <a:spLocks noChangeArrowheads="1"/>
                </p:cNvSpPr>
                <p:nvPr/>
              </p:nvSpPr>
              <p:spPr bwMode="auto">
                <a:xfrm>
                  <a:off x="2044" y="806"/>
                  <a:ext cx="149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3498" name="Group 26"/>
              <p:cNvGrpSpPr>
                <a:grpSpLocks/>
              </p:cNvGrpSpPr>
              <p:nvPr/>
            </p:nvGrpSpPr>
            <p:grpSpPr bwMode="auto">
              <a:xfrm>
                <a:off x="0" y="1209"/>
                <a:ext cx="2044" cy="748"/>
                <a:chOff x="0" y="1209"/>
                <a:chExt cx="2044" cy="748"/>
              </a:xfrm>
            </p:grpSpPr>
            <p:sp>
              <p:nvSpPr>
                <p:cNvPr id="233483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1209"/>
                  <a:ext cx="1958" cy="7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18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  <a:t>inTheRed = cost &gt; balance;</a:t>
                  </a:r>
                </a:p>
                <a:p>
                  <a:endParaRPr lang="en-US" sz="1800"/>
                </a:p>
              </p:txBody>
            </p:sp>
            <p:sp>
              <p:nvSpPr>
                <p:cNvPr id="233497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2044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3500" name="Group 28"/>
              <p:cNvGrpSpPr>
                <a:grpSpLocks/>
              </p:cNvGrpSpPr>
              <p:nvPr/>
            </p:nvGrpSpPr>
            <p:grpSpPr bwMode="auto">
              <a:xfrm>
                <a:off x="2044" y="1209"/>
                <a:ext cx="1497" cy="748"/>
                <a:chOff x="2044" y="1209"/>
                <a:chExt cx="1497" cy="748"/>
              </a:xfrm>
            </p:grpSpPr>
            <p:sp>
              <p:nvSpPr>
                <p:cNvPr id="233484" name="Rectangle 12"/>
                <p:cNvSpPr>
                  <a:spLocks noChangeArrowheads="1"/>
                </p:cNvSpPr>
                <p:nvPr/>
              </p:nvSpPr>
              <p:spPr bwMode="auto">
                <a:xfrm>
                  <a:off x="2087" y="1209"/>
                  <a:ext cx="1411" cy="7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1800">
                      <a:ea typeface="Times New Roman" pitchFamily="-112" charset="0"/>
                      <a:cs typeface="Times New Roman" pitchFamily="-112" charset="0"/>
                    </a:rPr>
                    <a:t>If </a:t>
                  </a:r>
                  <a:r>
                    <a:rPr lang="en-US" sz="18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cost</a:t>
                  </a:r>
                  <a:r>
                    <a:rPr lang="en-US" sz="1800">
                      <a:ea typeface="Times New Roman" pitchFamily="-112" charset="0"/>
                      <a:cs typeface="Times New Roman" pitchFamily="-112" charset="0"/>
                    </a:rPr>
                    <a:t> is greater than </a:t>
                  </a:r>
                  <a:r>
                    <a:rPr lang="en-US" sz="18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balance</a:t>
                  </a:r>
                  <a:r>
                    <a:rPr lang="en-US" sz="1800">
                      <a:ea typeface="Times New Roman" pitchFamily="-112" charset="0"/>
                      <a:cs typeface="Times New Roman" pitchFamily="-112" charset="0"/>
                    </a:rPr>
                    <a:t>, set </a:t>
                  </a:r>
                  <a:r>
                    <a:rPr lang="en-US" sz="18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inTheRed</a:t>
                  </a:r>
                  <a:r>
                    <a:rPr lang="en-US" sz="1800">
                      <a:ea typeface="Times New Roman" pitchFamily="-112" charset="0"/>
                      <a:cs typeface="Times New Roman" pitchFamily="-112" charset="0"/>
                    </a:rPr>
                    <a:t> to </a:t>
                  </a:r>
                  <a:r>
                    <a:rPr lang="en-US" sz="18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true</a:t>
                  </a:r>
                  <a:r>
                    <a:rPr lang="en-US" sz="1800">
                      <a:ea typeface="Times New Roman" pitchFamily="-112" charset="0"/>
                      <a:cs typeface="Times New Roman" pitchFamily="-112" charset="0"/>
                    </a:rPr>
                    <a:t>, otherwise to </a:t>
                  </a:r>
                  <a:r>
                    <a:rPr lang="en-US" sz="18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false</a:t>
                  </a:r>
                  <a:r>
                    <a:rPr lang="en-US" sz="1800">
                      <a:ea typeface="Times New Roman" pitchFamily="-112" charset="0"/>
                      <a:cs typeface="Times New Roman" pitchFamily="-112" charset="0"/>
                    </a:rPr>
                    <a:t>.</a:t>
                  </a:r>
                </a:p>
                <a:p>
                  <a:endParaRPr lang="en-US" sz="1800"/>
                </a:p>
              </p:txBody>
            </p:sp>
            <p:sp>
              <p:nvSpPr>
                <p:cNvPr id="233499" name="Rectangle 27"/>
                <p:cNvSpPr>
                  <a:spLocks noChangeArrowheads="1"/>
                </p:cNvSpPr>
                <p:nvPr/>
              </p:nvSpPr>
              <p:spPr bwMode="auto">
                <a:xfrm>
                  <a:off x="2044" y="1209"/>
                  <a:ext cx="1497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33502" name="Rectangle 30"/>
            <p:cNvSpPr>
              <a:spLocks noChangeArrowheads="1"/>
            </p:cNvSpPr>
            <p:nvPr/>
          </p:nvSpPr>
          <p:spPr bwMode="auto">
            <a:xfrm>
              <a:off x="-2" y="-2"/>
              <a:ext cx="3545" cy="1961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Compound Statements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209800"/>
            <a:ext cx="3048000" cy="2895600"/>
          </a:xfrm>
        </p:spPr>
        <p:txBody>
          <a:bodyPr/>
          <a:lstStyle/>
          <a:p>
            <a:r>
              <a:rPr lang="en-US"/>
              <a:t>Do statements in order</a:t>
            </a:r>
          </a:p>
          <a:p>
            <a:r>
              <a:rPr lang="en-US"/>
              <a:t>Also serves as a block for scoping</a:t>
            </a:r>
          </a:p>
        </p:txBody>
      </p:sp>
      <p:sp>
        <p:nvSpPr>
          <p:cNvPr id="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ED11-1C63-9644-B6B6-9CE9EED45255}" type="slidenum">
              <a:rPr lang="en-US"/>
              <a:pPr/>
              <a:t>35</a:t>
            </a:fld>
            <a:endParaRPr lang="en-US"/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685800" y="1371600"/>
            <a:ext cx="7696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compound-statement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 ::=  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{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&lt;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statement-list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 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 statement-list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 ::=  &lt;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statement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 &lt;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statement-list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 | &lt;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empty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</a:t>
            </a:r>
            <a:endParaRPr lang="en-US" sz="2000"/>
          </a:p>
        </p:txBody>
      </p:sp>
      <p:grpSp>
        <p:nvGrpSpPr>
          <p:cNvPr id="234527" name="Group 31"/>
          <p:cNvGrpSpPr>
            <a:grpSpLocks/>
          </p:cNvGrpSpPr>
          <p:nvPr/>
        </p:nvGrpSpPr>
        <p:grpSpPr bwMode="auto">
          <a:xfrm>
            <a:off x="4038600" y="2209800"/>
            <a:ext cx="4648200" cy="3962400"/>
            <a:chOff x="-2" y="-2"/>
            <a:chExt cx="3545" cy="2421"/>
          </a:xfrm>
        </p:grpSpPr>
        <p:grpSp>
          <p:nvGrpSpPr>
            <p:cNvPr id="234525" name="Group 29"/>
            <p:cNvGrpSpPr>
              <a:grpSpLocks/>
            </p:cNvGrpSpPr>
            <p:nvPr/>
          </p:nvGrpSpPr>
          <p:grpSpPr bwMode="auto">
            <a:xfrm>
              <a:off x="0" y="0"/>
              <a:ext cx="3541" cy="2417"/>
              <a:chOff x="0" y="0"/>
              <a:chExt cx="3541" cy="2417"/>
            </a:xfrm>
          </p:grpSpPr>
          <p:grpSp>
            <p:nvGrpSpPr>
              <p:cNvPr id="234510" name="Group 14"/>
              <p:cNvGrpSpPr>
                <a:grpSpLocks/>
              </p:cNvGrpSpPr>
              <p:nvPr/>
            </p:nvGrpSpPr>
            <p:grpSpPr bwMode="auto">
              <a:xfrm>
                <a:off x="0" y="0"/>
                <a:ext cx="1776" cy="403"/>
                <a:chOff x="0" y="0"/>
                <a:chExt cx="1776" cy="403"/>
              </a:xfrm>
            </p:grpSpPr>
            <p:sp>
              <p:nvSpPr>
                <p:cNvPr id="234501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800">
                      <a:ea typeface="Times New Roman" pitchFamily="-112" charset="0"/>
                      <a:cs typeface="Times New Roman" pitchFamily="-112" charset="0"/>
                    </a:rPr>
                    <a:t>Java Statement</a:t>
                  </a:r>
                </a:p>
                <a:p>
                  <a:pPr algn="ctr"/>
                  <a:endParaRPr lang="en-US" sz="1800"/>
                </a:p>
              </p:txBody>
            </p:sp>
            <p:sp>
              <p:nvSpPr>
                <p:cNvPr id="234509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4512" name="Group 16"/>
              <p:cNvGrpSpPr>
                <a:grpSpLocks/>
              </p:cNvGrpSpPr>
              <p:nvPr/>
            </p:nvGrpSpPr>
            <p:grpSpPr bwMode="auto">
              <a:xfrm>
                <a:off x="1776" y="0"/>
                <a:ext cx="1765" cy="403"/>
                <a:chOff x="1776" y="0"/>
                <a:chExt cx="1765" cy="403"/>
              </a:xfrm>
            </p:grpSpPr>
            <p:sp>
              <p:nvSpPr>
                <p:cNvPr id="234502" name="Rectangle 6"/>
                <p:cNvSpPr>
                  <a:spLocks noChangeArrowheads="1"/>
                </p:cNvSpPr>
                <p:nvPr/>
              </p:nvSpPr>
              <p:spPr bwMode="auto">
                <a:xfrm>
                  <a:off x="1819" y="0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800">
                      <a:ea typeface="Times New Roman" pitchFamily="-112" charset="0"/>
                      <a:cs typeface="Times New Roman" pitchFamily="-112" charset="0"/>
                    </a:rPr>
                    <a:t>Equivalent Command in English</a:t>
                  </a:r>
                </a:p>
                <a:p>
                  <a:pPr algn="ctr"/>
                  <a:endParaRPr lang="en-US" sz="1800"/>
                </a:p>
              </p:txBody>
            </p:sp>
            <p:sp>
              <p:nvSpPr>
                <p:cNvPr id="234511" name="Rectangle 15"/>
                <p:cNvSpPr>
                  <a:spLocks noChangeArrowheads="1"/>
                </p:cNvSpPr>
                <p:nvPr/>
              </p:nvSpPr>
              <p:spPr bwMode="auto">
                <a:xfrm>
                  <a:off x="1776" y="0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4514" name="Group 18"/>
              <p:cNvGrpSpPr>
                <a:grpSpLocks/>
              </p:cNvGrpSpPr>
              <p:nvPr/>
            </p:nvGrpSpPr>
            <p:grpSpPr bwMode="auto">
              <a:xfrm>
                <a:off x="0" y="403"/>
                <a:ext cx="1776" cy="748"/>
                <a:chOff x="0" y="403"/>
                <a:chExt cx="1776" cy="748"/>
              </a:xfrm>
            </p:grpSpPr>
            <p:sp>
              <p:nvSpPr>
                <p:cNvPr id="234503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1690" cy="7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18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  <a:t>{</a:t>
                  </a:r>
                  <a:br>
                    <a:rPr lang="en-US" sz="18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</a:br>
                  <a:r>
                    <a:rPr lang="en-US" sz="18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  <a:t>  a = 0;</a:t>
                  </a:r>
                  <a:br>
                    <a:rPr lang="en-US" sz="18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</a:br>
                  <a:r>
                    <a:rPr lang="en-US" sz="18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  <a:t>  b = 1;</a:t>
                  </a:r>
                  <a:br>
                    <a:rPr lang="en-US" sz="18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</a:br>
                  <a:r>
                    <a:rPr lang="en-US" sz="18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  <a:t>}</a:t>
                  </a:r>
                </a:p>
                <a:p>
                  <a:endParaRPr lang="en-US" sz="1800"/>
                </a:p>
              </p:txBody>
            </p:sp>
            <p:sp>
              <p:nvSpPr>
                <p:cNvPr id="234513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1776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4516" name="Group 20"/>
              <p:cNvGrpSpPr>
                <a:grpSpLocks/>
              </p:cNvGrpSpPr>
              <p:nvPr/>
            </p:nvGrpSpPr>
            <p:grpSpPr bwMode="auto">
              <a:xfrm>
                <a:off x="1776" y="403"/>
                <a:ext cx="1765" cy="748"/>
                <a:chOff x="1776" y="403"/>
                <a:chExt cx="1765" cy="748"/>
              </a:xfrm>
            </p:grpSpPr>
            <p:sp>
              <p:nvSpPr>
                <p:cNvPr id="234504" name="Rectangle 8"/>
                <p:cNvSpPr>
                  <a:spLocks noChangeArrowheads="1"/>
                </p:cNvSpPr>
                <p:nvPr/>
              </p:nvSpPr>
              <p:spPr bwMode="auto">
                <a:xfrm>
                  <a:off x="1819" y="403"/>
                  <a:ext cx="1679" cy="7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1800">
                      <a:ea typeface="Times New Roman" pitchFamily="-112" charset="0"/>
                      <a:cs typeface="Times New Roman" pitchFamily="-112" charset="0"/>
                    </a:rPr>
                    <a:t>Store a zero in </a:t>
                  </a:r>
                  <a:r>
                    <a:rPr lang="en-US" sz="18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a</a:t>
                  </a:r>
                  <a:r>
                    <a:rPr lang="en-US" sz="1800">
                      <a:ea typeface="Times New Roman" pitchFamily="-112" charset="0"/>
                      <a:cs typeface="Times New Roman" pitchFamily="-112" charset="0"/>
                    </a:rPr>
                    <a:t>, then store a 1 in </a:t>
                  </a:r>
                  <a:r>
                    <a:rPr lang="en-US" sz="18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b</a:t>
                  </a:r>
                  <a:r>
                    <a:rPr lang="en-US" sz="1800">
                      <a:ea typeface="Times New Roman" pitchFamily="-112" charset="0"/>
                      <a:cs typeface="Times New Roman" pitchFamily="-112" charset="0"/>
                    </a:rPr>
                    <a:t>.</a:t>
                  </a:r>
                </a:p>
                <a:p>
                  <a:endParaRPr lang="en-US" sz="1800"/>
                </a:p>
              </p:txBody>
            </p:sp>
            <p:sp>
              <p:nvSpPr>
                <p:cNvPr id="234515" name="Rectangle 19"/>
                <p:cNvSpPr>
                  <a:spLocks noChangeArrowheads="1"/>
                </p:cNvSpPr>
                <p:nvPr/>
              </p:nvSpPr>
              <p:spPr bwMode="auto">
                <a:xfrm>
                  <a:off x="1776" y="403"/>
                  <a:ext cx="1765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4518" name="Group 22"/>
              <p:cNvGrpSpPr>
                <a:grpSpLocks/>
              </p:cNvGrpSpPr>
              <p:nvPr/>
            </p:nvGrpSpPr>
            <p:grpSpPr bwMode="auto">
              <a:xfrm>
                <a:off x="0" y="1151"/>
                <a:ext cx="1776" cy="863"/>
                <a:chOff x="0" y="1151"/>
                <a:chExt cx="1776" cy="863"/>
              </a:xfrm>
            </p:grpSpPr>
            <p:sp>
              <p:nvSpPr>
                <p:cNvPr id="234505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1151"/>
                  <a:ext cx="1690" cy="8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18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  <a:t>{</a:t>
                  </a:r>
                  <a:br>
                    <a:rPr lang="en-US" sz="18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</a:br>
                  <a:r>
                    <a:rPr lang="en-US" sz="18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  <a:t>  a++;</a:t>
                  </a:r>
                  <a:br>
                    <a:rPr lang="en-US" sz="18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</a:br>
                  <a:r>
                    <a:rPr lang="en-US" sz="18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  <a:t>  b++;</a:t>
                  </a:r>
                  <a:br>
                    <a:rPr lang="en-US" sz="18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</a:br>
                  <a:r>
                    <a:rPr lang="en-US" sz="18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  <a:t>  c++;</a:t>
                  </a:r>
                  <a:br>
                    <a:rPr lang="en-US" sz="18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</a:br>
                  <a:r>
                    <a:rPr lang="en-US" sz="18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  <a:t>}</a:t>
                  </a:r>
                </a:p>
                <a:p>
                  <a:endParaRPr lang="en-US" sz="1800"/>
                </a:p>
              </p:txBody>
            </p:sp>
            <p:sp>
              <p:nvSpPr>
                <p:cNvPr id="234517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1151"/>
                  <a:ext cx="1776" cy="86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4520" name="Group 24"/>
              <p:cNvGrpSpPr>
                <a:grpSpLocks/>
              </p:cNvGrpSpPr>
              <p:nvPr/>
            </p:nvGrpSpPr>
            <p:grpSpPr bwMode="auto">
              <a:xfrm>
                <a:off x="1776" y="1151"/>
                <a:ext cx="1765" cy="863"/>
                <a:chOff x="1776" y="1151"/>
                <a:chExt cx="1765" cy="863"/>
              </a:xfrm>
            </p:grpSpPr>
            <p:sp>
              <p:nvSpPr>
                <p:cNvPr id="234506" name="Rectangle 10"/>
                <p:cNvSpPr>
                  <a:spLocks noChangeArrowheads="1"/>
                </p:cNvSpPr>
                <p:nvPr/>
              </p:nvSpPr>
              <p:spPr bwMode="auto">
                <a:xfrm>
                  <a:off x="1819" y="1151"/>
                  <a:ext cx="1679" cy="8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1800">
                      <a:ea typeface="Times New Roman" pitchFamily="-112" charset="0"/>
                      <a:cs typeface="Times New Roman" pitchFamily="-112" charset="0"/>
                    </a:rPr>
                    <a:t>Increment </a:t>
                  </a:r>
                  <a:r>
                    <a:rPr lang="en-US" sz="18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a</a:t>
                  </a:r>
                  <a:r>
                    <a:rPr lang="en-US" sz="1800">
                      <a:ea typeface="Times New Roman" pitchFamily="-112" charset="0"/>
                      <a:cs typeface="Times New Roman" pitchFamily="-112" charset="0"/>
                    </a:rPr>
                    <a:t>, then increment </a:t>
                  </a:r>
                  <a:r>
                    <a:rPr lang="en-US" sz="18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b</a:t>
                  </a:r>
                  <a:r>
                    <a:rPr lang="en-US" sz="1800">
                      <a:ea typeface="Times New Roman" pitchFamily="-112" charset="0"/>
                      <a:cs typeface="Times New Roman" pitchFamily="-112" charset="0"/>
                    </a:rPr>
                    <a:t>, then increment </a:t>
                  </a:r>
                  <a:r>
                    <a:rPr lang="en-US" sz="18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c</a:t>
                  </a:r>
                  <a:r>
                    <a:rPr lang="en-US" sz="1800">
                      <a:ea typeface="Times New Roman" pitchFamily="-112" charset="0"/>
                      <a:cs typeface="Times New Roman" pitchFamily="-112" charset="0"/>
                    </a:rPr>
                    <a:t>.</a:t>
                  </a:r>
                </a:p>
                <a:p>
                  <a:endParaRPr lang="en-US" sz="1800"/>
                </a:p>
              </p:txBody>
            </p:sp>
            <p:sp>
              <p:nvSpPr>
                <p:cNvPr id="234519" name="Rectangle 23"/>
                <p:cNvSpPr>
                  <a:spLocks noChangeArrowheads="1"/>
                </p:cNvSpPr>
                <p:nvPr/>
              </p:nvSpPr>
              <p:spPr bwMode="auto">
                <a:xfrm>
                  <a:off x="1776" y="1151"/>
                  <a:ext cx="1765" cy="86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4522" name="Group 26"/>
              <p:cNvGrpSpPr>
                <a:grpSpLocks/>
              </p:cNvGrpSpPr>
              <p:nvPr/>
            </p:nvGrpSpPr>
            <p:grpSpPr bwMode="auto">
              <a:xfrm>
                <a:off x="0" y="2014"/>
                <a:ext cx="1776" cy="403"/>
                <a:chOff x="0" y="2014"/>
                <a:chExt cx="1776" cy="403"/>
              </a:xfrm>
            </p:grpSpPr>
            <p:sp>
              <p:nvSpPr>
                <p:cNvPr id="234507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2014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18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  <a:t>{ }</a:t>
                  </a:r>
                </a:p>
                <a:p>
                  <a:endParaRPr lang="en-US" sz="1800"/>
                </a:p>
              </p:txBody>
            </p:sp>
            <p:sp>
              <p:nvSpPr>
                <p:cNvPr id="234521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2014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4524" name="Group 28"/>
              <p:cNvGrpSpPr>
                <a:grpSpLocks/>
              </p:cNvGrpSpPr>
              <p:nvPr/>
            </p:nvGrpSpPr>
            <p:grpSpPr bwMode="auto">
              <a:xfrm>
                <a:off x="1776" y="2014"/>
                <a:ext cx="1765" cy="403"/>
                <a:chOff x="1776" y="2014"/>
                <a:chExt cx="1765" cy="403"/>
              </a:xfrm>
            </p:grpSpPr>
            <p:sp>
              <p:nvSpPr>
                <p:cNvPr id="234508" name="Rectangle 12"/>
                <p:cNvSpPr>
                  <a:spLocks noChangeArrowheads="1"/>
                </p:cNvSpPr>
                <p:nvPr/>
              </p:nvSpPr>
              <p:spPr bwMode="auto">
                <a:xfrm>
                  <a:off x="1819" y="2014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1800">
                      <a:ea typeface="Times New Roman" pitchFamily="-112" charset="0"/>
                      <a:cs typeface="Times New Roman" pitchFamily="-112" charset="0"/>
                    </a:rPr>
                    <a:t>Do nothing.</a:t>
                  </a:r>
                </a:p>
                <a:p>
                  <a:endParaRPr lang="en-US" sz="1800"/>
                </a:p>
              </p:txBody>
            </p:sp>
            <p:sp>
              <p:nvSpPr>
                <p:cNvPr id="234523" name="Rectangle 27"/>
                <p:cNvSpPr>
                  <a:spLocks noChangeArrowheads="1"/>
                </p:cNvSpPr>
                <p:nvPr/>
              </p:nvSpPr>
              <p:spPr bwMode="auto">
                <a:xfrm>
                  <a:off x="1776" y="2014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34526" name="Rectangle 30"/>
            <p:cNvSpPr>
              <a:spLocks noChangeArrowheads="1"/>
            </p:cNvSpPr>
            <p:nvPr/>
          </p:nvSpPr>
          <p:spPr bwMode="auto">
            <a:xfrm>
              <a:off x="-2" y="-2"/>
              <a:ext cx="3545" cy="2421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1104900"/>
          </a:xfrm>
        </p:spPr>
        <p:txBody>
          <a:bodyPr/>
          <a:lstStyle/>
          <a:p>
            <a:r>
              <a:rPr lang="en-US"/>
              <a:t>Declaration Statements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57400"/>
            <a:ext cx="7772400" cy="1371600"/>
          </a:xfrm>
        </p:spPr>
        <p:txBody>
          <a:bodyPr/>
          <a:lstStyle/>
          <a:p>
            <a:r>
              <a:rPr lang="en-US"/>
              <a:t>Block-scoped definition of a variable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D09F6-39E5-CD4A-AA60-6990397E6AD4}" type="slidenum">
              <a:rPr lang="en-US"/>
              <a:pPr/>
              <a:t>36</a:t>
            </a:fld>
            <a:endParaRPr lang="en-US"/>
          </a:p>
        </p:txBody>
      </p:sp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1219200" y="1066800"/>
            <a:ext cx="6934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declaration-statement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 ::= &lt;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declaration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 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declaration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 ::= &lt;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type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 &lt;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variable-name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 </a:t>
            </a:r>
            <a:b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       | &lt;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type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 &lt;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variable-name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 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=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&lt;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expression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</a:t>
            </a:r>
            <a:endParaRPr lang="en-US" sz="2000"/>
          </a:p>
        </p:txBody>
      </p:sp>
      <p:grpSp>
        <p:nvGrpSpPr>
          <p:cNvPr id="235545" name="Group 25"/>
          <p:cNvGrpSpPr>
            <a:grpSpLocks/>
          </p:cNvGrpSpPr>
          <p:nvPr/>
        </p:nvGrpSpPr>
        <p:grpSpPr bwMode="auto">
          <a:xfrm>
            <a:off x="533400" y="2667000"/>
            <a:ext cx="8229600" cy="3581400"/>
            <a:chOff x="-2" y="-2"/>
            <a:chExt cx="3545" cy="2018"/>
          </a:xfrm>
        </p:grpSpPr>
        <p:grpSp>
          <p:nvGrpSpPr>
            <p:cNvPr id="235543" name="Group 23"/>
            <p:cNvGrpSpPr>
              <a:grpSpLocks/>
            </p:cNvGrpSpPr>
            <p:nvPr/>
          </p:nvGrpSpPr>
          <p:grpSpPr bwMode="auto">
            <a:xfrm>
              <a:off x="0" y="0"/>
              <a:ext cx="3541" cy="2014"/>
              <a:chOff x="0" y="0"/>
              <a:chExt cx="3541" cy="2014"/>
            </a:xfrm>
          </p:grpSpPr>
          <p:grpSp>
            <p:nvGrpSpPr>
              <p:cNvPr id="235532" name="Group 12"/>
              <p:cNvGrpSpPr>
                <a:grpSpLocks/>
              </p:cNvGrpSpPr>
              <p:nvPr/>
            </p:nvGrpSpPr>
            <p:grpSpPr bwMode="auto">
              <a:xfrm>
                <a:off x="0" y="0"/>
                <a:ext cx="1776" cy="633"/>
                <a:chOff x="0" y="0"/>
                <a:chExt cx="1776" cy="633"/>
              </a:xfrm>
            </p:grpSpPr>
            <p:sp>
              <p:nvSpPr>
                <p:cNvPr id="235525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690" cy="6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  <a:t>boolean done = false;</a:t>
                  </a:r>
                </a:p>
                <a:p>
                  <a:endParaRPr lang="en-US" sz="2000"/>
                </a:p>
              </p:txBody>
            </p:sp>
            <p:sp>
              <p:nvSpPr>
                <p:cNvPr id="235531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76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5534" name="Group 14"/>
              <p:cNvGrpSpPr>
                <a:grpSpLocks/>
              </p:cNvGrpSpPr>
              <p:nvPr/>
            </p:nvGrpSpPr>
            <p:grpSpPr bwMode="auto">
              <a:xfrm>
                <a:off x="1776" y="0"/>
                <a:ext cx="1765" cy="633"/>
                <a:chOff x="1776" y="0"/>
                <a:chExt cx="1765" cy="633"/>
              </a:xfrm>
            </p:grpSpPr>
            <p:sp>
              <p:nvSpPr>
                <p:cNvPr id="235526" name="Rectangle 6"/>
                <p:cNvSpPr>
                  <a:spLocks noChangeArrowheads="1"/>
                </p:cNvSpPr>
                <p:nvPr/>
              </p:nvSpPr>
              <p:spPr bwMode="auto">
                <a:xfrm>
                  <a:off x="1819" y="0"/>
                  <a:ext cx="1679" cy="6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Define a new variable named </a:t>
                  </a:r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done</a:t>
                  </a:r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 of type </a:t>
                  </a:r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boolean</a:t>
                  </a:r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, and initialize it to </a:t>
                  </a:r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false</a:t>
                  </a:r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.</a:t>
                  </a:r>
                </a:p>
                <a:p>
                  <a:endParaRPr lang="en-US" sz="2000"/>
                </a:p>
              </p:txBody>
            </p:sp>
            <p:sp>
              <p:nvSpPr>
                <p:cNvPr id="235533" name="Rectangle 13"/>
                <p:cNvSpPr>
                  <a:spLocks noChangeArrowheads="1"/>
                </p:cNvSpPr>
                <p:nvPr/>
              </p:nvSpPr>
              <p:spPr bwMode="auto">
                <a:xfrm>
                  <a:off x="1776" y="0"/>
                  <a:ext cx="1765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5536" name="Group 16"/>
              <p:cNvGrpSpPr>
                <a:grpSpLocks/>
              </p:cNvGrpSpPr>
              <p:nvPr/>
            </p:nvGrpSpPr>
            <p:grpSpPr bwMode="auto">
              <a:xfrm>
                <a:off x="0" y="633"/>
                <a:ext cx="1776" cy="518"/>
                <a:chOff x="0" y="633"/>
                <a:chExt cx="1776" cy="518"/>
              </a:xfrm>
            </p:grpSpPr>
            <p:sp>
              <p:nvSpPr>
                <p:cNvPr id="235527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633"/>
                  <a:ext cx="1690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  <a:t>Point p;</a:t>
                  </a:r>
                </a:p>
                <a:p>
                  <a:endParaRPr lang="en-US" sz="2000"/>
                </a:p>
              </p:txBody>
            </p:sp>
            <p:sp>
              <p:nvSpPr>
                <p:cNvPr id="235535" name="Rectangle 15"/>
                <p:cNvSpPr>
                  <a:spLocks noChangeArrowheads="1"/>
                </p:cNvSpPr>
                <p:nvPr/>
              </p:nvSpPr>
              <p:spPr bwMode="auto">
                <a:xfrm>
                  <a:off x="0" y="633"/>
                  <a:ext cx="1776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5538" name="Group 18"/>
              <p:cNvGrpSpPr>
                <a:grpSpLocks/>
              </p:cNvGrpSpPr>
              <p:nvPr/>
            </p:nvGrpSpPr>
            <p:grpSpPr bwMode="auto">
              <a:xfrm>
                <a:off x="1776" y="633"/>
                <a:ext cx="1765" cy="518"/>
                <a:chOff x="1776" y="633"/>
                <a:chExt cx="1765" cy="518"/>
              </a:xfrm>
            </p:grpSpPr>
            <p:sp>
              <p:nvSpPr>
                <p:cNvPr id="235528" name="Rectangle 8"/>
                <p:cNvSpPr>
                  <a:spLocks noChangeArrowheads="1"/>
                </p:cNvSpPr>
                <p:nvPr/>
              </p:nvSpPr>
              <p:spPr bwMode="auto">
                <a:xfrm>
                  <a:off x="1819" y="633"/>
                  <a:ext cx="1679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Define a new variable named </a:t>
                  </a:r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p</a:t>
                  </a:r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 of type </a:t>
                  </a:r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Point</a:t>
                  </a:r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.  (Do not initialize it.)</a:t>
                  </a:r>
                </a:p>
                <a:p>
                  <a:endParaRPr lang="en-US" sz="2000"/>
                </a:p>
              </p:txBody>
            </p:sp>
            <p:sp>
              <p:nvSpPr>
                <p:cNvPr id="235537" name="Rectangle 17"/>
                <p:cNvSpPr>
                  <a:spLocks noChangeArrowheads="1"/>
                </p:cNvSpPr>
                <p:nvPr/>
              </p:nvSpPr>
              <p:spPr bwMode="auto">
                <a:xfrm>
                  <a:off x="1776" y="633"/>
                  <a:ext cx="1765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5540" name="Group 20"/>
              <p:cNvGrpSpPr>
                <a:grpSpLocks/>
              </p:cNvGrpSpPr>
              <p:nvPr/>
            </p:nvGrpSpPr>
            <p:grpSpPr bwMode="auto">
              <a:xfrm>
                <a:off x="0" y="1151"/>
                <a:ext cx="1776" cy="863"/>
                <a:chOff x="0" y="1151"/>
                <a:chExt cx="1776" cy="863"/>
              </a:xfrm>
            </p:grpSpPr>
            <p:sp>
              <p:nvSpPr>
                <p:cNvPr id="235529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1151"/>
                  <a:ext cx="1690" cy="8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  <a:t>{</a:t>
                  </a:r>
                  <a:b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</a:br>
                  <a: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  <a:t>  int temp = a;</a:t>
                  </a:r>
                  <a:b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</a:br>
                  <a: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  <a:t>  a = b;</a:t>
                  </a:r>
                  <a:b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</a:br>
                  <a: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  <a:t>  b = temp;</a:t>
                  </a:r>
                  <a:b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</a:br>
                  <a: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  <a:t>}</a:t>
                  </a:r>
                </a:p>
                <a:p>
                  <a:endParaRPr lang="en-US" sz="2000"/>
                </a:p>
              </p:txBody>
            </p:sp>
            <p:sp>
              <p:nvSpPr>
                <p:cNvPr id="235539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1151"/>
                  <a:ext cx="1776" cy="86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5542" name="Group 22"/>
              <p:cNvGrpSpPr>
                <a:grpSpLocks/>
              </p:cNvGrpSpPr>
              <p:nvPr/>
            </p:nvGrpSpPr>
            <p:grpSpPr bwMode="auto">
              <a:xfrm>
                <a:off x="1776" y="1151"/>
                <a:ext cx="1765" cy="863"/>
                <a:chOff x="1776" y="1151"/>
                <a:chExt cx="1765" cy="863"/>
              </a:xfrm>
            </p:grpSpPr>
            <p:sp>
              <p:nvSpPr>
                <p:cNvPr id="235530" name="Rectangle 10"/>
                <p:cNvSpPr>
                  <a:spLocks noChangeArrowheads="1"/>
                </p:cNvSpPr>
                <p:nvPr/>
              </p:nvSpPr>
              <p:spPr bwMode="auto">
                <a:xfrm>
                  <a:off x="1819" y="1151"/>
                  <a:ext cx="1679" cy="8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Swap the values of the integer variables </a:t>
                  </a:r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a</a:t>
                  </a:r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 and </a:t>
                  </a:r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b</a:t>
                  </a:r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.</a:t>
                  </a:r>
                </a:p>
                <a:p>
                  <a:endParaRPr lang="en-US" sz="2000"/>
                </a:p>
              </p:txBody>
            </p:sp>
            <p:sp>
              <p:nvSpPr>
                <p:cNvPr id="235541" name="Rectangle 21"/>
                <p:cNvSpPr>
                  <a:spLocks noChangeArrowheads="1"/>
                </p:cNvSpPr>
                <p:nvPr/>
              </p:nvSpPr>
              <p:spPr bwMode="auto">
                <a:xfrm>
                  <a:off x="1776" y="1151"/>
                  <a:ext cx="1765" cy="86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35544" name="Rectangle 24"/>
            <p:cNvSpPr>
              <a:spLocks noChangeArrowheads="1"/>
            </p:cNvSpPr>
            <p:nvPr/>
          </p:nvSpPr>
          <p:spPr bwMode="auto">
            <a:xfrm>
              <a:off x="-2" y="-2"/>
              <a:ext cx="3545" cy="2018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>
                <a:latin typeface="Courier New" pitchFamily="-112" charset="0"/>
              </a:rPr>
              <a:t>if</a:t>
            </a:r>
            <a:r>
              <a:rPr lang="en-US"/>
              <a:t> Statement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57400"/>
            <a:ext cx="7772400" cy="609600"/>
          </a:xfrm>
        </p:spPr>
        <p:txBody>
          <a:bodyPr/>
          <a:lstStyle/>
          <a:p>
            <a:r>
              <a:rPr lang="en-US"/>
              <a:t>Dangling else resolved in the usual way</a:t>
            </a:r>
          </a:p>
        </p:txBody>
      </p:sp>
      <p:sp>
        <p:nvSpPr>
          <p:cNvPr id="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3241-F66A-C84A-BC1F-C6881939782F}" type="slidenum">
              <a:rPr lang="en-US"/>
              <a:pPr/>
              <a:t>37</a:t>
            </a:fld>
            <a:endParaRPr lang="en-US"/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838200" y="1371600"/>
            <a:ext cx="784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if-statement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 ::=  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if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(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expression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)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&lt;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statement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</a:t>
            </a:r>
            <a:b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     |  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if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(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expression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)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&lt;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statement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else 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statement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</a:t>
            </a:r>
            <a:endParaRPr lang="en-US" sz="2000"/>
          </a:p>
        </p:txBody>
      </p:sp>
      <p:grpSp>
        <p:nvGrpSpPr>
          <p:cNvPr id="236575" name="Group 31"/>
          <p:cNvGrpSpPr>
            <a:grpSpLocks/>
          </p:cNvGrpSpPr>
          <p:nvPr/>
        </p:nvGrpSpPr>
        <p:grpSpPr bwMode="auto">
          <a:xfrm>
            <a:off x="838200" y="2590800"/>
            <a:ext cx="7924800" cy="3733800"/>
            <a:chOff x="-2" y="-2"/>
            <a:chExt cx="3545" cy="2191"/>
          </a:xfrm>
        </p:grpSpPr>
        <p:grpSp>
          <p:nvGrpSpPr>
            <p:cNvPr id="236573" name="Group 29"/>
            <p:cNvGrpSpPr>
              <a:grpSpLocks/>
            </p:cNvGrpSpPr>
            <p:nvPr/>
          </p:nvGrpSpPr>
          <p:grpSpPr bwMode="auto">
            <a:xfrm>
              <a:off x="0" y="0"/>
              <a:ext cx="3541" cy="2187"/>
              <a:chOff x="0" y="0"/>
              <a:chExt cx="3541" cy="2187"/>
            </a:xfrm>
          </p:grpSpPr>
          <p:grpSp>
            <p:nvGrpSpPr>
              <p:cNvPr id="236558" name="Group 14"/>
              <p:cNvGrpSpPr>
                <a:grpSpLocks/>
              </p:cNvGrpSpPr>
              <p:nvPr/>
            </p:nvGrpSpPr>
            <p:grpSpPr bwMode="auto">
              <a:xfrm>
                <a:off x="0" y="0"/>
                <a:ext cx="1776" cy="403"/>
                <a:chOff x="0" y="0"/>
                <a:chExt cx="1776" cy="403"/>
              </a:xfrm>
            </p:grpSpPr>
            <p:sp>
              <p:nvSpPr>
                <p:cNvPr id="236549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Java Statement</a:t>
                  </a: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36557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6560" name="Group 16"/>
              <p:cNvGrpSpPr>
                <a:grpSpLocks/>
              </p:cNvGrpSpPr>
              <p:nvPr/>
            </p:nvGrpSpPr>
            <p:grpSpPr bwMode="auto">
              <a:xfrm>
                <a:off x="1776" y="0"/>
                <a:ext cx="1765" cy="403"/>
                <a:chOff x="1776" y="0"/>
                <a:chExt cx="1765" cy="403"/>
              </a:xfrm>
            </p:grpSpPr>
            <p:sp>
              <p:nvSpPr>
                <p:cNvPr id="236550" name="Rectangle 6"/>
                <p:cNvSpPr>
                  <a:spLocks noChangeArrowheads="1"/>
                </p:cNvSpPr>
                <p:nvPr/>
              </p:nvSpPr>
              <p:spPr bwMode="auto">
                <a:xfrm>
                  <a:off x="1819" y="0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Equivalent Command in English</a:t>
                  </a: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36559" name="Rectangle 15"/>
                <p:cNvSpPr>
                  <a:spLocks noChangeArrowheads="1"/>
                </p:cNvSpPr>
                <p:nvPr/>
              </p:nvSpPr>
              <p:spPr bwMode="auto">
                <a:xfrm>
                  <a:off x="1776" y="0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6562" name="Group 18"/>
              <p:cNvGrpSpPr>
                <a:grpSpLocks/>
              </p:cNvGrpSpPr>
              <p:nvPr/>
            </p:nvGrpSpPr>
            <p:grpSpPr bwMode="auto">
              <a:xfrm>
                <a:off x="0" y="403"/>
                <a:ext cx="1776" cy="518"/>
                <a:chOff x="0" y="403"/>
                <a:chExt cx="1776" cy="518"/>
              </a:xfrm>
            </p:grpSpPr>
            <p:sp>
              <p:nvSpPr>
                <p:cNvPr id="236551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1690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Arial Unicode MS" pitchFamily="-112" charset="0"/>
                      <a:cs typeface="Arial Unicode MS" pitchFamily="-112" charset="0"/>
                    </a:rPr>
                    <a:t>if (i &gt; 0) i--;</a:t>
                  </a:r>
                  <a:endParaRPr lang="en-US" sz="2000" b="1">
                    <a:solidFill>
                      <a:srgbClr val="000000"/>
                    </a:solidFill>
                    <a:latin typeface="Courier New" pitchFamily="-112" charset="0"/>
                    <a:ea typeface="Courier New" pitchFamily="-112" charset="0"/>
                    <a:cs typeface="Courier New" pitchFamily="-112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236561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1776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6564" name="Group 20"/>
              <p:cNvGrpSpPr>
                <a:grpSpLocks/>
              </p:cNvGrpSpPr>
              <p:nvPr/>
            </p:nvGrpSpPr>
            <p:grpSpPr bwMode="auto">
              <a:xfrm>
                <a:off x="1776" y="403"/>
                <a:ext cx="1765" cy="518"/>
                <a:chOff x="1776" y="403"/>
                <a:chExt cx="1765" cy="518"/>
              </a:xfrm>
            </p:grpSpPr>
            <p:sp>
              <p:nvSpPr>
                <p:cNvPr id="236552" name="Rectangle 8"/>
                <p:cNvSpPr>
                  <a:spLocks noChangeArrowheads="1"/>
                </p:cNvSpPr>
                <p:nvPr/>
              </p:nvSpPr>
              <p:spPr bwMode="auto">
                <a:xfrm>
                  <a:off x="1819" y="403"/>
                  <a:ext cx="1679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Decrement </a:t>
                  </a:r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i</a:t>
                  </a:r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, but only if it is greater than zero.</a:t>
                  </a:r>
                </a:p>
                <a:p>
                  <a:endParaRPr lang="en-US" sz="2000"/>
                </a:p>
              </p:txBody>
            </p:sp>
            <p:sp>
              <p:nvSpPr>
                <p:cNvPr id="236563" name="Rectangle 19"/>
                <p:cNvSpPr>
                  <a:spLocks noChangeArrowheads="1"/>
                </p:cNvSpPr>
                <p:nvPr/>
              </p:nvSpPr>
              <p:spPr bwMode="auto">
                <a:xfrm>
                  <a:off x="1776" y="403"/>
                  <a:ext cx="1765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6566" name="Group 22"/>
              <p:cNvGrpSpPr>
                <a:grpSpLocks/>
              </p:cNvGrpSpPr>
              <p:nvPr/>
            </p:nvGrpSpPr>
            <p:grpSpPr bwMode="auto">
              <a:xfrm>
                <a:off x="0" y="921"/>
                <a:ext cx="1776" cy="518"/>
                <a:chOff x="0" y="921"/>
                <a:chExt cx="1776" cy="518"/>
              </a:xfrm>
            </p:grpSpPr>
            <p:sp>
              <p:nvSpPr>
                <p:cNvPr id="236553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921"/>
                  <a:ext cx="1690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Arial Unicode MS" pitchFamily="-112" charset="0"/>
                      <a:cs typeface="Arial Unicode MS" pitchFamily="-112" charset="0"/>
                    </a:rPr>
                    <a:t>if (a &lt; b) b -= a;</a:t>
                  </a:r>
                  <a: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  <a:t/>
                  </a:r>
                  <a:b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</a:br>
                  <a: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Arial Unicode MS" pitchFamily="-112" charset="0"/>
                      <a:cs typeface="Arial Unicode MS" pitchFamily="-112" charset="0"/>
                    </a:rPr>
                    <a:t>else a -= b;</a:t>
                  </a:r>
                  <a:endParaRPr lang="en-US" sz="2000" b="1">
                    <a:solidFill>
                      <a:srgbClr val="000000"/>
                    </a:solidFill>
                    <a:latin typeface="Courier New" pitchFamily="-112" charset="0"/>
                    <a:ea typeface="Courier New" pitchFamily="-112" charset="0"/>
                    <a:cs typeface="Courier New" pitchFamily="-112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236565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921"/>
                  <a:ext cx="1776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6568" name="Group 24"/>
              <p:cNvGrpSpPr>
                <a:grpSpLocks/>
              </p:cNvGrpSpPr>
              <p:nvPr/>
            </p:nvGrpSpPr>
            <p:grpSpPr bwMode="auto">
              <a:xfrm>
                <a:off x="1776" y="921"/>
                <a:ext cx="1765" cy="518"/>
                <a:chOff x="1776" y="921"/>
                <a:chExt cx="1765" cy="518"/>
              </a:xfrm>
            </p:grpSpPr>
            <p:sp>
              <p:nvSpPr>
                <p:cNvPr id="236554" name="Rectangle 10"/>
                <p:cNvSpPr>
                  <a:spLocks noChangeArrowheads="1"/>
                </p:cNvSpPr>
                <p:nvPr/>
              </p:nvSpPr>
              <p:spPr bwMode="auto">
                <a:xfrm>
                  <a:off x="1819" y="921"/>
                  <a:ext cx="1679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Subtract the smaller of </a:t>
                  </a:r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a</a:t>
                  </a:r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 or </a:t>
                  </a:r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b</a:t>
                  </a:r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 from the larger.</a:t>
                  </a:r>
                </a:p>
                <a:p>
                  <a:endParaRPr lang="en-US" sz="2000"/>
                </a:p>
              </p:txBody>
            </p:sp>
            <p:sp>
              <p:nvSpPr>
                <p:cNvPr id="236567" name="Rectangle 23"/>
                <p:cNvSpPr>
                  <a:spLocks noChangeArrowheads="1"/>
                </p:cNvSpPr>
                <p:nvPr/>
              </p:nvSpPr>
              <p:spPr bwMode="auto">
                <a:xfrm>
                  <a:off x="1776" y="921"/>
                  <a:ext cx="1765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6570" name="Group 26"/>
              <p:cNvGrpSpPr>
                <a:grpSpLocks/>
              </p:cNvGrpSpPr>
              <p:nvPr/>
            </p:nvGrpSpPr>
            <p:grpSpPr bwMode="auto">
              <a:xfrm>
                <a:off x="0" y="1439"/>
                <a:ext cx="1776" cy="748"/>
                <a:chOff x="0" y="1439"/>
                <a:chExt cx="1776" cy="748"/>
              </a:xfrm>
            </p:grpSpPr>
            <p:sp>
              <p:nvSpPr>
                <p:cNvPr id="236555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1439"/>
                  <a:ext cx="1690" cy="7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Arial Unicode MS" pitchFamily="-112" charset="0"/>
                      <a:cs typeface="Arial Unicode MS" pitchFamily="-112" charset="0"/>
                    </a:rPr>
                    <a:t>if (reset) {</a:t>
                  </a:r>
                  <a: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  <a:t/>
                  </a:r>
                  <a:b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</a:br>
                  <a: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Arial Unicode MS" pitchFamily="-112" charset="0"/>
                      <a:cs typeface="Arial Unicode MS" pitchFamily="-112" charset="0"/>
                    </a:rPr>
                    <a:t>  a = b = 0;</a:t>
                  </a:r>
                  <a: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  <a:t/>
                  </a:r>
                  <a:b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</a:br>
                  <a: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Arial Unicode MS" pitchFamily="-112" charset="0"/>
                      <a:cs typeface="Arial Unicode MS" pitchFamily="-112" charset="0"/>
                    </a:rPr>
                    <a:t>  reset = false;</a:t>
                  </a:r>
                  <a: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  <a:t/>
                  </a:r>
                  <a:b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</a:br>
                  <a: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Arial Unicode MS" pitchFamily="-112" charset="0"/>
                      <a:cs typeface="Arial Unicode MS" pitchFamily="-112" charset="0"/>
                    </a:rPr>
                    <a:t>}</a:t>
                  </a:r>
                  <a:endParaRPr lang="en-US" sz="2000" b="1">
                    <a:solidFill>
                      <a:srgbClr val="000000"/>
                    </a:solidFill>
                    <a:latin typeface="Courier New" pitchFamily="-112" charset="0"/>
                    <a:ea typeface="Courier New" pitchFamily="-112" charset="0"/>
                    <a:cs typeface="Courier New" pitchFamily="-112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236569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1439"/>
                  <a:ext cx="1776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6572" name="Group 28"/>
              <p:cNvGrpSpPr>
                <a:grpSpLocks/>
              </p:cNvGrpSpPr>
              <p:nvPr/>
            </p:nvGrpSpPr>
            <p:grpSpPr bwMode="auto">
              <a:xfrm>
                <a:off x="1776" y="1439"/>
                <a:ext cx="1765" cy="748"/>
                <a:chOff x="1776" y="1439"/>
                <a:chExt cx="1765" cy="748"/>
              </a:xfrm>
            </p:grpSpPr>
            <p:sp>
              <p:nvSpPr>
                <p:cNvPr id="236556" name="Rectangle 12"/>
                <p:cNvSpPr>
                  <a:spLocks noChangeArrowheads="1"/>
                </p:cNvSpPr>
                <p:nvPr/>
              </p:nvSpPr>
              <p:spPr bwMode="auto">
                <a:xfrm>
                  <a:off x="1819" y="1439"/>
                  <a:ext cx="1679" cy="7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If </a:t>
                  </a:r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reset</a:t>
                  </a:r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 is </a:t>
                  </a:r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true</a:t>
                  </a:r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, zero out </a:t>
                  </a:r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a</a:t>
                  </a:r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 and </a:t>
                  </a:r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b</a:t>
                  </a:r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 and then set </a:t>
                  </a:r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reset</a:t>
                  </a:r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 to </a:t>
                  </a:r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false</a:t>
                  </a:r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.</a:t>
                  </a:r>
                </a:p>
                <a:p>
                  <a:endParaRPr lang="en-US" sz="2000"/>
                </a:p>
              </p:txBody>
            </p:sp>
            <p:sp>
              <p:nvSpPr>
                <p:cNvPr id="236571" name="Rectangle 27"/>
                <p:cNvSpPr>
                  <a:spLocks noChangeArrowheads="1"/>
                </p:cNvSpPr>
                <p:nvPr/>
              </p:nvSpPr>
              <p:spPr bwMode="auto">
                <a:xfrm>
                  <a:off x="1776" y="1439"/>
                  <a:ext cx="1765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36574" name="Rectangle 30"/>
            <p:cNvSpPr>
              <a:spLocks noChangeArrowheads="1"/>
            </p:cNvSpPr>
            <p:nvPr/>
          </p:nvSpPr>
          <p:spPr bwMode="auto">
            <a:xfrm>
              <a:off x="-2" y="-2"/>
              <a:ext cx="3545" cy="2191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>
                <a:latin typeface="Courier New" pitchFamily="-112" charset="0"/>
              </a:rPr>
              <a:t>while</a:t>
            </a:r>
            <a:r>
              <a:rPr lang="en-US"/>
              <a:t> Statement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57400"/>
            <a:ext cx="77724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Evaluate expression; if false do nothing</a:t>
            </a:r>
          </a:p>
          <a:p>
            <a:pPr>
              <a:lnSpc>
                <a:spcPct val="90000"/>
              </a:lnSpc>
            </a:pPr>
            <a:r>
              <a:rPr lang="en-US"/>
              <a:t>Otherwise execute statement, then repeat</a:t>
            </a:r>
          </a:p>
          <a:p>
            <a:pPr>
              <a:lnSpc>
                <a:spcPct val="90000"/>
              </a:lnSpc>
            </a:pPr>
            <a:r>
              <a:rPr lang="en-US"/>
              <a:t>Iteration is another hallmark of imperative languages</a:t>
            </a:r>
          </a:p>
          <a:p>
            <a:pPr>
              <a:lnSpc>
                <a:spcPct val="90000"/>
              </a:lnSpc>
            </a:pPr>
            <a:r>
              <a:rPr lang="en-US"/>
              <a:t>(Note that this iteration would not make sense without side effects, since the value of the expression must change)</a:t>
            </a:r>
          </a:p>
          <a:p>
            <a:pPr>
              <a:lnSpc>
                <a:spcPct val="90000"/>
              </a:lnSpc>
            </a:pPr>
            <a:r>
              <a:rPr lang="en-US"/>
              <a:t>Java also has </a:t>
            </a:r>
            <a:r>
              <a:rPr lang="en-US" b="1">
                <a:latin typeface="Courier New" pitchFamily="-112" charset="0"/>
              </a:rPr>
              <a:t>do</a:t>
            </a:r>
            <a:r>
              <a:rPr lang="en-US"/>
              <a:t> and </a:t>
            </a:r>
            <a:r>
              <a:rPr lang="en-US" b="1">
                <a:latin typeface="Courier New" pitchFamily="-112" charset="0"/>
              </a:rPr>
              <a:t>for</a:t>
            </a:r>
            <a:r>
              <a:rPr lang="en-US"/>
              <a:t> loops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0056-F096-E04D-A848-76D3B43290EE}" type="slidenum">
              <a:rPr lang="en-US"/>
              <a:pPr/>
              <a:t>38</a:t>
            </a:fld>
            <a:endParaRPr lang="en-US"/>
          </a:p>
        </p:txBody>
      </p:sp>
      <p:sp>
        <p:nvSpPr>
          <p:cNvPr id="237572" name="Text Box 4"/>
          <p:cNvSpPr txBox="1">
            <a:spLocks noChangeArrowheads="1"/>
          </p:cNvSpPr>
          <p:nvPr/>
        </p:nvSpPr>
        <p:spPr bwMode="auto">
          <a:xfrm>
            <a:off x="838200" y="1371600"/>
            <a:ext cx="784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while-statement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 ::=  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while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(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expression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)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&lt;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statement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71BC-088A-0040-B539-8ACFEA14DBCA}" type="slidenum">
              <a:rPr lang="en-US"/>
              <a:pPr/>
              <a:t>39</a:t>
            </a:fld>
            <a:endParaRPr lang="en-US"/>
          </a:p>
        </p:txBody>
      </p:sp>
      <p:grpSp>
        <p:nvGrpSpPr>
          <p:cNvPr id="238628" name="Group 36"/>
          <p:cNvGrpSpPr>
            <a:grpSpLocks/>
          </p:cNvGrpSpPr>
          <p:nvPr/>
        </p:nvGrpSpPr>
        <p:grpSpPr bwMode="auto">
          <a:xfrm>
            <a:off x="609600" y="304800"/>
            <a:ext cx="8001000" cy="5867400"/>
            <a:chOff x="-2" y="-2"/>
            <a:chExt cx="3545" cy="3169"/>
          </a:xfrm>
        </p:grpSpPr>
        <p:grpSp>
          <p:nvGrpSpPr>
            <p:cNvPr id="238626" name="Group 34"/>
            <p:cNvGrpSpPr>
              <a:grpSpLocks/>
            </p:cNvGrpSpPr>
            <p:nvPr/>
          </p:nvGrpSpPr>
          <p:grpSpPr bwMode="auto">
            <a:xfrm>
              <a:off x="0" y="0"/>
              <a:ext cx="3541" cy="3165"/>
              <a:chOff x="0" y="0"/>
              <a:chExt cx="3541" cy="3165"/>
            </a:xfrm>
          </p:grpSpPr>
          <p:grpSp>
            <p:nvGrpSpPr>
              <p:cNvPr id="238607" name="Group 15"/>
              <p:cNvGrpSpPr>
                <a:grpSpLocks/>
              </p:cNvGrpSpPr>
              <p:nvPr/>
            </p:nvGrpSpPr>
            <p:grpSpPr bwMode="auto">
              <a:xfrm>
                <a:off x="0" y="0"/>
                <a:ext cx="1776" cy="403"/>
                <a:chOff x="0" y="0"/>
                <a:chExt cx="1776" cy="403"/>
              </a:xfrm>
            </p:grpSpPr>
            <p:sp>
              <p:nvSpPr>
                <p:cNvPr id="238596" name="Rectangle 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Java Statement</a:t>
                  </a: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38606" name="Rectangle 1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8609" name="Group 17"/>
              <p:cNvGrpSpPr>
                <a:grpSpLocks/>
              </p:cNvGrpSpPr>
              <p:nvPr/>
            </p:nvGrpSpPr>
            <p:grpSpPr bwMode="auto">
              <a:xfrm>
                <a:off x="1776" y="0"/>
                <a:ext cx="1765" cy="403"/>
                <a:chOff x="1776" y="0"/>
                <a:chExt cx="1765" cy="403"/>
              </a:xfrm>
            </p:grpSpPr>
            <p:sp>
              <p:nvSpPr>
                <p:cNvPr id="238597" name="Rectangle 5"/>
                <p:cNvSpPr>
                  <a:spLocks noChangeArrowheads="1"/>
                </p:cNvSpPr>
                <p:nvPr/>
              </p:nvSpPr>
              <p:spPr bwMode="auto">
                <a:xfrm>
                  <a:off x="1819" y="0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Equivalent Command in English</a:t>
                  </a: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38608" name="Rectangle 16"/>
                <p:cNvSpPr>
                  <a:spLocks noChangeArrowheads="1"/>
                </p:cNvSpPr>
                <p:nvPr/>
              </p:nvSpPr>
              <p:spPr bwMode="auto">
                <a:xfrm>
                  <a:off x="1776" y="0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8611" name="Group 19"/>
              <p:cNvGrpSpPr>
                <a:grpSpLocks/>
              </p:cNvGrpSpPr>
              <p:nvPr/>
            </p:nvGrpSpPr>
            <p:grpSpPr bwMode="auto">
              <a:xfrm>
                <a:off x="0" y="403"/>
                <a:ext cx="1776" cy="518"/>
                <a:chOff x="0" y="403"/>
                <a:chExt cx="1776" cy="518"/>
              </a:xfrm>
            </p:grpSpPr>
            <p:sp>
              <p:nvSpPr>
                <p:cNvPr id="238598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1690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Arial Unicode MS" pitchFamily="-112" charset="0"/>
                      <a:cs typeface="Arial Unicode MS" pitchFamily="-112" charset="0"/>
                    </a:rPr>
                    <a:t>while (a&lt;100) a+=5;</a:t>
                  </a:r>
                  <a:endParaRPr lang="en-US" sz="2000" b="1">
                    <a:solidFill>
                      <a:srgbClr val="000000"/>
                    </a:solidFill>
                    <a:latin typeface="Courier New" pitchFamily="-112" charset="0"/>
                    <a:ea typeface="Courier New" pitchFamily="-112" charset="0"/>
                    <a:cs typeface="Courier New" pitchFamily="-112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238610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1776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8613" name="Group 21"/>
              <p:cNvGrpSpPr>
                <a:grpSpLocks/>
              </p:cNvGrpSpPr>
              <p:nvPr/>
            </p:nvGrpSpPr>
            <p:grpSpPr bwMode="auto">
              <a:xfrm>
                <a:off x="1776" y="403"/>
                <a:ext cx="1765" cy="518"/>
                <a:chOff x="1776" y="403"/>
                <a:chExt cx="1765" cy="518"/>
              </a:xfrm>
            </p:grpSpPr>
            <p:sp>
              <p:nvSpPr>
                <p:cNvPr id="238599" name="Rectangle 7"/>
                <p:cNvSpPr>
                  <a:spLocks noChangeArrowheads="1"/>
                </p:cNvSpPr>
                <p:nvPr/>
              </p:nvSpPr>
              <p:spPr bwMode="auto">
                <a:xfrm>
                  <a:off x="1819" y="403"/>
                  <a:ext cx="1679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As long as </a:t>
                  </a:r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a</a:t>
                  </a:r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 is less than 100, keep adding 5 to </a:t>
                  </a:r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a</a:t>
                  </a:r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.</a:t>
                  </a:r>
                </a:p>
                <a:p>
                  <a:endParaRPr lang="en-US" sz="2000"/>
                </a:p>
              </p:txBody>
            </p:sp>
            <p:sp>
              <p:nvSpPr>
                <p:cNvPr id="238612" name="Rectangle 20"/>
                <p:cNvSpPr>
                  <a:spLocks noChangeArrowheads="1"/>
                </p:cNvSpPr>
                <p:nvPr/>
              </p:nvSpPr>
              <p:spPr bwMode="auto">
                <a:xfrm>
                  <a:off x="1776" y="403"/>
                  <a:ext cx="1765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8615" name="Group 23"/>
              <p:cNvGrpSpPr>
                <a:grpSpLocks/>
              </p:cNvGrpSpPr>
              <p:nvPr/>
            </p:nvGrpSpPr>
            <p:grpSpPr bwMode="auto">
              <a:xfrm>
                <a:off x="0" y="921"/>
                <a:ext cx="1776" cy="978"/>
                <a:chOff x="0" y="921"/>
                <a:chExt cx="1776" cy="978"/>
              </a:xfrm>
            </p:grpSpPr>
            <p:sp>
              <p:nvSpPr>
                <p:cNvPr id="238600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921"/>
                  <a:ext cx="1690" cy="9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Arial Unicode MS" pitchFamily="-112" charset="0"/>
                      <a:cs typeface="Arial Unicode MS" pitchFamily="-112" charset="0"/>
                    </a:rPr>
                    <a:t>while (a!=b)</a:t>
                  </a:r>
                  <a:b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Arial Unicode MS" pitchFamily="-112" charset="0"/>
                      <a:cs typeface="Arial Unicode MS" pitchFamily="-112" charset="0"/>
                    </a:rPr>
                  </a:br>
                  <a: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Arial Unicode MS" pitchFamily="-112" charset="0"/>
                      <a:cs typeface="Arial Unicode MS" pitchFamily="-112" charset="0"/>
                    </a:rPr>
                    <a:t>  if (a &lt; b) b -= a;</a:t>
                  </a:r>
                  <a: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  <a:t/>
                  </a:r>
                  <a:b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</a:br>
                  <a: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  <a:t>  </a:t>
                  </a:r>
                  <a: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Arial Unicode MS" pitchFamily="-112" charset="0"/>
                      <a:cs typeface="Arial Unicode MS" pitchFamily="-112" charset="0"/>
                    </a:rPr>
                    <a:t>else a -= b;</a:t>
                  </a:r>
                  <a:endParaRPr lang="en-US" sz="2000" b="1">
                    <a:solidFill>
                      <a:srgbClr val="000000"/>
                    </a:solidFill>
                    <a:latin typeface="Courier New" pitchFamily="-112" charset="0"/>
                    <a:ea typeface="Courier New" pitchFamily="-112" charset="0"/>
                    <a:cs typeface="Courier New" pitchFamily="-112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238614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921"/>
                  <a:ext cx="1776" cy="97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8617" name="Group 25"/>
              <p:cNvGrpSpPr>
                <a:grpSpLocks/>
              </p:cNvGrpSpPr>
              <p:nvPr/>
            </p:nvGrpSpPr>
            <p:grpSpPr bwMode="auto">
              <a:xfrm>
                <a:off x="1776" y="921"/>
                <a:ext cx="1765" cy="978"/>
                <a:chOff x="1776" y="921"/>
                <a:chExt cx="1765" cy="978"/>
              </a:xfrm>
            </p:grpSpPr>
            <p:sp>
              <p:nvSpPr>
                <p:cNvPr id="238601" name="Rectangle 9"/>
                <p:cNvSpPr>
                  <a:spLocks noChangeArrowheads="1"/>
                </p:cNvSpPr>
                <p:nvPr/>
              </p:nvSpPr>
              <p:spPr bwMode="auto">
                <a:xfrm>
                  <a:off x="1819" y="921"/>
                  <a:ext cx="1679" cy="9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Subtract the smaller of </a:t>
                  </a:r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a</a:t>
                  </a:r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 or </a:t>
                  </a:r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b</a:t>
                  </a:r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 from the larger, over and over until they are equal. (This is Euclid's algorithm for finding the GCD of two positive integers.)</a:t>
                  </a:r>
                </a:p>
                <a:p>
                  <a:endParaRPr lang="en-US" sz="2000"/>
                </a:p>
              </p:txBody>
            </p:sp>
            <p:sp>
              <p:nvSpPr>
                <p:cNvPr id="238616" name="Rectangle 24"/>
                <p:cNvSpPr>
                  <a:spLocks noChangeArrowheads="1"/>
                </p:cNvSpPr>
                <p:nvPr/>
              </p:nvSpPr>
              <p:spPr bwMode="auto">
                <a:xfrm>
                  <a:off x="1776" y="921"/>
                  <a:ext cx="1765" cy="97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8619" name="Group 27"/>
              <p:cNvGrpSpPr>
                <a:grpSpLocks/>
              </p:cNvGrpSpPr>
              <p:nvPr/>
            </p:nvGrpSpPr>
            <p:grpSpPr bwMode="auto">
              <a:xfrm>
                <a:off x="0" y="1899"/>
                <a:ext cx="1776" cy="748"/>
                <a:chOff x="0" y="1899"/>
                <a:chExt cx="1776" cy="748"/>
              </a:xfrm>
            </p:grpSpPr>
            <p:sp>
              <p:nvSpPr>
                <p:cNvPr id="238602" name="Rectangle 10"/>
                <p:cNvSpPr>
                  <a:spLocks noChangeArrowheads="1"/>
                </p:cNvSpPr>
                <p:nvPr/>
              </p:nvSpPr>
              <p:spPr bwMode="auto">
                <a:xfrm>
                  <a:off x="43" y="1899"/>
                  <a:ext cx="1690" cy="7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Arial Unicode MS" pitchFamily="-112" charset="0"/>
                      <a:cs typeface="Arial Unicode MS" pitchFamily="-112" charset="0"/>
                    </a:rPr>
                    <a:t>while (time&gt;0) {</a:t>
                  </a:r>
                  <a: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  <a:t/>
                  </a:r>
                  <a:b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</a:br>
                  <a: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Arial Unicode MS" pitchFamily="-112" charset="0"/>
                      <a:cs typeface="Arial Unicode MS" pitchFamily="-112" charset="0"/>
                    </a:rPr>
                    <a:t>  simulate();</a:t>
                  </a:r>
                  <a: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  <a:t/>
                  </a:r>
                  <a:b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</a:br>
                  <a: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Arial Unicode MS" pitchFamily="-112" charset="0"/>
                      <a:cs typeface="Arial Unicode MS" pitchFamily="-112" charset="0"/>
                    </a:rPr>
                    <a:t>  time--;</a:t>
                  </a:r>
                  <a: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  <a:t/>
                  </a:r>
                  <a:b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</a:br>
                  <a: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Arial Unicode MS" pitchFamily="-112" charset="0"/>
                      <a:cs typeface="Arial Unicode MS" pitchFamily="-112" charset="0"/>
                    </a:rPr>
                    <a:t>}</a:t>
                  </a:r>
                  <a:endParaRPr lang="en-US" sz="2000" b="1">
                    <a:solidFill>
                      <a:srgbClr val="000000"/>
                    </a:solidFill>
                    <a:latin typeface="Courier New" pitchFamily="-112" charset="0"/>
                    <a:ea typeface="Courier New" pitchFamily="-112" charset="0"/>
                    <a:cs typeface="Courier New" pitchFamily="-112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238618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1899"/>
                  <a:ext cx="1776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8621" name="Group 29"/>
              <p:cNvGrpSpPr>
                <a:grpSpLocks/>
              </p:cNvGrpSpPr>
              <p:nvPr/>
            </p:nvGrpSpPr>
            <p:grpSpPr bwMode="auto">
              <a:xfrm>
                <a:off x="1776" y="1899"/>
                <a:ext cx="1765" cy="748"/>
                <a:chOff x="1776" y="1899"/>
                <a:chExt cx="1765" cy="748"/>
              </a:xfrm>
            </p:grpSpPr>
            <p:sp>
              <p:nvSpPr>
                <p:cNvPr id="238603" name="Rectangle 11"/>
                <p:cNvSpPr>
                  <a:spLocks noChangeArrowheads="1"/>
                </p:cNvSpPr>
                <p:nvPr/>
              </p:nvSpPr>
              <p:spPr bwMode="auto">
                <a:xfrm>
                  <a:off x="1819" y="1899"/>
                  <a:ext cx="1679" cy="7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As long as </a:t>
                  </a:r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time</a:t>
                  </a:r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 is greater than zero, call the </a:t>
                  </a:r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simulate</a:t>
                  </a:r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 method of the current class and then decrement </a:t>
                  </a:r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time</a:t>
                  </a:r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.</a:t>
                  </a:r>
                </a:p>
                <a:p>
                  <a:endParaRPr lang="en-US" sz="2000"/>
                </a:p>
              </p:txBody>
            </p:sp>
            <p:sp>
              <p:nvSpPr>
                <p:cNvPr id="238620" name="Rectangle 28"/>
                <p:cNvSpPr>
                  <a:spLocks noChangeArrowheads="1"/>
                </p:cNvSpPr>
                <p:nvPr/>
              </p:nvSpPr>
              <p:spPr bwMode="auto">
                <a:xfrm>
                  <a:off x="1776" y="1899"/>
                  <a:ext cx="1765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8623" name="Group 31"/>
              <p:cNvGrpSpPr>
                <a:grpSpLocks/>
              </p:cNvGrpSpPr>
              <p:nvPr/>
            </p:nvGrpSpPr>
            <p:grpSpPr bwMode="auto">
              <a:xfrm>
                <a:off x="0" y="2647"/>
                <a:ext cx="1776" cy="518"/>
                <a:chOff x="0" y="2647"/>
                <a:chExt cx="1776" cy="518"/>
              </a:xfrm>
            </p:grpSpPr>
            <p:sp>
              <p:nvSpPr>
                <p:cNvPr id="238604" name="Rectangle 12"/>
                <p:cNvSpPr>
                  <a:spLocks noChangeArrowheads="1"/>
                </p:cNvSpPr>
                <p:nvPr/>
              </p:nvSpPr>
              <p:spPr bwMode="auto">
                <a:xfrm>
                  <a:off x="43" y="2647"/>
                  <a:ext cx="1690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Arial Unicode MS" pitchFamily="-112" charset="0"/>
                      <a:cs typeface="Arial Unicode MS" pitchFamily="-112" charset="0"/>
                    </a:rPr>
                    <a:t>while (true) work();</a:t>
                  </a:r>
                  <a:endParaRPr lang="en-US" sz="2000" b="1">
                    <a:solidFill>
                      <a:srgbClr val="000000"/>
                    </a:solidFill>
                    <a:latin typeface="Courier New" pitchFamily="-112" charset="0"/>
                    <a:ea typeface="Courier New" pitchFamily="-112" charset="0"/>
                    <a:cs typeface="Courier New" pitchFamily="-112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238622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2647"/>
                  <a:ext cx="1776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8625" name="Group 33"/>
              <p:cNvGrpSpPr>
                <a:grpSpLocks/>
              </p:cNvGrpSpPr>
              <p:nvPr/>
            </p:nvGrpSpPr>
            <p:grpSpPr bwMode="auto">
              <a:xfrm>
                <a:off x="1776" y="2647"/>
                <a:ext cx="1765" cy="518"/>
                <a:chOff x="1776" y="2647"/>
                <a:chExt cx="1765" cy="518"/>
              </a:xfrm>
            </p:grpSpPr>
            <p:sp>
              <p:nvSpPr>
                <p:cNvPr id="238605" name="Rectangle 13"/>
                <p:cNvSpPr>
                  <a:spLocks noChangeArrowheads="1"/>
                </p:cNvSpPr>
                <p:nvPr/>
              </p:nvSpPr>
              <p:spPr bwMode="auto">
                <a:xfrm>
                  <a:off x="1819" y="2647"/>
                  <a:ext cx="1679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Call the </a:t>
                  </a:r>
                  <a:r>
                    <a:rPr lang="en-US" sz="20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work</a:t>
                  </a:r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 method of the current class over and over, forever.</a:t>
                  </a:r>
                </a:p>
                <a:p>
                  <a:endParaRPr lang="en-US" sz="2000"/>
                </a:p>
              </p:txBody>
            </p:sp>
            <p:sp>
              <p:nvSpPr>
                <p:cNvPr id="238624" name="Rectangle 32"/>
                <p:cNvSpPr>
                  <a:spLocks noChangeArrowheads="1"/>
                </p:cNvSpPr>
                <p:nvPr/>
              </p:nvSpPr>
              <p:spPr bwMode="auto">
                <a:xfrm>
                  <a:off x="1776" y="2647"/>
                  <a:ext cx="1765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38627" name="Rectangle 35"/>
            <p:cNvSpPr>
              <a:spLocks noChangeArrowheads="1"/>
            </p:cNvSpPr>
            <p:nvPr/>
          </p:nvSpPr>
          <p:spPr bwMode="auto">
            <a:xfrm>
              <a:off x="-2" y="-2"/>
              <a:ext cx="3545" cy="3169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C91B-76C9-F043-831E-67D096B71BCF}" type="slidenum">
              <a:rPr lang="en-US"/>
              <a:pPr/>
              <a:t>4</a:t>
            </a:fld>
            <a:endParaRPr lang="en-US"/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2600325" y="1847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5588" name="Object 4"/>
          <p:cNvGraphicFramePr>
            <a:graphicFrameLocks noChangeAspect="1"/>
          </p:cNvGraphicFramePr>
          <p:nvPr/>
        </p:nvGraphicFramePr>
        <p:xfrm>
          <a:off x="1062038" y="449263"/>
          <a:ext cx="6794500" cy="5454650"/>
        </p:xfrm>
        <a:graphic>
          <a:graphicData uri="http://schemas.openxmlformats.org/presentationml/2006/ole">
            <p:oleObj spid="_x0000_s195588" name="Microsoft Draw Drawing" r:id="rId3" imgW="3951000" imgH="3172320" progId="MSDraw.Drawing.8.2">
              <p:embed/>
            </p:oleObj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>
                <a:latin typeface="Courier New" pitchFamily="-112" charset="0"/>
              </a:rPr>
              <a:t>return</a:t>
            </a:r>
            <a:r>
              <a:rPr lang="en-US"/>
              <a:t> Statement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286000"/>
            <a:ext cx="7772400" cy="2819400"/>
          </a:xfrm>
        </p:spPr>
        <p:txBody>
          <a:bodyPr/>
          <a:lstStyle/>
          <a:p>
            <a:r>
              <a:rPr lang="en-US"/>
              <a:t>Methods that return a value must execute a return statement of the first form</a:t>
            </a:r>
          </a:p>
          <a:p>
            <a:r>
              <a:rPr lang="en-US"/>
              <a:t>Methods that do not return a value (methods with return type </a:t>
            </a:r>
            <a:r>
              <a:rPr lang="en-US" b="1">
                <a:latin typeface="Courier New" pitchFamily="-112" charset="0"/>
              </a:rPr>
              <a:t>void</a:t>
            </a:r>
            <a:r>
              <a:rPr lang="en-US"/>
              <a:t>) may execute a return statement of the second form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91DA-2E36-6344-99FF-6C33C9CED9C7}" type="slidenum">
              <a:rPr lang="en-US"/>
              <a:pPr/>
              <a:t>40</a:t>
            </a:fld>
            <a:endParaRPr lang="en-US"/>
          </a:p>
        </p:txBody>
      </p:sp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1447800" y="1371600"/>
            <a:ext cx="6096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return-statement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&gt; ::=  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return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&lt;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expression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&gt;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; 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           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|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return;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13.2 Thinking about objects</a:t>
            </a:r>
          </a:p>
          <a:p>
            <a:r>
              <a:rPr lang="en-US">
                <a:solidFill>
                  <a:schemeClr val="bg2"/>
                </a:solidFill>
              </a:rPr>
              <a:t>13.3 Simple expressions and statements</a:t>
            </a:r>
          </a:p>
          <a:p>
            <a:r>
              <a:rPr lang="en-US"/>
              <a:t>13.4 Class definitions</a:t>
            </a:r>
          </a:p>
          <a:p>
            <a:r>
              <a:rPr lang="en-US">
                <a:solidFill>
                  <a:schemeClr val="bg2"/>
                </a:solidFill>
              </a:rPr>
              <a:t>13.5 About references and pointers</a:t>
            </a:r>
          </a:p>
          <a:p>
            <a:r>
              <a:rPr lang="en-US">
                <a:solidFill>
                  <a:schemeClr val="bg2"/>
                </a:solidFill>
              </a:rPr>
              <a:t>13.6 Getting started with a Java language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A504-D7E1-3A4E-8D20-5AF714F07349}" type="slidenum">
              <a:rPr lang="en-US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Definitions</a:t>
            </a:r>
          </a:p>
        </p:txBody>
      </p:sp>
      <p:sp>
        <p:nvSpPr>
          <p:cNvPr id="2437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have enough expressions and statements</a:t>
            </a:r>
          </a:p>
          <a:p>
            <a:r>
              <a:rPr lang="en-US"/>
              <a:t>Now we will use them to make a definition of a class</a:t>
            </a:r>
          </a:p>
          <a:p>
            <a:r>
              <a:rPr lang="en-US"/>
              <a:t>Example: </a:t>
            </a:r>
            <a:r>
              <a:rPr lang="en-US" b="1">
                <a:latin typeface="Courier New" pitchFamily="-112" charset="0"/>
              </a:rPr>
              <a:t>ConsCell</a:t>
            </a:r>
            <a:r>
              <a:rPr lang="en-US"/>
              <a:t>, a class for building linked lists of integers like ML’s </a:t>
            </a:r>
            <a:br>
              <a:rPr lang="en-US"/>
            </a:br>
            <a:r>
              <a:rPr lang="en-US" b="1">
                <a:latin typeface="Courier New" pitchFamily="-112" charset="0"/>
              </a:rPr>
              <a:t>int list</a:t>
            </a:r>
            <a:r>
              <a:rPr lang="en-US"/>
              <a:t> type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98FA-8CF1-BA4B-871D-A9DEA1719A69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C256-9A99-B14E-A0B6-8F791DD07B03}" type="slidenum">
              <a:rPr lang="en-US"/>
              <a:pPr/>
              <a:t>43</a:t>
            </a:fld>
            <a:endParaRPr lang="en-US"/>
          </a:p>
        </p:txBody>
      </p:sp>
      <p:sp>
        <p:nvSpPr>
          <p:cNvPr id="241668" name="Text Box 4"/>
          <p:cNvSpPr txBox="1">
            <a:spLocks noChangeArrowheads="1"/>
          </p:cNvSpPr>
          <p:nvPr/>
        </p:nvSpPr>
        <p:spPr bwMode="auto">
          <a:xfrm>
            <a:off x="457200" y="381000"/>
            <a:ext cx="8534400" cy="527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/**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* A ConsCell is an element in a linked list of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* ints.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*/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public class ConsCell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private int head; // the first item in the list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private ConsCell tail; // rest of the list, or null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/** 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 Construct a new ConsCell given its head and tail.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 @param h the int contents of this cell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 @param t the next ConsCell in the list, or null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*/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public ConsCell(int h, ConsCell t)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head = h;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tail = t;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}</a:t>
            </a:r>
            <a:endParaRPr lang="en-US" sz="2000"/>
          </a:p>
        </p:txBody>
      </p:sp>
      <p:sp>
        <p:nvSpPr>
          <p:cNvPr id="241670" name="Text Box 6"/>
          <p:cNvSpPr txBox="1">
            <a:spLocks noChangeArrowheads="1"/>
          </p:cNvSpPr>
          <p:nvPr/>
        </p:nvSpPr>
        <p:spPr bwMode="auto">
          <a:xfrm>
            <a:off x="3352800" y="4953000"/>
            <a:ext cx="5410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Note comment forms, </a:t>
            </a:r>
            <a:r>
              <a:rPr lang="en-US" sz="2000" b="1">
                <a:latin typeface="Courier New" pitchFamily="-112" charset="0"/>
              </a:rPr>
              <a:t>public</a:t>
            </a:r>
            <a:r>
              <a:rPr lang="en-US" sz="2000"/>
              <a:t> and </a:t>
            </a:r>
            <a:r>
              <a:rPr lang="en-US" sz="2000" b="1">
                <a:latin typeface="Courier New" pitchFamily="-112" charset="0"/>
              </a:rPr>
              <a:t>private</a:t>
            </a:r>
            <a:r>
              <a:rPr lang="en-US" sz="2000"/>
              <a:t>, field definitions.  </a:t>
            </a:r>
            <a:br>
              <a:rPr lang="en-US" sz="2000"/>
            </a:br>
            <a:r>
              <a:rPr lang="en-US" sz="2000"/>
              <a:t>Note constructor definition: access specifier, class name, parameter list, compound statement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8C86-E51A-094F-898F-1DD8BFE73F71}" type="slidenum">
              <a:rPr lang="en-US"/>
              <a:pPr/>
              <a:t>44</a:t>
            </a:fld>
            <a:endParaRPr lang="en-US"/>
          </a:p>
        </p:txBody>
      </p:sp>
      <p:sp>
        <p:nvSpPr>
          <p:cNvPr id="242692" name="Text Box 4"/>
          <p:cNvSpPr txBox="1">
            <a:spLocks noChangeArrowheads="1"/>
          </p:cNvSpPr>
          <p:nvPr/>
        </p:nvSpPr>
        <p:spPr bwMode="auto">
          <a:xfrm>
            <a:off x="533400" y="533400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/**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Accessor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for the head of this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ConsCell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.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 @return the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contents of this cell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*/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public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getHead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() {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return head;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}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/**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Accessor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for the tail of this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ConsCell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.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 @return the next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ConsCell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in the list, or null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*/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public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ConsCell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getTail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() {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return tail;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}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endParaRPr lang="en-US" sz="2000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>
            <a:off x="3124200" y="5181600"/>
            <a:ext cx="5410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Note method definitions: access specifier, return type, method name, parameter list, compound statement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8C86-E51A-094F-898F-1DD8BFE73F71}" type="slidenum">
              <a:rPr lang="en-US"/>
              <a:pPr/>
              <a:t>45</a:t>
            </a:fld>
            <a:endParaRPr lang="en-US"/>
          </a:p>
        </p:txBody>
      </p:sp>
      <p:sp>
        <p:nvSpPr>
          <p:cNvPr id="242692" name="Text Box 4"/>
          <p:cNvSpPr txBox="1">
            <a:spLocks noChangeArrowheads="1"/>
          </p:cNvSpPr>
          <p:nvPr/>
        </p:nvSpPr>
        <p:spPr bwMode="auto">
          <a:xfrm>
            <a:off x="533400" y="533400"/>
            <a:ext cx="8229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/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*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*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*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Mutator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for the tail of this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ConsCell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.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* @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param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t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the new tail for this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cell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*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/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public 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void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setTail(ConsCell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t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)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{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tail =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;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}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}</a:t>
            </a:r>
            <a:endParaRPr lang="en-US" sz="2000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>
            <a:off x="2895600" y="3429000"/>
            <a:ext cx="54102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Note: this </a:t>
            </a:r>
            <a:r>
              <a:rPr lang="en-US" sz="2000" i="1" dirty="0" err="1" smtClean="0"/>
              <a:t>mutator</a:t>
            </a:r>
            <a:r>
              <a:rPr lang="en-US" sz="2000" dirty="0" smtClean="0"/>
              <a:t> gives a way to ask a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ConsCell</a:t>
            </a:r>
            <a:r>
              <a:rPr lang="en-US" sz="2000" dirty="0" smtClean="0"/>
              <a:t> to change its own tail link.  (Not like anything we did with lists in ML!)  This method is useful for some of the exercises at the end of the chapter. </a:t>
            </a:r>
            <a:endParaRPr lang="en-US" sz="20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 b="1">
                <a:latin typeface="Courier New" pitchFamily="-112" charset="0"/>
              </a:rPr>
              <a:t>ConsCell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514600"/>
            <a:ext cx="7772400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Like consing up a list in ML</a:t>
            </a:r>
          </a:p>
          <a:p>
            <a:pPr>
              <a:lnSpc>
                <a:spcPct val="90000"/>
              </a:lnSpc>
            </a:pPr>
            <a:r>
              <a:rPr lang="en-US"/>
              <a:t>But a Java list should be object-oriented: where ML applies </a:t>
            </a:r>
            <a:r>
              <a:rPr lang="en-US" b="1">
                <a:latin typeface="Courier New" pitchFamily="-112" charset="0"/>
              </a:rPr>
              <a:t>::</a:t>
            </a:r>
            <a:r>
              <a:rPr lang="en-US"/>
              <a:t> to a list, our Java list should be able to cons onto itself</a:t>
            </a:r>
          </a:p>
          <a:p>
            <a:pPr>
              <a:lnSpc>
                <a:spcPct val="90000"/>
              </a:lnSpc>
            </a:pPr>
            <a:r>
              <a:rPr lang="en-US"/>
              <a:t>And where ML applies </a:t>
            </a:r>
            <a:r>
              <a:rPr lang="en-US" b="1">
                <a:latin typeface="Courier New" pitchFamily="-112" charset="0"/>
              </a:rPr>
              <a:t>length</a:t>
            </a:r>
            <a:r>
              <a:rPr lang="en-US"/>
              <a:t> to a list, Java lists should compute their own length</a:t>
            </a:r>
          </a:p>
          <a:p>
            <a:pPr>
              <a:lnSpc>
                <a:spcPct val="90000"/>
              </a:lnSpc>
            </a:pPr>
            <a:r>
              <a:rPr lang="en-US"/>
              <a:t>So we can’t use </a:t>
            </a:r>
            <a:r>
              <a:rPr lang="en-US" b="1">
                <a:latin typeface="Courier New" pitchFamily="-112" charset="0"/>
              </a:rPr>
              <a:t>null</a:t>
            </a:r>
            <a:r>
              <a:rPr lang="en-US"/>
              <a:t> for the empty list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1104-5626-B446-BF46-A0C7EBA54845}" type="slidenum">
              <a:rPr lang="en-US"/>
              <a:pPr/>
              <a:t>46</a:t>
            </a:fld>
            <a:endParaRPr lang="en-US"/>
          </a:p>
        </p:txBody>
      </p:sp>
      <p:sp>
        <p:nvSpPr>
          <p:cNvPr id="249861" name="Text Box 5"/>
          <p:cNvSpPr txBox="1">
            <a:spLocks noChangeArrowheads="1"/>
          </p:cNvSpPr>
          <p:nvPr/>
        </p:nvSpPr>
        <p:spPr bwMode="auto">
          <a:xfrm>
            <a:off x="685800" y="1447800"/>
            <a:ext cx="8229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val a = [];		ConsCell a = null;</a:t>
            </a:r>
            <a:br>
              <a:rPr lang="en-US" sz="2000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val b = 2::a;	ConsCell b = new ConsCell(2,a);</a:t>
            </a:r>
            <a:br>
              <a:rPr lang="en-US" sz="2000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val c = 1::b;	ConsCell c = new ConsCell(1,b);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9380-203B-DC4F-924D-BD3703C0295F}" type="slidenum">
              <a:rPr lang="en-US"/>
              <a:pPr/>
              <a:t>47</a:t>
            </a:fld>
            <a:endParaRPr lang="en-US"/>
          </a:p>
        </p:txBody>
      </p:sp>
      <p:sp>
        <p:nvSpPr>
          <p:cNvPr id="246786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853440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/**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* An IntList is a list of ints.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*/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public class IntList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private ConsCell start; // list head, or null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/**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* Construct a new IntList given its first ConsCell.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* @param s the first ConsCell in the list, or null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*/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public IntList(ConsCell s)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start = s;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endParaRPr lang="en-US" sz="2000" b="1">
              <a:solidFill>
                <a:srgbClr val="000000"/>
              </a:solidFill>
              <a:latin typeface="Courier New" pitchFamily="-112" charset="0"/>
              <a:ea typeface="Courier New" pitchFamily="-112" charset="0"/>
              <a:cs typeface="Courier New" pitchFamily="-112" charset="0"/>
            </a:endParaRPr>
          </a:p>
        </p:txBody>
      </p:sp>
      <p:sp>
        <p:nvSpPr>
          <p:cNvPr id="246787" name="Text Box 3"/>
          <p:cNvSpPr txBox="1">
            <a:spLocks noChangeArrowheads="1"/>
          </p:cNvSpPr>
          <p:nvPr/>
        </p:nvSpPr>
        <p:spPr bwMode="auto">
          <a:xfrm>
            <a:off x="2514600" y="4343400"/>
            <a:ext cx="5410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An </a:t>
            </a:r>
            <a:r>
              <a:rPr lang="en-US" sz="2000" b="1">
                <a:latin typeface="Courier New" pitchFamily="-112" charset="0"/>
              </a:rPr>
              <a:t>IntList</a:t>
            </a:r>
            <a:r>
              <a:rPr lang="en-US" sz="2000"/>
              <a:t> contains a reference to a list of </a:t>
            </a:r>
            <a:r>
              <a:rPr lang="en-US" sz="2000" b="1">
                <a:latin typeface="Courier New" pitchFamily="-112" charset="0"/>
              </a:rPr>
              <a:t>ConsCell</a:t>
            </a:r>
            <a:r>
              <a:rPr lang="en-US" sz="2000"/>
              <a:t> objects, which will be </a:t>
            </a:r>
            <a:r>
              <a:rPr lang="en-US" sz="2000" b="1">
                <a:latin typeface="Courier New" pitchFamily="-112" charset="0"/>
              </a:rPr>
              <a:t>null</a:t>
            </a:r>
            <a:r>
              <a:rPr lang="en-US" sz="2000"/>
              <a:t> if the list is empty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103A-E458-114C-87F7-29FA76CF1A7D}" type="slidenum">
              <a:rPr lang="en-US"/>
              <a:pPr/>
              <a:t>48</a:t>
            </a:fld>
            <a:endParaRPr lang="en-US"/>
          </a:p>
        </p:txBody>
      </p:sp>
      <p:sp>
        <p:nvSpPr>
          <p:cNvPr id="247810" name="Text Box 2"/>
          <p:cNvSpPr txBox="1">
            <a:spLocks noChangeArrowheads="1"/>
          </p:cNvSpPr>
          <p:nvPr/>
        </p:nvSpPr>
        <p:spPr bwMode="auto">
          <a:xfrm>
            <a:off x="457200" y="685800"/>
            <a:ext cx="853440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/**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* Cons the given element h onto us and return the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* resulting IntList.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* @param h the head int for the new list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* @return the IntList with head h, and us as tail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*/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public IntList cons (int h)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return new IntList(new ConsCell(h,start));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}</a:t>
            </a:r>
          </a:p>
        </p:txBody>
      </p:sp>
      <p:sp>
        <p:nvSpPr>
          <p:cNvPr id="247811" name="Text Box 3"/>
          <p:cNvSpPr txBox="1">
            <a:spLocks noChangeArrowheads="1"/>
          </p:cNvSpPr>
          <p:nvPr/>
        </p:nvSpPr>
        <p:spPr bwMode="auto">
          <a:xfrm>
            <a:off x="2438400" y="4343400"/>
            <a:ext cx="5410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An </a:t>
            </a:r>
            <a:r>
              <a:rPr lang="en-US" sz="2000" b="1">
                <a:latin typeface="Courier New" pitchFamily="-112" charset="0"/>
              </a:rPr>
              <a:t>IntList</a:t>
            </a:r>
            <a:r>
              <a:rPr lang="en-US" sz="2000"/>
              <a:t> knows how to cons things onto itself.  It does not change, but it returns a new </a:t>
            </a:r>
            <a:r>
              <a:rPr lang="en-US" sz="2000" b="1">
                <a:latin typeface="Courier New" pitchFamily="-112" charset="0"/>
              </a:rPr>
              <a:t>IntList</a:t>
            </a:r>
            <a:r>
              <a:rPr lang="en-US" sz="2000"/>
              <a:t> with the new element at the front.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B4E-D774-8A4A-A2E6-0019FD8EA591}" type="slidenum">
              <a:rPr lang="en-US"/>
              <a:pPr/>
              <a:t>49</a:t>
            </a:fld>
            <a:endParaRPr lang="en-US"/>
          </a:p>
        </p:txBody>
      </p:sp>
      <p:sp>
        <p:nvSpPr>
          <p:cNvPr id="248834" name="Text Box 2"/>
          <p:cNvSpPr txBox="1">
            <a:spLocks noChangeArrowheads="1"/>
          </p:cNvSpPr>
          <p:nvPr/>
        </p:nvSpPr>
        <p:spPr bwMode="auto">
          <a:xfrm>
            <a:off x="457200" y="669925"/>
            <a:ext cx="853440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/**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* Get our length.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* @return our int length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*/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public int length()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int len = 0;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ConsCell cell = start;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while (cell != null) { // while not at end of list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  len++;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  cell = cell.getTail();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return len;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}</a:t>
            </a:r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2438400" y="5181600"/>
            <a:ext cx="541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An </a:t>
            </a:r>
            <a:r>
              <a:rPr lang="en-US" sz="2000" b="1">
                <a:latin typeface="Courier New" pitchFamily="-112" charset="0"/>
              </a:rPr>
              <a:t>IntList</a:t>
            </a:r>
            <a:r>
              <a:rPr lang="en-US" sz="2000"/>
              <a:t> knows how to compute its length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Terminology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4876800" cy="4114800"/>
          </a:xfrm>
        </p:spPr>
        <p:txBody>
          <a:bodyPr/>
          <a:lstStyle/>
          <a:p>
            <a:r>
              <a:rPr lang="en-US"/>
              <a:t>Each point is an </a:t>
            </a:r>
            <a:r>
              <a:rPr lang="en-US" i="1"/>
              <a:t>object</a:t>
            </a:r>
            <a:endParaRPr lang="en-US"/>
          </a:p>
          <a:p>
            <a:r>
              <a:rPr lang="en-US"/>
              <a:t>Each includes three </a:t>
            </a:r>
            <a:r>
              <a:rPr lang="en-US" i="1"/>
              <a:t>fields</a:t>
            </a:r>
          </a:p>
          <a:p>
            <a:r>
              <a:rPr lang="en-US"/>
              <a:t>Each has three </a:t>
            </a:r>
            <a:r>
              <a:rPr lang="en-US" i="1"/>
              <a:t>methods</a:t>
            </a:r>
          </a:p>
          <a:p>
            <a:r>
              <a:rPr lang="en-US"/>
              <a:t>Each is an </a:t>
            </a:r>
            <a:r>
              <a:rPr lang="en-US" i="1"/>
              <a:t>instance</a:t>
            </a:r>
            <a:r>
              <a:rPr lang="en-US"/>
              <a:t> of the same </a:t>
            </a:r>
            <a:r>
              <a:rPr lang="en-US" i="1"/>
              <a:t>class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AFE0-647E-4B4C-AFB2-75D59ECB25B4}" type="slidenum">
              <a:rPr lang="en-US"/>
              <a:pPr/>
              <a:t>5</a:t>
            </a:fld>
            <a:endParaRPr lang="en-US"/>
          </a:p>
        </p:txBody>
      </p:sp>
      <p:graphicFrame>
        <p:nvGraphicFramePr>
          <p:cNvPr id="198660" name="Object 4"/>
          <p:cNvGraphicFramePr>
            <a:graphicFrameLocks noChangeAspect="1"/>
          </p:cNvGraphicFramePr>
          <p:nvPr/>
        </p:nvGraphicFramePr>
        <p:xfrm>
          <a:off x="5257800" y="1752600"/>
          <a:ext cx="3641725" cy="3216275"/>
        </p:xfrm>
        <a:graphic>
          <a:graphicData uri="http://schemas.openxmlformats.org/presentationml/2006/ole">
            <p:oleObj spid="_x0000_s198660" name="Microsoft Draw Drawing" r:id="rId3" imgW="2120400" imgH="1872360" progId="MSDraw.Drawing.8.2">
              <p:embed/>
            </p:oleObj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 b="1">
                <a:latin typeface="Courier New" pitchFamily="-112" charset="0"/>
              </a:rPr>
              <a:t>IntList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A1C0-D81F-1C4F-A2A3-4F89ACCA98E3}" type="slidenum">
              <a:rPr lang="en-US"/>
              <a:pPr/>
              <a:t>50</a:t>
            </a:fld>
            <a:endParaRPr lang="en-US"/>
          </a:p>
        </p:txBody>
      </p:sp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685800" y="1447800"/>
            <a:ext cx="82296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ML:</a:t>
            </a:r>
          </a:p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val a = nil;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val b = 2::a;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val c = 1::b;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val x = (length a) + (length b) + (length c);</a:t>
            </a:r>
          </a:p>
          <a:p>
            <a:pPr>
              <a:spcBef>
                <a:spcPct val="50000"/>
              </a:spcBef>
            </a:pPr>
            <a:endParaRPr lang="en-US" sz="2000" b="1">
              <a:solidFill>
                <a:srgbClr val="000000"/>
              </a:solidFill>
              <a:latin typeface="Courier New" pitchFamily="-112" charset="0"/>
              <a:ea typeface="Times New Roman" pitchFamily="-112" charset="0"/>
              <a:cs typeface="Times New Roman" pitchFamily="-112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Java:</a:t>
            </a:r>
          </a:p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IntList a = new IntList(null);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IntList b = a.cons(2);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IntList c = b.cons(1);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int x = a.length() + b.length() + c.length();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13.2 Thinking about objects</a:t>
            </a:r>
          </a:p>
          <a:p>
            <a:r>
              <a:rPr lang="en-US" dirty="0">
                <a:solidFill>
                  <a:schemeClr val="bg2"/>
                </a:solidFill>
              </a:rPr>
              <a:t>13.3 Simple expressions and statements</a:t>
            </a:r>
          </a:p>
          <a:p>
            <a:r>
              <a:rPr lang="en-US" dirty="0">
                <a:solidFill>
                  <a:schemeClr val="bg2"/>
                </a:solidFill>
              </a:rPr>
              <a:t>13.4 Class definitions</a:t>
            </a:r>
          </a:p>
          <a:p>
            <a:r>
              <a:rPr lang="en-US" dirty="0"/>
              <a:t>13.5 About references and pointers</a:t>
            </a:r>
          </a:p>
          <a:p>
            <a:r>
              <a:rPr lang="en-US" dirty="0">
                <a:solidFill>
                  <a:schemeClr val="bg2"/>
                </a:solidFill>
              </a:rPr>
              <a:t>13.6 Getting started with a Java language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2609-EDDC-4842-889D-111206B0CC4C}" type="slidenum">
              <a:rPr lang="en-US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Reference?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reference is a value that uniquely identifies a particular object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What gets passed to the </a:t>
            </a:r>
            <a:r>
              <a:rPr lang="en-US" b="1">
                <a:latin typeface="Courier New" pitchFamily="-112" charset="0"/>
              </a:rPr>
              <a:t>IntList</a:t>
            </a:r>
            <a:r>
              <a:rPr lang="en-US"/>
              <a:t> constructor is not an object—it is a reference to an object</a:t>
            </a:r>
          </a:p>
          <a:p>
            <a:pPr>
              <a:lnSpc>
                <a:spcPct val="90000"/>
              </a:lnSpc>
            </a:pPr>
            <a:r>
              <a:rPr lang="en-US"/>
              <a:t>What gets stored in </a:t>
            </a:r>
            <a:r>
              <a:rPr lang="en-US" b="1">
                <a:latin typeface="Courier New" pitchFamily="-112" charset="0"/>
              </a:rPr>
              <a:t>start</a:t>
            </a:r>
            <a:r>
              <a:rPr lang="en-US"/>
              <a:t> is not a copy of an object—it is a reference to an object, and no copy of the object is made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3486-E7F1-8448-A41C-402A0F5B47BF}" type="slidenum">
              <a:rPr lang="en-US"/>
              <a:pPr/>
              <a:t>52</a:t>
            </a:fld>
            <a:endParaRPr lang="en-US"/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2057400" y="2209800"/>
            <a:ext cx="4724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public IntList(ConsCell s)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start = s;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}</a:t>
            </a:r>
            <a:endParaRPr lang="en-US" sz="2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you have been using a language like C or C++, there is an easy way to think about references: a reference is a pointer</a:t>
            </a:r>
          </a:p>
          <a:p>
            <a:r>
              <a:rPr lang="en-US"/>
              <a:t>That is, a reference is the address of the object in memory</a:t>
            </a:r>
          </a:p>
          <a:p>
            <a:r>
              <a:rPr lang="en-US"/>
              <a:t>Java language systems can implement references this way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8AB2-68D7-6E45-80E9-56CBF034F243}" type="slidenum">
              <a:rPr lang="en-US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 I Thought…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It is sometimes said that Java is like C++ </a:t>
            </a:r>
            <a:r>
              <a:rPr lang="en-US" i="1"/>
              <a:t>without</a:t>
            </a:r>
            <a:r>
              <a:rPr lang="en-US"/>
              <a:t> pointers</a:t>
            </a:r>
          </a:p>
          <a:p>
            <a:pPr>
              <a:lnSpc>
                <a:spcPct val="90000"/>
              </a:lnSpc>
            </a:pPr>
            <a:r>
              <a:rPr lang="en-US"/>
              <a:t>True from a certain point of view</a:t>
            </a:r>
          </a:p>
          <a:p>
            <a:pPr>
              <a:lnSpc>
                <a:spcPct val="90000"/>
              </a:lnSpc>
            </a:pPr>
            <a:r>
              <a:rPr lang="en-US"/>
              <a:t>C and C++ expose the address nature  of pointers (e.g. in pointer arithmetic)</a:t>
            </a:r>
          </a:p>
          <a:p>
            <a:pPr>
              <a:lnSpc>
                <a:spcPct val="90000"/>
              </a:lnSpc>
            </a:pPr>
            <a:r>
              <a:rPr lang="en-US"/>
              <a:t>Java programs can’t tell how references are implemented: they are just values that uniquely identify a particular object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9C075-571B-F14B-BBE0-C76FE1F646E0}" type="slidenum">
              <a:rPr lang="en-US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C++ Comparison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924800" cy="4648200"/>
          </a:xfrm>
        </p:spPr>
        <p:txBody>
          <a:bodyPr/>
          <a:lstStyle/>
          <a:p>
            <a:r>
              <a:rPr lang="en-US"/>
              <a:t>A C++ variable can hold an object or a pointer to an object.  There are two selectors:</a:t>
            </a:r>
          </a:p>
          <a:p>
            <a:pPr lvl="1"/>
            <a:r>
              <a:rPr lang="en-US" b="1">
                <a:latin typeface="Courier New" pitchFamily="-112" charset="0"/>
              </a:rPr>
              <a:t>a-&gt;x</a:t>
            </a:r>
            <a:r>
              <a:rPr lang="en-US"/>
              <a:t> selects method or field </a:t>
            </a:r>
            <a:r>
              <a:rPr lang="en-US" b="1">
                <a:latin typeface="Courier New" pitchFamily="-112" charset="0"/>
              </a:rPr>
              <a:t>x</a:t>
            </a:r>
            <a:r>
              <a:rPr lang="en-US"/>
              <a:t> when </a:t>
            </a:r>
            <a:r>
              <a:rPr lang="en-US" b="1">
                <a:latin typeface="Courier New" pitchFamily="-112" charset="0"/>
              </a:rPr>
              <a:t>a</a:t>
            </a:r>
            <a:r>
              <a:rPr lang="en-US"/>
              <a:t> is a pointer to an object</a:t>
            </a:r>
          </a:p>
          <a:p>
            <a:pPr lvl="1"/>
            <a:r>
              <a:rPr lang="en-US" b="1">
                <a:latin typeface="Courier New" pitchFamily="-112" charset="0"/>
              </a:rPr>
              <a:t>a.x</a:t>
            </a:r>
            <a:r>
              <a:rPr lang="en-US"/>
              <a:t> selects </a:t>
            </a:r>
            <a:r>
              <a:rPr lang="en-US" b="1">
                <a:latin typeface="Courier New" pitchFamily="-112" charset="0"/>
              </a:rPr>
              <a:t>x</a:t>
            </a:r>
            <a:r>
              <a:rPr lang="en-US"/>
              <a:t> when </a:t>
            </a:r>
            <a:r>
              <a:rPr lang="en-US" b="1">
                <a:latin typeface="Courier New" pitchFamily="-112" charset="0"/>
              </a:rPr>
              <a:t>a</a:t>
            </a:r>
            <a:r>
              <a:rPr lang="en-US"/>
              <a:t> is an object</a:t>
            </a:r>
          </a:p>
          <a:p>
            <a:r>
              <a:rPr lang="en-US"/>
              <a:t>A Java variable cannot hold an object, only a reference to an object.  Only one selector:</a:t>
            </a:r>
          </a:p>
          <a:p>
            <a:pPr lvl="1"/>
            <a:r>
              <a:rPr lang="en-US" b="1">
                <a:latin typeface="Courier New" pitchFamily="-112" charset="0"/>
              </a:rPr>
              <a:t>a.x</a:t>
            </a:r>
            <a:r>
              <a:rPr lang="en-US"/>
              <a:t> selects </a:t>
            </a:r>
            <a:r>
              <a:rPr lang="en-US" b="1">
                <a:latin typeface="Courier New" pitchFamily="-112" charset="0"/>
              </a:rPr>
              <a:t>x</a:t>
            </a:r>
            <a:r>
              <a:rPr lang="en-US"/>
              <a:t> when </a:t>
            </a:r>
            <a:r>
              <a:rPr lang="en-US" b="1">
                <a:latin typeface="Courier New" pitchFamily="-112" charset="0"/>
              </a:rPr>
              <a:t>a</a:t>
            </a:r>
            <a:r>
              <a:rPr lang="en-US"/>
              <a:t> is a reference to an object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7862-2D19-A042-81CF-9E284FD4BB02}" type="slidenum">
              <a:rPr lang="en-US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</a:t>
            </a:r>
          </a:p>
        </p:txBody>
      </p:sp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C29E-A4C2-B140-B37D-F694E71263F4}" type="slidenum">
              <a:rPr lang="en-US"/>
              <a:pPr/>
              <a:t>56</a:t>
            </a:fld>
            <a:endParaRPr lang="en-US"/>
          </a:p>
        </p:txBody>
      </p:sp>
      <p:grpSp>
        <p:nvGrpSpPr>
          <p:cNvPr id="258052" name="Group 4"/>
          <p:cNvGrpSpPr>
            <a:grpSpLocks/>
          </p:cNvGrpSpPr>
          <p:nvPr/>
        </p:nvGrpSpPr>
        <p:grpSpPr bwMode="auto">
          <a:xfrm>
            <a:off x="990600" y="1676400"/>
            <a:ext cx="7543800" cy="3124200"/>
            <a:chOff x="-2" y="-2"/>
            <a:chExt cx="3545" cy="1788"/>
          </a:xfrm>
        </p:grpSpPr>
        <p:grpSp>
          <p:nvGrpSpPr>
            <p:cNvPr id="258053" name="Group 5"/>
            <p:cNvGrpSpPr>
              <a:grpSpLocks/>
            </p:cNvGrpSpPr>
            <p:nvPr/>
          </p:nvGrpSpPr>
          <p:grpSpPr bwMode="auto">
            <a:xfrm>
              <a:off x="0" y="0"/>
              <a:ext cx="3541" cy="1784"/>
              <a:chOff x="0" y="0"/>
              <a:chExt cx="3541" cy="1784"/>
            </a:xfrm>
          </p:grpSpPr>
          <p:grpSp>
            <p:nvGrpSpPr>
              <p:cNvPr id="258054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1776" cy="403"/>
                <a:chOff x="0" y="0"/>
                <a:chExt cx="1776" cy="403"/>
              </a:xfrm>
            </p:grpSpPr>
            <p:sp>
              <p:nvSpPr>
                <p:cNvPr id="258055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C++</a:t>
                  </a: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58056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58057" name="Group 9"/>
              <p:cNvGrpSpPr>
                <a:grpSpLocks/>
              </p:cNvGrpSpPr>
              <p:nvPr/>
            </p:nvGrpSpPr>
            <p:grpSpPr bwMode="auto">
              <a:xfrm>
                <a:off x="1776" y="0"/>
                <a:ext cx="1765" cy="403"/>
                <a:chOff x="1776" y="0"/>
                <a:chExt cx="1765" cy="403"/>
              </a:xfrm>
            </p:grpSpPr>
            <p:sp>
              <p:nvSpPr>
                <p:cNvPr id="258058" name="Rectangle 10"/>
                <p:cNvSpPr>
                  <a:spLocks noChangeArrowheads="1"/>
                </p:cNvSpPr>
                <p:nvPr/>
              </p:nvSpPr>
              <p:spPr bwMode="auto">
                <a:xfrm>
                  <a:off x="1819" y="0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Equivalent Java</a:t>
                  </a: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258059" name="Rectangle 11"/>
                <p:cNvSpPr>
                  <a:spLocks noChangeArrowheads="1"/>
                </p:cNvSpPr>
                <p:nvPr/>
              </p:nvSpPr>
              <p:spPr bwMode="auto">
                <a:xfrm>
                  <a:off x="1776" y="0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58060" name="Group 12"/>
              <p:cNvGrpSpPr>
                <a:grpSpLocks/>
              </p:cNvGrpSpPr>
              <p:nvPr/>
            </p:nvGrpSpPr>
            <p:grpSpPr bwMode="auto">
              <a:xfrm>
                <a:off x="0" y="403"/>
                <a:ext cx="1776" cy="748"/>
                <a:chOff x="0" y="403"/>
                <a:chExt cx="1776" cy="748"/>
              </a:xfrm>
            </p:grpSpPr>
            <p:sp>
              <p:nvSpPr>
                <p:cNvPr id="258061" name="Rectangle 13"/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1690" cy="7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  <a:t>IntList* p;</a:t>
                  </a:r>
                  <a:b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</a:br>
                  <a: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  <a:t>p = new IntList(0);</a:t>
                  </a:r>
                  <a: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Arial Unicode MS" pitchFamily="-112" charset="0"/>
                      <a:cs typeface="Arial Unicode MS" pitchFamily="-112" charset="0"/>
                    </a:rPr>
                    <a:t/>
                  </a:r>
                  <a:b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Arial Unicode MS" pitchFamily="-112" charset="0"/>
                      <a:cs typeface="Arial Unicode MS" pitchFamily="-112" charset="0"/>
                    </a:rPr>
                  </a:br>
                  <a: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  <a:t>p-&gt;length();</a:t>
                  </a:r>
                  <a:b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</a:br>
                  <a: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  <a:t>p = q;</a:t>
                  </a:r>
                </a:p>
                <a:p>
                  <a:endParaRPr lang="en-US" sz="2000"/>
                </a:p>
              </p:txBody>
            </p:sp>
            <p:sp>
              <p:nvSpPr>
                <p:cNvPr id="258062" name="Rectangle 14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1776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58063" name="Group 15"/>
              <p:cNvGrpSpPr>
                <a:grpSpLocks/>
              </p:cNvGrpSpPr>
              <p:nvPr/>
            </p:nvGrpSpPr>
            <p:grpSpPr bwMode="auto">
              <a:xfrm>
                <a:off x="1776" y="403"/>
                <a:ext cx="1765" cy="748"/>
                <a:chOff x="1776" y="403"/>
                <a:chExt cx="1765" cy="748"/>
              </a:xfrm>
            </p:grpSpPr>
            <p:sp>
              <p:nvSpPr>
                <p:cNvPr id="258064" name="Rectangle 16"/>
                <p:cNvSpPr>
                  <a:spLocks noChangeArrowheads="1"/>
                </p:cNvSpPr>
                <p:nvPr/>
              </p:nvSpPr>
              <p:spPr bwMode="auto">
                <a:xfrm>
                  <a:off x="1819" y="403"/>
                  <a:ext cx="1679" cy="7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  <a:t>IntList p;</a:t>
                  </a:r>
                  <a:b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</a:br>
                  <a: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  <a:t>p = new IntList(null);</a:t>
                  </a:r>
                  <a: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Arial Unicode MS" pitchFamily="-112" charset="0"/>
                      <a:cs typeface="Arial Unicode MS" pitchFamily="-112" charset="0"/>
                    </a:rPr>
                    <a:t/>
                  </a:r>
                  <a:b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Arial Unicode MS" pitchFamily="-112" charset="0"/>
                      <a:cs typeface="Arial Unicode MS" pitchFamily="-112" charset="0"/>
                    </a:rPr>
                  </a:br>
                  <a: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  <a:t>p.length();</a:t>
                  </a:r>
                  <a:b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</a:br>
                  <a: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  <a:t>p = q;</a:t>
                  </a:r>
                </a:p>
                <a:p>
                  <a:endParaRPr lang="en-US" sz="2000"/>
                </a:p>
              </p:txBody>
            </p:sp>
            <p:sp>
              <p:nvSpPr>
                <p:cNvPr id="258065" name="Rectangle 17"/>
                <p:cNvSpPr>
                  <a:spLocks noChangeArrowheads="1"/>
                </p:cNvSpPr>
                <p:nvPr/>
              </p:nvSpPr>
              <p:spPr bwMode="auto">
                <a:xfrm>
                  <a:off x="1776" y="403"/>
                  <a:ext cx="1765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58066" name="Group 18"/>
              <p:cNvGrpSpPr>
                <a:grpSpLocks/>
              </p:cNvGrpSpPr>
              <p:nvPr/>
            </p:nvGrpSpPr>
            <p:grpSpPr bwMode="auto">
              <a:xfrm>
                <a:off x="0" y="1151"/>
                <a:ext cx="1776" cy="633"/>
                <a:chOff x="0" y="1151"/>
                <a:chExt cx="1776" cy="633"/>
              </a:xfrm>
            </p:grpSpPr>
            <p:sp>
              <p:nvSpPr>
                <p:cNvPr id="258067" name="Rectangle 19"/>
                <p:cNvSpPr>
                  <a:spLocks noChangeArrowheads="1"/>
                </p:cNvSpPr>
                <p:nvPr/>
              </p:nvSpPr>
              <p:spPr bwMode="auto">
                <a:xfrm>
                  <a:off x="43" y="1151"/>
                  <a:ext cx="1690" cy="6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  <a:t>IntList p(0);</a:t>
                  </a:r>
                  <a:b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</a:br>
                  <a: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  <a:t>p.length();</a:t>
                  </a:r>
                  <a:b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</a:br>
                  <a:r>
                    <a:rPr lang="en-US" sz="20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  <a:t>p = q;</a:t>
                  </a:r>
                </a:p>
                <a:p>
                  <a:endParaRPr lang="en-US" sz="2000"/>
                </a:p>
              </p:txBody>
            </p:sp>
            <p:sp>
              <p:nvSpPr>
                <p:cNvPr id="258068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1151"/>
                  <a:ext cx="1776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58069" name="Group 21"/>
              <p:cNvGrpSpPr>
                <a:grpSpLocks/>
              </p:cNvGrpSpPr>
              <p:nvPr/>
            </p:nvGrpSpPr>
            <p:grpSpPr bwMode="auto">
              <a:xfrm>
                <a:off x="1776" y="1151"/>
                <a:ext cx="1765" cy="633"/>
                <a:chOff x="1776" y="1151"/>
                <a:chExt cx="1765" cy="633"/>
              </a:xfrm>
            </p:grpSpPr>
            <p:sp>
              <p:nvSpPr>
                <p:cNvPr id="258070" name="Rectangle 22"/>
                <p:cNvSpPr>
                  <a:spLocks noChangeArrowheads="1"/>
                </p:cNvSpPr>
                <p:nvPr/>
              </p:nvSpPr>
              <p:spPr bwMode="auto">
                <a:xfrm>
                  <a:off x="1819" y="1151"/>
                  <a:ext cx="1679" cy="6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>
                      <a:ea typeface="Times New Roman" pitchFamily="-112" charset="0"/>
                      <a:cs typeface="Times New Roman" pitchFamily="-112" charset="0"/>
                    </a:rPr>
                    <a:t>No equivalent.</a:t>
                  </a:r>
                </a:p>
                <a:p>
                  <a:endParaRPr lang="en-US" sz="2000"/>
                </a:p>
              </p:txBody>
            </p:sp>
            <p:sp>
              <p:nvSpPr>
                <p:cNvPr id="258071" name="Rectangle 23"/>
                <p:cNvSpPr>
                  <a:spLocks noChangeArrowheads="1"/>
                </p:cNvSpPr>
                <p:nvPr/>
              </p:nvSpPr>
              <p:spPr bwMode="auto">
                <a:xfrm>
                  <a:off x="1776" y="1151"/>
                  <a:ext cx="1765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58072" name="Rectangle 24"/>
            <p:cNvSpPr>
              <a:spLocks noChangeArrowheads="1"/>
            </p:cNvSpPr>
            <p:nvPr/>
          </p:nvSpPr>
          <p:spPr bwMode="auto">
            <a:xfrm>
              <a:off x="-2" y="-2"/>
              <a:ext cx="3545" cy="1788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13.2 Thinking about objects</a:t>
            </a:r>
          </a:p>
          <a:p>
            <a:r>
              <a:rPr lang="en-US">
                <a:solidFill>
                  <a:schemeClr val="bg2"/>
                </a:solidFill>
              </a:rPr>
              <a:t>13.3 Simple expressions and statements</a:t>
            </a:r>
          </a:p>
          <a:p>
            <a:r>
              <a:rPr lang="en-US">
                <a:solidFill>
                  <a:schemeClr val="bg2"/>
                </a:solidFill>
              </a:rPr>
              <a:t>13.4 Class definitions</a:t>
            </a:r>
          </a:p>
          <a:p>
            <a:r>
              <a:rPr lang="en-US">
                <a:solidFill>
                  <a:schemeClr val="bg2"/>
                </a:solidFill>
              </a:rPr>
              <a:t>13.5 About references and pointers</a:t>
            </a:r>
          </a:p>
          <a:p>
            <a:r>
              <a:rPr lang="en-US"/>
              <a:t>13.6 Getting started with a Java language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C51A-9E6F-BC41-9C43-E4DACD30A0BC}" type="slidenum">
              <a:rPr lang="en-US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Output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predefined object: </a:t>
            </a:r>
            <a:r>
              <a:rPr lang="en-US" b="1">
                <a:latin typeface="Courier New" pitchFamily="-112" charset="0"/>
              </a:rPr>
              <a:t>System.out</a:t>
            </a:r>
          </a:p>
          <a:p>
            <a:r>
              <a:rPr lang="en-US"/>
              <a:t>Two methods: </a:t>
            </a:r>
            <a:r>
              <a:rPr lang="en-US" b="1">
                <a:latin typeface="Courier New" pitchFamily="-112" charset="0"/>
              </a:rPr>
              <a:t>print(x)</a:t>
            </a:r>
            <a:r>
              <a:rPr lang="en-US"/>
              <a:t> to print </a:t>
            </a:r>
            <a:r>
              <a:rPr lang="en-US" b="1">
                <a:latin typeface="Courier New" pitchFamily="-112" charset="0"/>
              </a:rPr>
              <a:t>x</a:t>
            </a:r>
            <a:r>
              <a:rPr lang="en-US"/>
              <a:t>, and </a:t>
            </a:r>
            <a:r>
              <a:rPr lang="en-US" b="1">
                <a:latin typeface="Courier New" pitchFamily="-112" charset="0"/>
              </a:rPr>
              <a:t>println(x)</a:t>
            </a:r>
            <a:r>
              <a:rPr lang="en-US"/>
              <a:t> to print </a:t>
            </a:r>
            <a:r>
              <a:rPr lang="en-US" b="1">
                <a:latin typeface="Courier New" pitchFamily="-112" charset="0"/>
              </a:rPr>
              <a:t>x</a:t>
            </a:r>
            <a:r>
              <a:rPr lang="en-US"/>
              <a:t> and start a new line</a:t>
            </a:r>
          </a:p>
          <a:p>
            <a:r>
              <a:rPr lang="en-US"/>
              <a:t>Overloaded for all parameter types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4E74-01DD-074F-BC36-6CC5CE24CDA0}" type="slidenum">
              <a:rPr lang="en-US"/>
              <a:pPr/>
              <a:t>58</a:t>
            </a:fld>
            <a:endParaRPr lang="en-US"/>
          </a:p>
        </p:txBody>
      </p:sp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1219200" y="4800600"/>
            <a:ext cx="6629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Courier New" pitchFamily="-112" charset="0"/>
              </a:rPr>
              <a:t>System.out.println(</a:t>
            </a:r>
            <a:r>
              <a:rPr lang="en-US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"</a:t>
            </a:r>
            <a:r>
              <a:rPr lang="en-US" b="1">
                <a:latin typeface="Courier New" pitchFamily="-112" charset="0"/>
              </a:rPr>
              <a:t>Hello there</a:t>
            </a:r>
            <a:r>
              <a:rPr lang="en-US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"</a:t>
            </a:r>
            <a:r>
              <a:rPr lang="en-US" b="1">
                <a:latin typeface="Courier New" pitchFamily="-112" charset="0"/>
              </a:rPr>
              <a:t>);</a:t>
            </a:r>
            <a:br>
              <a:rPr lang="en-US" b="1">
                <a:latin typeface="Courier New" pitchFamily="-112" charset="0"/>
              </a:rPr>
            </a:br>
            <a:r>
              <a:rPr lang="en-US" b="1">
                <a:latin typeface="Courier New" pitchFamily="-112" charset="0"/>
              </a:rPr>
              <a:t>System.out.print(1.2);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An </a:t>
            </a:r>
            <a:r>
              <a:rPr lang="en-US" b="1">
                <a:latin typeface="Courier New" pitchFamily="-112" charset="0"/>
              </a:rPr>
              <a:t>IntList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EC58-4622-5F43-9878-E39659198018}" type="slidenum">
              <a:rPr lang="en-US"/>
              <a:pPr/>
              <a:t>59</a:t>
            </a:fld>
            <a:endParaRPr lang="en-US"/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1143000" y="1143000"/>
            <a:ext cx="70104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/**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 Print ourself to System.out.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*/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public void print()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System.out.print("[");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ConsCell a = start;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while (a != null)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  System.out.print(a.getHead());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  a = a.getTail();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  if (a != null) System.out.print(",");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System.out.println("]");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}</a:t>
            </a: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2743200" y="5029200"/>
            <a:ext cx="5410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Added to the </a:t>
            </a:r>
            <a:r>
              <a:rPr lang="en-US" sz="2000" b="1">
                <a:latin typeface="Courier New" pitchFamily="-112" charset="0"/>
              </a:rPr>
              <a:t>IntList</a:t>
            </a:r>
            <a:r>
              <a:rPr lang="en-US" sz="2000"/>
              <a:t> class definition, this method gives an </a:t>
            </a:r>
            <a:r>
              <a:rPr lang="en-US" sz="2000" b="1">
                <a:latin typeface="Courier New" pitchFamily="-112" charset="0"/>
              </a:rPr>
              <a:t>IntList</a:t>
            </a:r>
            <a:r>
              <a:rPr lang="en-US" sz="2000"/>
              <a:t> the ability to print itself out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Object-Oriented Style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Solve problems using objects: little bundles of data that know how to do things to themselves</a:t>
            </a:r>
          </a:p>
          <a:p>
            <a:pPr>
              <a:lnSpc>
                <a:spcPct val="90000"/>
              </a:lnSpc>
            </a:pPr>
            <a:r>
              <a:rPr lang="en-US"/>
              <a:t>Not </a:t>
            </a:r>
            <a:r>
              <a:rPr lang="en-US" i="1"/>
              <a:t>the computer knows how to move the point</a:t>
            </a:r>
            <a:r>
              <a:rPr lang="en-US"/>
              <a:t>, but rather </a:t>
            </a:r>
            <a:r>
              <a:rPr lang="en-US" i="1"/>
              <a:t>the point knows how to move itself</a:t>
            </a:r>
          </a:p>
          <a:p>
            <a:pPr>
              <a:lnSpc>
                <a:spcPct val="90000"/>
              </a:lnSpc>
            </a:pPr>
            <a:r>
              <a:rPr lang="en-US"/>
              <a:t>Object-oriented languages make this way of thinking and programming easier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8E26-59C3-E545-8E14-B1AFDFDDB787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>
                <a:latin typeface="Courier New" pitchFamily="-112" charset="0"/>
              </a:rPr>
              <a:t>main</a:t>
            </a:r>
            <a:r>
              <a:rPr lang="en-US"/>
              <a:t> Method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924800" cy="4648200"/>
          </a:xfrm>
        </p:spPr>
        <p:txBody>
          <a:bodyPr/>
          <a:lstStyle/>
          <a:p>
            <a:r>
              <a:rPr lang="en-US"/>
              <a:t>A class can have a </a:t>
            </a:r>
            <a:r>
              <a:rPr lang="en-US" b="1">
                <a:latin typeface="Courier New" pitchFamily="-112" charset="0"/>
              </a:rPr>
              <a:t>main</a:t>
            </a:r>
            <a:r>
              <a:rPr lang="en-US"/>
              <a:t> method like this: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This will be used as the starting point when the class is run as an application</a:t>
            </a:r>
          </a:p>
          <a:p>
            <a:r>
              <a:rPr lang="en-US"/>
              <a:t>Keyword </a:t>
            </a:r>
            <a:r>
              <a:rPr lang="en-US" b="1">
                <a:latin typeface="Courier New" pitchFamily="-112" charset="0"/>
              </a:rPr>
              <a:t>static</a:t>
            </a:r>
            <a:r>
              <a:rPr lang="en-US"/>
              <a:t> makes this a class method; use sparingly!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C40-E16E-2C4D-82B4-ED1DCA35A7D6}" type="slidenum">
              <a:rPr lang="en-US"/>
              <a:pPr/>
              <a:t>60</a:t>
            </a:fld>
            <a:endParaRPr lang="en-US"/>
          </a:p>
        </p:txBody>
      </p:sp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1295400" y="2209800"/>
            <a:ext cx="7543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public static void main(String[] args) {</a:t>
            </a:r>
            <a:r>
              <a:rPr lang="en-US" b="1">
                <a:latin typeface="Courier New" pitchFamily="-112" charset="0"/>
              </a:rPr>
              <a:t> </a:t>
            </a:r>
            <a:br>
              <a:rPr lang="en-US" b="1">
                <a:latin typeface="Courier New" pitchFamily="-112" charset="0"/>
              </a:rPr>
            </a:br>
            <a:r>
              <a:rPr lang="en-US" b="1">
                <a:latin typeface="Courier New" pitchFamily="-112" charset="0"/>
              </a:rPr>
              <a:t>  …</a:t>
            </a:r>
            <a:br>
              <a:rPr lang="en-US" b="1">
                <a:latin typeface="Courier New" pitchFamily="-112" charset="0"/>
              </a:rPr>
            </a:br>
            <a:r>
              <a:rPr lang="en-US" b="1">
                <a:latin typeface="Courier New" pitchFamily="-112" charset="0"/>
              </a:rPr>
              <a:t>}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Driver 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E3F0-00C2-0440-BA42-AF7A641B1CC2}" type="slidenum">
              <a:rPr lang="en-US"/>
              <a:pPr/>
              <a:t>61</a:t>
            </a:fld>
            <a:endParaRPr lang="en-US"/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762000" y="1752600"/>
            <a:ext cx="80772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public class 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Driver {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public static void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main(String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[]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args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) {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IntList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a = new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IntList(null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);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IntList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b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= a.cons(2);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IntList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c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= b.cons(1);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x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a.length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() +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b.length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() +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c.length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();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a.print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();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b.print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();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c.print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();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System.out.println(x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);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}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}</a:t>
            </a:r>
            <a:endParaRPr lang="en-US" sz="20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The Program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772400" cy="4419600"/>
          </a:xfrm>
        </p:spPr>
        <p:txBody>
          <a:bodyPr/>
          <a:lstStyle/>
          <a:p>
            <a:r>
              <a:rPr lang="en-US"/>
              <a:t>Three classes to compile, in three files:</a:t>
            </a:r>
          </a:p>
          <a:p>
            <a:pPr lvl="1"/>
            <a:r>
              <a:rPr lang="en-US" b="1">
                <a:latin typeface="Courier New" pitchFamily="-112" charset="0"/>
              </a:rPr>
              <a:t>ConsCell.java</a:t>
            </a:r>
            <a:r>
              <a:rPr lang="en-US"/>
              <a:t>, </a:t>
            </a:r>
            <a:r>
              <a:rPr lang="en-US" b="1">
                <a:latin typeface="Courier New" pitchFamily="-112" charset="0"/>
              </a:rPr>
              <a:t>IntList.java</a:t>
            </a:r>
            <a:r>
              <a:rPr lang="en-US"/>
              <a:t>, and </a:t>
            </a:r>
            <a:r>
              <a:rPr lang="en-US" b="1">
                <a:latin typeface="Courier New" pitchFamily="-112" charset="0"/>
              </a:rPr>
              <a:t>Driver.java</a:t>
            </a:r>
          </a:p>
          <a:p>
            <a:r>
              <a:rPr lang="en-US"/>
              <a:t>(File name = class name plus </a:t>
            </a:r>
            <a:r>
              <a:rPr lang="en-US" b="1">
                <a:latin typeface="Courier New" pitchFamily="-112" charset="0"/>
              </a:rPr>
              <a:t>.java</a:t>
            </a:r>
            <a:r>
              <a:rPr lang="en-US"/>
              <a:t>—watch capitalization!)</a:t>
            </a:r>
          </a:p>
          <a:p>
            <a:r>
              <a:rPr lang="en-US"/>
              <a:t>Compile with the command </a:t>
            </a:r>
            <a:r>
              <a:rPr lang="en-US" b="1">
                <a:latin typeface="Courier New" pitchFamily="-112" charset="0"/>
              </a:rPr>
              <a:t>javac</a:t>
            </a:r>
          </a:p>
          <a:p>
            <a:pPr lvl="1"/>
            <a:r>
              <a:rPr lang="en-US"/>
              <a:t>They can be done one at a time</a:t>
            </a:r>
          </a:p>
          <a:p>
            <a:pPr lvl="1"/>
            <a:r>
              <a:rPr lang="en-US"/>
              <a:t>Or, </a:t>
            </a:r>
            <a:r>
              <a:rPr lang="en-US" b="1">
                <a:latin typeface="Courier New" pitchFamily="-112" charset="0"/>
              </a:rPr>
              <a:t>javac Driver.java</a:t>
            </a:r>
            <a:r>
              <a:rPr lang="en-US"/>
              <a:t> gets them all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BD52-C52B-7244-8272-5C8ABAEF8837}" type="slidenum">
              <a:rPr lang="en-US"/>
              <a:pPr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The Program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1676400"/>
          </a:xfrm>
        </p:spPr>
        <p:txBody>
          <a:bodyPr/>
          <a:lstStyle/>
          <a:p>
            <a:r>
              <a:rPr lang="en-US"/>
              <a:t>Compiler produces </a:t>
            </a:r>
            <a:r>
              <a:rPr lang="en-US" b="1">
                <a:latin typeface="Courier New" pitchFamily="-112" charset="0"/>
              </a:rPr>
              <a:t>.class</a:t>
            </a:r>
            <a:r>
              <a:rPr lang="en-US"/>
              <a:t> files</a:t>
            </a:r>
          </a:p>
          <a:p>
            <a:r>
              <a:rPr lang="en-US"/>
              <a:t>Use the Java launcher  (</a:t>
            </a:r>
            <a:r>
              <a:rPr lang="en-US" b="1">
                <a:latin typeface="Courier New" pitchFamily="-112" charset="0"/>
              </a:rPr>
              <a:t>java</a:t>
            </a:r>
            <a:r>
              <a:rPr lang="en-US"/>
              <a:t> command) to run the </a:t>
            </a:r>
            <a:r>
              <a:rPr lang="en-US" b="1">
                <a:latin typeface="Courier New" pitchFamily="-112" charset="0"/>
              </a:rPr>
              <a:t>main</a:t>
            </a:r>
            <a:r>
              <a:rPr lang="en-US"/>
              <a:t> method in a </a:t>
            </a:r>
            <a:r>
              <a:rPr lang="en-US" b="1">
                <a:latin typeface="Courier New" pitchFamily="-112" charset="0"/>
              </a:rPr>
              <a:t>.class</a:t>
            </a:r>
            <a:r>
              <a:rPr lang="en-US"/>
              <a:t> file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172B-C22A-F149-A0A8-FD3A1D8B11BE}" type="slidenum">
              <a:rPr lang="en-US"/>
              <a:pPr/>
              <a:t>63</a:t>
            </a:fld>
            <a:endParaRPr lang="en-US"/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2590800" y="3657600"/>
            <a:ext cx="38100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Courier New" pitchFamily="-112" charset="0"/>
              </a:rPr>
              <a:t>C:\demo&gt;</a:t>
            </a:r>
            <a:r>
              <a:rPr lang="en-US" i="1">
                <a:latin typeface="Courier New" pitchFamily="-112" charset="0"/>
              </a:rPr>
              <a:t>java Driver</a:t>
            </a:r>
            <a:br>
              <a:rPr lang="en-US" i="1">
                <a:latin typeface="Courier New" pitchFamily="-112" charset="0"/>
              </a:rPr>
            </a:br>
            <a:r>
              <a:rPr lang="en-US" b="1">
                <a:latin typeface="Courier New" pitchFamily="-112" charset="0"/>
              </a:rPr>
              <a:t>[]</a:t>
            </a:r>
            <a:br>
              <a:rPr lang="en-US" b="1">
                <a:latin typeface="Courier New" pitchFamily="-112" charset="0"/>
              </a:rPr>
            </a:br>
            <a:r>
              <a:rPr lang="en-US" b="1">
                <a:latin typeface="Courier New" pitchFamily="-112" charset="0"/>
              </a:rPr>
              <a:t>[2]</a:t>
            </a:r>
            <a:br>
              <a:rPr lang="en-US" b="1">
                <a:latin typeface="Courier New" pitchFamily="-112" charset="0"/>
              </a:rPr>
            </a:br>
            <a:r>
              <a:rPr lang="en-US" b="1">
                <a:latin typeface="Courier New" pitchFamily="-112" charset="0"/>
              </a:rPr>
              <a:t>[1,2]</a:t>
            </a:r>
            <a:br>
              <a:rPr lang="en-US" b="1">
                <a:latin typeface="Courier New" pitchFamily="-112" charset="0"/>
              </a:rPr>
            </a:br>
            <a:r>
              <a:rPr lang="en-US" b="1">
                <a:latin typeface="Courier New" pitchFamily="-112" charset="0"/>
              </a:rPr>
              <a:t>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Class Definitions: A Peek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B741-2D68-1141-8B84-86ECD5A723E9}" type="slidenum">
              <a:rPr lang="en-US"/>
              <a:pPr/>
              <a:t>7</a:t>
            </a:fld>
            <a:endParaRPr lang="en-US"/>
          </a:p>
        </p:txBody>
      </p:sp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2271713" y="1843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228600" y="1676400"/>
            <a:ext cx="8458199" cy="4343400"/>
            <a:chOff x="228600" y="1676400"/>
            <a:chExt cx="8458199" cy="4343400"/>
          </a:xfrm>
        </p:grpSpPr>
        <p:sp>
          <p:nvSpPr>
            <p:cNvPr id="8" name="TextBox 7"/>
            <p:cNvSpPr txBox="1"/>
            <p:nvPr/>
          </p:nvSpPr>
          <p:spPr>
            <a:xfrm>
              <a:off x="1143000" y="1676400"/>
              <a:ext cx="5486400" cy="4278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/>
                  <a:cs typeface="Courier New"/>
                </a:rPr>
                <a:t>public class Point {</a:t>
              </a:r>
              <a:br>
                <a:rPr lang="en-US" sz="1600" b="1" dirty="0" smtClean="0">
                  <a:latin typeface="Courier New"/>
                  <a:cs typeface="Courier New"/>
                </a:rPr>
              </a:br>
              <a:r>
                <a:rPr lang="en-US" sz="1600" b="1" dirty="0" smtClean="0">
                  <a:latin typeface="Courier New"/>
                  <a:cs typeface="Courier New"/>
                </a:rPr>
                <a:t>  private </a:t>
              </a:r>
              <a:r>
                <a:rPr lang="en-US" sz="1600" b="1" dirty="0" err="1" smtClean="0">
                  <a:latin typeface="Courier New"/>
                  <a:cs typeface="Courier New"/>
                </a:rPr>
                <a:t>int</a:t>
              </a:r>
              <a:r>
                <a:rPr lang="en-US" sz="1600" b="1" dirty="0" smtClean="0">
                  <a:latin typeface="Courier New"/>
                  <a:cs typeface="Courier New"/>
                </a:rPr>
                <a:t> </a:t>
              </a:r>
              <a:r>
                <a:rPr lang="en-US" sz="1600" b="1" dirty="0" err="1" smtClean="0">
                  <a:latin typeface="Courier New"/>
                  <a:cs typeface="Courier New"/>
                </a:rPr>
                <a:t>x,y</a:t>
              </a:r>
              <a:r>
                <a:rPr lang="en-US" sz="1600" b="1" dirty="0" smtClean="0">
                  <a:latin typeface="Courier New"/>
                  <a:cs typeface="Courier New"/>
                </a:rPr>
                <a:t>;</a:t>
              </a:r>
              <a:br>
                <a:rPr lang="en-US" sz="1600" b="1" dirty="0" smtClean="0">
                  <a:latin typeface="Courier New"/>
                  <a:cs typeface="Courier New"/>
                </a:rPr>
              </a:br>
              <a:r>
                <a:rPr lang="en-US" sz="1600" b="1" dirty="0" smtClean="0">
                  <a:latin typeface="Courier New"/>
                  <a:cs typeface="Courier New"/>
                </a:rPr>
                <a:t>  private Color </a:t>
              </a:r>
              <a:r>
                <a:rPr lang="en-US" sz="1600" b="1" dirty="0" err="1" smtClean="0">
                  <a:latin typeface="Courier New"/>
                  <a:cs typeface="Courier New"/>
                </a:rPr>
                <a:t>myColor</a:t>
              </a:r>
              <a:r>
                <a:rPr lang="en-US" sz="1600" b="1" dirty="0" smtClean="0">
                  <a:latin typeface="Courier New"/>
                  <a:cs typeface="Courier New"/>
                </a:rPr>
                <a:t>;</a:t>
              </a:r>
              <a:br>
                <a:rPr lang="en-US" sz="1600" b="1" dirty="0" smtClean="0">
                  <a:latin typeface="Courier New"/>
                  <a:cs typeface="Courier New"/>
                </a:rPr>
              </a:br>
              <a:r>
                <a:rPr lang="en-US" sz="1600" b="1" dirty="0" smtClean="0">
                  <a:latin typeface="Courier New"/>
                  <a:cs typeface="Courier New"/>
                </a:rPr>
                <a:t/>
              </a:r>
              <a:br>
                <a:rPr lang="en-US" sz="1600" b="1" dirty="0" smtClean="0">
                  <a:latin typeface="Courier New"/>
                  <a:cs typeface="Courier New"/>
                </a:rPr>
              </a:br>
              <a:r>
                <a:rPr lang="en-US" sz="1600" b="1" dirty="0" smtClean="0">
                  <a:latin typeface="Courier New"/>
                  <a:cs typeface="Courier New"/>
                </a:rPr>
                <a:t>  public </a:t>
              </a:r>
              <a:r>
                <a:rPr lang="en-US" sz="1600" b="1" dirty="0" err="1" smtClean="0">
                  <a:latin typeface="Courier New"/>
                  <a:cs typeface="Courier New"/>
                </a:rPr>
                <a:t>int</a:t>
              </a:r>
              <a:r>
                <a:rPr lang="en-US" sz="1600" b="1" dirty="0" smtClean="0">
                  <a:latin typeface="Courier New"/>
                  <a:cs typeface="Courier New"/>
                </a:rPr>
                <a:t> </a:t>
              </a:r>
              <a:r>
                <a:rPr lang="en-US" sz="1600" b="1" dirty="0" err="1" smtClean="0">
                  <a:latin typeface="Courier New"/>
                  <a:cs typeface="Courier New"/>
                </a:rPr>
                <a:t>currentX</a:t>
              </a:r>
              <a:r>
                <a:rPr lang="en-US" sz="1600" b="1" dirty="0" smtClean="0">
                  <a:latin typeface="Courier New"/>
                  <a:cs typeface="Courier New"/>
                </a:rPr>
                <a:t>() {</a:t>
              </a:r>
            </a:p>
            <a:p>
              <a:r>
                <a:rPr lang="en-US" sz="1600" b="1" dirty="0" smtClean="0">
                  <a:latin typeface="Courier New"/>
                  <a:cs typeface="Courier New"/>
                </a:rPr>
                <a:t>    return </a:t>
              </a:r>
              <a:r>
                <a:rPr lang="en-US" sz="1600" b="1" dirty="0" err="1" smtClean="0">
                  <a:latin typeface="Courier New"/>
                  <a:cs typeface="Courier New"/>
                </a:rPr>
                <a:t>x</a:t>
              </a:r>
              <a:r>
                <a:rPr lang="en-US" sz="1600" b="1" dirty="0" smtClean="0">
                  <a:latin typeface="Courier New"/>
                  <a:cs typeface="Courier New"/>
                </a:rPr>
                <a:t>;</a:t>
              </a:r>
              <a:br>
                <a:rPr lang="en-US" sz="1600" b="1" dirty="0" smtClean="0">
                  <a:latin typeface="Courier New"/>
                  <a:cs typeface="Courier New"/>
                </a:rPr>
              </a:br>
              <a:r>
                <a:rPr lang="en-US" sz="1600" b="1" dirty="0" smtClean="0">
                  <a:latin typeface="Courier New"/>
                  <a:cs typeface="Courier New"/>
                </a:rPr>
                <a:t>  }</a:t>
              </a:r>
            </a:p>
            <a:p>
              <a:endParaRPr lang="en-US" sz="1600" b="1" dirty="0" smtClean="0">
                <a:latin typeface="Courier New"/>
                <a:cs typeface="Courier New"/>
              </a:endParaRPr>
            </a:p>
            <a:p>
              <a:r>
                <a:rPr lang="en-US" sz="1600" b="1" dirty="0" smtClean="0">
                  <a:latin typeface="Courier New"/>
                  <a:cs typeface="Courier New"/>
                </a:rPr>
                <a:t>  public </a:t>
              </a:r>
              <a:r>
                <a:rPr lang="en-US" sz="1600" b="1" dirty="0" err="1" smtClean="0">
                  <a:latin typeface="Courier New"/>
                  <a:cs typeface="Courier New"/>
                </a:rPr>
                <a:t>int</a:t>
              </a:r>
              <a:r>
                <a:rPr lang="en-US" sz="1600" b="1" dirty="0" smtClean="0">
                  <a:latin typeface="Courier New"/>
                  <a:cs typeface="Courier New"/>
                </a:rPr>
                <a:t> </a:t>
              </a:r>
              <a:r>
                <a:rPr lang="en-US" sz="1600" b="1" dirty="0" err="1" smtClean="0">
                  <a:latin typeface="Courier New"/>
                  <a:cs typeface="Courier New"/>
                </a:rPr>
                <a:t>currentY</a:t>
              </a:r>
              <a:r>
                <a:rPr lang="en-US" sz="1600" b="1" dirty="0" smtClean="0">
                  <a:latin typeface="Courier New"/>
                  <a:cs typeface="Courier New"/>
                </a:rPr>
                <a:t>() {</a:t>
              </a:r>
              <a:br>
                <a:rPr lang="en-US" sz="1600" b="1" dirty="0" smtClean="0">
                  <a:latin typeface="Courier New"/>
                  <a:cs typeface="Courier New"/>
                </a:rPr>
              </a:br>
              <a:r>
                <a:rPr lang="en-US" sz="1600" b="1" dirty="0" smtClean="0">
                  <a:latin typeface="Courier New"/>
                  <a:cs typeface="Courier New"/>
                </a:rPr>
                <a:t>    return </a:t>
              </a:r>
              <a:r>
                <a:rPr lang="en-US" sz="1600" b="1" dirty="0" err="1" smtClean="0">
                  <a:latin typeface="Courier New"/>
                  <a:cs typeface="Courier New"/>
                </a:rPr>
                <a:t>y</a:t>
              </a:r>
              <a:r>
                <a:rPr lang="en-US" sz="1600" b="1" dirty="0" smtClean="0">
                  <a:latin typeface="Courier New"/>
                  <a:cs typeface="Courier New"/>
                </a:rPr>
                <a:t>;</a:t>
              </a:r>
            </a:p>
            <a:p>
              <a:r>
                <a:rPr lang="en-US" sz="1600" b="1" dirty="0" smtClean="0">
                  <a:latin typeface="Courier New"/>
                  <a:cs typeface="Courier New"/>
                </a:rPr>
                <a:t>  }</a:t>
              </a:r>
            </a:p>
            <a:p>
              <a:endParaRPr lang="en-US" sz="1600" b="1" dirty="0" smtClean="0">
                <a:latin typeface="Courier New"/>
                <a:cs typeface="Courier New"/>
              </a:endParaRPr>
            </a:p>
            <a:p>
              <a:r>
                <a:rPr lang="en-US" sz="1600" b="1" dirty="0" smtClean="0">
                  <a:latin typeface="Courier New"/>
                  <a:cs typeface="Courier New"/>
                </a:rPr>
                <a:t>  public void </a:t>
              </a:r>
              <a:r>
                <a:rPr lang="en-US" sz="1600" b="1" dirty="0" err="1" smtClean="0">
                  <a:latin typeface="Courier New"/>
                  <a:cs typeface="Courier New"/>
                </a:rPr>
                <a:t>move(int</a:t>
              </a:r>
              <a:r>
                <a:rPr lang="en-US" sz="1600" b="1" dirty="0" smtClean="0">
                  <a:latin typeface="Courier New"/>
                  <a:cs typeface="Courier New"/>
                </a:rPr>
                <a:t> </a:t>
              </a:r>
              <a:r>
                <a:rPr lang="en-US" sz="1600" b="1" dirty="0" err="1" smtClean="0">
                  <a:latin typeface="Courier New"/>
                  <a:cs typeface="Courier New"/>
                </a:rPr>
                <a:t>newX</a:t>
              </a:r>
              <a:r>
                <a:rPr lang="en-US" sz="1600" b="1" dirty="0" smtClean="0">
                  <a:latin typeface="Courier New"/>
                  <a:cs typeface="Courier New"/>
                </a:rPr>
                <a:t>, </a:t>
              </a:r>
              <a:r>
                <a:rPr lang="en-US" sz="1600" b="1" dirty="0" err="1" smtClean="0">
                  <a:latin typeface="Courier New"/>
                  <a:cs typeface="Courier New"/>
                </a:rPr>
                <a:t>int</a:t>
              </a:r>
              <a:r>
                <a:rPr lang="en-US" sz="1600" b="1" dirty="0" smtClean="0">
                  <a:latin typeface="Courier New"/>
                  <a:cs typeface="Courier New"/>
                </a:rPr>
                <a:t> </a:t>
              </a:r>
              <a:r>
                <a:rPr lang="en-US" sz="1600" b="1" dirty="0" err="1" smtClean="0">
                  <a:latin typeface="Courier New"/>
                  <a:cs typeface="Courier New"/>
                </a:rPr>
                <a:t>newY</a:t>
              </a:r>
              <a:r>
                <a:rPr lang="en-US" sz="1600" b="1" dirty="0" smtClean="0">
                  <a:latin typeface="Courier New"/>
                  <a:cs typeface="Courier New"/>
                </a:rPr>
                <a:t>) {</a:t>
              </a:r>
            </a:p>
            <a:p>
              <a:r>
                <a:rPr lang="en-US" sz="1600" b="1" dirty="0" smtClean="0">
                  <a:latin typeface="Courier New"/>
                  <a:cs typeface="Courier New"/>
                </a:rPr>
                <a:t>    </a:t>
              </a:r>
              <a:r>
                <a:rPr lang="en-US" sz="1600" b="1" dirty="0" err="1" smtClean="0">
                  <a:latin typeface="Courier New"/>
                  <a:cs typeface="Courier New"/>
                </a:rPr>
                <a:t>x</a:t>
              </a:r>
              <a:r>
                <a:rPr lang="en-US" sz="1600" b="1" dirty="0" smtClean="0">
                  <a:latin typeface="Courier New"/>
                  <a:cs typeface="Courier New"/>
                </a:rPr>
                <a:t> = </a:t>
              </a:r>
              <a:r>
                <a:rPr lang="en-US" sz="1600" b="1" dirty="0" err="1" smtClean="0">
                  <a:latin typeface="Courier New"/>
                  <a:cs typeface="Courier New"/>
                </a:rPr>
                <a:t>newX</a:t>
              </a:r>
              <a:r>
                <a:rPr lang="en-US" sz="1600" b="1" dirty="0" smtClean="0">
                  <a:latin typeface="Courier New"/>
                  <a:cs typeface="Courier New"/>
                </a:rPr>
                <a:t>;</a:t>
              </a:r>
            </a:p>
            <a:p>
              <a:r>
                <a:rPr lang="en-US" sz="1600" b="1" dirty="0" smtClean="0">
                  <a:latin typeface="Courier New"/>
                  <a:cs typeface="Courier New"/>
                </a:rPr>
                <a:t>    </a:t>
              </a:r>
              <a:r>
                <a:rPr lang="en-US" sz="1600" b="1" dirty="0" err="1" smtClean="0">
                  <a:latin typeface="Courier New"/>
                  <a:cs typeface="Courier New"/>
                </a:rPr>
                <a:t>y</a:t>
              </a:r>
              <a:r>
                <a:rPr lang="en-US" sz="1600" b="1" dirty="0" smtClean="0">
                  <a:latin typeface="Courier New"/>
                  <a:cs typeface="Courier New"/>
                </a:rPr>
                <a:t> = </a:t>
              </a:r>
              <a:r>
                <a:rPr lang="en-US" sz="1600" b="1" dirty="0" err="1" smtClean="0">
                  <a:latin typeface="Courier New"/>
                  <a:cs typeface="Courier New"/>
                </a:rPr>
                <a:t>newY</a:t>
              </a:r>
              <a:r>
                <a:rPr lang="en-US" sz="1600" b="1" dirty="0" smtClean="0">
                  <a:latin typeface="Courier New"/>
                  <a:cs typeface="Courier New"/>
                </a:rPr>
                <a:t>;</a:t>
              </a:r>
            </a:p>
            <a:p>
              <a:r>
                <a:rPr lang="en-US" sz="1600" b="1" dirty="0" smtClean="0">
                  <a:latin typeface="Courier New"/>
                  <a:cs typeface="Courier New"/>
                </a:rPr>
                <a:t>  }</a:t>
              </a:r>
            </a:p>
            <a:p>
              <a:r>
                <a:rPr lang="en-US" sz="1600" b="1" dirty="0">
                  <a:latin typeface="Courier New"/>
                  <a:cs typeface="Courier New"/>
                </a:rPr>
                <a:t>}</a:t>
              </a:r>
              <a:endParaRPr lang="en-US" sz="1600" b="1" dirty="0" smtClean="0">
                <a:latin typeface="Courier New"/>
                <a:cs typeface="Courier New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954572" y="1963186"/>
              <a:ext cx="3733800" cy="6096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91200" y="2057400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/>
                <a:t>field definitions</a:t>
              </a:r>
              <a:endParaRPr lang="en-US" sz="1600" i="1" dirty="0"/>
            </a:p>
          </p:txBody>
        </p:sp>
        <p:cxnSp>
          <p:nvCxnSpPr>
            <p:cNvPr id="14" name="Shape 13"/>
            <p:cNvCxnSpPr>
              <a:stCxn id="9" idx="7"/>
              <a:endCxn id="10" idx="1"/>
            </p:cNvCxnSpPr>
            <p:nvPr/>
          </p:nvCxnSpPr>
          <p:spPr bwMode="auto">
            <a:xfrm rot="16200000" flipH="1">
              <a:off x="4879276" y="1314753"/>
              <a:ext cx="174217" cy="1649630"/>
            </a:xfrm>
            <a:prstGeom prst="curvedConnector4">
              <a:avLst>
                <a:gd name="adj1" fmla="val -131216"/>
                <a:gd name="adj2" fmla="val 6657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Oval 14"/>
            <p:cNvSpPr/>
            <p:nvPr/>
          </p:nvSpPr>
          <p:spPr bwMode="auto">
            <a:xfrm>
              <a:off x="228600" y="2438400"/>
              <a:ext cx="6077527" cy="35814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34200" y="5105400"/>
              <a:ext cx="17525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/>
                <a:t>method definitions</a:t>
              </a:r>
              <a:endParaRPr lang="en-US" sz="1600" i="1" dirty="0"/>
            </a:p>
          </p:txBody>
        </p:sp>
        <p:cxnSp>
          <p:nvCxnSpPr>
            <p:cNvPr id="17" name="Shape 16"/>
            <p:cNvCxnSpPr>
              <a:stCxn id="15" idx="5"/>
              <a:endCxn id="16" idx="1"/>
            </p:cNvCxnSpPr>
            <p:nvPr/>
          </p:nvCxnSpPr>
          <p:spPr bwMode="auto">
            <a:xfrm rot="5400000" flipH="1" flipV="1">
              <a:off x="6064827" y="4625944"/>
              <a:ext cx="220639" cy="1518106"/>
            </a:xfrm>
            <a:prstGeom prst="curvedConnector4">
              <a:avLst>
                <a:gd name="adj1" fmla="val -103608"/>
                <a:gd name="adj2" fmla="val 79314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13.2 Thinking about objects</a:t>
            </a:r>
          </a:p>
          <a:p>
            <a:r>
              <a:rPr lang="en-US"/>
              <a:t>13.3 Simple expressions and statements</a:t>
            </a:r>
          </a:p>
          <a:p>
            <a:r>
              <a:rPr lang="en-US">
                <a:solidFill>
                  <a:schemeClr val="bg2"/>
                </a:solidFill>
              </a:rPr>
              <a:t>13.4 Class definitions</a:t>
            </a:r>
          </a:p>
          <a:p>
            <a:r>
              <a:rPr lang="en-US">
                <a:solidFill>
                  <a:schemeClr val="bg2"/>
                </a:solidFill>
              </a:rPr>
              <a:t>13.5 About references and pointers</a:t>
            </a:r>
          </a:p>
          <a:p>
            <a:r>
              <a:rPr lang="en-US">
                <a:solidFill>
                  <a:schemeClr val="bg2"/>
                </a:solidFill>
              </a:rPr>
              <a:t>13.6 Getting started with a Java language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C5EA-5213-BB43-9CAF-30C3D11806B8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Primitive Types We Will Use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Courier New" pitchFamily="-112" charset="0"/>
              </a:rPr>
              <a:t>int</a:t>
            </a:r>
            <a:r>
              <a:rPr lang="en-US"/>
              <a:t>: -2</a:t>
            </a:r>
            <a:r>
              <a:rPr lang="en-US" baseline="30000"/>
              <a:t>31</a:t>
            </a:r>
            <a:r>
              <a:rPr lang="en-US"/>
              <a:t>..2</a:t>
            </a:r>
            <a:r>
              <a:rPr lang="en-US" baseline="30000"/>
              <a:t>31</a:t>
            </a:r>
            <a:r>
              <a:rPr lang="en-US"/>
              <a:t>-1, written the usual way</a:t>
            </a:r>
          </a:p>
          <a:p>
            <a:r>
              <a:rPr lang="en-US" b="1">
                <a:latin typeface="Courier New" pitchFamily="-112" charset="0"/>
              </a:rPr>
              <a:t>char</a:t>
            </a:r>
            <a:r>
              <a:rPr lang="en-US"/>
              <a:t>: 0..2</a:t>
            </a:r>
            <a:r>
              <a:rPr lang="en-US" baseline="30000"/>
              <a:t>16</a:t>
            </a:r>
            <a:r>
              <a:rPr lang="en-US"/>
              <a:t>-1, written </a:t>
            </a:r>
            <a:r>
              <a:rPr lang="en-US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'</a:t>
            </a:r>
            <a:r>
              <a:rPr lang="en-US" b="1">
                <a:latin typeface="Courier New" pitchFamily="-112" charset="0"/>
              </a:rPr>
              <a:t>a</a:t>
            </a:r>
            <a:r>
              <a:rPr lang="en-US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'</a:t>
            </a:r>
            <a:r>
              <a:rPr lang="en-US"/>
              <a:t>, </a:t>
            </a:r>
            <a:r>
              <a:rPr lang="en-US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'</a:t>
            </a:r>
            <a:r>
              <a:rPr lang="en-US" b="1">
                <a:latin typeface="Courier New" pitchFamily="-112" charset="0"/>
              </a:rPr>
              <a:t>\n</a:t>
            </a:r>
            <a:r>
              <a:rPr lang="en-US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'</a:t>
            </a:r>
            <a:r>
              <a:rPr lang="en-US"/>
              <a:t>, etc., using the Unicode character set</a:t>
            </a:r>
          </a:p>
          <a:p>
            <a:r>
              <a:rPr lang="en-US" b="1">
                <a:latin typeface="Courier New" pitchFamily="-112" charset="0"/>
              </a:rPr>
              <a:t>double</a:t>
            </a:r>
            <a:r>
              <a:rPr lang="en-US"/>
              <a:t>: IEEE 64-bit standard, written in  decimal (</a:t>
            </a:r>
            <a:r>
              <a:rPr lang="en-US" b="1">
                <a:latin typeface="Courier New" pitchFamily="-112" charset="0"/>
              </a:rPr>
              <a:t>1.2</a:t>
            </a:r>
            <a:r>
              <a:rPr lang="en-US"/>
              <a:t>) or scientific (</a:t>
            </a:r>
            <a:r>
              <a:rPr lang="en-US" b="1">
                <a:latin typeface="Courier New" pitchFamily="-112" charset="0"/>
              </a:rPr>
              <a:t>1.2e-5</a:t>
            </a:r>
            <a:r>
              <a:rPr lang="en-US"/>
              <a:t>, </a:t>
            </a:r>
            <a:r>
              <a:rPr lang="en-US" b="1">
                <a:latin typeface="Courier New" pitchFamily="-112" charset="0"/>
              </a:rPr>
              <a:t>1e3</a:t>
            </a:r>
            <a:r>
              <a:rPr lang="en-US"/>
              <a:t>)</a:t>
            </a:r>
            <a:endParaRPr lang="en-US" b="1">
              <a:latin typeface="Courier New" pitchFamily="-112" charset="0"/>
            </a:endParaRPr>
          </a:p>
          <a:p>
            <a:r>
              <a:rPr lang="en-US" b="1">
                <a:latin typeface="Courier New" pitchFamily="-112" charset="0"/>
              </a:rPr>
              <a:t>boolean</a:t>
            </a:r>
            <a:r>
              <a:rPr lang="en-US"/>
              <a:t>: </a:t>
            </a:r>
            <a:r>
              <a:rPr lang="en-US" b="1">
                <a:latin typeface="Courier New" pitchFamily="-112" charset="0"/>
              </a:rPr>
              <a:t>true</a:t>
            </a:r>
            <a:r>
              <a:rPr lang="en-US"/>
              <a:t> and </a:t>
            </a:r>
            <a:r>
              <a:rPr lang="en-US" b="1">
                <a:latin typeface="Courier New" pitchFamily="-112" charset="0"/>
              </a:rPr>
              <a:t>false</a:t>
            </a:r>
          </a:p>
          <a:p>
            <a:r>
              <a:rPr lang="en-US"/>
              <a:t>Oddities: </a:t>
            </a:r>
            <a:r>
              <a:rPr lang="en-US" b="1">
                <a:latin typeface="Courier New" pitchFamily="-112" charset="0"/>
              </a:rPr>
              <a:t>void</a:t>
            </a:r>
            <a:r>
              <a:rPr lang="en-US"/>
              <a:t> and </a:t>
            </a:r>
            <a:r>
              <a:rPr lang="en-US" b="1">
                <a:latin typeface="Courier New" pitchFamily="-112" charset="0"/>
              </a:rPr>
              <a:t>null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Thirteen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2E82-FAD0-E542-B472-BDA492A72D3D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se trees">
  <a:themeElements>
    <a:clrScheme name="parse trees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CC00FF"/>
      </a:accent2>
      <a:accent3>
        <a:srgbClr val="FFFFFF"/>
      </a:accent3>
      <a:accent4>
        <a:srgbClr val="000000"/>
      </a:accent4>
      <a:accent5>
        <a:srgbClr val="B8A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parse tre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8" charset="0"/>
          </a:defRPr>
        </a:defPPr>
      </a:lstStyle>
    </a:lnDef>
  </a:objectDefaults>
  <a:extraClrSchemeLst>
    <a:extraClrScheme>
      <a:clrScheme name="parse trees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00FF"/>
        </a:accent1>
        <a:accent2>
          <a:srgbClr val="CC00FF"/>
        </a:accent2>
        <a:accent3>
          <a:srgbClr val="FFFFFF"/>
        </a:accent3>
        <a:accent4>
          <a:srgbClr val="000000"/>
        </a:accent4>
        <a:accent5>
          <a:srgbClr val="B8A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FF99CC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4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033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mpl.potx</Template>
  <TotalTime>3651</TotalTime>
  <Words>5122</Words>
  <Application>Microsoft Macintosh PowerPoint</Application>
  <PresentationFormat>On-screen Show (4:3)</PresentationFormat>
  <Paragraphs>657</Paragraphs>
  <Slides>63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Times New Roman</vt:lpstr>
      <vt:lpstr>Monotype Sorts</vt:lpstr>
      <vt:lpstr>Courier New</vt:lpstr>
      <vt:lpstr>Arial Unicode MS</vt:lpstr>
      <vt:lpstr>parse trees</vt:lpstr>
      <vt:lpstr>Microsoft Draw 98 Drawing</vt:lpstr>
      <vt:lpstr>A First Look At Java</vt:lpstr>
      <vt:lpstr>Outline</vt:lpstr>
      <vt:lpstr>Example</vt:lpstr>
      <vt:lpstr>Slide 4</vt:lpstr>
      <vt:lpstr>Java Terminology</vt:lpstr>
      <vt:lpstr>Object-Oriented Style</vt:lpstr>
      <vt:lpstr>Java Class Definitions: A Peek</vt:lpstr>
      <vt:lpstr>Outline</vt:lpstr>
      <vt:lpstr>Primitive Types We Will Use</vt:lpstr>
      <vt:lpstr>Primitive Types We Won’t Use</vt:lpstr>
      <vt:lpstr>Constructed Types</vt:lpstr>
      <vt:lpstr>Strings</vt:lpstr>
      <vt:lpstr>A String Object</vt:lpstr>
      <vt:lpstr>Numeric Operators</vt:lpstr>
      <vt:lpstr>Concatenation</vt:lpstr>
      <vt:lpstr>Comparisons</vt:lpstr>
      <vt:lpstr>Boolean Operators</vt:lpstr>
      <vt:lpstr>Operators With Side Effects</vt:lpstr>
      <vt:lpstr>Assignment</vt:lpstr>
      <vt:lpstr>Rvalues and Lvalues</vt:lpstr>
      <vt:lpstr>Rvalues and Lvalues</vt:lpstr>
      <vt:lpstr>More Side Effects</vt:lpstr>
      <vt:lpstr>Values And Side Effects</vt:lpstr>
      <vt:lpstr>Pre and Post</vt:lpstr>
      <vt:lpstr>Instance Method Calls</vt:lpstr>
      <vt:lpstr>Class Method Calls</vt:lpstr>
      <vt:lpstr>Method Call Syntax</vt:lpstr>
      <vt:lpstr>Object Creation Expressions</vt:lpstr>
      <vt:lpstr>No Object Destruction</vt:lpstr>
      <vt:lpstr>General Operator Info</vt:lpstr>
      <vt:lpstr>Numeric Coercions</vt:lpstr>
      <vt:lpstr>Boxing and Unboxing Coercions</vt:lpstr>
      <vt:lpstr>Statements</vt:lpstr>
      <vt:lpstr>Expression Statements</vt:lpstr>
      <vt:lpstr>Compound Statements</vt:lpstr>
      <vt:lpstr>Declaration Statements</vt:lpstr>
      <vt:lpstr>The if Statement</vt:lpstr>
      <vt:lpstr>The while Statement</vt:lpstr>
      <vt:lpstr>Slide 39</vt:lpstr>
      <vt:lpstr>The return Statement</vt:lpstr>
      <vt:lpstr>Outline</vt:lpstr>
      <vt:lpstr>Class Definitions</vt:lpstr>
      <vt:lpstr>Slide 43</vt:lpstr>
      <vt:lpstr>Slide 44</vt:lpstr>
      <vt:lpstr>Slide 45</vt:lpstr>
      <vt:lpstr>Using ConsCell</vt:lpstr>
      <vt:lpstr>Slide 47</vt:lpstr>
      <vt:lpstr>Slide 48</vt:lpstr>
      <vt:lpstr>Slide 49</vt:lpstr>
      <vt:lpstr>Using IntList</vt:lpstr>
      <vt:lpstr>Outline</vt:lpstr>
      <vt:lpstr>What Is A Reference?</vt:lpstr>
      <vt:lpstr>Pointers</vt:lpstr>
      <vt:lpstr>But I Thought…</vt:lpstr>
      <vt:lpstr>C++ Comparison</vt:lpstr>
      <vt:lpstr>Comparison</vt:lpstr>
      <vt:lpstr>Outline</vt:lpstr>
      <vt:lpstr>Text Output</vt:lpstr>
      <vt:lpstr>Printing An IntList</vt:lpstr>
      <vt:lpstr>The main Method</vt:lpstr>
      <vt:lpstr>A Driver Class</vt:lpstr>
      <vt:lpstr>Compiling The Program</vt:lpstr>
      <vt:lpstr>Running The Program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First Look At Java</dc:title>
  <dc:subject>Textbook, Chapter Thirteen</dc:subject>
  <dc:creator>Adam Webber</dc:creator>
  <cp:lastModifiedBy>Adam Webber</cp:lastModifiedBy>
  <cp:revision>54</cp:revision>
  <dcterms:created xsi:type="dcterms:W3CDTF">2009-10-21T20:18:16Z</dcterms:created>
  <dcterms:modified xsi:type="dcterms:W3CDTF">2009-10-21T20:50:58Z</dcterms:modified>
</cp:coreProperties>
</file>