
<file path=[Content_Types].xml><?xml version="1.0" encoding="utf-8"?>
<Types xmlns="http://schemas.openxmlformats.org/package/2006/content-types">
  <Override PartName="/ppt/slides/slide12.xml" ContentType="application/vnd.openxmlformats-officedocument.presentationml.slide+xml"/>
  <Override PartName="/ppt/slides/slide46.xml" ContentType="application/vnd.openxmlformats-officedocument.presentationml.slide+xml"/>
  <Override PartName="/ppt/slideLayouts/slideLayout8.xml" ContentType="application/vnd.openxmlformats-officedocument.presentationml.slideLayout+xml"/>
  <Override PartName="/ppt/embeddings/oleObject4.bin" ContentType="application/vnd.openxmlformats-officedocument.oleObject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47.xml" ContentType="application/vnd.openxmlformats-officedocument.presentationml.slide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50.xml" ContentType="application/vnd.openxmlformats-officedocument.presentationml.slide+xml"/>
  <Override PartName="/ppt/slides/slide23.xml" ContentType="application/vnd.openxmlformats-officedocument.presentationml.slide+xml"/>
  <Override PartName="/ppt/slides/slide54.xml" ContentType="application/vnd.openxmlformats-officedocument.presentationml.slide+xml"/>
  <Override PartName="/ppt/slides/slide5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52.xml" ContentType="application/vnd.openxmlformats-officedocument.presentationml.slide+xml"/>
  <Override PartName="/ppt/slides/slide1.xml" ContentType="application/vnd.openxmlformats-officedocument.presentationml.slide+xml"/>
  <Override PartName="/ppt/slides/slide51.xml" ContentType="application/vnd.openxmlformats-officedocument.presentationml.slide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slides/slide25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Default Extension="wmf" ContentType="image/x-wmf"/>
  <Override PartName="/ppt/embeddings/oleObject2.bin" ContentType="application/vnd.openxmlformats-officedocument.oleObject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40.xml" ContentType="application/vnd.openxmlformats-officedocument.presentationml.slide+xml"/>
  <Override PartName="/ppt/slides/slide14.xml" ContentType="application/vnd.openxmlformats-officedocument.presentationml.slide+xml"/>
  <Override PartName="/ppt/embeddings/oleObject1.bin" ContentType="application/vnd.openxmlformats-officedocument.oleObject"/>
  <Override PartName="/ppt/slides/slide34.xml" ContentType="application/vnd.openxmlformats-officedocument.presentationml.slide+xml"/>
  <Override PartName="/ppt/slides/slide4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embeddings/oleObject3.bin" ContentType="application/vnd.openxmlformats-officedocument.oleObject"/>
  <Override PartName="/ppt/slideLayouts/slideLayout4.xml" ContentType="application/vnd.openxmlformats-officedocument.presentationml.slideLayout+xml"/>
  <Override PartName="/ppt/slides/slide4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43.xml" ContentType="application/vnd.openxmlformats-officedocument.presentationml.slide+xml"/>
  <Override PartName="/ppt/slides/slide48.xml" ContentType="application/vnd.openxmlformats-officedocument.presentationml.slid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3.xml" ContentType="application/vnd.openxmlformats-officedocument.presentationml.slide+xml"/>
  <Override PartName="/ppt/presProps.xml" ContentType="application/vnd.openxmlformats-officedocument.presentationml.presProps+xml"/>
  <Default Extension="vml" ContentType="application/vnd.openxmlformats-officedocument.vmlDrawing"/>
  <Default Extension="jpeg" ContentType="image/jpe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56.xml" ContentType="application/vnd.openxmlformats-officedocument.presentationml.slide+xml"/>
  <Override PartName="/ppt/slides/slide8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53.xml" ContentType="application/vnd.openxmlformats-officedocument.presentationml.slide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slides/slide32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61" r:id="rId1"/>
  </p:sldMasterIdLst>
  <p:notesMasterIdLst>
    <p:notesMasterId r:id="rId60"/>
  </p:notesMasterIdLst>
  <p:handoutMasterIdLst>
    <p:handoutMasterId r:id="rId6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7" r:id="rId30"/>
    <p:sldId id="285" r:id="rId31"/>
    <p:sldId id="286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2" r:id="rId46"/>
    <p:sldId id="303" r:id="rId47"/>
    <p:sldId id="301" r:id="rId48"/>
    <p:sldId id="304" r:id="rId49"/>
    <p:sldId id="305" r:id="rId50"/>
    <p:sldId id="307" r:id="rId51"/>
    <p:sldId id="313" r:id="rId52"/>
    <p:sldId id="308" r:id="rId53"/>
    <p:sldId id="309" r:id="rId54"/>
    <p:sldId id="310" r:id="rId55"/>
    <p:sldId id="311" r:id="rId56"/>
    <p:sldId id="314" r:id="rId57"/>
    <p:sldId id="315" r:id="rId58"/>
    <p:sldId id="312" r:id="rId59"/>
  </p:sldIdLst>
  <p:sldSz cx="9144000" cy="6858000" type="screen4x3"/>
  <p:notesSz cx="6831013" cy="91170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2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12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12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12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12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 useTimings="0">
    <p:present/>
    <p:sldAll/>
    <p:penClr>
      <a:schemeClr val="tx1"/>
    </p:penClr>
  </p:showPr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32787"/>
    <p:restoredTop sz="92235" autoAdjust="0"/>
  </p:normalViewPr>
  <p:slideViewPr>
    <p:cSldViewPr>
      <p:cViewPr varScale="1">
        <p:scale>
          <a:sx n="109" d="100"/>
          <a:sy n="109" d="100"/>
        </p:scale>
        <p:origin x="-51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54"/>
    </p:cViewPr>
  </p:sorterViewPr>
  <p:notesViewPr>
    <p:cSldViewPr>
      <p:cViewPr varScale="1">
        <p:scale>
          <a:sx n="55" d="100"/>
          <a:sy n="55" d="100"/>
        </p:scale>
        <p:origin x="-1752" y="-84"/>
      </p:cViewPr>
      <p:guideLst>
        <p:guide orient="horz" pos="2872"/>
        <p:guide pos="215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64" Type="http://schemas.openxmlformats.org/officeDocument/2006/relationships/viewProps" Target="viewProps.xml"/><Relationship Id="rId60" Type="http://schemas.openxmlformats.org/officeDocument/2006/relationships/notesMaster" Target="notesMasters/notesMaster1.xml"/><Relationship Id="rId39" Type="http://schemas.openxmlformats.org/officeDocument/2006/relationships/slide" Target="slides/slide38.xml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slide" Target="slides/slide49.xml"/><Relationship Id="rId63" Type="http://schemas.openxmlformats.org/officeDocument/2006/relationships/presProps" Target="presProps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slide" Target="slides/slide44.xml"/><Relationship Id="rId58" Type="http://schemas.openxmlformats.org/officeDocument/2006/relationships/slide" Target="slides/slide57.xml"/><Relationship Id="rId42" Type="http://schemas.openxmlformats.org/officeDocument/2006/relationships/slide" Target="slides/slide41.xml"/><Relationship Id="rId6" Type="http://schemas.openxmlformats.org/officeDocument/2006/relationships/slide" Target="slides/slide5.xml"/><Relationship Id="rId49" Type="http://schemas.openxmlformats.org/officeDocument/2006/relationships/slide" Target="slides/slide48.xml"/><Relationship Id="rId44" Type="http://schemas.openxmlformats.org/officeDocument/2006/relationships/slide" Target="slides/slide43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slide" Target="slides/slide45.xml"/><Relationship Id="rId57" Type="http://schemas.openxmlformats.org/officeDocument/2006/relationships/slide" Target="slides/slide56.xml"/><Relationship Id="rId59" Type="http://schemas.openxmlformats.org/officeDocument/2006/relationships/slide" Target="slides/slide58.xml"/><Relationship Id="rId35" Type="http://schemas.openxmlformats.org/officeDocument/2006/relationships/slide" Target="slides/slide34.xml"/><Relationship Id="rId51" Type="http://schemas.openxmlformats.org/officeDocument/2006/relationships/slide" Target="slides/slide50.xml"/><Relationship Id="rId55" Type="http://schemas.openxmlformats.org/officeDocument/2006/relationships/slide" Target="slides/slide5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62" Type="http://schemas.openxmlformats.org/officeDocument/2006/relationships/printerSettings" Target="printerSettings/printerSettings1.bin"/><Relationship Id="rId66" Type="http://schemas.openxmlformats.org/officeDocument/2006/relationships/tableStyles" Target="tableStyles.xml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slide" Target="slides/slide46.xml"/><Relationship Id="rId56" Type="http://schemas.openxmlformats.org/officeDocument/2006/relationships/slide" Target="slides/slide55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slide" Target="slides/slide51.xml"/><Relationship Id="rId65" Type="http://schemas.openxmlformats.org/officeDocument/2006/relationships/theme" Target="theme/theme1.xml"/><Relationship Id="rId54" Type="http://schemas.openxmlformats.org/officeDocument/2006/relationships/slide" Target="slides/slide53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61" Type="http://schemas.openxmlformats.org/officeDocument/2006/relationships/handoutMaster" Target="handoutMasters/handoutMaster1.xml"/><Relationship Id="rId53" Type="http://schemas.openxmlformats.org/officeDocument/2006/relationships/slide" Target="slides/slide52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19251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endParaRPr lang="en-US"/>
          </a:p>
        </p:txBody>
      </p:sp>
      <p:sp>
        <p:nvSpPr>
          <p:cNvPr id="19251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19251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fld id="{E1EE2F98-F759-9E42-BDD6-F4BD7933242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36650" y="684213"/>
            <a:ext cx="4557713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330700"/>
            <a:ext cx="5008563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fld id="{053894D0-1F3E-DE44-A339-EBB58EA486D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0B3F6C-B566-CF4E-B428-6FE3B97C059B}" type="slidenum">
              <a:rPr lang="en-US"/>
              <a:pPr/>
              <a:t>1</a:t>
            </a:fld>
            <a:endParaRPr lang="en-US"/>
          </a:p>
        </p:txBody>
      </p:sp>
      <p:sp>
        <p:nvSpPr>
          <p:cNvPr id="1689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77825" y="1676400"/>
            <a:ext cx="8389938" cy="4421188"/>
            <a:chOff x="238" y="1056"/>
            <a:chExt cx="5285" cy="2785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238" y="1056"/>
              <a:ext cx="5285" cy="1393"/>
              <a:chOff x="238" y="1056"/>
              <a:chExt cx="5285" cy="1393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auto">
              <a:xfrm>
                <a:off x="243" y="1057"/>
                <a:ext cx="5272" cy="1391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1" name="Freeform 5"/>
              <p:cNvSpPr>
                <a:spLocks/>
              </p:cNvSpPr>
              <p:nvPr/>
            </p:nvSpPr>
            <p:spPr bwMode="auto">
              <a:xfrm>
                <a:off x="238" y="1056"/>
                <a:ext cx="5273" cy="1393"/>
              </a:xfrm>
              <a:custGeom>
                <a:avLst/>
                <a:gdLst/>
                <a:ahLst/>
                <a:cxnLst>
                  <a:cxn ang="0">
                    <a:pos x="5272" y="0"/>
                  </a:cxn>
                  <a:cxn ang="0">
                    <a:pos x="0" y="0"/>
                  </a:cxn>
                  <a:cxn ang="0">
                    <a:pos x="0" y="1392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0" y="0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2" name="Freeform 6"/>
              <p:cNvSpPr>
                <a:spLocks/>
              </p:cNvSpPr>
              <p:nvPr/>
            </p:nvSpPr>
            <p:spPr bwMode="auto">
              <a:xfrm>
                <a:off x="250" y="1056"/>
                <a:ext cx="5273" cy="1393"/>
              </a:xfrm>
              <a:custGeom>
                <a:avLst/>
                <a:gdLst/>
                <a:ahLst/>
                <a:cxnLst>
                  <a:cxn ang="0">
                    <a:pos x="5272" y="0"/>
                  </a:cxn>
                  <a:cxn ang="0">
                    <a:pos x="5272" y="1392"/>
                  </a:cxn>
                  <a:cxn ang="0">
                    <a:pos x="0" y="1392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5272" y="1392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240" y="3744"/>
              <a:ext cx="5281" cy="97"/>
              <a:chOff x="240" y="3744"/>
              <a:chExt cx="5281" cy="97"/>
            </a:xfrm>
          </p:grpSpPr>
          <p:sp>
            <p:nvSpPr>
              <p:cNvPr id="4104" name="Rectangle 8"/>
              <p:cNvSpPr>
                <a:spLocks noChangeArrowheads="1"/>
              </p:cNvSpPr>
              <p:nvPr/>
            </p:nvSpPr>
            <p:spPr bwMode="auto">
              <a:xfrm>
                <a:off x="240" y="3744"/>
                <a:ext cx="5280" cy="96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5" name="Freeform 9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/>
                <a:ahLst/>
                <a:cxnLst>
                  <a:cxn ang="0">
                    <a:pos x="5280" y="0"/>
                  </a:cxn>
                  <a:cxn ang="0">
                    <a:pos x="0" y="0"/>
                  </a:cxn>
                  <a:cxn ang="0">
                    <a:pos x="0" y="96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6" name="Freeform 10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/>
                <a:ahLst/>
                <a:cxnLst>
                  <a:cxn ang="0">
                    <a:pos x="5280" y="0"/>
                  </a:cxn>
                  <a:cxn ang="0">
                    <a:pos x="5280" y="96"/>
                  </a:cxn>
                  <a:cxn ang="0">
                    <a:pos x="0" y="96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5280" y="96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338" y="1200"/>
              <a:ext cx="97" cy="1104"/>
              <a:chOff x="338" y="1200"/>
              <a:chExt cx="97" cy="1104"/>
            </a:xfrm>
          </p:grpSpPr>
          <p:sp useBgFill="1">
            <p:nvSpPr>
              <p:cNvPr id="4108" name="Rectangle 12"/>
              <p:cNvSpPr>
                <a:spLocks noChangeArrowheads="1"/>
              </p:cNvSpPr>
              <p:nvPr/>
            </p:nvSpPr>
            <p:spPr bwMode="auto">
              <a:xfrm>
                <a:off x="338" y="1201"/>
                <a:ext cx="96" cy="1103"/>
              </a:xfrm>
              <a:prstGeom prst="rect">
                <a:avLst/>
              </a:prstGeom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9" name="Freeform 13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/>
                <a:ahLst/>
                <a:cxnLst>
                  <a:cxn ang="0">
                    <a:pos x="0" y="1103"/>
                  </a:cxn>
                  <a:cxn ang="0">
                    <a:pos x="96" y="1103"/>
                  </a:cxn>
                  <a:cxn ang="0">
                    <a:pos x="96" y="0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96" y="1103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0" name="Freeform 14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/>
                <a:ahLst/>
                <a:cxnLst>
                  <a:cxn ang="0">
                    <a:pos x="0" y="1103"/>
                  </a:cxn>
                  <a:cxn ang="0">
                    <a:pos x="0" y="0"/>
                  </a:cxn>
                  <a:cxn ang="0">
                    <a:pos x="96" y="0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111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8366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0386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-108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quarter" idx="2"/>
          </p:nvPr>
        </p:nvSpPr>
        <p:spPr>
          <a:xfrm>
            <a:off x="381000" y="6324600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Chapter Fifteen</a:t>
            </a:r>
            <a:endParaRPr lang="en-US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>
          <a:xfrm>
            <a:off x="3048000" y="6324600"/>
            <a:ext cx="3124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9A187B1-E107-0944-A02A-1A8FC487FA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Fifteen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DC48DA8-678E-DA4D-ACFE-C706D2388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42900"/>
            <a:ext cx="1943100" cy="552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42900"/>
            <a:ext cx="5676900" cy="552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Fifteen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0A1A434-2D94-2E49-A5BC-236D1D21F2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Fifteen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DF9DC9D-C178-104F-8EB4-936E503642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Fifteen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90476CC-F705-CB49-BC11-11DB9F6FBD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Fifteen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157523C-ED61-B144-AF65-DAAA42276D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Fifteen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0E356A-7CD1-7242-B3EB-9DC9C37626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Fifteen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2B70060-22DC-0044-9AC8-A32E2C4E5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Fifteen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DD480D3-3498-3A4A-97B4-6D4FF2BCB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Fifteen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E7D2BAF-7060-6B44-AEA3-6F50C26B3D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Fifteen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1EA378A-F428-F242-9CC0-3D9BC55DDB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429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752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323013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Chapter Fifteen</a:t>
            </a:r>
            <a:endParaRPr lang="en-US"/>
          </a:p>
        </p:txBody>
      </p:sp>
      <p:sp>
        <p:nvSpPr>
          <p:cNvPr id="307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23013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307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30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9F54CD5-3FFE-C645-B9B1-E9F3EA47A0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Monotype Sorts" pitchFamily="-108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–"/>
        <a:defRPr sz="2800">
          <a:solidFill>
            <a:schemeClr val="tx1"/>
          </a:solidFill>
          <a:latin typeface="+mn-lt"/>
          <a:ea typeface="ＭＳ Ｐゴシック" pitchFamily="-108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Monotype Sorts" pitchFamily="-108" charset="2"/>
        <a:buChar char="n"/>
        <a:defRPr sz="2400">
          <a:solidFill>
            <a:schemeClr val="tx1"/>
          </a:solidFill>
          <a:latin typeface="+mn-lt"/>
          <a:ea typeface="ＭＳ Ｐゴシック" pitchFamily="-108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–"/>
        <a:defRPr sz="2000">
          <a:solidFill>
            <a:schemeClr val="tx1"/>
          </a:solidFill>
          <a:latin typeface="+mn-lt"/>
          <a:ea typeface="ＭＳ Ｐゴシック" pitchFamily="-108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1" Type="http://schemas.openxmlformats.org/officeDocument/2006/relationships/vmlDrawing" Target="../drawings/vmlDrawing1.v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.bin"/><Relationship Id="rId1" Type="http://schemas.openxmlformats.org/officeDocument/2006/relationships/vmlDrawing" Target="../drawings/vmlDrawing2.v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.bin"/><Relationship Id="rId1" Type="http://schemas.openxmlformats.org/officeDocument/2006/relationships/vmlDrawing" Target="../drawings/vmlDrawing3.v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.bin"/><Relationship Id="rId1" Type="http://schemas.openxmlformats.org/officeDocument/2006/relationships/vmlDrawing" Target="../drawings/vmlDrawing4.v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/>
              <a:t>A Second Look At Java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/>
          <a:p>
            <a:r>
              <a:rPr lang="en-US" smtClean="0"/>
              <a:t>Chapter Fifteen</a:t>
            </a: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D9EDAD64-F691-A145-BB69-B5FA0A0B47CD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ransition advTm="13152"/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Fifteen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7D14A-F8C1-3542-AA1D-DE0B1B4AB03A}" type="slidenum">
              <a:rPr lang="en-US"/>
              <a:pPr/>
              <a:t>10</a:t>
            </a:fld>
            <a:endParaRPr lang="en-US"/>
          </a:p>
        </p:txBody>
      </p:sp>
      <p:sp>
        <p:nvSpPr>
          <p:cNvPr id="348164" name="Text Box 4"/>
          <p:cNvSpPr txBox="1">
            <a:spLocks noChangeArrowheads="1"/>
          </p:cNvSpPr>
          <p:nvPr/>
        </p:nvSpPr>
        <p:spPr bwMode="auto">
          <a:xfrm>
            <a:off x="685800" y="669925"/>
            <a:ext cx="80772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public interface Worklist {</a:t>
            </a: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Arial Unicode MS" pitchFamily="-112" charset="0"/>
                <a:cs typeface="Arial Unicode MS" pitchFamily="-112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Arial Unicode MS" pitchFamily="-112" charset="0"/>
                <a:cs typeface="Arial Unicode MS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/**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* Add one String to the worklist.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* @param item the String to add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*/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void add(String item);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/**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* Test whether there are more elements in the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* worklist:  that is, test whether more elements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* have been added than have been removed.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* @return true iff there are more elements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*/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boolean hasMore();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endParaRPr 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Fifteen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BF75-508F-534D-A2F8-E51AB067EC6E}" type="slidenum">
              <a:rPr lang="en-US"/>
              <a:pPr/>
              <a:t>11</a:t>
            </a:fld>
            <a:endParaRPr lang="en-US"/>
          </a:p>
        </p:txBody>
      </p:sp>
      <p:sp>
        <p:nvSpPr>
          <p:cNvPr id="349186" name="Text Box 2"/>
          <p:cNvSpPr txBox="1">
            <a:spLocks noChangeArrowheads="1"/>
          </p:cNvSpPr>
          <p:nvPr/>
        </p:nvSpPr>
        <p:spPr bwMode="auto">
          <a:xfrm>
            <a:off x="457200" y="669925"/>
            <a:ext cx="86868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/**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* Remove one String from the worklist and return 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* it.  There must be at least one element in the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* worklist.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* @return the String item removed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*/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String remove();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 Documentation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Comments are especially important in an interface, since there is no code to help the reader understand what each method is supposed to do</a:t>
            </a:r>
          </a:p>
          <a:p>
            <a:pPr>
              <a:lnSpc>
                <a:spcPct val="90000"/>
              </a:lnSpc>
            </a:pPr>
            <a:r>
              <a:rPr lang="en-US" b="1">
                <a:latin typeface="Courier New" pitchFamily="-112" charset="0"/>
              </a:rPr>
              <a:t>Worklist</a:t>
            </a:r>
            <a:r>
              <a:rPr lang="en-US"/>
              <a:t> interface does not specify ordering: could be a stack, a queue, or something else</a:t>
            </a:r>
          </a:p>
          <a:p>
            <a:pPr>
              <a:lnSpc>
                <a:spcPct val="90000"/>
              </a:lnSpc>
            </a:pPr>
            <a:r>
              <a:rPr lang="en-US"/>
              <a:t>We will do an implementation as a stack, implemented using linked lists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Fifteen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51E9-D247-A745-AE7F-305A36B36A51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Fifteen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BF3D-8B7B-7240-BC8B-E1F1FB33C7B3}" type="slidenum">
              <a:rPr lang="en-US"/>
              <a:pPr/>
              <a:t>13</a:t>
            </a:fld>
            <a:endParaRPr lang="en-US"/>
          </a:p>
        </p:txBody>
      </p:sp>
      <p:sp>
        <p:nvSpPr>
          <p:cNvPr id="353282" name="Text Box 2"/>
          <p:cNvSpPr txBox="1">
            <a:spLocks noChangeArrowheads="1"/>
          </p:cNvSpPr>
          <p:nvPr/>
        </p:nvSpPr>
        <p:spPr bwMode="auto">
          <a:xfrm>
            <a:off x="457200" y="365125"/>
            <a:ext cx="8458200" cy="557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/**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* A Node is an object that holds a String and a link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* to the next Node.  It can be used to build linked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* lists of Strings.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*/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public class Node {</a:t>
            </a:r>
            <a:r>
              <a:rPr lang="en-US" sz="2000" b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/>
            </a:r>
            <a:br>
              <a:rPr lang="en-US" sz="2000" b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private String data; // Each node has a String...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private Node link;   // and a link to the next Node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/**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* Node constructor.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* @param theData the String to store in this Node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* @param theLink a link to the next Node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*/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public Node(String theData, Node theLink)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data = theData;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link = theLink;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Fifteen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2F58-FAEB-9040-B3B5-5A269F1144A3}" type="slidenum">
              <a:rPr lang="en-US"/>
              <a:pPr/>
              <a:t>14</a:t>
            </a:fld>
            <a:endParaRPr lang="en-US"/>
          </a:p>
        </p:txBody>
      </p:sp>
      <p:sp>
        <p:nvSpPr>
          <p:cNvPr id="355330" name="Text Box 2"/>
          <p:cNvSpPr txBox="1">
            <a:spLocks noChangeArrowheads="1"/>
          </p:cNvSpPr>
          <p:nvPr/>
        </p:nvSpPr>
        <p:spPr bwMode="auto">
          <a:xfrm>
            <a:off x="457200" y="365125"/>
            <a:ext cx="84582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/**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* Accessor for the String data stored in this Node.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* @return our String item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*/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public String getData()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return data;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}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/**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* Accessor for the link to the next Node.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* @return the next Node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*/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public Node getLink()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return link;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}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Fifteen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2A5C-DAAA-6C41-9BA7-E5E38A420655}" type="slidenum">
              <a:rPr lang="en-US"/>
              <a:pPr/>
              <a:t>15</a:t>
            </a:fld>
            <a:endParaRPr lang="en-US"/>
          </a:p>
        </p:txBody>
      </p:sp>
      <p:sp>
        <p:nvSpPr>
          <p:cNvPr id="356354" name="Text Box 2"/>
          <p:cNvSpPr txBox="1">
            <a:spLocks noChangeArrowheads="1"/>
          </p:cNvSpPr>
          <p:nvPr/>
        </p:nvSpPr>
        <p:spPr bwMode="auto">
          <a:xfrm>
            <a:off x="457200" y="365125"/>
            <a:ext cx="8458200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/**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* A Stack is an object that holds a collection of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* Strings.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*/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public class Stack implements Worklist {</a:t>
            </a:r>
            <a:r>
              <a:rPr lang="en-US" sz="2000" b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/>
            </a:r>
            <a:br>
              <a:rPr lang="en-US" sz="2000" b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private Node top = null; // top Node in the stack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/**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* Push a String on top of this stack.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* @param data the String to add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*/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public void add(String data)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top = new Node(data,top);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}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endParaRPr lang="en-US" sz="2000" b="1">
              <a:solidFill>
                <a:srgbClr val="000000"/>
              </a:solidFill>
              <a:latin typeface="Courier New" pitchFamily="-112" charset="0"/>
              <a:ea typeface="Times New Roman" pitchFamily="-112" charset="0"/>
              <a:cs typeface="Times New Roman" pitchFamily="-112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Fifteen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504F1-AED0-DC48-9E62-4029978B55AC}" type="slidenum">
              <a:rPr lang="en-US"/>
              <a:pPr/>
              <a:t>16</a:t>
            </a:fld>
            <a:endParaRPr lang="en-US"/>
          </a:p>
        </p:txBody>
      </p:sp>
      <p:sp>
        <p:nvSpPr>
          <p:cNvPr id="357378" name="Text Box 2"/>
          <p:cNvSpPr txBox="1">
            <a:spLocks noChangeArrowheads="1"/>
          </p:cNvSpPr>
          <p:nvPr/>
        </p:nvSpPr>
        <p:spPr bwMode="auto">
          <a:xfrm>
            <a:off x="457200" y="228600"/>
            <a:ext cx="8458200" cy="618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/**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* Test whether this stack has more elements.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* @return true if this stack is not empty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*/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public boolean hasMore()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return (top!=null);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}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/**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* Pop the top String from this stack and return it.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* This should be called only if the stack is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* not empty.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* @return the popped String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*/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public String remove()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Node n = top;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top = n.getLink();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return n.getData();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}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Test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3962400"/>
            <a:ext cx="7772400" cy="1905000"/>
          </a:xfrm>
        </p:spPr>
        <p:txBody>
          <a:bodyPr/>
          <a:lstStyle/>
          <a:p>
            <a:r>
              <a:rPr lang="en-US"/>
              <a:t>Output: </a:t>
            </a:r>
            <a:r>
              <a:rPr lang="en-US" sz="2400" b="1">
                <a:latin typeface="Courier New" pitchFamily="-112" charset="0"/>
              </a:rPr>
              <a:t>The cut worm forgives the plow.</a:t>
            </a:r>
          </a:p>
          <a:p>
            <a:r>
              <a:rPr lang="en-US"/>
              <a:t>Other implementations of </a:t>
            </a:r>
            <a:r>
              <a:rPr lang="en-US" b="1">
                <a:latin typeface="Courier New" pitchFamily="-112" charset="0"/>
              </a:rPr>
              <a:t>Worklist</a:t>
            </a:r>
            <a:r>
              <a:rPr lang="en-US"/>
              <a:t> are possible: </a:t>
            </a:r>
            <a:r>
              <a:rPr lang="en-US" b="1">
                <a:latin typeface="Courier New" pitchFamily="-112" charset="0"/>
              </a:rPr>
              <a:t>Queue</a:t>
            </a:r>
            <a:r>
              <a:rPr lang="en-US"/>
              <a:t>, </a:t>
            </a:r>
            <a:r>
              <a:rPr lang="en-US" b="1">
                <a:latin typeface="Courier New" pitchFamily="-112" charset="0"/>
              </a:rPr>
              <a:t>PriorityQueue</a:t>
            </a:r>
            <a:r>
              <a:rPr lang="en-US"/>
              <a:t>, etc.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Fifteen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C268-2026-8348-A0B3-08903A49621D}" type="slidenum">
              <a:rPr lang="en-US"/>
              <a:pPr/>
              <a:t>17</a:t>
            </a:fld>
            <a:endParaRPr lang="en-US"/>
          </a:p>
        </p:txBody>
      </p:sp>
      <p:sp>
        <p:nvSpPr>
          <p:cNvPr id="358404" name="Text Box 4"/>
          <p:cNvSpPr txBox="1">
            <a:spLocks noChangeArrowheads="1"/>
          </p:cNvSpPr>
          <p:nvPr/>
        </p:nvSpPr>
        <p:spPr bwMode="auto">
          <a:xfrm>
            <a:off x="2209800" y="1295400"/>
            <a:ext cx="53340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Worklist w;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w = new Stack();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w.add("the plow.");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w.add("forgives ");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w.add("The cut worm ");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System.out.print(w.remove());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System.out.print(w.remove());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System.out.println(w.remove());</a:t>
            </a:r>
            <a:endParaRPr lang="en-US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15.2  Implementing interfaces</a:t>
            </a:r>
          </a:p>
          <a:p>
            <a:r>
              <a:rPr lang="en-US" dirty="0"/>
              <a:t>15.3  Extending classes</a:t>
            </a:r>
          </a:p>
          <a:p>
            <a:r>
              <a:rPr lang="en-US" dirty="0">
                <a:solidFill>
                  <a:schemeClr val="bg2"/>
                </a:solidFill>
              </a:rPr>
              <a:t>15.4  Extending and implementing</a:t>
            </a:r>
          </a:p>
          <a:p>
            <a:r>
              <a:rPr lang="en-US" dirty="0">
                <a:solidFill>
                  <a:schemeClr val="bg2"/>
                </a:solidFill>
              </a:rPr>
              <a:t>15.5  Multiple inheritance</a:t>
            </a:r>
          </a:p>
          <a:p>
            <a:r>
              <a:rPr lang="en-US" dirty="0">
                <a:solidFill>
                  <a:schemeClr val="bg2"/>
                </a:solidFill>
              </a:rPr>
              <a:t>15.6  Generics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Fifteen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BE556-DFD7-3242-A436-F4068615B3F8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Polymorphism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Another, more complex source of polymorphism</a:t>
            </a:r>
          </a:p>
          <a:p>
            <a:pPr>
              <a:lnSpc>
                <a:spcPct val="90000"/>
              </a:lnSpc>
            </a:pPr>
            <a:r>
              <a:rPr lang="en-US"/>
              <a:t>One class can be derived from another, using the keyword </a:t>
            </a:r>
            <a:r>
              <a:rPr lang="en-US" b="1">
                <a:latin typeface="Courier New" pitchFamily="-112" charset="0"/>
              </a:rPr>
              <a:t>extends</a:t>
            </a:r>
          </a:p>
          <a:p>
            <a:pPr>
              <a:lnSpc>
                <a:spcPct val="90000"/>
              </a:lnSpc>
            </a:pPr>
            <a:r>
              <a:rPr lang="en-US"/>
              <a:t>For example: a class </a:t>
            </a:r>
            <a:r>
              <a:rPr lang="en-US" b="1">
                <a:latin typeface="Courier New" pitchFamily="-112" charset="0"/>
              </a:rPr>
              <a:t>PeekableStack</a:t>
            </a:r>
            <a:r>
              <a:rPr lang="en-US"/>
              <a:t> that is just like </a:t>
            </a:r>
            <a:r>
              <a:rPr lang="en-US" b="1">
                <a:latin typeface="Courier New" pitchFamily="-112" charset="0"/>
              </a:rPr>
              <a:t>Stack</a:t>
            </a:r>
            <a:r>
              <a:rPr lang="en-US"/>
              <a:t>, but also has a method </a:t>
            </a:r>
            <a:r>
              <a:rPr lang="en-US" b="1">
                <a:latin typeface="Courier New" pitchFamily="-112" charset="0"/>
              </a:rPr>
              <a:t>peek</a:t>
            </a:r>
            <a:r>
              <a:rPr lang="en-US"/>
              <a:t> to examine the top element without removing it</a:t>
            </a:r>
            <a:endParaRPr lang="en-US" b="1">
              <a:latin typeface="Courier New" pitchFamily="-11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Fifteen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0670-22C0-C047-8DEB-416C6910AE25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Subtype Polymorphism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514600"/>
            <a:ext cx="7772400" cy="3352800"/>
          </a:xfrm>
        </p:spPr>
        <p:txBody>
          <a:bodyPr/>
          <a:lstStyle/>
          <a:p>
            <a:r>
              <a:rPr lang="en-US"/>
              <a:t>Does this declare </a:t>
            </a:r>
            <a:r>
              <a:rPr lang="en-US" b="1">
                <a:latin typeface="Courier New" pitchFamily="-112" charset="0"/>
              </a:rPr>
              <a:t>x</a:t>
            </a:r>
            <a:r>
              <a:rPr lang="en-US"/>
              <a:t> to be a reference to an object of the </a:t>
            </a:r>
            <a:r>
              <a:rPr lang="en-US" b="1">
                <a:latin typeface="Courier New" pitchFamily="-112" charset="0"/>
              </a:rPr>
              <a:t>Person</a:t>
            </a:r>
            <a:r>
              <a:rPr lang="en-US"/>
              <a:t> class?</a:t>
            </a:r>
          </a:p>
          <a:p>
            <a:r>
              <a:rPr lang="en-US"/>
              <a:t>Not exactly—the </a:t>
            </a:r>
            <a:r>
              <a:rPr lang="en-US" i="1"/>
              <a:t>type</a:t>
            </a:r>
            <a:r>
              <a:rPr lang="en-US"/>
              <a:t> </a:t>
            </a:r>
            <a:r>
              <a:rPr lang="en-US" b="1">
                <a:latin typeface="Courier New" pitchFamily="-112" charset="0"/>
              </a:rPr>
              <a:t>Person</a:t>
            </a:r>
            <a:r>
              <a:rPr lang="en-US"/>
              <a:t> may include references to objects of other classes </a:t>
            </a:r>
          </a:p>
          <a:p>
            <a:r>
              <a:rPr lang="en-US"/>
              <a:t>Java has subtype polymorphism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Fifteen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96ED-B1B2-1744-AD10-CB6E33B797BB}" type="slidenum">
              <a:rPr lang="en-US"/>
              <a:pPr/>
              <a:t>2</a:t>
            </a:fld>
            <a:endParaRPr lang="en-US"/>
          </a:p>
        </p:txBody>
      </p:sp>
      <p:sp>
        <p:nvSpPr>
          <p:cNvPr id="339972" name="Text Box 4"/>
          <p:cNvSpPr txBox="1">
            <a:spLocks noChangeArrowheads="1"/>
          </p:cNvSpPr>
          <p:nvPr/>
        </p:nvSpPr>
        <p:spPr bwMode="auto">
          <a:xfrm>
            <a:off x="3048000" y="1524000"/>
            <a:ext cx="3124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Person x;</a:t>
            </a:r>
            <a:endParaRPr lang="en-US" sz="3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Fifteen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C195-E605-7949-827F-48FFCF174ABC}" type="slidenum">
              <a:rPr lang="en-US"/>
              <a:pPr/>
              <a:t>20</a:t>
            </a:fld>
            <a:endParaRPr lang="en-US"/>
          </a:p>
        </p:txBody>
      </p:sp>
      <p:sp>
        <p:nvSpPr>
          <p:cNvPr id="361474" name="Text Box 2"/>
          <p:cNvSpPr txBox="1">
            <a:spLocks noChangeArrowheads="1"/>
          </p:cNvSpPr>
          <p:nvPr/>
        </p:nvSpPr>
        <p:spPr bwMode="auto">
          <a:xfrm>
            <a:off x="457200" y="228600"/>
            <a:ext cx="8458200" cy="588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/**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* A PeekableStack is an object that does everything a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* Stack can do, and can also peek at the top element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* of the stack without popping it off.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*/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public class PeekableStack extends Stack {</a:t>
            </a: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Arial Unicode MS" pitchFamily="-112" charset="0"/>
                <a:cs typeface="Arial Unicode MS" pitchFamily="-112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Arial Unicode MS" pitchFamily="-112" charset="0"/>
                <a:cs typeface="Arial Unicode MS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/**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* Examine the top element on the stack, without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* popping it off.  This should be called only if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* the stack is not empty.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* @return the top String from the stack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*/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public String peek()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String s = remove();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add(s);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return s;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}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419600"/>
          </a:xfrm>
        </p:spPr>
        <p:txBody>
          <a:bodyPr/>
          <a:lstStyle/>
          <a:p>
            <a:r>
              <a:rPr lang="en-US"/>
              <a:t>Because </a:t>
            </a:r>
            <a:r>
              <a:rPr lang="en-US" b="1">
                <a:latin typeface="Courier New" pitchFamily="-112" charset="0"/>
              </a:rPr>
              <a:t>PeekableStack</a:t>
            </a:r>
            <a:r>
              <a:rPr lang="en-US"/>
              <a:t> extends </a:t>
            </a:r>
            <a:r>
              <a:rPr lang="en-US" b="1">
                <a:latin typeface="Courier New" pitchFamily="-112" charset="0"/>
              </a:rPr>
              <a:t>Stack</a:t>
            </a:r>
            <a:r>
              <a:rPr lang="en-US"/>
              <a:t>, it inherits all its methods and fields</a:t>
            </a:r>
          </a:p>
          <a:p>
            <a:r>
              <a:rPr lang="en-US"/>
              <a:t>(Nothing like this happens with interfaces—when a class implements an interface, all it gets is an obligation)</a:t>
            </a:r>
          </a:p>
          <a:p>
            <a:r>
              <a:rPr lang="en-US"/>
              <a:t>In addition to inheritance, you also get polymorphism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Fifteen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5AC3-C1EB-A242-AFDB-897995CB16D7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Fifteen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9BA0-6EDF-6D4B-9025-A507245C5621}" type="slidenum">
              <a:rPr lang="en-US"/>
              <a:pPr/>
              <a:t>22</a:t>
            </a:fld>
            <a:endParaRPr lang="en-US"/>
          </a:p>
        </p:txBody>
      </p:sp>
      <p:sp>
        <p:nvSpPr>
          <p:cNvPr id="363522" name="Text Box 2"/>
          <p:cNvSpPr txBox="1">
            <a:spLocks noChangeArrowheads="1"/>
          </p:cNvSpPr>
          <p:nvPr/>
        </p:nvSpPr>
        <p:spPr bwMode="auto">
          <a:xfrm>
            <a:off x="990600" y="1143000"/>
            <a:ext cx="74676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Stack s1 = new PeekableStack();</a:t>
            </a:r>
            <a:br>
              <a:rPr lang="en-US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PeekableStack s2 = new PeekableStack();</a:t>
            </a:r>
            <a:br>
              <a:rPr lang="en-US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s1.add("drive");</a:t>
            </a:r>
            <a:br>
              <a:rPr lang="en-US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s2.add("cart");</a:t>
            </a:r>
            <a:br>
              <a:rPr lang="en-US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System.out.println(s2.peek());</a:t>
            </a:r>
          </a:p>
        </p:txBody>
      </p:sp>
      <p:sp>
        <p:nvSpPr>
          <p:cNvPr id="363525" name="Text Box 5"/>
          <p:cNvSpPr txBox="1">
            <a:spLocks noChangeArrowheads="1"/>
          </p:cNvSpPr>
          <p:nvPr/>
        </p:nvSpPr>
        <p:spPr bwMode="auto">
          <a:xfrm>
            <a:off x="1295400" y="3810000"/>
            <a:ext cx="63246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Note that </a:t>
            </a:r>
            <a:r>
              <a:rPr lang="en-US" b="1">
                <a:latin typeface="Courier New" pitchFamily="-112" charset="0"/>
              </a:rPr>
              <a:t>s1.peek()</a:t>
            </a:r>
            <a:r>
              <a:rPr lang="en-US"/>
              <a:t> is not legal here, even though </a:t>
            </a:r>
            <a:r>
              <a:rPr lang="en-US" b="1">
                <a:latin typeface="Courier New" pitchFamily="-112" charset="0"/>
              </a:rPr>
              <a:t>s1</a:t>
            </a:r>
            <a:r>
              <a:rPr lang="en-US"/>
              <a:t> is a reference to a </a:t>
            </a:r>
            <a:r>
              <a:rPr lang="en-US" b="1">
                <a:latin typeface="Courier New" pitchFamily="-112" charset="0"/>
              </a:rPr>
              <a:t>PeekableStack</a:t>
            </a:r>
            <a:r>
              <a:rPr lang="en-US"/>
              <a:t>.  It is the static type of the reference, not the object’s class, that determines the operations Java will permit.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7772400" cy="4114800"/>
          </a:xfrm>
        </p:spPr>
        <p:txBody>
          <a:bodyPr/>
          <a:lstStyle/>
          <a:p>
            <a:r>
              <a:rPr lang="en-US"/>
              <a:t>Our </a:t>
            </a:r>
            <a:r>
              <a:rPr lang="en-US" b="1">
                <a:latin typeface="Courier New" pitchFamily="-112" charset="0"/>
              </a:rPr>
              <a:t>peek</a:t>
            </a:r>
            <a:r>
              <a:rPr lang="en-US"/>
              <a:t> was inefficient: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endParaRPr lang="en-US"/>
          </a:p>
          <a:p>
            <a:r>
              <a:rPr lang="en-US"/>
              <a:t>Why not just do this?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Fifteen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7CE5-A843-0C4F-A04B-4FB4597CD9CC}" type="slidenum">
              <a:rPr lang="en-US"/>
              <a:pPr/>
              <a:t>23</a:t>
            </a:fld>
            <a:endParaRPr lang="en-US"/>
          </a:p>
        </p:txBody>
      </p:sp>
      <p:sp>
        <p:nvSpPr>
          <p:cNvPr id="364548" name="Text Box 4"/>
          <p:cNvSpPr txBox="1">
            <a:spLocks noChangeArrowheads="1"/>
          </p:cNvSpPr>
          <p:nvPr/>
        </p:nvSpPr>
        <p:spPr bwMode="auto">
          <a:xfrm>
            <a:off x="2209800" y="1981200"/>
            <a:ext cx="51054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public String peek() {</a:t>
            </a:r>
            <a:br>
              <a:rPr lang="en-US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String s = remove();</a:t>
            </a:r>
            <a:br>
              <a:rPr lang="en-US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add(s);</a:t>
            </a:r>
            <a:br>
              <a:rPr lang="en-US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return s;</a:t>
            </a:r>
            <a:br>
              <a:rPr lang="en-US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}</a:t>
            </a:r>
          </a:p>
        </p:txBody>
      </p:sp>
      <p:sp>
        <p:nvSpPr>
          <p:cNvPr id="364549" name="Text Box 5"/>
          <p:cNvSpPr txBox="1">
            <a:spLocks noChangeArrowheads="1"/>
          </p:cNvSpPr>
          <p:nvPr/>
        </p:nvSpPr>
        <p:spPr bwMode="auto">
          <a:xfrm>
            <a:off x="2209800" y="4648200"/>
            <a:ext cx="5334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public String peek() {</a:t>
            </a:r>
            <a:br>
              <a:rPr lang="en-US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return top.getData();</a:t>
            </a:r>
            <a:br>
              <a:rPr lang="en-US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Answer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7772400" cy="4495800"/>
          </a:xfrm>
        </p:spPr>
        <p:txBody>
          <a:bodyPr/>
          <a:lstStyle/>
          <a:p>
            <a:r>
              <a:rPr lang="en-US"/>
              <a:t>The </a:t>
            </a:r>
            <a:r>
              <a:rPr lang="en-US" b="1">
                <a:latin typeface="Courier New" pitchFamily="-112" charset="0"/>
              </a:rPr>
              <a:t>top</a:t>
            </a:r>
            <a:r>
              <a:rPr lang="en-US"/>
              <a:t> field of </a:t>
            </a:r>
            <a:r>
              <a:rPr lang="en-US" b="1">
                <a:latin typeface="Courier New" pitchFamily="-112" charset="0"/>
              </a:rPr>
              <a:t>Stack</a:t>
            </a:r>
            <a:r>
              <a:rPr lang="en-US"/>
              <a:t> is </a:t>
            </a:r>
            <a:r>
              <a:rPr lang="en-US" b="1">
                <a:latin typeface="Courier New" pitchFamily="-112" charset="0"/>
              </a:rPr>
              <a:t>private</a:t>
            </a:r>
          </a:p>
          <a:p>
            <a:r>
              <a:rPr lang="en-US" b="1">
                <a:latin typeface="Courier New" pitchFamily="-112" charset="0"/>
              </a:rPr>
              <a:t>PeekableStack</a:t>
            </a:r>
            <a:r>
              <a:rPr lang="en-US"/>
              <a:t> cannot access it</a:t>
            </a:r>
          </a:p>
          <a:p>
            <a:r>
              <a:rPr lang="en-US"/>
              <a:t>For more efficient </a:t>
            </a:r>
            <a:r>
              <a:rPr lang="en-US" b="1">
                <a:latin typeface="Courier New" pitchFamily="-112" charset="0"/>
              </a:rPr>
              <a:t>peek</a:t>
            </a:r>
            <a:r>
              <a:rPr lang="en-US"/>
              <a:t>, </a:t>
            </a:r>
            <a:r>
              <a:rPr lang="en-US" b="1">
                <a:latin typeface="Courier New" pitchFamily="-112" charset="0"/>
              </a:rPr>
              <a:t>Stack</a:t>
            </a:r>
            <a:r>
              <a:rPr lang="en-US"/>
              <a:t> must make </a:t>
            </a:r>
            <a:r>
              <a:rPr lang="en-US" b="1">
                <a:latin typeface="Courier New" pitchFamily="-112" charset="0"/>
              </a:rPr>
              <a:t>top</a:t>
            </a:r>
            <a:r>
              <a:rPr lang="en-US"/>
              <a:t> visible in classes that extend it</a:t>
            </a:r>
          </a:p>
          <a:p>
            <a:r>
              <a:rPr lang="en-US" b="1">
                <a:latin typeface="Courier New" pitchFamily="-112" charset="0"/>
              </a:rPr>
              <a:t>protected</a:t>
            </a:r>
            <a:r>
              <a:rPr lang="en-US"/>
              <a:t> instead of </a:t>
            </a:r>
            <a:r>
              <a:rPr lang="en-US" b="1">
                <a:latin typeface="Courier New" pitchFamily="-112" charset="0"/>
              </a:rPr>
              <a:t>private</a:t>
            </a:r>
          </a:p>
          <a:p>
            <a:r>
              <a:rPr lang="en-US"/>
              <a:t>A common design challenge for object-oriented languages: designing for reuse by inheritance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Fifteen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A2B6-5C55-F647-88DF-BE0A734DDA84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Chains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derived class can have more classes derived from it</a:t>
            </a:r>
          </a:p>
          <a:p>
            <a:r>
              <a:rPr lang="en-US"/>
              <a:t>All classes but one are derived from some class</a:t>
            </a:r>
          </a:p>
          <a:p>
            <a:r>
              <a:rPr lang="en-US"/>
              <a:t>If you do not give an </a:t>
            </a:r>
            <a:r>
              <a:rPr lang="en-US" b="1">
                <a:latin typeface="Courier New" pitchFamily="-112" charset="0"/>
              </a:rPr>
              <a:t>extends</a:t>
            </a:r>
            <a:r>
              <a:rPr lang="en-US"/>
              <a:t> clause, Java supplies one: </a:t>
            </a:r>
            <a:r>
              <a:rPr lang="en-US" b="1">
                <a:latin typeface="Courier New" pitchFamily="-112" charset="0"/>
              </a:rPr>
              <a:t>extends Object</a:t>
            </a:r>
          </a:p>
          <a:p>
            <a:r>
              <a:rPr lang="en-US" b="1">
                <a:latin typeface="Courier New" pitchFamily="-112" charset="0"/>
              </a:rPr>
              <a:t>Object</a:t>
            </a:r>
            <a:r>
              <a:rPr lang="en-US"/>
              <a:t> is the ultimate base class in Java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Fifteen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34FD-3726-0146-BB56-F939ABFD4C2A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Class </a:t>
            </a:r>
            <a:r>
              <a:rPr lang="en-US" b="1">
                <a:latin typeface="Courier New" pitchFamily="-112" charset="0"/>
              </a:rPr>
              <a:t>Object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All classes are derived, directly or indirectly, from the predefined class </a:t>
            </a:r>
            <a:r>
              <a:rPr lang="en-US" b="1">
                <a:latin typeface="Courier New" pitchFamily="-112" charset="0"/>
              </a:rPr>
              <a:t>Object</a:t>
            </a:r>
            <a:r>
              <a:rPr lang="en-US"/>
              <a:t> (except </a:t>
            </a:r>
            <a:r>
              <a:rPr lang="en-US" b="1">
                <a:latin typeface="Courier New" pitchFamily="-112" charset="0"/>
              </a:rPr>
              <a:t>Object</a:t>
            </a:r>
            <a:r>
              <a:rPr lang="en-US"/>
              <a:t> itself)</a:t>
            </a:r>
          </a:p>
          <a:p>
            <a:pPr>
              <a:lnSpc>
                <a:spcPct val="90000"/>
              </a:lnSpc>
            </a:pPr>
            <a:r>
              <a:rPr lang="en-US"/>
              <a:t>All classes inherit methods from </a:t>
            </a:r>
            <a:r>
              <a:rPr lang="en-US" b="1">
                <a:latin typeface="Courier New" pitchFamily="-112" charset="0"/>
              </a:rPr>
              <a:t>Object</a:t>
            </a:r>
            <a:r>
              <a:rPr lang="en-US"/>
              <a:t>: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Courier New" pitchFamily="-112" charset="0"/>
              </a:rPr>
              <a:t>toString</a:t>
            </a:r>
            <a:r>
              <a:rPr lang="en-US"/>
              <a:t>, for converting to a </a:t>
            </a:r>
            <a:r>
              <a:rPr lang="en-US" b="1">
                <a:latin typeface="Courier New" pitchFamily="-112" charset="0"/>
              </a:rPr>
              <a:t>String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Courier New" pitchFamily="-112" charset="0"/>
              </a:rPr>
              <a:t>equals</a:t>
            </a:r>
            <a:r>
              <a:rPr lang="en-US"/>
              <a:t>, for comparing with other objects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Courier New" pitchFamily="-112" charset="0"/>
              </a:rPr>
              <a:t>hashcode</a:t>
            </a:r>
            <a:r>
              <a:rPr lang="en-US"/>
              <a:t>, for computing an </a:t>
            </a:r>
            <a:r>
              <a:rPr lang="en-US" b="1">
                <a:latin typeface="Courier New" pitchFamily="-112" charset="0"/>
              </a:rPr>
              <a:t>int</a:t>
            </a:r>
            <a:r>
              <a:rPr lang="en-US"/>
              <a:t> hash code</a:t>
            </a:r>
          </a:p>
          <a:p>
            <a:pPr lvl="1">
              <a:lnSpc>
                <a:spcPct val="90000"/>
              </a:lnSpc>
            </a:pPr>
            <a:r>
              <a:rPr lang="en-US"/>
              <a:t>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Fifteen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7C4C-25C1-A247-BC87-4E908951551D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Overriding Inherited Definitions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Sometimes you want to redefine an inherited method</a:t>
            </a:r>
          </a:p>
          <a:p>
            <a:r>
              <a:rPr lang="en-US"/>
              <a:t>No special construct for this: a new method definition automatically overrides an inherited definition of the same name and type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Fifteen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38A20-6442-7943-96FD-FAF56A116248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Overriding Example</a:t>
            </a:r>
          </a:p>
        </p:txBody>
      </p:sp>
      <p:sp>
        <p:nvSpPr>
          <p:cNvPr id="369670" name="Rectangle 6"/>
          <p:cNvSpPr>
            <a:spLocks noGrp="1" noChangeArrowheads="1"/>
          </p:cNvSpPr>
          <p:nvPr>
            <p:ph idx="1"/>
          </p:nvPr>
        </p:nvSpPr>
        <p:spPr>
          <a:xfrm>
            <a:off x="838200" y="1981200"/>
            <a:ext cx="7772400" cy="281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 inherited </a:t>
            </a:r>
            <a:r>
              <a:rPr lang="en-US" b="1">
                <a:latin typeface="Courier New" pitchFamily="-112" charset="0"/>
              </a:rPr>
              <a:t>toString</a:t>
            </a:r>
            <a:r>
              <a:rPr lang="en-US"/>
              <a:t> just combines the class name and hash code (in hexadecimal)</a:t>
            </a:r>
          </a:p>
          <a:p>
            <a:pPr>
              <a:lnSpc>
                <a:spcPct val="90000"/>
              </a:lnSpc>
            </a:pPr>
            <a:r>
              <a:rPr lang="en-US"/>
              <a:t>So the code above prints something like:</a:t>
            </a:r>
            <a:br>
              <a:rPr lang="en-US"/>
            </a:br>
            <a:r>
              <a:rPr lang="en-US" sz="2400" b="1">
                <a:latin typeface="Courier New" pitchFamily="-112" charset="0"/>
              </a:rPr>
              <a:t>	Stack@b3d</a:t>
            </a:r>
          </a:p>
          <a:p>
            <a:pPr>
              <a:lnSpc>
                <a:spcPct val="90000"/>
              </a:lnSpc>
            </a:pPr>
            <a:r>
              <a:rPr lang="en-US"/>
              <a:t>A custom </a:t>
            </a:r>
            <a:r>
              <a:rPr lang="en-US" b="1">
                <a:latin typeface="Courier New" pitchFamily="-112" charset="0"/>
              </a:rPr>
              <a:t>toString</a:t>
            </a:r>
            <a:r>
              <a:rPr lang="en-US"/>
              <a:t> method in </a:t>
            </a:r>
            <a:r>
              <a:rPr lang="en-US" b="1">
                <a:latin typeface="Courier New" pitchFamily="-112" charset="0"/>
              </a:rPr>
              <a:t>Stack</a:t>
            </a:r>
            <a:r>
              <a:rPr lang="en-US"/>
              <a:t> can override this with a nicer string: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Fifteen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9DAD-9FA8-2741-BE3B-BA43739F4733}" type="slidenum">
              <a:rPr lang="en-US"/>
              <a:pPr/>
              <a:t>28</a:t>
            </a:fld>
            <a:endParaRPr lang="en-US"/>
          </a:p>
        </p:txBody>
      </p:sp>
      <p:sp>
        <p:nvSpPr>
          <p:cNvPr id="369668" name="Text Box 4"/>
          <p:cNvSpPr txBox="1">
            <a:spLocks noChangeArrowheads="1"/>
          </p:cNvSpPr>
          <p:nvPr/>
        </p:nvSpPr>
        <p:spPr bwMode="auto">
          <a:xfrm>
            <a:off x="1600200" y="1447800"/>
            <a:ext cx="594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Courier New" pitchFamily="-112" charset="0"/>
              </a:rPr>
              <a:t>System.out.print(new Stack());</a:t>
            </a:r>
          </a:p>
        </p:txBody>
      </p:sp>
      <p:sp>
        <p:nvSpPr>
          <p:cNvPr id="369671" name="Text Box 7"/>
          <p:cNvSpPr txBox="1">
            <a:spLocks noChangeArrowheads="1"/>
          </p:cNvSpPr>
          <p:nvPr/>
        </p:nvSpPr>
        <p:spPr bwMode="auto">
          <a:xfrm>
            <a:off x="914400" y="4940300"/>
            <a:ext cx="7848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Courier New" pitchFamily="-112" charset="0"/>
              </a:rPr>
              <a:t>public String toString() {</a:t>
            </a:r>
            <a:br>
              <a:rPr lang="en-US" b="1">
                <a:latin typeface="Courier New" pitchFamily="-112" charset="0"/>
              </a:rPr>
            </a:br>
            <a:r>
              <a:rPr lang="en-US" b="1">
                <a:latin typeface="Courier New" pitchFamily="-112" charset="0"/>
              </a:rPr>
              <a:t>  return "Stack with top at " + top;</a:t>
            </a:r>
            <a:br>
              <a:rPr lang="en-US" b="1">
                <a:latin typeface="Courier New" pitchFamily="-112" charset="0"/>
              </a:rPr>
            </a:br>
            <a:r>
              <a:rPr lang="en-US" b="1">
                <a:latin typeface="Courier New" pitchFamily="-112" charset="0"/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Hierarchies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Inheritance forms a hierarchy, a tree rooted at </a:t>
            </a:r>
            <a:r>
              <a:rPr lang="en-US" b="1">
                <a:latin typeface="Courier New" pitchFamily="-112" charset="0"/>
              </a:rPr>
              <a:t>Object</a:t>
            </a:r>
          </a:p>
          <a:p>
            <a:r>
              <a:rPr lang="en-US"/>
              <a:t>Sometimes inheritance is one useful class extending another</a:t>
            </a:r>
          </a:p>
          <a:p>
            <a:r>
              <a:rPr lang="en-US"/>
              <a:t>In other cases, it is a way of factoring out common code from different classes into a shared base class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Fifteen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6CE2-32B3-354A-BF72-A1E49AB8454A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15.2  Implementing interfaces</a:t>
            </a:r>
          </a:p>
          <a:p>
            <a:r>
              <a:rPr lang="en-US" dirty="0"/>
              <a:t>15.3  Extending classes</a:t>
            </a:r>
          </a:p>
          <a:p>
            <a:r>
              <a:rPr lang="en-US" dirty="0"/>
              <a:t>15.4  Extending and implementing</a:t>
            </a:r>
          </a:p>
          <a:p>
            <a:r>
              <a:rPr lang="en-US" dirty="0"/>
              <a:t>15.5  Multiple inheritance</a:t>
            </a:r>
          </a:p>
          <a:p>
            <a:r>
              <a:rPr lang="en-US" dirty="0"/>
              <a:t>15.6  Generics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Fifteen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F5D6-0FFB-F546-AFC2-CED469BAEA38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Fifteen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465C-EC70-1743-B2FB-2A6589301187}" type="slidenum">
              <a:rPr lang="en-US"/>
              <a:pPr/>
              <a:t>30</a:t>
            </a:fld>
            <a:endParaRPr lang="en-US"/>
          </a:p>
        </p:txBody>
      </p:sp>
      <p:sp>
        <p:nvSpPr>
          <p:cNvPr id="370694" name="Rectangle 6"/>
          <p:cNvSpPr>
            <a:spLocks noChangeArrowheads="1"/>
          </p:cNvSpPr>
          <p:nvPr/>
        </p:nvSpPr>
        <p:spPr bwMode="auto">
          <a:xfrm>
            <a:off x="4800600" y="212725"/>
            <a:ext cx="4038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public class Icon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private int x,y; </a:t>
            </a: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Arial Unicode MS" pitchFamily="-112" charset="0"/>
                <a:cs typeface="Arial Unicode MS" pitchFamily="-112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Arial Unicode MS" pitchFamily="-112" charset="0"/>
                <a:cs typeface="Arial Unicode MS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private int width;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private int height;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private Gif image;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public void move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 (int newX, int newY)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x = newX;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y = newY;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} 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public Gif getImage() 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return image;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}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}</a:t>
            </a:r>
            <a:endParaRPr lang="en-US" sz="2000"/>
          </a:p>
        </p:txBody>
      </p:sp>
      <p:sp>
        <p:nvSpPr>
          <p:cNvPr id="370696" name="Rectangle 8"/>
          <p:cNvSpPr>
            <a:spLocks noChangeArrowheads="1"/>
          </p:cNvSpPr>
          <p:nvPr/>
        </p:nvSpPr>
        <p:spPr bwMode="auto">
          <a:xfrm>
            <a:off x="838200" y="228600"/>
            <a:ext cx="4575175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public class Label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private int x,y; </a:t>
            </a: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Arial Unicode MS" pitchFamily="-112" charset="0"/>
                <a:cs typeface="Arial Unicode MS" pitchFamily="-112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Arial Unicode MS" pitchFamily="-112" charset="0"/>
                <a:cs typeface="Arial Unicode MS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private int width;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private int height;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private String text;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public void move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 (int newX, int newY)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x = newX;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y = newY; 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} 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public String getText()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return text; 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}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}</a:t>
            </a:r>
            <a:endParaRPr lang="en-US" sz="2000"/>
          </a:p>
        </p:txBody>
      </p:sp>
      <p:sp>
        <p:nvSpPr>
          <p:cNvPr id="370698" name="Text Box 10"/>
          <p:cNvSpPr txBox="1">
            <a:spLocks noChangeArrowheads="1"/>
          </p:cNvSpPr>
          <p:nvPr/>
        </p:nvSpPr>
        <p:spPr bwMode="auto">
          <a:xfrm>
            <a:off x="762000" y="5257800"/>
            <a:ext cx="8077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Two classes with a lot in common—but neither is a simple extension of the other.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Fifteen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517E-6A40-FB45-8717-AEC470DAE362}" type="slidenum">
              <a:rPr lang="en-US"/>
              <a:pPr/>
              <a:t>31</a:t>
            </a:fld>
            <a:endParaRPr lang="en-US"/>
          </a:p>
        </p:txBody>
      </p:sp>
      <p:sp>
        <p:nvSpPr>
          <p:cNvPr id="371714" name="Rectangle 2"/>
          <p:cNvSpPr>
            <a:spLocks noChangeArrowheads="1"/>
          </p:cNvSpPr>
          <p:nvPr/>
        </p:nvSpPr>
        <p:spPr bwMode="auto">
          <a:xfrm>
            <a:off x="4800600" y="2711450"/>
            <a:ext cx="40386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public class Icon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extends Graphic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private Gif image;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public Gif getImage() 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return image;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}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}</a:t>
            </a:r>
            <a:endParaRPr lang="en-US" sz="2000"/>
          </a:p>
        </p:txBody>
      </p:sp>
      <p:sp>
        <p:nvSpPr>
          <p:cNvPr id="371715" name="Rectangle 3"/>
          <p:cNvSpPr>
            <a:spLocks noChangeArrowheads="1"/>
          </p:cNvSpPr>
          <p:nvPr/>
        </p:nvSpPr>
        <p:spPr bwMode="auto">
          <a:xfrm>
            <a:off x="838200" y="2727325"/>
            <a:ext cx="4575175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public class Label 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extends Graphic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private String text;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public String getText()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return text; 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}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}</a:t>
            </a:r>
            <a:endParaRPr lang="en-US" sz="2000"/>
          </a:p>
        </p:txBody>
      </p:sp>
      <p:sp>
        <p:nvSpPr>
          <p:cNvPr id="371716" name="Text Box 4"/>
          <p:cNvSpPr txBox="1">
            <a:spLocks noChangeArrowheads="1"/>
          </p:cNvSpPr>
          <p:nvPr/>
        </p:nvSpPr>
        <p:spPr bwMode="auto">
          <a:xfrm>
            <a:off x="762000" y="5257800"/>
            <a:ext cx="8077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Common code and data have been factored out into a common base class.</a:t>
            </a:r>
          </a:p>
        </p:txBody>
      </p:sp>
      <p:sp>
        <p:nvSpPr>
          <p:cNvPr id="371717" name="Text Box 5"/>
          <p:cNvSpPr txBox="1">
            <a:spLocks noChangeArrowheads="1"/>
          </p:cNvSpPr>
          <p:nvPr/>
        </p:nvSpPr>
        <p:spPr bwMode="auto">
          <a:xfrm>
            <a:off x="1676400" y="76200"/>
            <a:ext cx="71628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public class Graphic {</a:t>
            </a:r>
            <a:br>
              <a:rPr lang="en-US" sz="2000" b="1"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protected int x,y; </a:t>
            </a:r>
            <a:r>
              <a:rPr lang="en-US" sz="2000" b="1">
                <a:latin typeface="Courier New" pitchFamily="-112" charset="0"/>
                <a:ea typeface="Arial Unicode MS" pitchFamily="-112" charset="0"/>
                <a:cs typeface="Arial Unicode MS" pitchFamily="-112" charset="0"/>
              </a:rPr>
              <a:t/>
            </a:r>
            <a:br>
              <a:rPr lang="en-US" sz="2000" b="1">
                <a:latin typeface="Courier New" pitchFamily="-112" charset="0"/>
                <a:ea typeface="Arial Unicode MS" pitchFamily="-112" charset="0"/>
                <a:cs typeface="Arial Unicode MS" pitchFamily="-112" charset="0"/>
              </a:rPr>
            </a:br>
            <a:r>
              <a:rPr lang="en-US" sz="2000" b="1"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protected int width,height;</a:t>
            </a:r>
            <a:br>
              <a:rPr lang="en-US" sz="2000" b="1"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public void move(int newX, int newY) {</a:t>
            </a:r>
            <a:br>
              <a:rPr lang="en-US" sz="2000" b="1"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x = newX;</a:t>
            </a:r>
            <a:br>
              <a:rPr lang="en-US" sz="2000" b="1"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y = newY; </a:t>
            </a:r>
            <a:br>
              <a:rPr lang="en-US" sz="2000" b="1"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} </a:t>
            </a:r>
            <a:br>
              <a:rPr lang="en-US" sz="2000" b="1"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}</a:t>
            </a:r>
            <a:r>
              <a:rPr lang="en-US" sz="2000" b="1">
                <a:latin typeface="Courier New" pitchFamily="-112" charset="0"/>
              </a:rPr>
              <a:t>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Design Problem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When you write the same statements repeatedly, you think: that should be a method</a:t>
            </a:r>
          </a:p>
          <a:p>
            <a:pPr>
              <a:lnSpc>
                <a:spcPct val="90000"/>
              </a:lnSpc>
            </a:pPr>
            <a:r>
              <a:rPr lang="en-US"/>
              <a:t>When you write the same methods repeatedly, you think: that should be a common base class</a:t>
            </a:r>
          </a:p>
          <a:p>
            <a:pPr>
              <a:lnSpc>
                <a:spcPct val="90000"/>
              </a:lnSpc>
            </a:pPr>
            <a:r>
              <a:rPr lang="en-US"/>
              <a:t>The real trick is to see the need for a shared base class early in the design, before writing a lot of code that needs to be reorganized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Fifteen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DA2A-BEFD-D448-A78D-D37DC3DF4997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7772400" cy="1104900"/>
          </a:xfrm>
        </p:spPr>
        <p:txBody>
          <a:bodyPr/>
          <a:lstStyle/>
          <a:p>
            <a:r>
              <a:rPr lang="en-US"/>
              <a:t>Subtypes and Inheritance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143000"/>
            <a:ext cx="60198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derived class is a subtype</a:t>
            </a:r>
          </a:p>
          <a:p>
            <a:pPr>
              <a:lnSpc>
                <a:spcPct val="90000"/>
              </a:lnSpc>
            </a:pPr>
            <a:r>
              <a:rPr lang="en-US"/>
              <a:t>From Chapter Six: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When designing class hierarchies, think about inheritance of functionality</a:t>
            </a:r>
          </a:p>
          <a:p>
            <a:pPr>
              <a:lnSpc>
                <a:spcPct val="90000"/>
              </a:lnSpc>
            </a:pPr>
            <a:r>
              <a:rPr lang="en-US"/>
              <a:t>Not all intuitively reasonable hierarchies work well for inheriting functionality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Fifteen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D744-E42F-2144-95C6-D411A8C414E0}" type="slidenum">
              <a:rPr lang="en-US"/>
              <a:pPr/>
              <a:t>33</a:t>
            </a:fld>
            <a:endParaRPr lang="en-US"/>
          </a:p>
        </p:txBody>
      </p:sp>
      <p:sp>
        <p:nvSpPr>
          <p:cNvPr id="375812" name="Text Box 4"/>
          <p:cNvSpPr txBox="1">
            <a:spLocks noChangeArrowheads="1"/>
          </p:cNvSpPr>
          <p:nvPr/>
        </p:nvSpPr>
        <p:spPr bwMode="auto">
          <a:xfrm>
            <a:off x="1371600" y="2286000"/>
            <a:ext cx="5486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ea typeface="Times New Roman" pitchFamily="-112" charset="0"/>
                <a:cs typeface="Times New Roman" pitchFamily="-112" charset="0"/>
              </a:rPr>
              <a:t>A subtype is a subset of the values, but it can support a superset of the operations</a:t>
            </a:r>
            <a:r>
              <a:rPr lang="en-US"/>
              <a:t>.</a:t>
            </a:r>
          </a:p>
        </p:txBody>
      </p:sp>
      <p:sp>
        <p:nvSpPr>
          <p:cNvPr id="375814" name="Rectangle 6"/>
          <p:cNvSpPr>
            <a:spLocks noChangeArrowheads="1"/>
          </p:cNvSpPr>
          <p:nvPr/>
        </p:nvSpPr>
        <p:spPr bwMode="auto">
          <a:xfrm>
            <a:off x="3286125" y="2743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75813" name="Object 5"/>
          <p:cNvGraphicFramePr>
            <a:graphicFrameLocks noChangeAspect="1"/>
          </p:cNvGraphicFramePr>
          <p:nvPr/>
        </p:nvGraphicFramePr>
        <p:xfrm>
          <a:off x="5334000" y="3505200"/>
          <a:ext cx="3446463" cy="1838325"/>
        </p:xfrm>
        <a:graphic>
          <a:graphicData uri="http://schemas.openxmlformats.org/presentationml/2006/ole">
            <p:oleObj spid="_x0000_s375813" r:id="rId3" imgW="2575560" imgH="1371600" progId="MSDraw.Drawing.8.2">
              <p:embed/>
            </p:oleObj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15.2  Implementing interfaces</a:t>
            </a:r>
          </a:p>
          <a:p>
            <a:r>
              <a:rPr lang="en-US" dirty="0">
                <a:solidFill>
                  <a:schemeClr val="bg2"/>
                </a:solidFill>
              </a:rPr>
              <a:t>15.3  Extending classes</a:t>
            </a:r>
          </a:p>
          <a:p>
            <a:r>
              <a:rPr lang="en-US" dirty="0"/>
              <a:t>15.4  Extending and implementing</a:t>
            </a:r>
          </a:p>
          <a:p>
            <a:r>
              <a:rPr lang="en-US" dirty="0">
                <a:solidFill>
                  <a:schemeClr val="bg2"/>
                </a:solidFill>
              </a:rPr>
              <a:t>15.5  Multiple inheritance</a:t>
            </a:r>
          </a:p>
          <a:p>
            <a:r>
              <a:rPr lang="en-US" dirty="0">
                <a:solidFill>
                  <a:schemeClr val="bg2"/>
                </a:solidFill>
              </a:rPr>
              <a:t>15.6  Generics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Fifteen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D46D-2786-C04B-9736-485AF6726E96}" type="slidenum">
              <a:rPr lang="en-US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Extending And Implementing</a:t>
            </a:r>
          </a:p>
        </p:txBody>
      </p:sp>
      <p:sp>
        <p:nvSpPr>
          <p:cNvPr id="377861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2209800"/>
          </a:xfrm>
        </p:spPr>
        <p:txBody>
          <a:bodyPr/>
          <a:lstStyle/>
          <a:p>
            <a:r>
              <a:rPr lang="en-US"/>
              <a:t>Classes can use </a:t>
            </a:r>
            <a:r>
              <a:rPr lang="en-US" b="1">
                <a:latin typeface="Courier New" pitchFamily="-112" charset="0"/>
              </a:rPr>
              <a:t>extends</a:t>
            </a:r>
            <a:r>
              <a:rPr lang="en-US"/>
              <a:t> and </a:t>
            </a:r>
            <a:r>
              <a:rPr lang="en-US" b="1">
                <a:latin typeface="Courier New" pitchFamily="-112" charset="0"/>
              </a:rPr>
              <a:t>implements</a:t>
            </a:r>
            <a:r>
              <a:rPr lang="en-US"/>
              <a:t> together</a:t>
            </a:r>
          </a:p>
          <a:p>
            <a:r>
              <a:rPr lang="en-US"/>
              <a:t>For every class, the Java language system keeps track of several properties, including: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Fifteen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A8CB-6DE0-5E43-89F9-F75C846154C1}" type="slidenum">
              <a:rPr lang="en-US"/>
              <a:pPr/>
              <a:t>35</a:t>
            </a:fld>
            <a:endParaRPr lang="en-US"/>
          </a:p>
        </p:txBody>
      </p:sp>
      <p:sp>
        <p:nvSpPr>
          <p:cNvPr id="377862" name="Text Box 6"/>
          <p:cNvSpPr txBox="1">
            <a:spLocks noChangeArrowheads="1"/>
          </p:cNvSpPr>
          <p:nvPr/>
        </p:nvSpPr>
        <p:spPr bwMode="auto">
          <a:xfrm>
            <a:off x="1524000" y="4191000"/>
            <a:ext cx="6477000" cy="1635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/>
              <a:t>A:  the interfaces it implements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/>
              <a:t>B:  the methods it is obliged to define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/>
              <a:t>C:  the methods that are defined for it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/>
              <a:t>D:  the fields that are defined for it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Cases For A Class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7772400" cy="4114800"/>
          </a:xfrm>
        </p:spPr>
        <p:txBody>
          <a:bodyPr/>
          <a:lstStyle/>
          <a:p>
            <a:r>
              <a:rPr lang="en-US"/>
              <a:t>A method definition affects C only</a:t>
            </a:r>
          </a:p>
          <a:p>
            <a:r>
              <a:rPr lang="en-US"/>
              <a:t>A field definition affects D only</a:t>
            </a:r>
          </a:p>
          <a:p>
            <a:r>
              <a:rPr lang="en-US"/>
              <a:t>An </a:t>
            </a:r>
            <a:r>
              <a:rPr lang="en-US" b="1">
                <a:latin typeface="Courier New" pitchFamily="-112" charset="0"/>
              </a:rPr>
              <a:t>implements</a:t>
            </a:r>
            <a:r>
              <a:rPr lang="en-US"/>
              <a:t> part affects A and B</a:t>
            </a:r>
          </a:p>
          <a:p>
            <a:pPr lvl="1"/>
            <a:r>
              <a:rPr lang="en-US"/>
              <a:t>All the interfaces are added to A</a:t>
            </a:r>
          </a:p>
          <a:p>
            <a:pPr lvl="1"/>
            <a:r>
              <a:rPr lang="en-US"/>
              <a:t>All the methods in them are added to B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Fifteen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0E86-CAC6-EB4D-9CFC-56420C77F315}" type="slidenum">
              <a:rPr lang="en-US"/>
              <a:pPr/>
              <a:t>36</a:t>
            </a:fld>
            <a:endParaRPr lang="en-US"/>
          </a:p>
        </p:txBody>
      </p:sp>
      <p:sp>
        <p:nvSpPr>
          <p:cNvPr id="378884" name="Text Box 4"/>
          <p:cNvSpPr txBox="1">
            <a:spLocks noChangeArrowheads="1"/>
          </p:cNvSpPr>
          <p:nvPr/>
        </p:nvSpPr>
        <p:spPr bwMode="auto">
          <a:xfrm>
            <a:off x="1524000" y="4572000"/>
            <a:ext cx="6477000" cy="1635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/>
              <a:t>A:  the interfaces it implements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/>
              <a:t>B:  the methods it is obliged to define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/>
              <a:t>C:  the methods that are defined for it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/>
              <a:t>D:  the fields that are defined for it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Tricky Case For A Class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371600"/>
            <a:ext cx="7772400" cy="3048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An </a:t>
            </a:r>
            <a:r>
              <a:rPr lang="en-US" b="1">
                <a:latin typeface="Courier New" pitchFamily="-112" charset="0"/>
              </a:rPr>
              <a:t>extends</a:t>
            </a:r>
            <a:r>
              <a:rPr lang="en-US"/>
              <a:t> part affects all four:</a:t>
            </a:r>
          </a:p>
          <a:p>
            <a:pPr lvl="1">
              <a:lnSpc>
                <a:spcPct val="90000"/>
              </a:lnSpc>
            </a:pPr>
            <a:r>
              <a:rPr lang="en-US"/>
              <a:t>All interfaces of the base class are added to A</a:t>
            </a:r>
          </a:p>
          <a:p>
            <a:pPr lvl="1">
              <a:lnSpc>
                <a:spcPct val="90000"/>
              </a:lnSpc>
            </a:pPr>
            <a:r>
              <a:rPr lang="en-US"/>
              <a:t>All methods the base class is obliged to define are added to B</a:t>
            </a:r>
          </a:p>
          <a:p>
            <a:pPr lvl="1">
              <a:lnSpc>
                <a:spcPct val="90000"/>
              </a:lnSpc>
            </a:pPr>
            <a:r>
              <a:rPr lang="en-US"/>
              <a:t>All methods of the base class are added to C</a:t>
            </a:r>
          </a:p>
          <a:p>
            <a:pPr lvl="1">
              <a:lnSpc>
                <a:spcPct val="90000"/>
              </a:lnSpc>
            </a:pPr>
            <a:r>
              <a:rPr lang="en-US"/>
              <a:t>All fields of the base class are added to D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Fifteen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5130B-97AE-294E-82FE-F20F9FE6F7E7}" type="slidenum">
              <a:rPr lang="en-US"/>
              <a:pPr/>
              <a:t>37</a:t>
            </a:fld>
            <a:endParaRPr lang="en-US"/>
          </a:p>
        </p:txBody>
      </p:sp>
      <p:sp>
        <p:nvSpPr>
          <p:cNvPr id="379908" name="Text Box 4"/>
          <p:cNvSpPr txBox="1">
            <a:spLocks noChangeArrowheads="1"/>
          </p:cNvSpPr>
          <p:nvPr/>
        </p:nvSpPr>
        <p:spPr bwMode="auto">
          <a:xfrm>
            <a:off x="1524000" y="4572000"/>
            <a:ext cx="6477000" cy="1635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/>
              <a:t>A:  the interfaces it implements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/>
              <a:t>B:  the methods it is obliged to define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/>
              <a:t>C:  the methods that are defined for it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/>
              <a:t>D:  the fields that are defined for it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Previous Example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667000"/>
            <a:ext cx="7772400" cy="3200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>
                <a:latin typeface="Courier New" pitchFamily="-112" charset="0"/>
              </a:rPr>
              <a:t>PeekableStack</a:t>
            </a:r>
            <a:r>
              <a:rPr lang="en-US"/>
              <a:t> has:</a:t>
            </a:r>
          </a:p>
          <a:p>
            <a:pPr lvl="1">
              <a:lnSpc>
                <a:spcPct val="90000"/>
              </a:lnSpc>
            </a:pPr>
            <a:r>
              <a:rPr lang="en-US"/>
              <a:t>A:  </a:t>
            </a:r>
            <a:r>
              <a:rPr lang="en-US" b="1">
                <a:latin typeface="Courier New" pitchFamily="-112" charset="0"/>
              </a:rPr>
              <a:t>Worklist</a:t>
            </a:r>
            <a:r>
              <a:rPr lang="en-US"/>
              <a:t> interface, inherited</a:t>
            </a:r>
          </a:p>
          <a:p>
            <a:pPr lvl="1">
              <a:lnSpc>
                <a:spcPct val="90000"/>
              </a:lnSpc>
            </a:pPr>
            <a:r>
              <a:rPr lang="en-US"/>
              <a:t>B:  obligations for </a:t>
            </a:r>
            <a:r>
              <a:rPr lang="en-US" b="1">
                <a:latin typeface="Courier New" pitchFamily="-112" charset="0"/>
              </a:rPr>
              <a:t>add</a:t>
            </a:r>
            <a:r>
              <a:rPr lang="en-US"/>
              <a:t>, </a:t>
            </a:r>
            <a:r>
              <a:rPr lang="en-US" b="1">
                <a:latin typeface="Courier New" pitchFamily="-112" charset="0"/>
              </a:rPr>
              <a:t>hasMore</a:t>
            </a:r>
            <a:r>
              <a:rPr lang="en-US"/>
              <a:t>, and </a:t>
            </a:r>
            <a:r>
              <a:rPr lang="en-US" b="1">
                <a:latin typeface="Courier New" pitchFamily="-112" charset="0"/>
              </a:rPr>
              <a:t>remove</a:t>
            </a:r>
            <a:r>
              <a:rPr lang="en-US"/>
              <a:t>, inherited</a:t>
            </a:r>
          </a:p>
          <a:p>
            <a:pPr lvl="1">
              <a:lnSpc>
                <a:spcPct val="90000"/>
              </a:lnSpc>
            </a:pPr>
            <a:r>
              <a:rPr lang="en-US"/>
              <a:t>C:  methods </a:t>
            </a:r>
            <a:r>
              <a:rPr lang="en-US" b="1">
                <a:latin typeface="Courier New" pitchFamily="-112" charset="0"/>
              </a:rPr>
              <a:t>add</a:t>
            </a:r>
            <a:r>
              <a:rPr lang="en-US"/>
              <a:t>, </a:t>
            </a:r>
            <a:r>
              <a:rPr lang="en-US" b="1">
                <a:latin typeface="Courier New" pitchFamily="-112" charset="0"/>
              </a:rPr>
              <a:t>hasMore</a:t>
            </a:r>
            <a:r>
              <a:rPr lang="en-US"/>
              <a:t>, and </a:t>
            </a:r>
            <a:r>
              <a:rPr lang="en-US" b="1">
                <a:latin typeface="Courier New" pitchFamily="-112" charset="0"/>
              </a:rPr>
              <a:t>remove</a:t>
            </a:r>
            <a:r>
              <a:rPr lang="en-US"/>
              <a:t>, inherited, plus its own method </a:t>
            </a:r>
            <a:r>
              <a:rPr lang="en-US" b="1">
                <a:latin typeface="Courier New" pitchFamily="-112" charset="0"/>
              </a:rPr>
              <a:t>peek</a:t>
            </a:r>
          </a:p>
          <a:p>
            <a:pPr lvl="1">
              <a:lnSpc>
                <a:spcPct val="90000"/>
              </a:lnSpc>
            </a:pPr>
            <a:r>
              <a:rPr lang="en-US"/>
              <a:t>D:  field </a:t>
            </a:r>
            <a:r>
              <a:rPr lang="en-US" b="1">
                <a:latin typeface="Courier New" pitchFamily="-112" charset="0"/>
              </a:rPr>
              <a:t>top</a:t>
            </a:r>
            <a:r>
              <a:rPr lang="en-US"/>
              <a:t>, inherited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Fifteen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9D4F-F1F7-724A-A763-E39EE87995A6}" type="slidenum">
              <a:rPr lang="en-US"/>
              <a:pPr/>
              <a:t>38</a:t>
            </a:fld>
            <a:endParaRPr lang="en-US"/>
          </a:p>
        </p:txBody>
      </p:sp>
      <p:sp>
        <p:nvSpPr>
          <p:cNvPr id="381959" name="Text Box 7"/>
          <p:cNvSpPr txBox="1">
            <a:spLocks noChangeArrowheads="1"/>
          </p:cNvSpPr>
          <p:nvPr/>
        </p:nvSpPr>
        <p:spPr bwMode="auto">
          <a:xfrm>
            <a:off x="1219200" y="1447800"/>
            <a:ext cx="70104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public class Stack implements Worklist {…}</a:t>
            </a:r>
          </a:p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public class PeekableStack extends Stack {</a:t>
            </a: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Arial Unicode MS" pitchFamily="-112" charset="0"/>
                <a:cs typeface="Arial Unicode MS" pitchFamily="-112" charset="0"/>
              </a:rPr>
              <a:t>…</a:t>
            </a: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Peek At </a:t>
            </a:r>
            <a:r>
              <a:rPr lang="en-US" b="1">
                <a:latin typeface="Courier New" pitchFamily="-112" charset="0"/>
              </a:rPr>
              <a:t>abstract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Note that C is a superset of B: the class has definitions of all required methods</a:t>
            </a:r>
          </a:p>
          <a:p>
            <a:pPr>
              <a:lnSpc>
                <a:spcPct val="90000"/>
              </a:lnSpc>
            </a:pPr>
            <a:r>
              <a:rPr lang="en-US"/>
              <a:t>Java ordinarily requires this</a:t>
            </a:r>
          </a:p>
          <a:p>
            <a:pPr>
              <a:lnSpc>
                <a:spcPct val="90000"/>
              </a:lnSpc>
            </a:pPr>
            <a:r>
              <a:rPr lang="en-US"/>
              <a:t>Classes can get out of this by being declared </a:t>
            </a:r>
            <a:r>
              <a:rPr lang="en-US" b="1">
                <a:latin typeface="Courier New" pitchFamily="-112" charset="0"/>
              </a:rPr>
              <a:t>abstract</a:t>
            </a:r>
          </a:p>
          <a:p>
            <a:pPr>
              <a:lnSpc>
                <a:spcPct val="90000"/>
              </a:lnSpc>
            </a:pPr>
            <a:r>
              <a:rPr lang="en-US"/>
              <a:t>An </a:t>
            </a:r>
            <a:r>
              <a:rPr lang="en-US" b="1">
                <a:latin typeface="Courier New" pitchFamily="-112" charset="0"/>
              </a:rPr>
              <a:t>abstract</a:t>
            </a:r>
            <a:r>
              <a:rPr lang="en-US"/>
              <a:t> class is used only as a base class; no objects of that class are created</a:t>
            </a:r>
          </a:p>
          <a:p>
            <a:pPr>
              <a:lnSpc>
                <a:spcPct val="90000"/>
              </a:lnSpc>
            </a:pPr>
            <a:r>
              <a:rPr lang="en-US"/>
              <a:t>We will not be using </a:t>
            </a:r>
            <a:r>
              <a:rPr lang="en-US" b="1">
                <a:latin typeface="Courier New" pitchFamily="-112" charset="0"/>
              </a:rPr>
              <a:t>abstract</a:t>
            </a:r>
            <a:r>
              <a:rPr lang="en-US"/>
              <a:t> classes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Fifteen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4106-A00E-3D4F-BA95-1EEF3876D352}" type="slidenum">
              <a:rPr lang="en-US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Interfaces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2209800"/>
          </a:xfrm>
        </p:spPr>
        <p:txBody>
          <a:bodyPr/>
          <a:lstStyle/>
          <a:p>
            <a:r>
              <a:rPr lang="en-US"/>
              <a:t>A method </a:t>
            </a:r>
            <a:r>
              <a:rPr lang="en-US" i="1"/>
              <a:t>prototype</a:t>
            </a:r>
            <a:r>
              <a:rPr lang="en-US"/>
              <a:t> just gives the method name and type—no method body</a:t>
            </a:r>
          </a:p>
          <a:p>
            <a:r>
              <a:rPr lang="en-US"/>
              <a:t>An interface in Java is a collection of method prototypes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Fifteen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820FF-F926-CA4C-A6F4-AA46A9020737}" type="slidenum">
              <a:rPr lang="en-US"/>
              <a:pPr/>
              <a:t>4</a:t>
            </a:fld>
            <a:endParaRPr lang="en-US"/>
          </a:p>
        </p:txBody>
      </p:sp>
      <p:sp>
        <p:nvSpPr>
          <p:cNvPr id="342020" name="Text Box 4"/>
          <p:cNvSpPr txBox="1">
            <a:spLocks noChangeArrowheads="1"/>
          </p:cNvSpPr>
          <p:nvPr/>
        </p:nvSpPr>
        <p:spPr bwMode="auto">
          <a:xfrm>
            <a:off x="1295400" y="4343400"/>
            <a:ext cx="70104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public interface Drawable {</a:t>
            </a:r>
            <a:r>
              <a:rPr lang="en-US" b="1">
                <a:solidFill>
                  <a:srgbClr val="000000"/>
                </a:solidFill>
                <a:latin typeface="Courier New" pitchFamily="-112" charset="0"/>
                <a:ea typeface="Arial Unicode MS" pitchFamily="-112" charset="0"/>
                <a:cs typeface="Arial Unicode MS" pitchFamily="-112" charset="0"/>
              </a:rPr>
              <a:t/>
            </a:r>
            <a:br>
              <a:rPr lang="en-US" b="1">
                <a:solidFill>
                  <a:srgbClr val="000000"/>
                </a:solidFill>
                <a:latin typeface="Courier New" pitchFamily="-112" charset="0"/>
                <a:ea typeface="Arial Unicode MS" pitchFamily="-112" charset="0"/>
                <a:cs typeface="Arial Unicode MS" pitchFamily="-112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void show(int xPos, int yPos);</a:t>
            </a:r>
            <a:br>
              <a:rPr lang="en-US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void hide();</a:t>
            </a:r>
            <a:br>
              <a:rPr lang="en-US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}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15.2  Implementing interfaces</a:t>
            </a:r>
          </a:p>
          <a:p>
            <a:r>
              <a:rPr lang="en-US" dirty="0">
                <a:solidFill>
                  <a:schemeClr val="bg2"/>
                </a:solidFill>
              </a:rPr>
              <a:t>15.3  Extending classes</a:t>
            </a:r>
          </a:p>
          <a:p>
            <a:r>
              <a:rPr lang="en-US" dirty="0">
                <a:solidFill>
                  <a:schemeClr val="bg2"/>
                </a:solidFill>
              </a:rPr>
              <a:t>15.4  Extending and implementing</a:t>
            </a:r>
          </a:p>
          <a:p>
            <a:r>
              <a:rPr lang="en-US" dirty="0"/>
              <a:t>15.5  Multiple inheritance</a:t>
            </a:r>
          </a:p>
          <a:p>
            <a:r>
              <a:rPr lang="en-US" dirty="0">
                <a:solidFill>
                  <a:schemeClr val="bg2"/>
                </a:solidFill>
              </a:rPr>
              <a:t>15.6  Generics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Fifteen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71D9-3D62-E54C-8667-96AEE2C8E880}" type="slidenum">
              <a:rPr lang="en-US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8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772400" cy="1104900"/>
          </a:xfrm>
        </p:spPr>
        <p:txBody>
          <a:bodyPr/>
          <a:lstStyle/>
          <a:p>
            <a:r>
              <a:rPr lang="en-US"/>
              <a:t>Multiple Inheritance</a:t>
            </a:r>
          </a:p>
        </p:txBody>
      </p:sp>
      <p:sp>
        <p:nvSpPr>
          <p:cNvPr id="385029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1371600"/>
            <a:ext cx="7772400" cy="4114800"/>
          </a:xfrm>
        </p:spPr>
        <p:txBody>
          <a:bodyPr/>
          <a:lstStyle/>
          <a:p>
            <a:r>
              <a:rPr lang="en-US"/>
              <a:t>In some languages (such as C++) a class can have more than one base class</a:t>
            </a:r>
          </a:p>
          <a:p>
            <a:r>
              <a:rPr lang="en-US"/>
              <a:t>Seems simple at first: just inherit fields and methods from all the base classes</a:t>
            </a:r>
          </a:p>
          <a:p>
            <a:r>
              <a:rPr lang="en-US"/>
              <a:t>For example: a multifunction printer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Fifteen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2683-738F-804E-847B-D432AFD22F41}" type="slidenum">
              <a:rPr lang="en-US"/>
              <a:pPr/>
              <a:t>41</a:t>
            </a:fld>
            <a:endParaRPr lang="en-US"/>
          </a:p>
        </p:txBody>
      </p:sp>
      <p:sp>
        <p:nvSpPr>
          <p:cNvPr id="385031" name="Rectangle 7"/>
          <p:cNvSpPr>
            <a:spLocks noChangeArrowheads="1"/>
          </p:cNvSpPr>
          <p:nvPr/>
        </p:nvSpPr>
        <p:spPr bwMode="auto">
          <a:xfrm>
            <a:off x="3019425" y="2943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85033" name="Rectangle 9"/>
          <p:cNvSpPr>
            <a:spLocks noChangeArrowheads="1"/>
          </p:cNvSpPr>
          <p:nvPr/>
        </p:nvSpPr>
        <p:spPr bwMode="auto">
          <a:xfrm>
            <a:off x="2728913" y="2947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85032" name="Object 8"/>
          <p:cNvGraphicFramePr>
            <a:graphicFrameLocks noChangeAspect="1"/>
          </p:cNvGraphicFramePr>
          <p:nvPr/>
        </p:nvGraphicFramePr>
        <p:xfrm>
          <a:off x="1371600" y="4267200"/>
          <a:ext cx="6629400" cy="1730375"/>
        </p:xfrm>
        <a:graphic>
          <a:graphicData uri="http://schemas.openxmlformats.org/presentationml/2006/ole">
            <p:oleObj spid="_x0000_s385032" r:id="rId3" imgW="3676650" imgH="962025" progId="MSDraw.Drawing.8.2">
              <p:embed/>
            </p:oleObj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Collision Problem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7772400" cy="3200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 different base classes are unrelated, and may not have been designed to be combined</a:t>
            </a:r>
          </a:p>
          <a:p>
            <a:pPr>
              <a:lnSpc>
                <a:spcPct val="90000"/>
              </a:lnSpc>
            </a:pPr>
            <a:r>
              <a:rPr lang="en-US" b="1">
                <a:latin typeface="Courier New" pitchFamily="-112" charset="0"/>
              </a:rPr>
              <a:t>Scanner</a:t>
            </a:r>
            <a:r>
              <a:rPr lang="en-US"/>
              <a:t> and </a:t>
            </a:r>
            <a:r>
              <a:rPr lang="en-US" b="1">
                <a:latin typeface="Courier New" pitchFamily="-112" charset="0"/>
              </a:rPr>
              <a:t>Fax</a:t>
            </a:r>
            <a:r>
              <a:rPr lang="en-US"/>
              <a:t> might both have a method named </a:t>
            </a:r>
            <a:r>
              <a:rPr lang="en-US" b="1">
                <a:latin typeface="Courier New" pitchFamily="-112" charset="0"/>
              </a:rPr>
              <a:t>transmit</a:t>
            </a:r>
          </a:p>
          <a:p>
            <a:pPr>
              <a:lnSpc>
                <a:spcPct val="90000"/>
              </a:lnSpc>
            </a:pPr>
            <a:r>
              <a:rPr lang="en-US"/>
              <a:t>When </a:t>
            </a:r>
            <a:r>
              <a:rPr lang="en-US" b="1">
                <a:latin typeface="Courier New" pitchFamily="-112" charset="0"/>
              </a:rPr>
              <a:t>MultiFunction.transmit</a:t>
            </a:r>
            <a:r>
              <a:rPr lang="en-US"/>
              <a:t> is called, what should happen?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Fifteen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B783-37A6-8944-A0FB-84ABA095F14F}" type="slidenum">
              <a:rPr lang="en-US"/>
              <a:pPr/>
              <a:t>42</a:t>
            </a:fld>
            <a:endParaRPr lang="en-US"/>
          </a:p>
        </p:txBody>
      </p:sp>
      <p:graphicFrame>
        <p:nvGraphicFramePr>
          <p:cNvPr id="386053" name="Object 5"/>
          <p:cNvGraphicFramePr>
            <a:graphicFrameLocks noChangeAspect="1"/>
          </p:cNvGraphicFramePr>
          <p:nvPr/>
        </p:nvGraphicFramePr>
        <p:xfrm>
          <a:off x="1371600" y="4572000"/>
          <a:ext cx="6629400" cy="1730375"/>
        </p:xfrm>
        <a:graphic>
          <a:graphicData uri="http://schemas.openxmlformats.org/presentationml/2006/ole">
            <p:oleObj spid="_x0000_s386053" r:id="rId3" imgW="3676650" imgH="962025" progId="MSDraw.Drawing.8.2">
              <p:embed/>
            </p:oleObj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Diamond Problem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class may inherit from the same base class through more than one path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If </a:t>
            </a:r>
            <a:r>
              <a:rPr lang="en-US" b="1">
                <a:latin typeface="Courier New" pitchFamily="-112" charset="0"/>
              </a:rPr>
              <a:t>A</a:t>
            </a:r>
            <a:r>
              <a:rPr lang="en-US"/>
              <a:t> defines a field </a:t>
            </a:r>
            <a:r>
              <a:rPr lang="en-US" b="1">
                <a:latin typeface="Courier New" pitchFamily="-112" charset="0"/>
              </a:rPr>
              <a:t>x</a:t>
            </a:r>
            <a:r>
              <a:rPr lang="en-US"/>
              <a:t>, then </a:t>
            </a:r>
            <a:r>
              <a:rPr lang="en-US" b="1">
                <a:latin typeface="Courier New" pitchFamily="-112" charset="0"/>
              </a:rPr>
              <a:t>B</a:t>
            </a:r>
            <a:r>
              <a:rPr lang="en-US"/>
              <a:t> has one and so does </a:t>
            </a:r>
            <a:r>
              <a:rPr lang="en-US" b="1">
                <a:latin typeface="Courier New" pitchFamily="-112" charset="0"/>
              </a:rPr>
              <a:t>C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Does </a:t>
            </a:r>
            <a:r>
              <a:rPr lang="en-US" b="1">
                <a:latin typeface="Courier New" pitchFamily="-112" charset="0"/>
              </a:rPr>
              <a:t>D</a:t>
            </a:r>
            <a:r>
              <a:rPr lang="en-US"/>
              <a:t> get two of them?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Fifteen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1B99-FC9A-3043-9D6F-E62A2ABFB20E}" type="slidenum">
              <a:rPr lang="en-US"/>
              <a:pPr/>
              <a:t>43</a:t>
            </a:fld>
            <a:endParaRPr lang="en-US"/>
          </a:p>
        </p:txBody>
      </p:sp>
      <p:sp>
        <p:nvSpPr>
          <p:cNvPr id="387078" name="Rectangle 6"/>
          <p:cNvSpPr>
            <a:spLocks noChangeArrowheads="1"/>
          </p:cNvSpPr>
          <p:nvPr/>
        </p:nvSpPr>
        <p:spPr bwMode="auto">
          <a:xfrm>
            <a:off x="3019425" y="2747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87077" name="Object 5"/>
          <p:cNvGraphicFramePr>
            <a:graphicFrameLocks noChangeAspect="1"/>
          </p:cNvGraphicFramePr>
          <p:nvPr/>
        </p:nvGraphicFramePr>
        <p:xfrm>
          <a:off x="2514600" y="2743200"/>
          <a:ext cx="4168775" cy="1828800"/>
        </p:xfrm>
        <a:graphic>
          <a:graphicData uri="http://schemas.openxmlformats.org/presentationml/2006/ole">
            <p:oleObj spid="_x0000_s387077" r:id="rId3" imgW="3101340" imgH="1356360" progId="MSDraw.Drawing.8.2">
              <p:embed/>
            </p:oleObj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Solvable, But…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language that supports multiple inheritance must have mechanisms for handling these problems</a:t>
            </a:r>
          </a:p>
          <a:p>
            <a:r>
              <a:rPr lang="en-US"/>
              <a:t>Not all that tricky</a:t>
            </a:r>
          </a:p>
          <a:p>
            <a:r>
              <a:rPr lang="en-US"/>
              <a:t>The question is, is the additional power worth the additional language complexity?</a:t>
            </a:r>
          </a:p>
          <a:p>
            <a:r>
              <a:rPr lang="en-US"/>
              <a:t>Java’s designers did not think so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Fifteen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9DA3-9187-D645-8755-F7D87D95D285}" type="slidenum">
              <a:rPr lang="en-US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Living Without Multiple Inheritance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77724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One benefit of multiple inheritance is that a class can have several unrelated types (like </a:t>
            </a:r>
            <a:r>
              <a:rPr lang="en-US" b="1">
                <a:latin typeface="Courier New" pitchFamily="-112" charset="0"/>
              </a:rPr>
              <a:t>Copier</a:t>
            </a:r>
            <a:r>
              <a:rPr lang="en-US"/>
              <a:t> and </a:t>
            </a:r>
            <a:r>
              <a:rPr lang="en-US" b="1">
                <a:latin typeface="Courier New" pitchFamily="-112" charset="0"/>
              </a:rPr>
              <a:t>Fax</a:t>
            </a:r>
            <a:r>
              <a:rPr lang="en-US"/>
              <a:t>)</a:t>
            </a:r>
          </a:p>
          <a:p>
            <a:pPr>
              <a:lnSpc>
                <a:spcPct val="90000"/>
              </a:lnSpc>
            </a:pPr>
            <a:r>
              <a:rPr lang="en-US"/>
              <a:t>This can be done in Java by using interfaces: a class can implement any number of interfaces</a:t>
            </a:r>
          </a:p>
          <a:p>
            <a:pPr>
              <a:lnSpc>
                <a:spcPct val="90000"/>
              </a:lnSpc>
            </a:pPr>
            <a:r>
              <a:rPr lang="en-US"/>
              <a:t>Another benefit is inheriting implementation from multiple base classes</a:t>
            </a:r>
          </a:p>
          <a:p>
            <a:pPr>
              <a:lnSpc>
                <a:spcPct val="90000"/>
              </a:lnSpc>
            </a:pPr>
            <a:r>
              <a:rPr lang="en-US"/>
              <a:t>This is harder to accomplish with Java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Fifteen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823F-D274-FC49-BEAF-B8C92D435CAA}" type="slidenum">
              <a:rPr lang="en-US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4" name="Rectangle 6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7772400" cy="1104900"/>
          </a:xfrm>
        </p:spPr>
        <p:txBody>
          <a:bodyPr/>
          <a:lstStyle/>
          <a:p>
            <a:r>
              <a:rPr lang="en-US"/>
              <a:t>Forwarding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Fifteen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C795-1EE0-6F4C-BC89-45DCD2E6E80A}" type="slidenum">
              <a:rPr lang="en-US"/>
              <a:pPr/>
              <a:t>46</a:t>
            </a:fld>
            <a:endParaRPr lang="en-US"/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1981200" y="1066800"/>
            <a:ext cx="6324600" cy="527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public class MultiFunction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private Printer myPrinter;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private Copier myCopier;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private Scanner myScanner;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private Fax myFax;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public void copy()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myCopier.copy();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}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public void transmitScanned()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myScanner.transmit();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}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public void sendFax()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myFax.transmit();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}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…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}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15.1  Implementing interfaces</a:t>
            </a:r>
          </a:p>
          <a:p>
            <a:r>
              <a:rPr lang="en-US" dirty="0">
                <a:solidFill>
                  <a:schemeClr val="bg2"/>
                </a:solidFill>
              </a:rPr>
              <a:t>15.2  Extending classes</a:t>
            </a:r>
          </a:p>
          <a:p>
            <a:r>
              <a:rPr lang="en-US" dirty="0">
                <a:solidFill>
                  <a:schemeClr val="bg2"/>
                </a:solidFill>
              </a:rPr>
              <a:t>15.3  Extending and implementing</a:t>
            </a:r>
          </a:p>
          <a:p>
            <a:r>
              <a:rPr lang="en-US" dirty="0">
                <a:solidFill>
                  <a:schemeClr val="bg2"/>
                </a:solidFill>
              </a:rPr>
              <a:t>15.4  Multiple inheritance</a:t>
            </a:r>
          </a:p>
          <a:p>
            <a:r>
              <a:rPr lang="en-US" dirty="0"/>
              <a:t>15.5  Generics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Fifteen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CA4A-77E6-4D48-A9A2-3DA58C482F54}" type="slidenum">
              <a:rPr lang="en-US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Early Weakness in Java</a:t>
            </a:r>
            <a:endParaRPr lang="en-US" dirty="0"/>
          </a:p>
        </p:txBody>
      </p:sp>
      <p:sp>
        <p:nvSpPr>
          <p:cNvPr id="393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Previous </a:t>
            </a:r>
            <a:r>
              <a:rPr lang="en-US" b="1" dirty="0">
                <a:latin typeface="Courier New" pitchFamily="-112" charset="0"/>
              </a:rPr>
              <a:t>Stack</a:t>
            </a:r>
            <a:r>
              <a:rPr lang="en-US" dirty="0"/>
              <a:t> example: a stack of strings</a:t>
            </a:r>
          </a:p>
          <a:p>
            <a:pPr>
              <a:lnSpc>
                <a:spcPct val="90000"/>
              </a:lnSpc>
            </a:pPr>
            <a:r>
              <a:rPr lang="en-US" dirty="0"/>
              <a:t>Can’t be reused for stacks of other types</a:t>
            </a:r>
          </a:p>
          <a:p>
            <a:pPr>
              <a:lnSpc>
                <a:spcPct val="90000"/>
              </a:lnSpc>
            </a:pPr>
            <a:r>
              <a:rPr lang="en-US" dirty="0"/>
              <a:t>In ML we used type variables for this: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Ada</a:t>
            </a:r>
            <a:r>
              <a:rPr lang="en-US" dirty="0"/>
              <a:t> and C++ have something similar, but</a:t>
            </a:r>
            <a:r>
              <a:rPr lang="en-US" dirty="0" smtClean="0"/>
              <a:t> Java originally did not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Fifteen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6D7C-326B-D346-ACBA-9AB836650473}" type="slidenum">
              <a:rPr lang="en-US"/>
              <a:pPr/>
              <a:t>48</a:t>
            </a:fld>
            <a:endParaRPr lang="en-US"/>
          </a:p>
        </p:txBody>
      </p:sp>
      <p:sp>
        <p:nvSpPr>
          <p:cNvPr id="393220" name="Text Box 4"/>
          <p:cNvSpPr txBox="1">
            <a:spLocks noChangeArrowheads="1"/>
          </p:cNvSpPr>
          <p:nvPr/>
        </p:nvSpPr>
        <p:spPr bwMode="auto">
          <a:xfrm>
            <a:off x="1981200" y="3352800"/>
            <a:ext cx="5029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datatype 'a node = </a:t>
            </a:r>
            <a:br>
              <a:rPr lang="en-US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NULL | </a:t>
            </a:r>
            <a:br>
              <a:rPr lang="en-US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CELL of 'a * 'a node;</a:t>
            </a:r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Living Without Generics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Until the 2004 additions to Java, programmers had to work around this</a:t>
            </a:r>
          </a:p>
          <a:p>
            <a:r>
              <a:rPr lang="en-US" dirty="0" smtClean="0"/>
              <a:t>For example, we could have made </a:t>
            </a:r>
            <a:r>
              <a:rPr lang="en-US" dirty="0"/>
              <a:t>a stack whose element type is </a:t>
            </a:r>
            <a:r>
              <a:rPr lang="en-US" b="1" dirty="0">
                <a:latin typeface="Courier New" pitchFamily="-112" charset="0"/>
              </a:rPr>
              <a:t>Object</a:t>
            </a:r>
          </a:p>
          <a:p>
            <a:r>
              <a:rPr lang="en-US" dirty="0"/>
              <a:t>The type </a:t>
            </a:r>
            <a:r>
              <a:rPr lang="en-US" b="1" dirty="0">
                <a:latin typeface="Courier New" pitchFamily="-112" charset="0"/>
              </a:rPr>
              <a:t>Object</a:t>
            </a:r>
            <a:r>
              <a:rPr lang="en-US" dirty="0"/>
              <a:t> includes all references, so this</a:t>
            </a:r>
            <a:r>
              <a:rPr lang="en-US" dirty="0" smtClean="0"/>
              <a:t> would allow </a:t>
            </a:r>
            <a:r>
              <a:rPr lang="en-US" dirty="0"/>
              <a:t>any objects to be placed in the stack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Fifteen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1E5D-03AD-E641-8431-7DBBDA62A2C9}" type="slidenum">
              <a:rPr lang="en-US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Interfaces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class can declare that it implements a particular interface</a:t>
            </a:r>
          </a:p>
          <a:p>
            <a:r>
              <a:rPr lang="en-US"/>
              <a:t>Then it must provide </a:t>
            </a:r>
            <a:r>
              <a:rPr lang="en-US" b="1">
                <a:latin typeface="Courier New" pitchFamily="-112" charset="0"/>
              </a:rPr>
              <a:t>public</a:t>
            </a:r>
            <a:r>
              <a:rPr lang="en-US"/>
              <a:t> method definitions that match those in the interface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Fifteen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ADE7-5B90-EF49-AD33-8DDED66D3A06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Fifteen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F3B9-9A0E-D34C-83D4-11AD7F64AB7A}" type="slidenum">
              <a:rPr lang="en-US"/>
              <a:pPr/>
              <a:t>50</a:t>
            </a:fld>
            <a:endParaRPr lang="en-US"/>
          </a:p>
        </p:txBody>
      </p:sp>
      <p:sp>
        <p:nvSpPr>
          <p:cNvPr id="396290" name="Text Box 2"/>
          <p:cNvSpPr txBox="1">
            <a:spLocks noChangeArrowheads="1"/>
          </p:cNvSpPr>
          <p:nvPr/>
        </p:nvSpPr>
        <p:spPr bwMode="auto">
          <a:xfrm>
            <a:off x="685800" y="381000"/>
            <a:ext cx="8077200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public class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ObjectNode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{</a:t>
            </a: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Arial Unicode MS" pitchFamily="-112" charset="0"/>
                <a:cs typeface="Arial Unicode MS" pitchFamily="-112" charset="0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Arial Unicode MS" pitchFamily="-112" charset="0"/>
                <a:cs typeface="Arial Unicode MS" pitchFamily="-112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private Object data;</a:t>
            </a:r>
            <a:b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private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ObjectNode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link; </a:t>
            </a:r>
            <a:b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public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ObjectNode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(Object</a:t>
            </a: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theData</a:t>
            </a: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, </a:t>
            </a:r>
            <a:b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 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ObjectNode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theLink</a:t>
            </a: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) {</a:t>
            </a:r>
            <a:b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data =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theData</a:t>
            </a: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;</a:t>
            </a:r>
            <a:b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link =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theLink</a:t>
            </a: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;</a:t>
            </a:r>
            <a:b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}</a:t>
            </a:r>
            <a:b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public Object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getData</a:t>
            </a: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() {</a:t>
            </a:r>
            <a:b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return data;</a:t>
            </a:r>
            <a:b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}</a:t>
            </a:r>
            <a:b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public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ObjectNode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getLink</a:t>
            </a: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() {</a:t>
            </a:r>
            <a:b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return link;</a:t>
            </a:r>
            <a:b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}</a:t>
            </a:r>
            <a:b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}</a:t>
            </a:r>
          </a:p>
        </p:txBody>
      </p:sp>
      <p:sp>
        <p:nvSpPr>
          <p:cNvPr id="396291" name="Text Box 3"/>
          <p:cNvSpPr txBox="1">
            <a:spLocks noChangeArrowheads="1"/>
          </p:cNvSpPr>
          <p:nvPr/>
        </p:nvSpPr>
        <p:spPr bwMode="auto">
          <a:xfrm>
            <a:off x="2514600" y="4648200"/>
            <a:ext cx="5791200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Similarly, we could define</a:t>
            </a:r>
            <a:r>
              <a:rPr lang="en-US" dirty="0" smtClean="0"/>
              <a:t> </a:t>
            </a:r>
            <a:r>
              <a:rPr lang="en-US" b="1" dirty="0" err="1" smtClean="0">
                <a:latin typeface="Courier New" pitchFamily="-112" charset="0"/>
              </a:rPr>
              <a:t>ObjectStack</a:t>
            </a:r>
            <a:r>
              <a:rPr lang="en-US" dirty="0" smtClean="0"/>
              <a:t> </a:t>
            </a:r>
            <a:r>
              <a:rPr lang="en-US" dirty="0"/>
              <a:t>(and </a:t>
            </a:r>
            <a:r>
              <a:rPr lang="en-US" dirty="0" smtClean="0"/>
              <a:t>an </a:t>
            </a:r>
            <a:r>
              <a:rPr lang="en-US" b="1" dirty="0" err="1" smtClean="0">
                <a:latin typeface="Courier New" pitchFamily="-112" charset="0"/>
              </a:rPr>
              <a:t>ObjectWorklist</a:t>
            </a:r>
            <a:r>
              <a:rPr lang="en-US" dirty="0" smtClean="0"/>
              <a:t> </a:t>
            </a:r>
            <a:r>
              <a:rPr lang="en-US" dirty="0"/>
              <a:t>interface) using </a:t>
            </a:r>
            <a:r>
              <a:rPr lang="en-US" b="1" dirty="0">
                <a:latin typeface="Courier New" pitchFamily="-112" charset="0"/>
              </a:rPr>
              <a:t>Object</a:t>
            </a:r>
            <a:r>
              <a:rPr lang="en-US" dirty="0"/>
              <a:t> in place of </a:t>
            </a:r>
            <a:r>
              <a:rPr lang="en-US" b="1" dirty="0">
                <a:latin typeface="Courier New" pitchFamily="-112" charset="0"/>
              </a:rPr>
              <a:t>String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Weaknesses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No compile-time type checking on the element types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Usually, that kind of code is an error, and programmers want the compiler to help identify it</a:t>
            </a:r>
            <a:endParaRPr lang="en-US" b="1" dirty="0">
              <a:latin typeface="Courier New" pitchFamily="-112" charset="0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Fifteen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2FD6-83B4-D343-9CBB-68C562B471B1}" type="slidenum">
              <a:rPr lang="en-US"/>
              <a:pPr/>
              <a:t>51</a:t>
            </a:fld>
            <a:endParaRPr lang="en-US"/>
          </a:p>
        </p:txBody>
      </p:sp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1524000" y="2743200"/>
            <a:ext cx="7010400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 smtClean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ObjectStack</a:t>
            </a:r>
            <a:r>
              <a:rPr lang="en-US" b="1" dirty="0" smtClean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s1 = new</a:t>
            </a:r>
            <a:r>
              <a:rPr lang="en-US" b="1" dirty="0" smtClean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ObjectStack</a:t>
            </a:r>
            <a:r>
              <a:rPr lang="en-US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();</a:t>
            </a:r>
            <a:br>
              <a:rPr lang="en-US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s1.add("hello");</a:t>
            </a:r>
            <a:r>
              <a:rPr lang="en-US" b="1" dirty="0" smtClean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s1.add(s1)</a:t>
            </a:r>
            <a:r>
              <a:rPr lang="en-US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Weaknesses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To recover the type of the stacked object, we will have to use an explicit </a:t>
            </a:r>
            <a:r>
              <a:rPr lang="en-US" i="1" dirty="0"/>
              <a:t>type cast:</a:t>
            </a:r>
            <a:br>
              <a:rPr lang="en-US" i="1" dirty="0"/>
            </a:b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/>
            </a:r>
            <a:br>
              <a:rPr lang="en-US" i="1" dirty="0"/>
            </a:br>
            <a:endParaRPr lang="en-US" i="1" dirty="0"/>
          </a:p>
          <a:p>
            <a:pPr>
              <a:lnSpc>
                <a:spcPct val="90000"/>
              </a:lnSpc>
            </a:pPr>
            <a:r>
              <a:rPr lang="en-US" dirty="0"/>
              <a:t>This is a pain to write, and also inefficient</a:t>
            </a:r>
          </a:p>
          <a:p>
            <a:pPr>
              <a:lnSpc>
                <a:spcPct val="90000"/>
              </a:lnSpc>
            </a:pPr>
            <a:r>
              <a:rPr lang="en-US" dirty="0"/>
              <a:t>Java checks at runtime that the type cast is legal—the object really is a </a:t>
            </a:r>
            <a:r>
              <a:rPr lang="en-US" b="1" dirty="0">
                <a:latin typeface="Courier New" pitchFamily="-112" charset="0"/>
              </a:rPr>
              <a:t>String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Fifteen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2FD6-83B4-D343-9CBB-68C562B471B1}" type="slidenum">
              <a:rPr lang="en-US"/>
              <a:pPr/>
              <a:t>52</a:t>
            </a:fld>
            <a:endParaRPr lang="en-US"/>
          </a:p>
        </p:txBody>
      </p:sp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1524000" y="2743200"/>
            <a:ext cx="7010400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 smtClean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ObjectStack</a:t>
            </a:r>
            <a:r>
              <a:rPr lang="en-US" b="1" dirty="0" smtClean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s1 = new</a:t>
            </a:r>
            <a:r>
              <a:rPr lang="en-US" b="1" dirty="0" smtClean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ObjectStack</a:t>
            </a:r>
            <a:r>
              <a:rPr lang="en-US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();</a:t>
            </a:r>
            <a:br>
              <a:rPr lang="en-US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s1.add("hello");</a:t>
            </a:r>
            <a:br>
              <a:rPr lang="en-US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String </a:t>
            </a:r>
            <a:r>
              <a:rPr lang="en-US" b="1" dirty="0" err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s</a:t>
            </a:r>
            <a:r>
              <a:rPr lang="en-US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= (String) s1.remove();</a:t>
            </a:r>
            <a:endParaRPr lang="en-US" dirty="0"/>
          </a:p>
        </p:txBody>
      </p:sp>
      <p:sp>
        <p:nvSpPr>
          <p:cNvPr id="397317" name="Oval 5"/>
          <p:cNvSpPr>
            <a:spLocks noChangeArrowheads="1"/>
          </p:cNvSpPr>
          <p:nvPr/>
        </p:nvSpPr>
        <p:spPr bwMode="auto">
          <a:xfrm>
            <a:off x="3581400" y="3429000"/>
            <a:ext cx="1600200" cy="6096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Weaknesses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419600"/>
          </a:xfrm>
        </p:spPr>
        <p:txBody>
          <a:bodyPr/>
          <a:lstStyle/>
          <a:p>
            <a:r>
              <a:rPr lang="en-US"/>
              <a:t>Primitive types must first be stored in an object before being stacked:</a:t>
            </a:r>
            <a:r>
              <a:rPr lang="en-US" i="1"/>
              <a:t/>
            </a:r>
            <a:br>
              <a:rPr lang="en-US" i="1"/>
            </a:br>
            <a:endParaRPr lang="en-US" i="1"/>
          </a:p>
          <a:p>
            <a:pPr>
              <a:buFont typeface="Monotype Sorts" pitchFamily="-112" charset="2"/>
              <a:buNone/>
            </a:pPr>
            <a:r>
              <a:rPr lang="en-US" i="1"/>
              <a:t/>
            </a:r>
            <a:br>
              <a:rPr lang="en-US" i="1"/>
            </a:br>
            <a:endParaRPr lang="en-US" i="1"/>
          </a:p>
          <a:p>
            <a:r>
              <a:rPr lang="en-US"/>
              <a:t>Again, laborious and inefficient</a:t>
            </a:r>
          </a:p>
          <a:p>
            <a:r>
              <a:rPr lang="en-US" b="1">
                <a:latin typeface="Courier New" pitchFamily="-112" charset="0"/>
              </a:rPr>
              <a:t>Integer</a:t>
            </a:r>
            <a:r>
              <a:rPr lang="en-US"/>
              <a:t> is a predefined wrapper class </a:t>
            </a:r>
          </a:p>
          <a:p>
            <a:r>
              <a:rPr lang="en-US"/>
              <a:t>There is one for every primitive type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Fifteen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BC7B-9E94-FD45-A2C0-9647CAE9DB0D}" type="slidenum">
              <a:rPr lang="en-US"/>
              <a:pPr/>
              <a:t>53</a:t>
            </a:fld>
            <a:endParaRPr lang="en-US"/>
          </a:p>
        </p:txBody>
      </p:sp>
      <p:sp>
        <p:nvSpPr>
          <p:cNvPr id="398340" name="Text Box 4"/>
          <p:cNvSpPr txBox="1">
            <a:spLocks noChangeArrowheads="1"/>
          </p:cNvSpPr>
          <p:nvPr/>
        </p:nvSpPr>
        <p:spPr bwMode="auto">
          <a:xfrm>
            <a:off x="762000" y="2971800"/>
            <a:ext cx="8153400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 smtClean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ObjectStack</a:t>
            </a:r>
            <a:r>
              <a:rPr lang="en-US" b="1" dirty="0" smtClean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s2 = new</a:t>
            </a:r>
            <a:r>
              <a:rPr lang="en-US" b="1" dirty="0" smtClean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ObjectStack</a:t>
            </a:r>
            <a:r>
              <a:rPr lang="en-US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();</a:t>
            </a:r>
            <a:br>
              <a:rPr lang="en-US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s2.add(new Integer(1));</a:t>
            </a:r>
            <a:br>
              <a:rPr lang="en-US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b="1" dirty="0" err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= ((Integer) s2.remove()).intValue();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Generics</a:t>
            </a:r>
          </a:p>
        </p:txBody>
      </p:sp>
      <p:sp>
        <p:nvSpPr>
          <p:cNvPr id="399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2004, Java was extended</a:t>
            </a:r>
          </a:p>
          <a:p>
            <a:r>
              <a:rPr lang="en-US" dirty="0" smtClean="0"/>
              <a:t>It now has parameterized </a:t>
            </a:r>
            <a:r>
              <a:rPr lang="en-US" dirty="0"/>
              <a:t>polymorphic </a:t>
            </a:r>
            <a:r>
              <a:rPr lang="en-US" dirty="0" smtClean="0"/>
              <a:t>classes, interfaces, methods, and constructors</a:t>
            </a:r>
          </a:p>
          <a:p>
            <a:r>
              <a:rPr lang="en-US" dirty="0" smtClean="0"/>
              <a:t>You can tell them by the distinctive notation using angle brackets after the type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Fifteen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0160-D98E-9149-BA1E-C1F69D832609}" type="slidenum">
              <a:rPr lang="en-US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Fifteen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C030-FF21-9548-ACA6-6FD87A26EEDD}" type="slidenum">
              <a:rPr lang="en-US"/>
              <a:pPr/>
              <a:t>55</a:t>
            </a:fld>
            <a:endParaRPr lang="en-US"/>
          </a:p>
        </p:txBody>
      </p:sp>
      <p:sp>
        <p:nvSpPr>
          <p:cNvPr id="400388" name="Rectangle 4"/>
          <p:cNvSpPr>
            <a:spLocks noChangeArrowheads="1"/>
          </p:cNvSpPr>
          <p:nvPr/>
        </p:nvSpPr>
        <p:spPr bwMode="auto">
          <a:xfrm>
            <a:off x="762000" y="1143000"/>
            <a:ext cx="76962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urier New"/>
              </a:rPr>
              <a:t>interface </a:t>
            </a:r>
            <a:r>
              <a:rPr lang="en-US" sz="2000" b="1" dirty="0" err="1">
                <a:latin typeface="Courier New"/>
              </a:rPr>
              <a:t>Worklist</a:t>
            </a:r>
            <a:r>
              <a:rPr lang="en-US" sz="2000" b="1" dirty="0">
                <a:latin typeface="Courier New"/>
              </a:rPr>
              <a:t>&lt;T&gt; {</a:t>
            </a:r>
            <a:br>
              <a:rPr lang="en-US" sz="2000" b="1" dirty="0">
                <a:latin typeface="Courier New"/>
              </a:rPr>
            </a:br>
            <a:r>
              <a:rPr lang="en-US" sz="2000" b="1" dirty="0">
                <a:latin typeface="Courier New"/>
              </a:rPr>
              <a:t>  void </a:t>
            </a:r>
            <a:r>
              <a:rPr lang="en-US" sz="2000" b="1" dirty="0" err="1">
                <a:latin typeface="Courier New"/>
              </a:rPr>
              <a:t>add(T</a:t>
            </a:r>
            <a:r>
              <a:rPr lang="en-US" sz="2000" b="1" dirty="0">
                <a:latin typeface="Courier New"/>
              </a:rPr>
              <a:t> item);</a:t>
            </a:r>
            <a:br>
              <a:rPr lang="en-US" sz="2000" b="1" dirty="0">
                <a:latin typeface="Courier New"/>
              </a:rPr>
            </a:br>
            <a:r>
              <a:rPr lang="en-US" sz="2000" b="1" dirty="0">
                <a:latin typeface="Courier New"/>
              </a:rPr>
              <a:t>  </a:t>
            </a:r>
            <a:r>
              <a:rPr lang="en-US" sz="2000" b="1" dirty="0" err="1">
                <a:latin typeface="Courier New"/>
              </a:rPr>
              <a:t>boolean</a:t>
            </a:r>
            <a:r>
              <a:rPr lang="en-US" sz="2000" b="1" dirty="0">
                <a:latin typeface="Courier New"/>
              </a:rPr>
              <a:t> </a:t>
            </a:r>
            <a:r>
              <a:rPr lang="en-US" sz="2000" b="1" dirty="0" err="1">
                <a:latin typeface="Courier New"/>
              </a:rPr>
              <a:t>hasMore</a:t>
            </a:r>
            <a:r>
              <a:rPr lang="en-US" sz="2000" b="1" dirty="0">
                <a:latin typeface="Courier New"/>
              </a:rPr>
              <a:t>();</a:t>
            </a:r>
            <a:br>
              <a:rPr lang="en-US" sz="2000" b="1" dirty="0">
                <a:latin typeface="Courier New"/>
              </a:rPr>
            </a:br>
            <a:r>
              <a:rPr lang="en-US" sz="2000" b="1" dirty="0">
                <a:latin typeface="Courier New"/>
              </a:rPr>
              <a:t>  T remove();</a:t>
            </a:r>
            <a:br>
              <a:rPr lang="en-US" sz="2000" b="1" dirty="0">
                <a:latin typeface="Courier New"/>
              </a:rPr>
            </a:br>
            <a:r>
              <a:rPr lang="en-US" sz="2000" b="1" dirty="0">
                <a:latin typeface="Courier New"/>
              </a:rPr>
              <a:t>}</a:t>
            </a:r>
            <a:r>
              <a:rPr lang="en-US" sz="2000" b="1" dirty="0" smtClean="0">
                <a:latin typeface="Courier New"/>
              </a:rPr>
              <a:t> </a:t>
            </a:r>
            <a:endParaRPr lang="en-US" sz="2000" b="1" dirty="0">
              <a:latin typeface="Courier New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581400" y="106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00600" y="990600"/>
            <a:ext cx="3998009" cy="1200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ormal </a:t>
            </a:r>
            <a:r>
              <a:rPr lang="en-US" i="1" dirty="0" smtClean="0"/>
              <a:t>type parameter </a:t>
            </a:r>
            <a:r>
              <a:rPr lang="en-US" dirty="0" smtClean="0"/>
              <a:t>defines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dirty="0" smtClean="0"/>
              <a:t>a type variable </a:t>
            </a:r>
            <a:r>
              <a:rPr lang="en-US" b="1" dirty="0" smtClean="0">
                <a:latin typeface="Courier New"/>
              </a:rPr>
              <a:t>T</a:t>
            </a:r>
            <a:r>
              <a:rPr lang="en-US" dirty="0" smtClean="0"/>
              <a:t> inside this</a:t>
            </a:r>
          </a:p>
          <a:p>
            <a:r>
              <a:rPr lang="en-US" dirty="0" smtClean="0"/>
              <a:t>interface</a:t>
            </a:r>
          </a:p>
        </p:txBody>
      </p:sp>
      <p:cxnSp>
        <p:nvCxnSpPr>
          <p:cNvPr id="9" name="Shape 8"/>
          <p:cNvCxnSpPr>
            <a:stCxn id="6" idx="7"/>
            <a:endCxn id="7" idx="1"/>
          </p:cNvCxnSpPr>
          <p:nvPr/>
        </p:nvCxnSpPr>
        <p:spPr bwMode="auto">
          <a:xfrm rot="16200000" flipH="1">
            <a:off x="4195717" y="985882"/>
            <a:ext cx="445849" cy="763915"/>
          </a:xfrm>
          <a:prstGeom prst="curvedConnector4">
            <a:avLst>
              <a:gd name="adj1" fmla="val -51273"/>
              <a:gd name="adj2" fmla="val 5511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267200" y="2819400"/>
            <a:ext cx="343751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uses of the type variable </a:t>
            </a:r>
            <a:r>
              <a:rPr lang="en-US" b="1" dirty="0" smtClean="0">
                <a:latin typeface="Courier New"/>
              </a:rPr>
              <a:t>T</a:t>
            </a:r>
            <a:endParaRPr lang="en-US" dirty="0" smtClean="0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2286000" y="1371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914400" y="1981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6" name="Shape 15"/>
          <p:cNvCxnSpPr>
            <a:stCxn id="14" idx="5"/>
            <a:endCxn id="11" idx="1"/>
          </p:cNvCxnSpPr>
          <p:nvPr/>
        </p:nvCxnSpPr>
        <p:spPr bwMode="auto">
          <a:xfrm rot="16200000" flipH="1">
            <a:off x="2511568" y="1294601"/>
            <a:ext cx="613748" cy="2897515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hape 17"/>
          <p:cNvCxnSpPr>
            <a:stCxn id="13" idx="5"/>
            <a:endCxn id="11" idx="1"/>
          </p:cNvCxnSpPr>
          <p:nvPr/>
        </p:nvCxnSpPr>
        <p:spPr bwMode="auto">
          <a:xfrm rot="16200000" flipH="1">
            <a:off x="2892568" y="1675601"/>
            <a:ext cx="1223348" cy="1525915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762000" y="3962400"/>
            <a:ext cx="76962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1" dirty="0" err="1" smtClean="0">
                <a:latin typeface="Courier New"/>
              </a:rPr>
              <a:t>Worklist</a:t>
            </a:r>
            <a:r>
              <a:rPr lang="en-US" sz="2000" b="1" dirty="0" smtClean="0">
                <a:latin typeface="Courier New"/>
              </a:rPr>
              <a:t>&lt;String&gt; </a:t>
            </a:r>
            <a:r>
              <a:rPr lang="en-US" sz="2000" b="1" dirty="0" err="1">
                <a:latin typeface="Courier New"/>
              </a:rPr>
              <a:t>w</a:t>
            </a:r>
            <a:r>
              <a:rPr lang="en-US" sz="2000" b="1" dirty="0" smtClean="0">
                <a:latin typeface="Courier New"/>
              </a:rPr>
              <a:t>;</a:t>
            </a:r>
          </a:p>
          <a:p>
            <a:r>
              <a:rPr lang="en-US" sz="2000" b="1" dirty="0" smtClean="0">
                <a:latin typeface="Courier New"/>
              </a:rPr>
              <a:t>…</a:t>
            </a:r>
          </a:p>
          <a:p>
            <a:r>
              <a:rPr lang="en-US" sz="2000" b="1" dirty="0" err="1" smtClean="0">
                <a:latin typeface="Courier New"/>
              </a:rPr>
              <a:t>w.add(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"</a:t>
            </a:r>
            <a:r>
              <a:rPr lang="en-US" sz="2000" b="1" dirty="0" err="1" smtClean="0">
                <a:latin typeface="Courier New"/>
              </a:rPr>
              <a:t>Hello</a:t>
            </a: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"</a:t>
            </a:r>
            <a:r>
              <a:rPr lang="en-US" sz="2000" b="1" dirty="0" smtClean="0">
                <a:latin typeface="Courier New"/>
              </a:rPr>
              <a:t>);</a:t>
            </a:r>
          </a:p>
          <a:p>
            <a:r>
              <a:rPr lang="en-US" sz="2000" b="1" dirty="0" smtClean="0">
                <a:latin typeface="Courier New"/>
              </a:rPr>
              <a:t>String </a:t>
            </a:r>
            <a:r>
              <a:rPr lang="en-US" sz="2000" b="1" dirty="0" err="1" smtClean="0">
                <a:latin typeface="Courier New"/>
              </a:rPr>
              <a:t>s</a:t>
            </a:r>
            <a:r>
              <a:rPr lang="en-US" sz="2000" b="1" dirty="0" smtClean="0">
                <a:latin typeface="Courier New"/>
              </a:rPr>
              <a:t> = </a:t>
            </a:r>
            <a:r>
              <a:rPr lang="en-US" sz="2000" b="1" dirty="0" err="1" smtClean="0">
                <a:latin typeface="Courier New"/>
              </a:rPr>
              <a:t>w.remove</a:t>
            </a:r>
            <a:r>
              <a:rPr lang="en-US" sz="2000" b="1" dirty="0" smtClean="0">
                <a:latin typeface="Courier New"/>
              </a:rPr>
              <a:t>();</a:t>
            </a:r>
            <a:endParaRPr lang="en-US" sz="2000" b="1" dirty="0">
              <a:latin typeface="Courier New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48200" y="3962400"/>
            <a:ext cx="403104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actual </a:t>
            </a:r>
            <a:r>
              <a:rPr lang="en-US" i="1" dirty="0" smtClean="0"/>
              <a:t>type parameter </a:t>
            </a:r>
            <a:r>
              <a:rPr lang="en-US" dirty="0" smtClean="0"/>
              <a:t>when</a:t>
            </a:r>
            <a:br>
              <a:rPr lang="en-US" dirty="0" smtClean="0"/>
            </a:br>
            <a:r>
              <a:rPr lang="en-US" dirty="0" smtClean="0"/>
              <a:t>we use the type; now </a:t>
            </a:r>
            <a:r>
              <a:rPr lang="en-US" sz="2000" b="1" dirty="0" smtClean="0">
                <a:latin typeface="Courier New"/>
              </a:rPr>
              <a:t>add</a:t>
            </a:r>
            <a:r>
              <a:rPr lang="en-US" dirty="0" smtClean="0"/>
              <a:t> takes</a:t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sz="2000" b="1" dirty="0">
                <a:latin typeface="Courier New"/>
              </a:rPr>
              <a:t>String</a:t>
            </a:r>
            <a:r>
              <a:rPr lang="en-US" dirty="0" smtClean="0"/>
              <a:t>, and </a:t>
            </a:r>
            <a:r>
              <a:rPr lang="en-US" sz="2000" b="1" dirty="0">
                <a:latin typeface="Courier New"/>
              </a:rPr>
              <a:t>remove</a:t>
            </a:r>
            <a:r>
              <a:rPr lang="en-US" dirty="0" smtClean="0"/>
              <a:t> returns</a:t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sz="2000" b="1" dirty="0">
                <a:latin typeface="Courier New"/>
              </a:rPr>
              <a:t>String</a:t>
            </a: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2057400" y="3886200"/>
            <a:ext cx="1295400" cy="533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4" name="Shape 23"/>
          <p:cNvCxnSpPr>
            <a:stCxn id="23" idx="5"/>
            <a:endCxn id="21" idx="1"/>
          </p:cNvCxnSpPr>
          <p:nvPr/>
        </p:nvCxnSpPr>
        <p:spPr bwMode="auto">
          <a:xfrm rot="16200000" flipH="1">
            <a:off x="3702774" y="3801803"/>
            <a:ext cx="405745" cy="1485107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Fifteen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C030-FF21-9548-ACA6-6FD87A26EEDD}" type="slidenum">
              <a:rPr lang="en-US"/>
              <a:pPr/>
              <a:t>56</a:t>
            </a:fld>
            <a:endParaRPr lang="en-US"/>
          </a:p>
        </p:txBody>
      </p:sp>
      <p:sp>
        <p:nvSpPr>
          <p:cNvPr id="400388" name="Rectangle 4"/>
          <p:cNvSpPr>
            <a:spLocks noChangeArrowheads="1"/>
          </p:cNvSpPr>
          <p:nvPr/>
        </p:nvSpPr>
        <p:spPr bwMode="auto">
          <a:xfrm>
            <a:off x="762000" y="1143000"/>
            <a:ext cx="76962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public class Node&lt;T&gt; 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private T data;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private Node&lt;T&gt; link; 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public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Node(T</a:t>
            </a: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theData</a:t>
            </a: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, Node&lt;T&gt;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theLink</a:t>
            </a: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) 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data =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theData</a:t>
            </a: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link =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theLink</a:t>
            </a: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}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public T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getData</a:t>
            </a: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() 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return data;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}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public Node&lt;T&gt;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getLink</a:t>
            </a: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() 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return link;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}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}</a:t>
            </a:r>
            <a:endParaRPr lang="en-US" sz="2000" b="1" dirty="0">
              <a:solidFill>
                <a:srgbClr val="000000"/>
              </a:solidFill>
              <a:latin typeface="Courier New" pitchFamily="-112" charset="0"/>
              <a:ea typeface="Courier New" pitchFamily="-112" charset="0"/>
              <a:cs typeface="Courier New" pitchFamily="-112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Fifteen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C030-FF21-9548-ACA6-6FD87A26EEDD}" type="slidenum">
              <a:rPr lang="en-US"/>
              <a:pPr/>
              <a:t>57</a:t>
            </a:fld>
            <a:endParaRPr lang="en-US"/>
          </a:p>
        </p:txBody>
      </p:sp>
      <p:sp>
        <p:nvSpPr>
          <p:cNvPr id="400388" name="Rectangle 4"/>
          <p:cNvSpPr>
            <a:spLocks noChangeArrowheads="1"/>
          </p:cNvSpPr>
          <p:nvPr/>
        </p:nvSpPr>
        <p:spPr bwMode="auto">
          <a:xfrm>
            <a:off x="762000" y="1143000"/>
            <a:ext cx="7696200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public class Stack&lt;T&gt; implements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Worklist</a:t>
            </a: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&lt;T&gt; {</a:t>
            </a: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Arial Unicode MS" pitchFamily="-112" charset="0"/>
                <a:cs typeface="Arial Unicode MS" pitchFamily="-112" charset="0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Arial Unicode MS" pitchFamily="-112" charset="0"/>
                <a:cs typeface="Arial Unicode MS" pitchFamily="-112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private Node&lt;T&gt; top = null;</a:t>
            </a:r>
            <a:b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public void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add(T</a:t>
            </a: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data) {</a:t>
            </a:r>
            <a:b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top = new Node&lt;T&gt;(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data,top</a:t>
            </a: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);</a:t>
            </a:r>
            <a:b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}</a:t>
            </a:r>
            <a:b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public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boolean</a:t>
            </a: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hasMore</a:t>
            </a: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() {</a:t>
            </a:r>
            <a:b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return (top!=null);</a:t>
            </a:r>
            <a:b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}</a:t>
            </a:r>
            <a:b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public T remove() {</a:t>
            </a:r>
            <a:b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Node&lt;T&gt;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n</a:t>
            </a: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= top;</a:t>
            </a:r>
            <a:b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top =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n.getLink</a:t>
            </a: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();</a:t>
            </a:r>
            <a:b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return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n.getData</a:t>
            </a: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();</a:t>
            </a:r>
            <a:b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}</a:t>
            </a:r>
            <a:b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}</a:t>
            </a:r>
          </a:p>
          <a:p>
            <a:endParaRPr lang="en-US" sz="2000" b="1" dirty="0">
              <a:latin typeface="Courier New" pitchFamily="-112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</a:t>
            </a:r>
            <a:r>
              <a:rPr lang="en-US" dirty="0" smtClean="0"/>
              <a:t> Generic </a:t>
            </a:r>
            <a:r>
              <a:rPr lang="en-US" dirty="0"/>
              <a:t>Classes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idx="1"/>
          </p:nvPr>
        </p:nvSpPr>
        <p:spPr>
          <a:xfrm>
            <a:off x="838200" y="3810000"/>
            <a:ext cx="7772400" cy="2362200"/>
          </a:xfrm>
        </p:spPr>
        <p:txBody>
          <a:bodyPr/>
          <a:lstStyle/>
          <a:p>
            <a:r>
              <a:rPr lang="en-US" dirty="0" smtClean="0"/>
              <a:t>Notice the coercions: </a:t>
            </a:r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to </a:t>
            </a:r>
            <a:r>
              <a:rPr lang="en-US" b="1" dirty="0" smtClean="0">
                <a:latin typeface="Courier New"/>
                <a:cs typeface="Courier New"/>
              </a:rPr>
              <a:t>Integer</a:t>
            </a:r>
            <a:r>
              <a:rPr lang="en-US" dirty="0" smtClean="0"/>
              <a:t> (“boxing”) and </a:t>
            </a:r>
            <a:r>
              <a:rPr lang="en-US" b="1" dirty="0" smtClean="0">
                <a:latin typeface="Courier New"/>
                <a:cs typeface="Courier New"/>
              </a:rPr>
              <a:t>Integer</a:t>
            </a:r>
            <a:r>
              <a:rPr lang="en-US" dirty="0" smtClean="0"/>
              <a:t> to </a:t>
            </a:r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dirty="0" smtClean="0"/>
              <a:t> (“</a:t>
            </a:r>
            <a:r>
              <a:rPr lang="en-US" dirty="0" err="1" smtClean="0"/>
              <a:t>unboxing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These also were added in 2004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Fifteen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95DA-5DC3-7E46-BBBB-F603AB9D153B}" type="slidenum">
              <a:rPr lang="en-US"/>
              <a:pPr/>
              <a:t>58</a:t>
            </a:fld>
            <a:endParaRPr lang="en-US"/>
          </a:p>
        </p:txBody>
      </p:sp>
      <p:sp>
        <p:nvSpPr>
          <p:cNvPr id="401410" name="Rectangle 2"/>
          <p:cNvSpPr>
            <a:spLocks noChangeArrowheads="1"/>
          </p:cNvSpPr>
          <p:nvPr/>
        </p:nvSpPr>
        <p:spPr bwMode="auto">
          <a:xfrm>
            <a:off x="914400" y="1524000"/>
            <a:ext cx="7696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Stack&lt;String&gt; s1 = new Stack&lt;String&gt;();</a:t>
            </a:r>
            <a:b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Stack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&lt;Integer&gt; </a:t>
            </a: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s2 = new Stack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&lt;Integer&gt;</a:t>
            </a: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();</a:t>
            </a:r>
            <a:b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s1.add("hello");</a:t>
            </a:r>
            <a:b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String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s</a:t>
            </a: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= s1.remove();</a:t>
            </a:r>
            <a:b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s2.add(1);</a:t>
            </a:r>
            <a:b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 dirty="0" err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= s2.remove();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Fifteen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3D01-1DF2-3E48-93E0-719161F40D7C}" type="slidenum">
              <a:rPr lang="en-US"/>
              <a:pPr/>
              <a:t>6</a:t>
            </a:fld>
            <a:endParaRPr lang="en-US"/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762000" y="1812925"/>
            <a:ext cx="8077200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public class Icon implements Drawable {</a:t>
            </a: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Arial Unicode MS" pitchFamily="-112" charset="0"/>
                <a:cs typeface="Arial Unicode MS" pitchFamily="-112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Arial Unicode MS" pitchFamily="-112" charset="0"/>
                <a:cs typeface="Arial Unicode MS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public void show(int x, int y)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</a:t>
            </a:r>
            <a:r>
              <a:rPr lang="en-US" sz="2000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… method body …</a:t>
            </a: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}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public void hide()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</a:t>
            </a:r>
            <a:r>
              <a:rPr lang="en-US" sz="2000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… method body …</a:t>
            </a: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}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</a:t>
            </a:r>
            <a:r>
              <a:rPr lang="en-US" sz="2000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…more methods and fields…</a:t>
            </a: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sz="2000" b="1">
              <a:solidFill>
                <a:srgbClr val="000000"/>
              </a:solidFill>
              <a:latin typeface="Courier New" pitchFamily="-112" charset="0"/>
              <a:ea typeface="Courier New" pitchFamily="-112" charset="0"/>
              <a:cs typeface="Courier New" pitchFamily="-112" charset="0"/>
            </a:endParaRPr>
          </a:p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public class Square implements Drawable, Scalable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</a:t>
            </a:r>
            <a:r>
              <a:rPr lang="en-US" sz="2000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… all required methods of all interfaces implemented …</a:t>
            </a:r>
            <a:br>
              <a:rPr lang="en-US" sz="2000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Use Interfaces?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 interface can be implemented by many classes: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r>
              <a:rPr lang="en-US"/>
              <a:t>Interface name can be used as a reference type: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Fifteen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96A5-FA0A-6E46-BF7D-3028D61E2930}" type="slidenum">
              <a:rPr lang="en-US"/>
              <a:pPr/>
              <a:t>7</a:t>
            </a:fld>
            <a:endParaRPr lang="en-US"/>
          </a:p>
        </p:txBody>
      </p:sp>
      <p:sp>
        <p:nvSpPr>
          <p:cNvPr id="345092" name="Text Box 4"/>
          <p:cNvSpPr txBox="1">
            <a:spLocks noChangeArrowheads="1"/>
          </p:cNvSpPr>
          <p:nvPr/>
        </p:nvSpPr>
        <p:spPr bwMode="auto">
          <a:xfrm>
            <a:off x="1219200" y="2819400"/>
            <a:ext cx="7543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public class Window implements Drawable</a:t>
            </a: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Arial Unicode MS" pitchFamily="-112" charset="0"/>
                <a:cs typeface="Arial Unicode MS" pitchFamily="-112" charset="0"/>
              </a:rPr>
              <a:t> …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Arial Unicode MS" pitchFamily="-112" charset="0"/>
                <a:cs typeface="Arial Unicode MS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public class MousePointer implements Drawable …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public class Oval implements Drawable …</a:t>
            </a:r>
            <a:endParaRPr lang="en-US" sz="2000"/>
          </a:p>
        </p:txBody>
      </p:sp>
      <p:sp>
        <p:nvSpPr>
          <p:cNvPr id="345094" name="Text Box 6"/>
          <p:cNvSpPr txBox="1">
            <a:spLocks noChangeArrowheads="1"/>
          </p:cNvSpPr>
          <p:nvPr/>
        </p:nvSpPr>
        <p:spPr bwMode="auto">
          <a:xfrm>
            <a:off x="2590800" y="4572000"/>
            <a:ext cx="40386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Drawable d;</a:t>
            </a: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Arial Unicode MS" pitchFamily="-112" charset="0"/>
                <a:cs typeface="Arial Unicode MS" pitchFamily="-112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Arial Unicode MS" pitchFamily="-112" charset="0"/>
                <a:cs typeface="Arial Unicode MS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d = new Icon("i1.gif");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d.show(0,0);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d = new Oval(20,30);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d.show(0,0);</a:t>
            </a:r>
            <a:endParaRPr 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 With Interfaces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3200400"/>
            <a:ext cx="7772400" cy="2667000"/>
          </a:xfrm>
        </p:spPr>
        <p:txBody>
          <a:bodyPr/>
          <a:lstStyle/>
          <a:p>
            <a:r>
              <a:rPr lang="en-US"/>
              <a:t>Class of object referred to by </a:t>
            </a:r>
            <a:r>
              <a:rPr lang="en-US" b="1">
                <a:latin typeface="Courier New" pitchFamily="-112" charset="0"/>
              </a:rPr>
              <a:t>d</a:t>
            </a:r>
            <a:r>
              <a:rPr lang="en-US"/>
              <a:t> is not known at compile time</a:t>
            </a:r>
          </a:p>
          <a:p>
            <a:r>
              <a:rPr lang="en-US"/>
              <a:t>It is some class that </a:t>
            </a:r>
            <a:r>
              <a:rPr lang="en-US" b="1">
                <a:latin typeface="Courier New" pitchFamily="-112" charset="0"/>
              </a:rPr>
              <a:t>implements</a:t>
            </a:r>
            <a:r>
              <a:rPr lang="en-US"/>
              <a:t> </a:t>
            </a:r>
            <a:r>
              <a:rPr lang="en-US" b="1">
                <a:latin typeface="Courier New" pitchFamily="-112" charset="0"/>
              </a:rPr>
              <a:t>Drawable</a:t>
            </a:r>
            <a:r>
              <a:rPr lang="en-US"/>
              <a:t>, so it has </a:t>
            </a:r>
            <a:r>
              <a:rPr lang="en-US" b="1">
                <a:latin typeface="Courier New" pitchFamily="-112" charset="0"/>
              </a:rPr>
              <a:t>show</a:t>
            </a:r>
            <a:r>
              <a:rPr lang="en-US"/>
              <a:t> and </a:t>
            </a:r>
            <a:r>
              <a:rPr lang="en-US" b="1">
                <a:latin typeface="Courier New" pitchFamily="-112" charset="0"/>
              </a:rPr>
              <a:t>hide</a:t>
            </a:r>
            <a:r>
              <a:rPr lang="en-US"/>
              <a:t> methods that can be called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Fifteen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67C7-9DA4-7B41-A85C-A66D56C60286}" type="slidenum">
              <a:rPr lang="en-US"/>
              <a:pPr/>
              <a:t>8</a:t>
            </a:fld>
            <a:endParaRPr lang="en-US"/>
          </a:p>
        </p:txBody>
      </p:sp>
      <p:sp>
        <p:nvSpPr>
          <p:cNvPr id="346116" name="Text Box 4"/>
          <p:cNvSpPr txBox="1">
            <a:spLocks noChangeArrowheads="1"/>
          </p:cNvSpPr>
          <p:nvPr/>
        </p:nvSpPr>
        <p:spPr bwMode="auto">
          <a:xfrm>
            <a:off x="1524000" y="1295400"/>
            <a:ext cx="66294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static void flashoff(Drawable d, int k)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for (int i = 0; i &lt; k; i++)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d.show(0,0);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d.hide();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}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}</a:t>
            </a:r>
            <a:endParaRPr 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More Complete Example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 b="1">
                <a:latin typeface="Courier New" pitchFamily="-112" charset="0"/>
              </a:rPr>
              <a:t>Worklist</a:t>
            </a:r>
            <a:r>
              <a:rPr lang="en-US"/>
              <a:t> interface for a collection of </a:t>
            </a:r>
            <a:r>
              <a:rPr lang="en-US" b="1">
                <a:latin typeface="Courier New" pitchFamily="-112" charset="0"/>
              </a:rPr>
              <a:t>String</a:t>
            </a:r>
            <a:r>
              <a:rPr lang="en-US"/>
              <a:t> objects</a:t>
            </a:r>
            <a:endParaRPr lang="en-US" b="1">
              <a:latin typeface="Courier New" pitchFamily="-112" charset="0"/>
            </a:endParaRPr>
          </a:p>
          <a:p>
            <a:r>
              <a:rPr lang="en-US"/>
              <a:t>Can be added to, removed from, and tested for emptiness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Fifteen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8A6B8-5283-C040-9855-CD7B0BA7C716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se trees">
  <a:themeElements>
    <a:clrScheme name="parse trees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6600FF"/>
      </a:accent1>
      <a:accent2>
        <a:srgbClr val="CC00FF"/>
      </a:accent2>
      <a:accent3>
        <a:srgbClr val="FFFFFF"/>
      </a:accent3>
      <a:accent4>
        <a:srgbClr val="000000"/>
      </a:accent4>
      <a:accent5>
        <a:srgbClr val="B8AAFF"/>
      </a:accent5>
      <a:accent6>
        <a:srgbClr val="B900E7"/>
      </a:accent6>
      <a:hlink>
        <a:srgbClr val="00CC99"/>
      </a:hlink>
      <a:folHlink>
        <a:srgbClr val="0099CC"/>
      </a:folHlink>
    </a:clrScheme>
    <a:fontScheme name="parse tre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8" charset="0"/>
          </a:defRPr>
        </a:defPPr>
      </a:lstStyle>
    </a:lnDef>
  </a:objectDefaults>
  <a:extraClrSchemeLst>
    <a:extraClrScheme>
      <a:clrScheme name="parse trees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6600FF"/>
        </a:accent1>
        <a:accent2>
          <a:srgbClr val="CC00FF"/>
        </a:accent2>
        <a:accent3>
          <a:srgbClr val="FFFFFF"/>
        </a:accent3>
        <a:accent4>
          <a:srgbClr val="000000"/>
        </a:accent4>
        <a:accent5>
          <a:srgbClr val="B8A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se trees 2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FF99CC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se trees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se trees 4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033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mpl.potx</Template>
  <TotalTime>4536</TotalTime>
  <Words>4488</Words>
  <Application>Microsoft Macintosh PowerPoint</Application>
  <PresentationFormat>On-screen Show (4:3)</PresentationFormat>
  <Paragraphs>440</Paragraphs>
  <Slides>58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Times New Roman</vt:lpstr>
      <vt:lpstr>Monotype Sorts</vt:lpstr>
      <vt:lpstr>Courier New</vt:lpstr>
      <vt:lpstr>Arial Unicode MS</vt:lpstr>
      <vt:lpstr>parse trees</vt:lpstr>
      <vt:lpstr>Microsoft Draw 98 Drawing</vt:lpstr>
      <vt:lpstr>A Second Look At Java</vt:lpstr>
      <vt:lpstr>Subtype Polymorphism</vt:lpstr>
      <vt:lpstr>Outline</vt:lpstr>
      <vt:lpstr>Interfaces</vt:lpstr>
      <vt:lpstr>Implementing Interfaces</vt:lpstr>
      <vt:lpstr>Examples</vt:lpstr>
      <vt:lpstr>Why Use Interfaces?</vt:lpstr>
      <vt:lpstr>Polymorphism With Interfaces</vt:lpstr>
      <vt:lpstr>A More Complete Example</vt:lpstr>
      <vt:lpstr>Slide 10</vt:lpstr>
      <vt:lpstr>Slide 11</vt:lpstr>
      <vt:lpstr>Interface Documentation</vt:lpstr>
      <vt:lpstr>Slide 13</vt:lpstr>
      <vt:lpstr>Slide 14</vt:lpstr>
      <vt:lpstr>Slide 15</vt:lpstr>
      <vt:lpstr>Slide 16</vt:lpstr>
      <vt:lpstr>A Test</vt:lpstr>
      <vt:lpstr>Outline</vt:lpstr>
      <vt:lpstr>More Polymorphism</vt:lpstr>
      <vt:lpstr>Slide 20</vt:lpstr>
      <vt:lpstr>Inheritance</vt:lpstr>
      <vt:lpstr>Slide 22</vt:lpstr>
      <vt:lpstr>Question</vt:lpstr>
      <vt:lpstr>Answer</vt:lpstr>
      <vt:lpstr>Inheritance Chains</vt:lpstr>
      <vt:lpstr>The Class Object</vt:lpstr>
      <vt:lpstr>Overriding Inherited Definitions</vt:lpstr>
      <vt:lpstr>Overriding Example</vt:lpstr>
      <vt:lpstr>Inheritance Hierarchies</vt:lpstr>
      <vt:lpstr>Slide 30</vt:lpstr>
      <vt:lpstr>Slide 31</vt:lpstr>
      <vt:lpstr>A Design Problem</vt:lpstr>
      <vt:lpstr>Subtypes and Inheritance</vt:lpstr>
      <vt:lpstr>Outline</vt:lpstr>
      <vt:lpstr>Extending And Implementing</vt:lpstr>
      <vt:lpstr>Simple Cases For A Class</vt:lpstr>
      <vt:lpstr>Tricky Case For A Class</vt:lpstr>
      <vt:lpstr>Previous Example</vt:lpstr>
      <vt:lpstr>A Peek At abstract</vt:lpstr>
      <vt:lpstr>Outline</vt:lpstr>
      <vt:lpstr>Multiple Inheritance</vt:lpstr>
      <vt:lpstr>Collision Problem</vt:lpstr>
      <vt:lpstr>Diamond Problem</vt:lpstr>
      <vt:lpstr>Solvable, But…</vt:lpstr>
      <vt:lpstr>Living Without Multiple Inheritance</vt:lpstr>
      <vt:lpstr>Forwarding</vt:lpstr>
      <vt:lpstr>Outline</vt:lpstr>
      <vt:lpstr>An Early Weakness in Java</vt:lpstr>
      <vt:lpstr>Living Without Generics</vt:lpstr>
      <vt:lpstr>Slide 50</vt:lpstr>
      <vt:lpstr>Weaknesses</vt:lpstr>
      <vt:lpstr>Weaknesses</vt:lpstr>
      <vt:lpstr>Weaknesses</vt:lpstr>
      <vt:lpstr>True Generics</vt:lpstr>
      <vt:lpstr>Slide 55</vt:lpstr>
      <vt:lpstr>Slide 56</vt:lpstr>
      <vt:lpstr>Slide 57</vt:lpstr>
      <vt:lpstr>Using Generic Classes</vt:lpstr>
    </vt:vector>
  </TitlesOfParts>
  <Company>University of Wisconsin - Milwaukee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 in ML</dc:title>
  <dc:creator>Adam Webber</dc:creator>
  <cp:lastModifiedBy>Adam Webber</cp:lastModifiedBy>
  <cp:revision>66</cp:revision>
  <dcterms:created xsi:type="dcterms:W3CDTF">2010-03-17T22:34:59Z</dcterms:created>
  <dcterms:modified xsi:type="dcterms:W3CDTF">2010-03-18T01:34:08Z</dcterms:modified>
</cp:coreProperties>
</file>