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8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0" r:id="rId44"/>
    <p:sldId id="302" r:id="rId45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43" d="100"/>
          <a:sy n="143" d="100"/>
        </p:scale>
        <p:origin x="-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61CB73AB-9193-6143-B776-93C2E44C1D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FBDCA798-1A54-244E-BA89-8A8A32070C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2E2F2-10DE-5A49-9405-445E3A7F1BF7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05701A-D7F0-824B-82BC-7DBECEA3C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EC0BA03-B838-1145-AC48-1CE93F749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E4EC9B-BB28-3A41-9DB1-CAE82F991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E47A3F-58CB-914B-9B1C-F1D81B092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F2AC17-0ECD-4E44-B52A-0C5EDB7E1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0A608-DE58-2B41-AFB3-1FA32972D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1BDBB1-1235-1B4A-9BAA-A0FC1234E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9C2CA7-253A-A24B-B326-24CBE1DE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710C35-3CD6-0B47-A420-AB76471E5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32F2A-D405-1E4A-9B66-897072AEEC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B4837C-E486-C945-8CD9-D773736A8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7CAD3C-6AC8-D14B-95D4-7452FD7ED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Object Orientation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3B4AC66-9B1A-014C-B188-1B0DBBEB83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923A-94A7-F040-A989-2F1E122A5794}" type="slidenum">
              <a:rPr lang="en-US"/>
              <a:pPr/>
              <a:t>10</a:t>
            </a:fld>
            <a:endParaRPr lang="en-US"/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2390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datatype message =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IsNull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Add of string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HasMore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Remove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GetData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GetLink;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datatype response =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Pred of bool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Data of string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Removed of (message -&gt; response) * string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Object of message -&gt; response;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root _ = Pred false;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4953000" y="1219200"/>
            <a:ext cx="327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Expanded vocabulary of messages and responses, for both </a:t>
            </a:r>
            <a:r>
              <a:rPr lang="en-US" b="1">
                <a:latin typeface="Courier New" pitchFamily="-112" charset="0"/>
              </a:rPr>
              <a:t>node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stack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953000" y="4572000"/>
            <a:ext cx="3276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 class handles all messages by returning </a:t>
            </a:r>
            <a:r>
              <a:rPr lang="en-US" b="1">
                <a:latin typeface="Courier New" pitchFamily="-112" charset="0"/>
              </a:rPr>
              <a:t>Pred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80E4-8DE6-B14B-A61F-249914813088}" type="slidenum">
              <a:rPr lang="en-US"/>
              <a:pPr/>
              <a:t>11</a:t>
            </a:fld>
            <a:endParaRPr lang="en-US"/>
          </a:p>
        </p:txBody>
      </p:sp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792480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null IsNull = Pred true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null message = root message;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node data link GetData = Data data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node data link GetLink = Object link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node _ _ message = root message;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stack top HasMore =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let val Pred(p) = top IsNull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in Pred(not p) end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stack top (Add data) =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Object(stack (node data top))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stack top Remove =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let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val Object(next) = top GetLink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val Data(data) = top GetData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in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  Removed(stack next, data)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end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stack _ message = root message;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1509-3B1A-EA48-9F08-44F322642B0F}" type="slidenum">
              <a:rPr lang="en-US"/>
              <a:pPr/>
              <a:t>12</a:t>
            </a:fld>
            <a:endParaRPr lang="en-US"/>
          </a:p>
        </p:txBody>
      </p:sp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815340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a = stack null;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a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Object(b) = a (Add "the plow.");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b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Object(c) = b (Add "forgives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c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Object(d) = c (Add "The cut worm ");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d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Removed(e,s1) = d Remove;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e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s1 = "The cut worm " : string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Removed(f,s2) = e Remove;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f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s2 = "forgives " : string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Removed(_,s3) = f Remove;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s3 = "the plow." : string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s1^s2^s3;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it = "The cut worm forgives the plow." : string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Inheritance, Sort Of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r>
              <a:rPr lang="en-US"/>
              <a:t>Here is a </a:t>
            </a:r>
            <a:r>
              <a:rPr lang="en-US" b="1">
                <a:latin typeface="Courier New" pitchFamily="-112" charset="0"/>
              </a:rPr>
              <a:t>peekableStack</a:t>
            </a:r>
            <a:r>
              <a:rPr lang="en-US"/>
              <a:t> like the one in Java from Chapter Fifteen: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This style is rather like a Smalltalk system</a:t>
            </a:r>
          </a:p>
          <a:p>
            <a:pPr lvl="1"/>
            <a:r>
              <a:rPr lang="en-US"/>
              <a:t>Message passing</a:t>
            </a:r>
          </a:p>
          <a:p>
            <a:pPr lvl="1"/>
            <a:r>
              <a:rPr lang="en-US"/>
              <a:t>Messages not statically typed</a:t>
            </a:r>
          </a:p>
          <a:p>
            <a:pPr lvl="1"/>
            <a:r>
              <a:rPr lang="en-US"/>
              <a:t>Unhandled messages passed back to superclass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D3C4-B4AE-674F-8FF2-D884E0681433}" type="slidenum">
              <a:rPr lang="en-US"/>
              <a:pPr/>
              <a:t>13</a:t>
            </a:fld>
            <a:endParaRPr lang="en-US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609600" y="2955925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fun peekableStack top Peek = top GetData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| peekableStack top message = stack top message;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Obviously, not a good way to use ML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Messages and responses not properly typed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No compile-time checking of whether a given object can handle a given message</a:t>
            </a:r>
          </a:p>
          <a:p>
            <a:pPr>
              <a:lnSpc>
                <a:spcPct val="90000"/>
              </a:lnSpc>
            </a:pPr>
            <a:r>
              <a:rPr lang="en-US" dirty="0"/>
              <a:t>(Objective CAML is a dialect that integrates OO features into ML)</a:t>
            </a:r>
          </a:p>
          <a:p>
            <a:pPr>
              <a:lnSpc>
                <a:spcPct val="90000"/>
              </a:lnSpc>
            </a:pPr>
            <a:r>
              <a:rPr lang="en-US" dirty="0"/>
              <a:t>The point is: it’s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OO programming is not the same as programming in an OO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E13C-56A1-7D4B-8829-7008D0DEF8ED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Object-oriented programming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OO in ML</a:t>
            </a:r>
          </a:p>
          <a:p>
            <a:pPr lvl="1">
              <a:lnSpc>
                <a:spcPct val="90000"/>
              </a:lnSpc>
            </a:pPr>
            <a:r>
              <a:rPr lang="en-US"/>
              <a:t>Non-OO in Java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Object-oriented language features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Classes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Prototypes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FB2-DB4D-5C4C-B10C-E9F9F6B56DD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648200"/>
          </a:xfrm>
        </p:spPr>
        <p:txBody>
          <a:bodyPr/>
          <a:lstStyle/>
          <a:p>
            <a:r>
              <a:rPr lang="en-US"/>
              <a:t>Java is better than ML at supporting an object-oriented style of programming</a:t>
            </a:r>
          </a:p>
          <a:p>
            <a:r>
              <a:rPr lang="en-US"/>
              <a:t>But using Java is no guarantee of object-orientation</a:t>
            </a:r>
          </a:p>
          <a:p>
            <a:pPr lvl="1"/>
            <a:r>
              <a:rPr lang="en-US"/>
              <a:t>Can use static methods</a:t>
            </a:r>
          </a:p>
          <a:p>
            <a:pPr lvl="1"/>
            <a:r>
              <a:rPr lang="en-US"/>
              <a:t>Can put all code in one big class</a:t>
            </a:r>
          </a:p>
          <a:p>
            <a:pPr lvl="1"/>
            <a:r>
              <a:rPr lang="en-US"/>
              <a:t>Can use classes as records—public fields and no methods, like C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867-AAE0-524D-B36E-5CD9DD8F329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 As Records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310-A466-EA48-9B25-E73143F9A21D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457200" y="1889125"/>
            <a:ext cx="8686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Node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String data; // Each node has a String...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link;   // ...and a link to the next Node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Stack{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top;  // The top node in the 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A Non-OO Stack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8DA-45A0-0A43-933C-A5A8A89D1F9E}" type="slidenum">
              <a:rPr lang="en-US"/>
              <a:pPr/>
              <a:t>18</a:t>
            </a:fld>
            <a:endParaRPr lang="en-US"/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6868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Main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static void add(Stack s, String data)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new Node();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n.data = 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n.link = s.top;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s.top = n;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static boolean hasMore(Stack 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(s.top!=null);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static String remove(Stack s)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Node n = s.top;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s.top = n.link;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n.data;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4114800" y="4876800"/>
            <a:ext cx="464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direct references to public fields—no methods required, data and code completely separate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Chapter Fifteen: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interface implemented by </a:t>
            </a:r>
            <a:r>
              <a:rPr lang="en-US" b="1">
                <a:latin typeface="Courier New" pitchFamily="-112" charset="0"/>
              </a:rPr>
              <a:t>Stack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Queue</a:t>
            </a:r>
            <a:r>
              <a:rPr lang="en-US"/>
              <a:t>, etc.</a:t>
            </a:r>
          </a:p>
          <a:p>
            <a:r>
              <a:rPr lang="en-US"/>
              <a:t>There is a common trick to support this kind of thing in non-OO solutions</a:t>
            </a:r>
          </a:p>
          <a:p>
            <a:r>
              <a:rPr lang="en-US"/>
              <a:t>Each record starts with an element of an enumeration, identifying what kind of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it is…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FE86A-7D5E-AB42-B67B-9A496FCDBEC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404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definitions for the following:</a:t>
            </a:r>
          </a:p>
          <a:p>
            <a:pPr lvl="1"/>
            <a:r>
              <a:rPr lang="en-US"/>
              <a:t>Object-oriented language</a:t>
            </a:r>
          </a:p>
          <a:p>
            <a:pPr lvl="1"/>
            <a:r>
              <a:rPr lang="en-US"/>
              <a:t>Object-oriented programming</a:t>
            </a:r>
          </a:p>
          <a:p>
            <a:r>
              <a:rPr lang="en-US"/>
              <a:t>Then again, why bother?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5B0A-8656-6143-8C99-1FF9F63DA6D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A Non-OO Worklist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E84F-356E-8D4F-BB8C-3654478C8F22}" type="slidenum">
              <a:rPr lang="en-US"/>
              <a:pPr/>
              <a:t>20</a:t>
            </a:fld>
            <a:endParaRPr lang="en-US"/>
          </a:p>
        </p:txBody>
      </p:sp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6868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Worklist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static final int STACK = 0;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static final int QUEUE = 1;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static final int PRIORITYQUEUE = 2;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int type; // one of the above Worklist types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front; // front Node in the list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rear; // unused when type==STACK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int length; // unused when type==STACK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 b="1">
                <a:latin typeface="Courier New" pitchFamily="-112" charset="0"/>
              </a:rPr>
              <a:t>type</a:t>
            </a:r>
            <a:r>
              <a:rPr lang="en-US"/>
              <a:t> field says what kind of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it is.</a:t>
            </a:r>
          </a:p>
          <a:p>
            <a:pPr>
              <a:spcBef>
                <a:spcPct val="50000"/>
              </a:spcBef>
            </a:pPr>
            <a:r>
              <a:rPr lang="en-US"/>
              <a:t>Meanings of other fields depend on </a:t>
            </a:r>
            <a:r>
              <a:rPr lang="en-US" b="1">
                <a:latin typeface="Courier New" pitchFamily="-112" charset="0"/>
              </a:rPr>
              <a:t>type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</a:pPr>
            <a:r>
              <a:rPr lang="en-US"/>
              <a:t>Methods that manipulate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records must branch on </a:t>
            </a:r>
            <a:r>
              <a:rPr lang="en-US" b="1">
                <a:latin typeface="Courier New" pitchFamily="-112" charset="0"/>
              </a:rPr>
              <a:t>type</a:t>
            </a:r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Branch On Type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BA2A-5B5C-1541-BF87-DAA6C901A8C0}" type="slidenum">
              <a:rPr lang="en-US"/>
              <a:pPr/>
              <a:t>21</a:t>
            </a:fld>
            <a:endParaRPr lang="en-US"/>
          </a:p>
        </p:txBody>
      </p:sp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686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private static void add(Worklist w, String data)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if (w.type==Worklist.STACK)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Node n = new Node();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n.data = 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n.link = w.front;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w.front = n;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else if (w.type==Worklist.QUEUE)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the implementation of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add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 for queues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else if (w.type==Worklist.PRIORITYQUEUE)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  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the implementation of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add</a:t>
            </a:r>
            <a: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  <a:t> for priority queues</a:t>
            </a:r>
            <a:br>
              <a:rPr lang="en-US" sz="2000" i="1">
                <a:solidFill>
                  <a:srgbClr val="000000"/>
                </a:solidFill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2209800" y="5105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Every method that operates on a </a:t>
            </a:r>
            <a:r>
              <a:rPr lang="en-US" b="1">
                <a:latin typeface="Courier New" pitchFamily="-112" charset="0"/>
              </a:rPr>
              <a:t>Worklist</a:t>
            </a:r>
            <a:r>
              <a:rPr lang="en-US"/>
              <a:t> will have to repeat this branching pattern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Repeating the branching code is tedious and error-prone</a:t>
            </a:r>
          </a:p>
          <a:p>
            <a:r>
              <a:rPr lang="en-US"/>
              <a:t>Depending on the language, there may be no way to avoid wasting space if different kinds of records require different fields</a:t>
            </a:r>
          </a:p>
          <a:p>
            <a:r>
              <a:rPr lang="en-US"/>
              <a:t>Some common maintenance tasks are hard—like adding a new kind of record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9D5D-8628-C048-A233-85A156D2305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 Advantages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call an interface method, language system automatically dispatches to the right implementation for the object</a:t>
            </a:r>
          </a:p>
          <a:p>
            <a:pPr>
              <a:lnSpc>
                <a:spcPct val="90000"/>
              </a:lnSpc>
            </a:pPr>
            <a:r>
              <a:rPr lang="en-US" dirty="0"/>
              <a:t>Different implementations of an interface do not have to share fields</a:t>
            </a:r>
          </a:p>
          <a:p>
            <a:pPr>
              <a:lnSpc>
                <a:spcPct val="90000"/>
              </a:lnSpc>
            </a:pPr>
            <a:r>
              <a:rPr lang="en-US" dirty="0"/>
              <a:t>Adding a new class that implements an interface is easy—no need to modify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6379-C796-A042-AAC5-771E62EC220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049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OO programming is not the same as programming in an OO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done in a non-OO language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avoided in an OO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Usually, an OO language and an OO programming style do and should go together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</a:t>
            </a:r>
            <a:r>
              <a:rPr lang="en-US" i="1" dirty="0"/>
              <a:t>usually</a:t>
            </a:r>
            <a:r>
              <a:rPr lang="en-US" dirty="0"/>
              <a:t> get a worse ML design by using an OO </a:t>
            </a:r>
            <a:r>
              <a:rPr lang="en-US" dirty="0" smtClean="0"/>
              <a:t>style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</a:t>
            </a:r>
            <a:r>
              <a:rPr lang="en-US" i="1" dirty="0"/>
              <a:t>usually</a:t>
            </a:r>
            <a:r>
              <a:rPr lang="en-US" dirty="0"/>
              <a:t> get a better Java design by using an OO style (hint: avoid enumerations)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687-F540-8144-B6F2-82511D71EA0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16.2  Object-oriented programming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OO in ML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Non-OO in Java</a:t>
            </a:r>
          </a:p>
          <a:p>
            <a:pPr>
              <a:lnSpc>
                <a:spcPct val="90000"/>
              </a:lnSpc>
            </a:pPr>
            <a:r>
              <a:rPr lang="en-US"/>
              <a:t>16.3  Object-oriented language features</a:t>
            </a:r>
          </a:p>
          <a:p>
            <a:pPr lvl="1">
              <a:lnSpc>
                <a:spcPct val="90000"/>
              </a:lnSpc>
            </a:pPr>
            <a:r>
              <a:rPr lang="en-US"/>
              <a:t>Classes</a:t>
            </a:r>
          </a:p>
          <a:p>
            <a:pPr lvl="1">
              <a:lnSpc>
                <a:spcPct val="90000"/>
              </a:lnSpc>
            </a:pPr>
            <a:r>
              <a:rPr lang="en-US"/>
              <a:t>Prototypes</a:t>
            </a:r>
          </a:p>
          <a:p>
            <a:pPr lvl="1">
              <a:lnSpc>
                <a:spcPct val="90000"/>
              </a:lnSpc>
            </a:pPr>
            <a:r>
              <a:rPr lang="en-US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/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77C-8908-2544-8F25-48314DADC3C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OO languages, including Java, have some kind of class construct</a:t>
            </a:r>
          </a:p>
          <a:p>
            <a:pPr>
              <a:lnSpc>
                <a:spcPct val="90000"/>
              </a:lnSpc>
            </a:pPr>
            <a:r>
              <a:rPr lang="en-US"/>
              <a:t>Classes serve a variety of purposes, depending on the language:</a:t>
            </a:r>
          </a:p>
          <a:p>
            <a:pPr lvl="1">
              <a:lnSpc>
                <a:spcPct val="90000"/>
              </a:lnSpc>
            </a:pPr>
            <a:r>
              <a:rPr lang="en-US"/>
              <a:t>Group fields and methods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Are </a:t>
            </a:r>
            <a:r>
              <a:rPr lang="en-US" i="1"/>
              <a:t>instantiable</a:t>
            </a:r>
            <a:r>
              <a:rPr lang="en-US"/>
              <a:t>: the running program can create as many objects of a class as it needs</a:t>
            </a:r>
          </a:p>
          <a:p>
            <a:pPr lvl="1">
              <a:lnSpc>
                <a:spcPct val="90000"/>
              </a:lnSpc>
            </a:pPr>
            <a:r>
              <a:rPr lang="en-US"/>
              <a:t>Serve as the unit of inheritance: derived class inherits from base class or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EE0-DA9F-9649-BC2C-7DEBA74165FD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purposes:</a:t>
            </a:r>
          </a:p>
          <a:p>
            <a:pPr lvl="1"/>
            <a:r>
              <a:rPr lang="en-US"/>
              <a:t>Serve as a type: objects (or references to them) can have a class or superclass name as their static type</a:t>
            </a:r>
          </a:p>
          <a:p>
            <a:pPr lvl="1"/>
            <a:r>
              <a:rPr lang="en-US"/>
              <a:t>House </a:t>
            </a:r>
            <a:r>
              <a:rPr lang="en-US" i="1"/>
              <a:t>static</a:t>
            </a:r>
            <a:r>
              <a:rPr lang="en-US"/>
              <a:t> fields and methods: one per class, not one per instance</a:t>
            </a:r>
          </a:p>
          <a:p>
            <a:pPr lvl="1"/>
            <a:r>
              <a:rPr lang="en-US"/>
              <a:t>Serve as a labeled namespace; control the visibility of contents outside the class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D1F84-51E0-D044-92E3-C638A043FD43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Classes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Imagine an OO language with no classes</a:t>
            </a:r>
          </a:p>
          <a:p>
            <a:pPr>
              <a:lnSpc>
                <a:spcPct val="90000"/>
              </a:lnSpc>
            </a:pPr>
            <a:r>
              <a:rPr lang="en-US"/>
              <a:t>With classes, you create objects by instantiating a class</a:t>
            </a:r>
          </a:p>
          <a:p>
            <a:pPr>
              <a:lnSpc>
                <a:spcPct val="90000"/>
              </a:lnSpc>
            </a:pPr>
            <a:r>
              <a:rPr lang="en-US"/>
              <a:t>Without classes, you could create an object from scratch by listing all its methods and fields on the spot</a:t>
            </a:r>
          </a:p>
          <a:p>
            <a:pPr>
              <a:lnSpc>
                <a:spcPct val="90000"/>
              </a:lnSpc>
            </a:pPr>
            <a:r>
              <a:rPr lang="en-US"/>
              <a:t>Or, you could clone an existing </a:t>
            </a:r>
            <a:r>
              <a:rPr lang="en-US" i="1"/>
              <a:t>prototype </a:t>
            </a:r>
            <a:r>
              <a:rPr lang="en-US"/>
              <a:t>object and then modify parts of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DD07-B347-A045-AAC2-38FC08A4E5C8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D4EC-1DE9-6C41-8C9F-598510DA1344}" type="slidenum">
              <a:rPr lang="en-US"/>
              <a:pPr/>
              <a:t>29</a:t>
            </a:fld>
            <a:endParaRPr lang="en-US"/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407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x = new Stack();</a:t>
            </a:r>
            <a:endParaRPr lang="en-US" sz="2000"/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4572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x =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private Node top = null;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boolean hasMore()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(top!=null);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public String remove()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Node n = top;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top = n.getLink();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return n.getData();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…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x = y.clone();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x.top = null;</a:t>
            </a:r>
            <a:endParaRPr lang="en-US" sz="2000"/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5638800" y="457200"/>
            <a:ext cx="198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With classes: instantiation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Without classes: raw object creation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5638800" y="5197475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Without classes: prototype cloning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Object-oriented programming is not the same as programming in an object-oriented language</a:t>
            </a:r>
          </a:p>
          <a:p>
            <a:r>
              <a:rPr lang="en-US"/>
              <a:t>Object-oriented languages are not all like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756C-B31C-6243-B2D0-C4027F4D7A2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Prototypes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prototype </a:t>
            </a:r>
            <a:r>
              <a:rPr lang="en-US"/>
              <a:t>is an object that is copied to make similar objects</a:t>
            </a:r>
          </a:p>
          <a:p>
            <a:r>
              <a:rPr lang="en-US"/>
              <a:t>When making copies, a program can modify the values of fields, and can add or remove fields and methods</a:t>
            </a:r>
          </a:p>
          <a:p>
            <a:r>
              <a:rPr lang="en-US"/>
              <a:t>Prototype-based languages (like Self) use this concept instead of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4EF5-B59E-AB45-8BF1-60EF4D484F0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Classes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Instantiation is only one use of classes</a:t>
            </a:r>
          </a:p>
          <a:p>
            <a:r>
              <a:rPr lang="en-US"/>
              <a:t>Other things prototype-based languages must do without:</a:t>
            </a:r>
          </a:p>
          <a:p>
            <a:pPr lvl="1"/>
            <a:r>
              <a:rPr lang="en-US"/>
              <a:t>Classes as types: most prototype-based languages are dynamically typed</a:t>
            </a:r>
          </a:p>
          <a:p>
            <a:pPr lvl="1"/>
            <a:r>
              <a:rPr lang="en-US"/>
              <a:t>Inheritance: prototype-based languages use a related dynamic technique called </a:t>
            </a:r>
            <a:r>
              <a:rPr lang="en-US" i="1"/>
              <a:t>delegation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A10A-F64D-B945-A901-3AC46B647BB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enough in outline</a:t>
            </a:r>
          </a:p>
          <a:p>
            <a:pPr lvl="1"/>
            <a:r>
              <a:rPr lang="en-US"/>
              <a:t>Set up a relationship between two classes: a derived class and a base class</a:t>
            </a:r>
          </a:p>
          <a:p>
            <a:pPr lvl="1"/>
            <a:r>
              <a:rPr lang="en-US"/>
              <a:t>Derived class gets things from the base class</a:t>
            </a:r>
          </a:p>
          <a:p>
            <a:r>
              <a:rPr lang="en-US"/>
              <a:t>But what a derived class gets from the base class (or classes) depends on the language…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A401-8A44-2041-8867-249D6C4D7A9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Questions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than one base class allowed?</a:t>
            </a:r>
          </a:p>
          <a:p>
            <a:pPr lvl="1"/>
            <a:r>
              <a:rPr lang="en-US"/>
              <a:t>Single inheritance: Smalltalk, Java</a:t>
            </a:r>
          </a:p>
          <a:p>
            <a:pPr lvl="1"/>
            <a:r>
              <a:rPr lang="en-US"/>
              <a:t>Multiple inheritance: C++, CLOS, Eiffel</a:t>
            </a:r>
          </a:p>
          <a:p>
            <a:r>
              <a:rPr lang="en-US"/>
              <a:t>Forced to inherit everything?</a:t>
            </a:r>
          </a:p>
          <a:p>
            <a:pPr lvl="1"/>
            <a:r>
              <a:rPr lang="en-US"/>
              <a:t>Java: derived class inherits all methods, fields</a:t>
            </a:r>
          </a:p>
          <a:p>
            <a:pPr lvl="1"/>
            <a:r>
              <a:rPr lang="en-US"/>
              <a:t>Sather: derived class can rename inherited methods (useful for multiple inheritance), or just undefine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E40C-CAE2-4D47-A5B3-54508D1996C6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Questions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772400" cy="4648200"/>
          </a:xfrm>
        </p:spPr>
        <p:txBody>
          <a:bodyPr/>
          <a:lstStyle/>
          <a:p>
            <a:r>
              <a:rPr lang="en-US"/>
              <a:t>Universal base class?</a:t>
            </a:r>
          </a:p>
          <a:p>
            <a:pPr lvl="1"/>
            <a:r>
              <a:rPr lang="en-US"/>
              <a:t>A class from which all inherit: Java’s </a:t>
            </a:r>
            <a:r>
              <a:rPr lang="en-US" b="1">
                <a:latin typeface="Courier New" pitchFamily="-112" charset="0"/>
              </a:rPr>
              <a:t>Object</a:t>
            </a:r>
          </a:p>
          <a:p>
            <a:pPr lvl="1"/>
            <a:r>
              <a:rPr lang="en-US"/>
              <a:t>No such class: C++</a:t>
            </a:r>
          </a:p>
          <a:p>
            <a:r>
              <a:rPr lang="en-US"/>
              <a:t>Specification inherited?</a:t>
            </a:r>
          </a:p>
          <a:p>
            <a:pPr lvl="1"/>
            <a:r>
              <a:rPr lang="en-US"/>
              <a:t>Method obligations, as in Java</a:t>
            </a:r>
          </a:p>
          <a:p>
            <a:pPr lvl="1"/>
            <a:r>
              <a:rPr lang="en-US"/>
              <a:t>More specification: invariants, as in Eiffel</a:t>
            </a:r>
          </a:p>
          <a:p>
            <a:r>
              <a:rPr lang="en-US"/>
              <a:t>Types inherited?</a:t>
            </a:r>
          </a:p>
          <a:p>
            <a:pPr lvl="1"/>
            <a:r>
              <a:rPr lang="en-US"/>
              <a:t>Java: all types of the base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1E4-2DE9-B844-BE1D-4CF8D4D395B7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Questions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Overriding, hiding, etc.?</a:t>
            </a:r>
          </a:p>
          <a:p>
            <a:pPr lvl="1">
              <a:lnSpc>
                <a:spcPct val="90000"/>
              </a:lnSpc>
            </a:pPr>
            <a:r>
              <a:rPr lang="en-US"/>
              <a:t>Java, roughly (skipping many details):</a:t>
            </a:r>
          </a:p>
          <a:p>
            <a:pPr lvl="2">
              <a:lnSpc>
                <a:spcPct val="90000"/>
              </a:lnSpc>
            </a:pPr>
            <a:r>
              <a:rPr lang="en-US"/>
              <a:t>Constructors can access base-class constructors with </a:t>
            </a:r>
            <a:r>
              <a:rPr lang="en-US" b="1">
                <a:latin typeface="Courier New" pitchFamily="-112" charset="0"/>
              </a:rPr>
              <a:t>super</a:t>
            </a:r>
            <a:r>
              <a:rPr lang="en-US"/>
              <a:t>; implicit call of no-arg super constructor</a:t>
            </a:r>
            <a:endParaRPr lang="en-US" b="1">
              <a:latin typeface="Courier New" pitchFamily="-112" charset="0"/>
            </a:endParaRPr>
          </a:p>
          <a:p>
            <a:pPr lvl="2">
              <a:lnSpc>
                <a:spcPct val="90000"/>
              </a:lnSpc>
            </a:pPr>
            <a:r>
              <a:rPr lang="en-US"/>
              <a:t>New instance method of the same name and type overrides inherited one; overridden one can be called using </a:t>
            </a:r>
            <a:r>
              <a:rPr lang="en-US" b="1">
                <a:latin typeface="Courier New" pitchFamily="-112" charset="0"/>
              </a:rPr>
              <a:t>super</a:t>
            </a:r>
          </a:p>
          <a:p>
            <a:pPr lvl="2">
              <a:lnSpc>
                <a:spcPct val="90000"/>
              </a:lnSpc>
            </a:pPr>
            <a:r>
              <a:rPr lang="en-US"/>
              <a:t>New field or static method hides inherited ones; still accessible using </a:t>
            </a:r>
            <a:r>
              <a:rPr lang="en-US" b="1">
                <a:latin typeface="Courier New" pitchFamily="-112" charset="0"/>
              </a:rPr>
              <a:t>super</a:t>
            </a:r>
            <a:r>
              <a:rPr lang="en-US"/>
              <a:t> or base class static types</a:t>
            </a:r>
          </a:p>
          <a:p>
            <a:pPr>
              <a:lnSpc>
                <a:spcPct val="90000"/>
              </a:lnSpc>
            </a:pPr>
            <a:r>
              <a:rPr lang="en-US"/>
              <a:t>Languages differ considerably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F34-A0CC-6048-9ECA-433C596E099C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Found in virtually all modern programming languages, not just OO ones</a:t>
            </a:r>
          </a:p>
          <a:p>
            <a:r>
              <a:rPr lang="en-US"/>
              <a:t>Encapsulated program parts:</a:t>
            </a:r>
          </a:p>
          <a:p>
            <a:pPr lvl="1"/>
            <a:r>
              <a:rPr lang="en-US"/>
              <a:t>Present a controlled interface </a:t>
            </a:r>
          </a:p>
          <a:p>
            <a:pPr lvl="1"/>
            <a:r>
              <a:rPr lang="en-US"/>
              <a:t>Hide everything else</a:t>
            </a:r>
          </a:p>
          <a:p>
            <a:r>
              <a:rPr lang="en-US"/>
              <a:t>In OO languages, objects are encapsulated</a:t>
            </a:r>
          </a:p>
          <a:p>
            <a:r>
              <a:rPr lang="en-US"/>
              <a:t>Different languages do it differently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C0A1-534A-934A-BCDB-8813A65B8922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Visibility Of Fields And Methods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Java: four levels of visibility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private</a:t>
            </a:r>
            <a:r>
              <a:rPr lang="en-US"/>
              <a:t>: only within class</a:t>
            </a:r>
          </a:p>
          <a:p>
            <a:pPr lvl="1">
              <a:lnSpc>
                <a:spcPct val="90000"/>
              </a:lnSpc>
            </a:pPr>
            <a:r>
              <a:rPr lang="en-US"/>
              <a:t>Default access: throughout package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protected</a:t>
            </a:r>
            <a:r>
              <a:rPr lang="en-US"/>
              <a:t>: package + derived classes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-112" charset="0"/>
              </a:rPr>
              <a:t>public</a:t>
            </a:r>
            <a:r>
              <a:rPr lang="en-US"/>
              <a:t>: everywhere</a:t>
            </a:r>
          </a:p>
          <a:p>
            <a:pPr>
              <a:lnSpc>
                <a:spcPct val="90000"/>
              </a:lnSpc>
            </a:pPr>
            <a:r>
              <a:rPr lang="en-US"/>
              <a:t>Some OO languages (Smalltalk, LOOPS, Self) have less control: everything public</a:t>
            </a:r>
          </a:p>
          <a:p>
            <a:pPr>
              <a:lnSpc>
                <a:spcPct val="90000"/>
              </a:lnSpc>
            </a:pPr>
            <a:r>
              <a:rPr lang="en-US"/>
              <a:t>Others have more: in Eiffel, features can be exposed to a specific set of client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BE6D-7CDA-4C45-A79C-A58CE7A6FE2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495800"/>
          </a:xfrm>
        </p:spPr>
        <p:txBody>
          <a:bodyPr/>
          <a:lstStyle/>
          <a:p>
            <a:r>
              <a:rPr lang="en-US"/>
              <a:t>Found in many languages, not just OO ones</a:t>
            </a:r>
          </a:p>
          <a:p>
            <a:r>
              <a:rPr lang="en-US"/>
              <a:t>Special variation in many OO languages:</a:t>
            </a:r>
          </a:p>
          <a:p>
            <a:pPr lvl="1"/>
            <a:r>
              <a:rPr lang="en-US"/>
              <a:t>When different classes have methods of the same name and type, like a stack class and a queue class that both have an </a:t>
            </a:r>
            <a:r>
              <a:rPr lang="en-US" b="1">
                <a:latin typeface="Courier New" pitchFamily="-112" charset="0"/>
              </a:rPr>
              <a:t>add</a:t>
            </a:r>
            <a:r>
              <a:rPr lang="en-US"/>
              <a:t> method</a:t>
            </a:r>
          </a:p>
          <a:p>
            <a:pPr lvl="1"/>
            <a:r>
              <a:rPr lang="en-US"/>
              <a:t>When language permits a call of that method in contexts where the class of the object is not known statically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6E47-92E6-B54C-9D59-96486B05D5B9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Java</a:t>
            </a:r>
          </a:p>
        </p:txBody>
      </p:sp>
      <p:sp>
        <p:nvSpPr>
          <p:cNvPr id="449543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7772400" cy="2438400"/>
          </a:xfrm>
        </p:spPr>
        <p:txBody>
          <a:bodyPr/>
          <a:lstStyle/>
          <a:p>
            <a:r>
              <a:rPr lang="en-US"/>
              <a:t>Here, </a:t>
            </a:r>
            <a:r>
              <a:rPr lang="en-US" b="1">
                <a:latin typeface="Courier New" pitchFamily="-112" charset="0"/>
              </a:rPr>
              <a:t>Drawable</a:t>
            </a:r>
            <a:r>
              <a:rPr lang="en-US"/>
              <a:t> is an interface</a:t>
            </a:r>
          </a:p>
          <a:p>
            <a:r>
              <a:rPr lang="en-US"/>
              <a:t>Class of object referred to by </a:t>
            </a:r>
            <a:r>
              <a:rPr lang="en-US" b="1">
                <a:latin typeface="Courier New" pitchFamily="-112" charset="0"/>
              </a:rPr>
              <a:t>d</a:t>
            </a:r>
            <a:r>
              <a:rPr lang="en-US"/>
              <a:t> is not known at compile time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C3F0-CFAE-DE4A-BEC6-73BE2F0A6AFF}" type="slidenum">
              <a:rPr lang="en-US"/>
              <a:pPr/>
              <a:t>39</a:t>
            </a:fld>
            <a:endParaRPr lang="en-US"/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7543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public static void flashoff(Drawable d, int k)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for (int i = 0; i &lt; k; i++)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d.show(0,0);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  d.hide();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Courier New" pitchFamily="-112" charset="0"/>
                <a:cs typeface="Courier New" pitchFamily="-112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16.2  Object-oriented programming</a:t>
            </a:r>
          </a:p>
          <a:p>
            <a:pPr lvl="1">
              <a:lnSpc>
                <a:spcPct val="90000"/>
              </a:lnSpc>
            </a:pPr>
            <a:r>
              <a:rPr lang="en-US"/>
              <a:t>OO in ML</a:t>
            </a:r>
          </a:p>
          <a:p>
            <a:pPr lvl="1">
              <a:lnSpc>
                <a:spcPct val="90000"/>
              </a:lnSpc>
            </a:pPr>
            <a:r>
              <a:rPr lang="en-US"/>
              <a:t>Non-OO in Java</a:t>
            </a:r>
          </a:p>
          <a:p>
            <a:pPr>
              <a:lnSpc>
                <a:spcPct val="90000"/>
              </a:lnSpc>
            </a:pPr>
            <a:r>
              <a:rPr lang="en-US"/>
              <a:t>16.3  Object-oriented language features</a:t>
            </a:r>
          </a:p>
          <a:p>
            <a:pPr lvl="1">
              <a:lnSpc>
                <a:spcPct val="90000"/>
              </a:lnSpc>
            </a:pPr>
            <a:r>
              <a:rPr lang="en-US"/>
              <a:t>Classes</a:t>
            </a:r>
          </a:p>
          <a:p>
            <a:pPr lvl="1">
              <a:lnSpc>
                <a:spcPct val="90000"/>
              </a:lnSpc>
            </a:pPr>
            <a:r>
              <a:rPr lang="en-US"/>
              <a:t>Prototypes</a:t>
            </a:r>
          </a:p>
          <a:p>
            <a:pPr lvl="1">
              <a:lnSpc>
                <a:spcPct val="90000"/>
              </a:lnSpc>
            </a:pPr>
            <a:r>
              <a:rPr lang="en-US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/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4D1-8501-CD42-B2E6-C5D833C9F6F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Dispatch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Java, static type of the reference may be a superclass or interface of the actual class</a:t>
            </a:r>
          </a:p>
          <a:p>
            <a:pPr>
              <a:lnSpc>
                <a:spcPct val="90000"/>
              </a:lnSpc>
            </a:pPr>
            <a:r>
              <a:rPr lang="en-US"/>
              <a:t>At runtime, the language system must find the right method for the actual class</a:t>
            </a:r>
          </a:p>
          <a:p>
            <a:pPr>
              <a:lnSpc>
                <a:spcPct val="90000"/>
              </a:lnSpc>
            </a:pPr>
            <a:r>
              <a:rPr lang="en-US"/>
              <a:t>That’s </a:t>
            </a:r>
            <a:r>
              <a:rPr lang="en-US" i="1"/>
              <a:t>dynamic dispatch</a:t>
            </a:r>
            <a:r>
              <a:rPr lang="en-US"/>
              <a:t>: the hidden, implicit branch-on-class to implement method calls</a:t>
            </a:r>
          </a:p>
          <a:p>
            <a:pPr>
              <a:lnSpc>
                <a:spcPct val="90000"/>
              </a:lnSpc>
            </a:pPr>
            <a:r>
              <a:rPr lang="en-US"/>
              <a:t>Optional in C++; always used in Java and most other OO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AA90-B84D-0D47-AF5D-8D8E3F95302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Type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Java, two mechanisms:</a:t>
            </a:r>
          </a:p>
          <a:p>
            <a:pPr lvl="1">
              <a:lnSpc>
                <a:spcPct val="90000"/>
              </a:lnSpc>
            </a:pPr>
            <a:r>
              <a:rPr lang="en-US"/>
              <a:t>A class inherits both types and implementation from its base class</a:t>
            </a:r>
          </a:p>
          <a:p>
            <a:pPr lvl="1">
              <a:lnSpc>
                <a:spcPct val="90000"/>
              </a:lnSpc>
            </a:pPr>
            <a:r>
              <a:rPr lang="en-US"/>
              <a:t>A class gets additional types (but no implementation) by implementing interfaces</a:t>
            </a:r>
          </a:p>
          <a:p>
            <a:pPr>
              <a:lnSpc>
                <a:spcPct val="90000"/>
              </a:lnSpc>
            </a:pPr>
            <a:r>
              <a:rPr lang="en-US"/>
              <a:t>Partially separates inheritance of implementation and inheritance of type</a:t>
            </a:r>
          </a:p>
          <a:p>
            <a:pPr>
              <a:lnSpc>
                <a:spcPct val="90000"/>
              </a:lnSpc>
            </a:pPr>
            <a:r>
              <a:rPr lang="en-US"/>
              <a:t>Other OO languages differ in how much they separate these two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5B04-450B-8543-911B-0E9AC9B3D7DE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Type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5105400"/>
          </a:xfrm>
        </p:spPr>
        <p:txBody>
          <a:bodyPr/>
          <a:lstStyle/>
          <a:p>
            <a:r>
              <a:rPr lang="en-US"/>
              <a:t>In C++, no separation:</a:t>
            </a:r>
          </a:p>
          <a:p>
            <a:pPr lvl="1"/>
            <a:r>
              <a:rPr lang="en-US"/>
              <a:t>One mechanism for general inheritance</a:t>
            </a:r>
          </a:p>
          <a:p>
            <a:pPr lvl="1"/>
            <a:r>
              <a:rPr lang="en-US"/>
              <a:t>For inheriting type only, you can use an abstract base class with no implementations</a:t>
            </a:r>
          </a:p>
          <a:p>
            <a:r>
              <a:rPr lang="en-US"/>
              <a:t>In Sather, complete separation:</a:t>
            </a:r>
          </a:p>
          <a:p>
            <a:pPr lvl="1"/>
            <a:r>
              <a:rPr lang="en-US"/>
              <a:t>A class can declare that it </a:t>
            </a:r>
            <a:r>
              <a:rPr lang="en-US" i="1"/>
              <a:t>includes</a:t>
            </a:r>
            <a:r>
              <a:rPr lang="en-US"/>
              <a:t> another class, inheriting implementation but not type</a:t>
            </a:r>
          </a:p>
          <a:p>
            <a:pPr lvl="1"/>
            <a:r>
              <a:rPr lang="en-US"/>
              <a:t>A class can declare that it is a subclass of an abstract class, inheriting type but not implementation (like Java interfaces)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29DB-B623-684A-947D-9F6E877CAF82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Dynamic Typing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OO languages use dynamic typing: Smalltalk, Self</a:t>
            </a:r>
          </a:p>
          <a:p>
            <a:pPr>
              <a:lnSpc>
                <a:spcPct val="90000"/>
              </a:lnSpc>
            </a:pPr>
            <a:r>
              <a:rPr lang="en-US"/>
              <a:t>An object may or may not be able to respond to a particular message—no compile-time check (like our ML trick)</a:t>
            </a:r>
          </a:p>
          <a:p>
            <a:pPr>
              <a:lnSpc>
                <a:spcPct val="90000"/>
              </a:lnSpc>
            </a:pPr>
            <a:r>
              <a:rPr lang="en-US"/>
              <a:t>Total freedom: program can try using any method for any object</a:t>
            </a:r>
          </a:p>
          <a:p>
            <a:pPr>
              <a:lnSpc>
                <a:spcPct val="90000"/>
              </a:lnSpc>
            </a:pPr>
            <a:r>
              <a:rPr lang="en-US"/>
              <a:t>Polymorphism is not relevant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067D-4FE2-0148-BC02-C1B58A58AF7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343400"/>
          </a:xfrm>
        </p:spPr>
        <p:txBody>
          <a:bodyPr/>
          <a:lstStyle/>
          <a:p>
            <a:r>
              <a:rPr lang="en-US"/>
              <a:t>Today, a cosmopolitan perspective:</a:t>
            </a:r>
          </a:p>
          <a:p>
            <a:pPr lvl="1"/>
            <a:r>
              <a:rPr lang="en-US"/>
              <a:t>Object-oriented programming is not the same as programming in an object-oriented language</a:t>
            </a:r>
          </a:p>
          <a:p>
            <a:pPr lvl="1"/>
            <a:r>
              <a:rPr lang="en-US"/>
              <a:t>Object-oriented languages are not all like Java</a:t>
            </a:r>
          </a:p>
          <a:p>
            <a:r>
              <a:rPr lang="en-US"/>
              <a:t>There is no single OO programming style or set of OO language features: they are often debated and they are evolving</a:t>
            </a:r>
          </a:p>
          <a:p>
            <a:r>
              <a:rPr lang="en-US"/>
              <a:t>Be skeptical of definitions!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1878-7162-574C-89B7-A39232B1159F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46B4-8E84-ED4A-81F1-A095F35C5C54}" type="slidenum">
              <a:rPr lang="en-US"/>
              <a:pPr/>
              <a:t>5</a:t>
            </a:fld>
            <a:endParaRPr lang="en-US"/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72390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public class Node {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Arial Unicode MS" pitchFamily="-112" charset="0"/>
                <a:cs typeface="Arial Unicode MS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String 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private Node 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Node(String theData, Node theLink)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data = theData;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link = theLink;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String getData()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public Node getLink() {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return 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}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3429000" y="4648200"/>
            <a:ext cx="480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previous Java example: a node used to build a stack of 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Class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Two fields, </a:t>
            </a:r>
            <a:r>
              <a:rPr lang="en-US" b="1">
                <a:latin typeface="Courier New" pitchFamily="-112" charset="0"/>
              </a:rPr>
              <a:t>data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link</a:t>
            </a:r>
          </a:p>
          <a:p>
            <a:pPr>
              <a:lnSpc>
                <a:spcPct val="90000"/>
              </a:lnSpc>
            </a:pPr>
            <a:r>
              <a:rPr lang="en-US"/>
              <a:t>One constructor that sets </a:t>
            </a:r>
            <a:r>
              <a:rPr lang="en-US" b="1">
                <a:latin typeface="Courier New" pitchFamily="-112" charset="0"/>
              </a:rPr>
              <a:t>data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link</a:t>
            </a:r>
          </a:p>
          <a:p>
            <a:pPr>
              <a:lnSpc>
                <a:spcPct val="90000"/>
              </a:lnSpc>
            </a:pPr>
            <a:r>
              <a:rPr lang="en-US"/>
              <a:t>Two methods: </a:t>
            </a:r>
            <a:r>
              <a:rPr lang="en-US" b="1">
                <a:latin typeface="Courier New" pitchFamily="-112" charset="0"/>
              </a:rPr>
              <a:t>getData</a:t>
            </a:r>
            <a:r>
              <a:rPr lang="en-US"/>
              <a:t> and </a:t>
            </a:r>
            <a:r>
              <a:rPr lang="en-US" b="1">
                <a:latin typeface="Courier New" pitchFamily="-112" charset="0"/>
              </a:rPr>
              <a:t>getLink</a:t>
            </a:r>
          </a:p>
          <a:p>
            <a:pPr>
              <a:lnSpc>
                <a:spcPct val="90000"/>
              </a:lnSpc>
            </a:pPr>
            <a:r>
              <a:rPr lang="en-US"/>
              <a:t>In the abstract, an object takes a message (“get data”, “get link”) and produces a response (a String or another object)</a:t>
            </a:r>
          </a:p>
          <a:p>
            <a:pPr>
              <a:lnSpc>
                <a:spcPct val="90000"/>
              </a:lnSpc>
            </a:pPr>
            <a:r>
              <a:rPr lang="en-US"/>
              <a:t>An object is a bit like a function of type </a:t>
            </a:r>
            <a:r>
              <a:rPr lang="en-US" b="1">
                <a:latin typeface="Courier New" pitchFamily="-112" charset="0"/>
              </a:rPr>
              <a:t>message-&gt;response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0E5D-31ED-4B45-AA1A-3A2930EBF7F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676F-BB85-E44F-9C7B-11C21C91186D}" type="slidenum">
              <a:rPr lang="en-US"/>
              <a:pPr/>
              <a:t>7</a:t>
            </a:fld>
            <a:endParaRPr lang="en-US"/>
          </a:p>
        </p:txBody>
      </p:sp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239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datatype message =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GetData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GetLink;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datatype response =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  Data of string 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Object of message -&gt; response;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node data link GetData = Data data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  | node data link GetLink = Object link;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1066800" y="3657600"/>
            <a:ext cx="75438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Same OO idea in ML.</a:t>
            </a:r>
          </a:p>
          <a:p>
            <a:pPr>
              <a:spcBef>
                <a:spcPct val="50000"/>
              </a:spcBef>
            </a:pPr>
            <a:r>
              <a:rPr lang="en-US"/>
              <a:t>We have a type for messages and a type for responses.</a:t>
            </a:r>
          </a:p>
          <a:p>
            <a:pPr>
              <a:spcBef>
                <a:spcPct val="50000"/>
              </a:spcBef>
            </a:pPr>
            <a:r>
              <a:rPr lang="en-US"/>
              <a:t>To construct a node we call </a:t>
            </a:r>
            <a:r>
              <a:rPr lang="en-US" b="1">
                <a:latin typeface="Courier New" pitchFamily="-112" charset="0"/>
              </a:rPr>
              <a:t>node</a:t>
            </a:r>
            <a:r>
              <a:rPr lang="en-US"/>
              <a:t>, passing the first two parameters.</a:t>
            </a:r>
          </a:p>
          <a:p>
            <a:pPr>
              <a:spcBef>
                <a:spcPct val="50000"/>
              </a:spcBef>
            </a:pPr>
            <a:r>
              <a:rPr lang="en-US"/>
              <a:t>Result is a function of type </a:t>
            </a:r>
            <a:r>
              <a:rPr lang="en-US" b="1">
                <a:latin typeface="Courier New" pitchFamily="-112" charset="0"/>
              </a:rPr>
              <a:t>message-&gt;response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Examples</a:t>
            </a:r>
          </a:p>
        </p:txBody>
      </p:sp>
      <p:sp>
        <p:nvSpPr>
          <p:cNvPr id="411654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1905000"/>
          </a:xfrm>
        </p:spPr>
        <p:txBody>
          <a:bodyPr/>
          <a:lstStyle/>
          <a:p>
            <a:r>
              <a:rPr lang="en-US" sz="2800"/>
              <a:t>Objects responding to messages</a:t>
            </a:r>
          </a:p>
          <a:p>
            <a:r>
              <a:rPr lang="en-US" sz="2800" b="1">
                <a:latin typeface="Courier New" pitchFamily="-112" charset="0"/>
              </a:rPr>
              <a:t>null</a:t>
            </a:r>
            <a:r>
              <a:rPr lang="en-US" sz="2800"/>
              <a:t> has to be something of the object type (</a:t>
            </a:r>
            <a:r>
              <a:rPr lang="en-US" sz="2800" b="1">
                <a:latin typeface="Courier New" pitchFamily="-112" charset="0"/>
              </a:rPr>
              <a:t>message-&gt;response</a:t>
            </a:r>
            <a:r>
              <a:rPr lang="en-US" sz="2800"/>
              <a:t>); we could use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59F-F1C8-0747-9590-662277527166}" type="slidenum">
              <a:rPr lang="en-US"/>
              <a:pPr/>
              <a:t>8</a:t>
            </a:fld>
            <a:endParaRPr lang="en-US"/>
          </a:p>
        </p:txBody>
      </p:sp>
      <p:sp>
        <p:nvSpPr>
          <p:cNvPr id="411650" name="Text Box 2"/>
          <p:cNvSpPr txBox="1">
            <a:spLocks noChangeArrowheads="1"/>
          </p:cNvSpPr>
          <p:nvPr/>
        </p:nvSpPr>
        <p:spPr bwMode="auto">
          <a:xfrm>
            <a:off x="1295400" y="1295400"/>
            <a:ext cx="723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n1 = node "Hello" null;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n1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n2 = node "world" n1;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n2 = fn : message -&gt;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n1 GetData;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it = Data "Hello" : response</a:t>
            </a:r>
            <a:b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- </a:t>
            </a:r>
            <a: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n2 GetData;</a:t>
            </a:r>
            <a:br>
              <a:rPr lang="en-US" sz="2000" b="1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val it = Data "world" : response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1905000" y="5486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-112" charset="0"/>
                <a:ea typeface="Times New Roman" pitchFamily="-112" charset="0"/>
                <a:cs typeface="Times New Roman" pitchFamily="-112" charset="0"/>
              </a:rPr>
              <a:t>fun null _ = Data "null";</a:t>
            </a:r>
            <a:r>
              <a:rPr lang="en-US" b="1">
                <a:latin typeface="Courier New" pitchFamily="-112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Class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field, </a:t>
            </a:r>
            <a:r>
              <a:rPr lang="en-US" b="1">
                <a:latin typeface="Courier New" pitchFamily="-112" charset="0"/>
              </a:rPr>
              <a:t>top</a:t>
            </a:r>
          </a:p>
          <a:p>
            <a:r>
              <a:rPr lang="en-US"/>
              <a:t>Three methods: </a:t>
            </a:r>
            <a:r>
              <a:rPr lang="en-US" b="1">
                <a:latin typeface="Courier New" pitchFamily="-112" charset="0"/>
              </a:rPr>
              <a:t>hasMore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add</a:t>
            </a:r>
            <a:r>
              <a:rPr lang="en-US"/>
              <a:t>, </a:t>
            </a:r>
            <a:r>
              <a:rPr lang="en-US" b="1">
                <a:latin typeface="Courier New" pitchFamily="-112" charset="0"/>
              </a:rPr>
              <a:t>remove</a:t>
            </a:r>
          </a:p>
          <a:p>
            <a:r>
              <a:rPr lang="en-US"/>
              <a:t>Implemented using a linked list of </a:t>
            </a:r>
            <a:r>
              <a:rPr lang="en-US" b="1">
                <a:latin typeface="Courier New" pitchFamily="-112" charset="0"/>
              </a:rPr>
              <a:t>node</a:t>
            </a:r>
            <a:r>
              <a:rPr lang="en-US"/>
              <a:t> objects</a:t>
            </a:r>
            <a:endParaRPr lang="en-US" b="1">
              <a:latin typeface="Courier New" pitchFamily="-11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Sixteen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1EB0-FC34-4F4A-9A4D-5223AF0A1E4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4952</TotalTime>
  <Words>3425</Words>
  <Application>Microsoft Macintosh PowerPoint</Application>
  <PresentationFormat>On-screen Show (4:3)</PresentationFormat>
  <Paragraphs>363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Times New Roman</vt:lpstr>
      <vt:lpstr>Monotype Sorts</vt:lpstr>
      <vt:lpstr>Courier New</vt:lpstr>
      <vt:lpstr>Arial Unicode MS</vt:lpstr>
      <vt:lpstr>parse trees</vt:lpstr>
      <vt:lpstr>Object Orientation</vt:lpstr>
      <vt:lpstr>Definitions</vt:lpstr>
      <vt:lpstr>Observations</vt:lpstr>
      <vt:lpstr>Outline</vt:lpstr>
      <vt:lpstr>Slide 5</vt:lpstr>
      <vt:lpstr>Node Class</vt:lpstr>
      <vt:lpstr>Slide 7</vt:lpstr>
      <vt:lpstr>Node Examples</vt:lpstr>
      <vt:lpstr>Stack Class</vt:lpstr>
      <vt:lpstr>Slide 10</vt:lpstr>
      <vt:lpstr>Slide 11</vt:lpstr>
      <vt:lpstr>Slide 12</vt:lpstr>
      <vt:lpstr>Inheritance, Sort Of</vt:lpstr>
      <vt:lpstr>Thoughts</vt:lpstr>
      <vt:lpstr>Outline</vt:lpstr>
      <vt:lpstr>Java</vt:lpstr>
      <vt:lpstr>Classes Used As Records</vt:lpstr>
      <vt:lpstr>A Non-OO Stack</vt:lpstr>
      <vt:lpstr>Polymorphism</vt:lpstr>
      <vt:lpstr>A Non-OO Worklist</vt:lpstr>
      <vt:lpstr>Branch On Type</vt:lpstr>
      <vt:lpstr>Drawbacks</vt:lpstr>
      <vt:lpstr>OO Advantages</vt:lpstr>
      <vt:lpstr>Thoughts</vt:lpstr>
      <vt:lpstr>Outline</vt:lpstr>
      <vt:lpstr>Classes</vt:lpstr>
      <vt:lpstr>Classes</vt:lpstr>
      <vt:lpstr>Without Classes</vt:lpstr>
      <vt:lpstr>Slide 29</vt:lpstr>
      <vt:lpstr>Prototypes</vt:lpstr>
      <vt:lpstr>Without Classes</vt:lpstr>
      <vt:lpstr>Inheritance</vt:lpstr>
      <vt:lpstr>Inheritance Questions</vt:lpstr>
      <vt:lpstr>Inheritance Questions</vt:lpstr>
      <vt:lpstr>Inheritance Questions</vt:lpstr>
      <vt:lpstr>Encapsulation</vt:lpstr>
      <vt:lpstr>Visibility Of Fields And Methods</vt:lpstr>
      <vt:lpstr>Polymorphism</vt:lpstr>
      <vt:lpstr>Example: Java</vt:lpstr>
      <vt:lpstr>Dynamic Dispatch</vt:lpstr>
      <vt:lpstr>Implementation And Type</vt:lpstr>
      <vt:lpstr>Implementation And Type</vt:lpstr>
      <vt:lpstr>About Dynamic Typing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subject>Textbook, Chapter Sixteen</dc:subject>
  <dc:creator>Adam Webber</dc:creator>
  <cp:lastModifiedBy>Adam Webber</cp:lastModifiedBy>
  <cp:revision>68</cp:revision>
  <dcterms:created xsi:type="dcterms:W3CDTF">2010-03-19T16:10:54Z</dcterms:created>
  <dcterms:modified xsi:type="dcterms:W3CDTF">2010-03-19T16:20:14Z</dcterms:modified>
</cp:coreProperties>
</file>