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Default Extension="wmf" ContentType="image/x-wmf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8" r:id="rId9"/>
    <p:sldId id="32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21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22" r:id="rId32"/>
    <p:sldId id="286" r:id="rId33"/>
    <p:sldId id="329" r:id="rId34"/>
    <p:sldId id="288" r:id="rId35"/>
    <p:sldId id="289" r:id="rId36"/>
    <p:sldId id="290" r:id="rId37"/>
    <p:sldId id="292" r:id="rId38"/>
    <p:sldId id="293" r:id="rId39"/>
    <p:sldId id="32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24" r:id="rId59"/>
    <p:sldId id="314" r:id="rId60"/>
    <p:sldId id="315" r:id="rId61"/>
    <p:sldId id="316" r:id="rId62"/>
    <p:sldId id="325" r:id="rId63"/>
    <p:sldId id="318" r:id="rId64"/>
    <p:sldId id="327" r:id="rId65"/>
    <p:sldId id="319" r:id="rId66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2235" autoAdjust="0"/>
  </p:normalViewPr>
  <p:slideViewPr>
    <p:cSldViewPr>
      <p:cViewPr varScale="1">
        <p:scale>
          <a:sx n="109" d="100"/>
          <a:sy n="109" d="100"/>
        </p:scale>
        <p:origin x="-5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viewProps" Target="view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tableStyles" Target="tableStyles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printerSettings" Target="printerSettings/printerSettings1.bin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handoutMaster" Target="handoutMasters/handoutMaster1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8BCBE516-F846-6E4A-B03E-56A923B1689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FE501CFC-A13C-0641-9392-7DD0A3D576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E8AB0-0416-1F4E-85CF-FB79EC16289D}" type="slidenum">
              <a:rPr lang="en-US"/>
              <a:pPr/>
              <a:t>1</a:t>
            </a:fld>
            <a:endParaRPr lang="en-US"/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0B74CC-98ED-7042-B214-5A14A148F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D96EFA-F0D0-5849-B217-73105C8EF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152139-4D54-B740-A871-0058CA215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BDA902C-1DA5-834B-A713-4DAEBF53F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229A0F-41B1-0349-9068-7B3999F283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CD22BA-238A-654C-BFC4-D226FFFAB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A717F96-107F-9945-B1A7-067B70948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3607D19-D30F-574F-8CF9-B26E2E7B8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538E53-8708-C544-AFCC-6822B95C9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887311-DEE1-074D-A2FC-4149D8190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38733AF-99F5-8441-B49B-A7B127CEC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D7A9C1-E001-4D4F-8D8F-078314F35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1" Type="http://schemas.openxmlformats.org/officeDocument/2006/relationships/vmlDrawing" Target="../drawings/vmlDrawing2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A Third Look At Java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C1F5FA5-9E69-114C-B501-AA496352EDE2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Statement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352800"/>
            <a:ext cx="77724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Simplified… full syntax later</a:t>
            </a:r>
          </a:p>
          <a:p>
            <a:pPr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/>
              <a:t> is a throwable class name</a:t>
            </a:r>
          </a:p>
          <a:p>
            <a:pPr>
              <a:lnSpc>
                <a:spcPct val="90000"/>
              </a:lnSpc>
            </a:pPr>
            <a:r>
              <a:rPr lang="en-US"/>
              <a:t>Does the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part</a:t>
            </a:r>
          </a:p>
          <a:p>
            <a:pPr>
              <a:lnSpc>
                <a:spcPct val="90000"/>
              </a:lnSpc>
            </a:pPr>
            <a:r>
              <a:rPr lang="en-US"/>
              <a:t>Does the </a:t>
            </a:r>
            <a:r>
              <a:rPr lang="en-US" b="1">
                <a:latin typeface="Courier New" pitchFamily="-112" charset="0"/>
              </a:rPr>
              <a:t>catch</a:t>
            </a:r>
            <a:r>
              <a:rPr lang="en-US"/>
              <a:t> part only if the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part throws an exception of the given 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A312-0919-8B4B-B71F-64FC6EF18B63}" type="slidenum">
              <a:rPr lang="en-US"/>
              <a:pPr/>
              <a:t>10</a:t>
            </a:fld>
            <a:endParaRPr lang="en-US"/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7924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try-statement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try-part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try-part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try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compound-statement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catch (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variable-name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)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        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compound-statement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4574-64E7-E64B-B768-D59EA4EA2091}" type="slidenum">
              <a:rPr lang="en-US"/>
              <a:pPr/>
              <a:t>11</a:t>
            </a:fld>
            <a:endParaRPr lang="en-US"/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685800" y="1371600"/>
            <a:ext cx="83058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Test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static void main(String[] args)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try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int i = Integer.parseInt(args[0]);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int j = Integer.parseInt(args[1]);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System.out.println(i/j);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catch (ArithmeticException a)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System.out.println("You're dividing by zero!");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1905000" y="4648200"/>
            <a:ext cx="647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This will catch and handle any </a:t>
            </a:r>
            <a:r>
              <a:rPr lang="en-US" sz="2000" b="1">
                <a:latin typeface="Courier New" pitchFamily="-112" charset="0"/>
              </a:rPr>
              <a:t>ArithmeticException</a:t>
            </a:r>
            <a:r>
              <a:rPr lang="en-US" sz="2000"/>
              <a:t>.</a:t>
            </a:r>
          </a:p>
          <a:p>
            <a:r>
              <a:rPr lang="en-US" sz="2000"/>
              <a:t>Other exceptions will still get the language system’s default behavior.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"/>
            <a:ext cx="7772400" cy="11049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657600"/>
            <a:ext cx="7772400" cy="2743200"/>
          </a:xfrm>
        </p:spPr>
        <p:txBody>
          <a:bodyPr/>
          <a:lstStyle/>
          <a:p>
            <a:r>
              <a:rPr lang="en-US"/>
              <a:t>Catch type chooses exceptions to catch:</a:t>
            </a:r>
          </a:p>
          <a:p>
            <a:pPr lvl="1"/>
            <a:r>
              <a:rPr lang="en-US" b="1">
                <a:latin typeface="Courier New" pitchFamily="-112" charset="0"/>
              </a:rPr>
              <a:t>ArithmeticException</a:t>
            </a:r>
            <a:r>
              <a:rPr lang="en-US"/>
              <a:t> got zero division</a:t>
            </a:r>
          </a:p>
          <a:p>
            <a:pPr lvl="1"/>
            <a:r>
              <a:rPr lang="en-US" b="1">
                <a:latin typeface="Courier New" pitchFamily="-112" charset="0"/>
              </a:rPr>
              <a:t>RuntimeException</a:t>
            </a:r>
            <a:r>
              <a:rPr lang="en-US"/>
              <a:t> would get both examples above</a:t>
            </a:r>
          </a:p>
          <a:p>
            <a:pPr lvl="1"/>
            <a:r>
              <a:rPr lang="en-US" b="1">
                <a:latin typeface="Courier New" pitchFamily="-112" charset="0"/>
              </a:rPr>
              <a:t>Throwable</a:t>
            </a:r>
            <a:r>
              <a:rPr lang="en-US"/>
              <a:t> would get all possible exceptions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90A-DF4C-D34E-8B17-DD6CD0EE102F}" type="slidenum">
              <a:rPr lang="en-US"/>
              <a:pPr/>
              <a:t>12</a:t>
            </a:fld>
            <a:endParaRPr lang="en-US"/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1295400" y="990600"/>
            <a:ext cx="6934200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</a:t>
            </a:r>
            <a:r>
              <a:rPr lang="en-US" sz="2000" i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java Test 6 3</a:t>
            </a:r>
            <a:r>
              <a:rPr lang="en-US" sz="2000" i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i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2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sz="2000" i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java Test 6 0</a:t>
            </a:r>
            <a:br>
              <a:rPr lang="en-US" sz="2000" i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You're dividing by zero!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sz="2000" i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java Test</a:t>
            </a:r>
            <a:br>
              <a:rPr lang="en-US" sz="2000" i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Exception in thread "main"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java.lang.ArrayIndexOutOfBoundsException: 0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at Test.main(Test.java:3)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The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Statement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statement can be just another in a sequence of statements</a:t>
            </a:r>
          </a:p>
          <a:p>
            <a:pPr>
              <a:lnSpc>
                <a:spcPct val="90000"/>
              </a:lnSpc>
            </a:pPr>
            <a:r>
              <a:rPr lang="en-US"/>
              <a:t>If no exception occurs in the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part, the </a:t>
            </a:r>
            <a:r>
              <a:rPr lang="en-US" b="1">
                <a:latin typeface="Courier New" pitchFamily="-112" charset="0"/>
              </a:rPr>
              <a:t>catch</a:t>
            </a:r>
            <a:r>
              <a:rPr lang="en-US"/>
              <a:t> part is not executed</a:t>
            </a:r>
          </a:p>
          <a:p>
            <a:pPr>
              <a:lnSpc>
                <a:spcPct val="90000"/>
              </a:lnSpc>
            </a:pPr>
            <a:r>
              <a:rPr lang="en-US"/>
              <a:t>If no exception occurs in the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part, or if there is an exception which is caught in the </a:t>
            </a:r>
            <a:r>
              <a:rPr lang="en-US" b="1">
                <a:latin typeface="Courier New" pitchFamily="-112" charset="0"/>
              </a:rPr>
              <a:t>catch</a:t>
            </a:r>
            <a:r>
              <a:rPr lang="en-US"/>
              <a:t> part, execution continues with the statement following the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EE4B-C6D9-AF47-A24D-F2DB72D01BC5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Handled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F57A-7B35-5A47-9F52-221747E59F0C}" type="slidenum">
              <a:rPr lang="en-US"/>
              <a:pPr/>
              <a:t>14</a:t>
            </a:fld>
            <a:endParaRPr lang="en-US"/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1676400" y="1600200"/>
            <a:ext cx="52578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System.out.print("1, 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try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String s = null;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s.length();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catch (NullPointerException e)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System.out.print("2, 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System.out.println("3");</a:t>
            </a:r>
            <a:endParaRPr lang="en-US" sz="2000"/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1143000" y="4876800"/>
            <a:ext cx="5486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This just prints the line </a:t>
            </a:r>
          </a:p>
          <a:p>
            <a:pPr>
              <a:spcBef>
                <a:spcPct val="50000"/>
              </a:spcBef>
            </a:pPr>
            <a:r>
              <a:rPr lang="en-US"/>
              <a:t>	</a:t>
            </a:r>
            <a:r>
              <a:rPr lang="en-US" b="1">
                <a:latin typeface="Courier New" pitchFamily="-112" charset="0"/>
              </a:rPr>
              <a:t>1, 2, 3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 From Called Method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statement gets a chance to catch exceptions thrown while the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part runs</a:t>
            </a:r>
          </a:p>
          <a:p>
            <a:r>
              <a:rPr lang="en-US"/>
              <a:t>That includes exceptions thrown by methods called from the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part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5AD-4E8E-CE47-8B38-94384DCF022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886200"/>
            <a:ext cx="77724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b="1">
                <a:latin typeface="Courier New" pitchFamily="-112" charset="0"/>
              </a:rPr>
              <a:t>g</a:t>
            </a:r>
            <a:r>
              <a:rPr lang="en-US"/>
              <a:t> throws an </a:t>
            </a:r>
            <a:r>
              <a:rPr lang="en-US" b="1">
                <a:latin typeface="Courier New" pitchFamily="-112" charset="0"/>
              </a:rPr>
              <a:t>ArithmeticException</a:t>
            </a:r>
            <a:r>
              <a:rPr lang="en-US"/>
              <a:t>, that it does not catch, </a:t>
            </a:r>
            <a:r>
              <a:rPr lang="en-US" b="1">
                <a:latin typeface="Courier New" pitchFamily="-112" charset="0"/>
              </a:rPr>
              <a:t>f</a:t>
            </a:r>
            <a:r>
              <a:rPr lang="en-US"/>
              <a:t> will get it</a:t>
            </a:r>
          </a:p>
          <a:p>
            <a:pPr>
              <a:lnSpc>
                <a:spcPct val="90000"/>
              </a:lnSpc>
            </a:pPr>
            <a:r>
              <a:rPr lang="en-US"/>
              <a:t>In general, the throw and the catch can be separated by any number of method invocations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4145-B2D3-034F-BF87-C5A25A7BEFCE}" type="slidenum">
              <a:rPr lang="en-US"/>
              <a:pPr/>
              <a:t>16</a:t>
            </a:fld>
            <a:endParaRPr lang="en-US"/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1600200" y="914400"/>
            <a:ext cx="68580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void f() {</a:t>
            </a: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try { 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g(); 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 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catch (ArithmeticException a) {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… 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609600"/>
            <a:ext cx="4800600" cy="5257800"/>
          </a:xfrm>
        </p:spPr>
        <p:txBody>
          <a:bodyPr/>
          <a:lstStyle/>
          <a:p>
            <a:r>
              <a:rPr lang="en-US"/>
              <a:t>If </a:t>
            </a:r>
            <a:r>
              <a:rPr lang="en-US" b="1">
                <a:latin typeface="Courier New" pitchFamily="-112" charset="0"/>
              </a:rPr>
              <a:t>z</a:t>
            </a:r>
            <a:r>
              <a:rPr lang="en-US"/>
              <a:t> throws an exception it does not catch, </a:t>
            </a:r>
            <a:r>
              <a:rPr lang="en-US" b="1">
                <a:latin typeface="Courier New" pitchFamily="-112" charset="0"/>
              </a:rPr>
              <a:t>z</a:t>
            </a:r>
            <a:r>
              <a:rPr lang="en-US"/>
              <a:t>’s activation stops…</a:t>
            </a:r>
          </a:p>
          <a:p>
            <a:r>
              <a:rPr lang="en-US"/>
              <a:t>…then </a:t>
            </a:r>
            <a:r>
              <a:rPr lang="en-US" b="1">
                <a:latin typeface="Courier New" pitchFamily="-112" charset="0"/>
              </a:rPr>
              <a:t>y</a:t>
            </a:r>
            <a:r>
              <a:rPr lang="en-US"/>
              <a:t> gets a chance to catch it; if it doesn’t, </a:t>
            </a:r>
            <a:r>
              <a:rPr lang="en-US" b="1">
                <a:latin typeface="Courier New" pitchFamily="-112" charset="0"/>
              </a:rPr>
              <a:t>y</a:t>
            </a:r>
            <a:r>
              <a:rPr lang="en-US"/>
              <a:t>’s activation stops…</a:t>
            </a:r>
          </a:p>
          <a:p>
            <a:r>
              <a:rPr lang="en-US"/>
              <a:t>…and so on all the way back to </a:t>
            </a:r>
            <a:r>
              <a:rPr lang="en-US" b="1">
                <a:latin typeface="Courier New" pitchFamily="-112" charset="0"/>
              </a:rPr>
              <a:t>f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B5D1-13D1-E843-A648-2B5C13A4BCF6}" type="slidenum">
              <a:rPr lang="en-US"/>
              <a:pPr/>
              <a:t>17</a:t>
            </a:fld>
            <a:endParaRPr lang="en-US"/>
          </a:p>
        </p:txBody>
      </p:sp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3214688" y="1728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5029200" y="762000"/>
          <a:ext cx="3892550" cy="4876800"/>
        </p:xfrm>
        <a:graphic>
          <a:graphicData uri="http://schemas.openxmlformats.org/presentationml/2006/ole">
            <p:oleObj spid="_x0000_s418820" r:id="rId3" imgW="2705100" imgH="339852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Long-Distance Throws</a:t>
            </a:r>
          </a:p>
        </p:txBody>
      </p:sp>
      <p:sp>
        <p:nvSpPr>
          <p:cNvPr id="419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That kind of long-distance throw is one of the big advantages of exception handling</a:t>
            </a:r>
          </a:p>
          <a:p>
            <a:r>
              <a:rPr lang="en-US"/>
              <a:t>All intermediate activations between the throw and the catch are stopped and popped</a:t>
            </a:r>
          </a:p>
          <a:p>
            <a:r>
              <a:rPr lang="en-US"/>
              <a:t>If not throwing or catching, they need not know anything about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48AB-630E-5D4B-9445-3A192D02CCF3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/>
              <a:t>Multiple </a:t>
            </a:r>
            <a:r>
              <a:rPr lang="en-US" b="1">
                <a:latin typeface="Courier New" pitchFamily="-112" charset="0"/>
              </a:rPr>
              <a:t>catch</a:t>
            </a:r>
            <a:r>
              <a:rPr lang="en-US"/>
              <a:t> Parts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429000"/>
            <a:ext cx="77724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 catch more than one kind of exception, a </a:t>
            </a:r>
            <a:r>
              <a:rPr lang="en-US" b="1">
                <a:latin typeface="Courier New" pitchFamily="-112" charset="0"/>
              </a:rPr>
              <a:t>catch</a:t>
            </a:r>
            <a:r>
              <a:rPr lang="en-US"/>
              <a:t> part can specify some general superclass like </a:t>
            </a:r>
            <a:r>
              <a:rPr lang="en-US" b="1">
                <a:latin typeface="Courier New" pitchFamily="-112" charset="0"/>
              </a:rPr>
              <a:t>RuntimeException</a:t>
            </a:r>
          </a:p>
          <a:p>
            <a:pPr>
              <a:lnSpc>
                <a:spcPct val="90000"/>
              </a:lnSpc>
            </a:pPr>
            <a:r>
              <a:rPr lang="en-US"/>
              <a:t>But usually, to handle different kinds of exceptions differently, you use multiple </a:t>
            </a:r>
            <a:r>
              <a:rPr lang="en-US" b="1">
                <a:latin typeface="Courier New" pitchFamily="-112" charset="0"/>
              </a:rPr>
              <a:t>catch</a:t>
            </a:r>
            <a:r>
              <a:rPr lang="en-US"/>
              <a:t> parts</a:t>
            </a:r>
            <a:endParaRPr lang="en-US" b="1">
              <a:latin typeface="Courier New" pitchFamily="-112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FD87-F95E-D84D-A488-DD6865A75791}" type="slidenum">
              <a:rPr lang="en-US"/>
              <a:pPr/>
              <a:t>19</a:t>
            </a:fld>
            <a:endParaRPr lang="en-US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762000" y="1143000"/>
            <a:ext cx="8229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try-statement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try-part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catch-parts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try-part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try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compound-statement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catch-parts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catch-parts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    | 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catch (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variable-name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b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         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compound-statement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Little Demo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4009-5FAE-B74B-BA6B-F398DD42C9EC}" type="slidenum">
              <a:rPr lang="en-US"/>
              <a:pPr/>
              <a:t>2</a:t>
            </a:fld>
            <a:endParaRPr lang="en-US"/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1371600" y="1371600"/>
            <a:ext cx="6705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Test {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static void main(String[] args)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int i = Integer.parseInt(args[0]);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int j = Integer.parseInt(args[1]);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System.out.println(i/j);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  <a:endParaRPr lang="en-US" sz="2000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1219200" y="3810000"/>
            <a:ext cx="73152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</a:t>
            </a:r>
            <a:r>
              <a:rPr lang="en-US" sz="2000" i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javac Test.java</a:t>
            </a:r>
            <a:r>
              <a:rPr lang="en-US" sz="2000" i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i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sz="2000" i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java Test 6 3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2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endParaRPr 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D810-8138-0640-9294-FF126B848415}" type="slidenum">
              <a:rPr lang="en-US"/>
              <a:pPr/>
              <a:t>20</a:t>
            </a:fld>
            <a:endParaRPr lang="en-US"/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83058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static void main(String[] args)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try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int i = Integer.parseInt(args[0]);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int j = Integer.parseInt(args[1]);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System.out.println(i/j);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catch (ArithmeticException a)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System.out.println("You're dividing by zero!");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catch (ArrayIndexOutOfBoundsException a)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System.out.println("Requires two parameters.");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1905000" y="5029200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This will catch and handle both </a:t>
            </a:r>
            <a:r>
              <a:rPr lang="en-US" sz="2000" b="1">
                <a:latin typeface="Courier New" pitchFamily="-112" charset="0"/>
              </a:rPr>
              <a:t>ArithmeticException </a:t>
            </a:r>
            <a:r>
              <a:rPr lang="en-US" sz="2000"/>
              <a:t>and </a:t>
            </a:r>
            <a:r>
              <a:rPr lang="en-US" sz="2000" b="1">
                <a:latin typeface="Courier New" pitchFamily="-112" charset="0"/>
              </a:rPr>
              <a:t>ArrayIndexOutOfBoundsException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"/>
            <a:ext cx="7772400" cy="11049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78D2-E20D-E649-B528-2C0BA923D1FE}" type="slidenum">
              <a:rPr lang="en-US"/>
              <a:pPr/>
              <a:t>21</a:t>
            </a:fld>
            <a:endParaRPr lang="en-US"/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838200" y="1203325"/>
            <a:ext cx="8153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static void main(String[] args)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try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int i = Integer.parseInt(args[0]);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int j = Integer.parseInt(args[1]);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System.out.println(i/j);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catch (ArithmeticException a)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System.out.println("You're dividing by zero!");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catch (ArrayIndexOutOfBoundsException a)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System.out.println("Requires two parameters.");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catch (RuntimeException a)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System.out.println("Runtime exception.");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Catch Parts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If an exception from the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part matches more than one of the </a:t>
            </a:r>
            <a:r>
              <a:rPr lang="en-US" b="1">
                <a:latin typeface="Courier New" pitchFamily="-112" charset="0"/>
              </a:rPr>
              <a:t>catch</a:t>
            </a:r>
            <a:r>
              <a:rPr lang="en-US"/>
              <a:t> parts, only the first matching </a:t>
            </a:r>
            <a:r>
              <a:rPr lang="en-US" b="1">
                <a:latin typeface="Courier New" pitchFamily="-112" charset="0"/>
              </a:rPr>
              <a:t>catch</a:t>
            </a:r>
            <a:r>
              <a:rPr lang="en-US"/>
              <a:t> part is executed</a:t>
            </a:r>
          </a:p>
          <a:p>
            <a:pPr>
              <a:lnSpc>
                <a:spcPct val="90000"/>
              </a:lnSpc>
            </a:pPr>
            <a:r>
              <a:rPr lang="en-US"/>
              <a:t>A common pattern: </a:t>
            </a:r>
            <a:r>
              <a:rPr lang="en-US" b="1">
                <a:latin typeface="Courier New" pitchFamily="-112" charset="0"/>
              </a:rPr>
              <a:t>catch</a:t>
            </a:r>
            <a:r>
              <a:rPr lang="en-US"/>
              <a:t> parts for specific cases first, and a more general one at the end</a:t>
            </a:r>
          </a:p>
          <a:p>
            <a:pPr>
              <a:lnSpc>
                <a:spcPct val="90000"/>
              </a:lnSpc>
            </a:pPr>
            <a:r>
              <a:rPr lang="en-US"/>
              <a:t>Note that Java does not allow unreachable </a:t>
            </a:r>
            <a:r>
              <a:rPr lang="en-US" b="1">
                <a:latin typeface="Courier New" pitchFamily="-112" charset="0"/>
              </a:rPr>
              <a:t>catch</a:t>
            </a:r>
            <a:r>
              <a:rPr lang="en-US"/>
              <a:t> parts, or unreachable code in general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F08-03CE-6A40-B787-BD03655AB22D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17.2  Throwable classes</a:t>
            </a:r>
          </a:p>
          <a:p>
            <a:r>
              <a:rPr lang="en-US">
                <a:solidFill>
                  <a:schemeClr val="bg2"/>
                </a:solidFill>
              </a:rPr>
              <a:t>17.3  Catching exceptions</a:t>
            </a:r>
          </a:p>
          <a:p>
            <a:r>
              <a:rPr lang="en-US"/>
              <a:t>17.4  Throwing exceptions</a:t>
            </a:r>
          </a:p>
          <a:p>
            <a:r>
              <a:rPr lang="en-US">
                <a:solidFill>
                  <a:schemeClr val="bg2"/>
                </a:solidFill>
              </a:rPr>
              <a:t>17.5  Checked exceptions</a:t>
            </a:r>
          </a:p>
          <a:p>
            <a:r>
              <a:rPr lang="en-US">
                <a:solidFill>
                  <a:schemeClr val="bg2"/>
                </a:solidFill>
              </a:rPr>
              <a:t>17.6  Error handling</a:t>
            </a:r>
          </a:p>
          <a:p>
            <a:r>
              <a:rPr lang="en-US">
                <a:solidFill>
                  <a:schemeClr val="bg2"/>
                </a:solidFill>
              </a:rPr>
              <a:t>17.7  Finally</a:t>
            </a:r>
          </a:p>
          <a:p>
            <a:r>
              <a:rPr lang="en-US">
                <a:solidFill>
                  <a:schemeClr val="bg2"/>
                </a:solidFill>
              </a:rPr>
              <a:t>17.8  Farewell to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085E-15EC-CE4D-9EB4-11EB33944591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throw</a:t>
            </a:r>
            <a:r>
              <a:rPr lang="en-US"/>
              <a:t> Statement</a:t>
            </a:r>
          </a:p>
        </p:txBody>
      </p:sp>
      <p:sp>
        <p:nvSpPr>
          <p:cNvPr id="427013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772400" cy="2743200"/>
          </a:xfrm>
        </p:spPr>
        <p:txBody>
          <a:bodyPr/>
          <a:lstStyle/>
          <a:p>
            <a:r>
              <a:rPr lang="en-US"/>
              <a:t>Most exceptions are thrown automatically by the language system</a:t>
            </a:r>
          </a:p>
          <a:p>
            <a:r>
              <a:rPr lang="en-US"/>
              <a:t>Sometimes you want to throw your own</a:t>
            </a:r>
          </a:p>
          <a:p>
            <a:r>
              <a:rPr lang="en-US"/>
              <a:t>The 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expression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/>
              <a:t> is a reference to a throwable object—usually, a new one: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4FA1-123A-4846-B267-52BE271C6BD1}" type="slidenum">
              <a:rPr lang="en-US"/>
              <a:pPr/>
              <a:t>24</a:t>
            </a:fld>
            <a:endParaRPr lang="en-US"/>
          </a:p>
        </p:txBody>
      </p:sp>
      <p:sp>
        <p:nvSpPr>
          <p:cNvPr id="427014" name="Text Box 6"/>
          <p:cNvSpPr txBox="1">
            <a:spLocks noChangeArrowheads="1"/>
          </p:cNvSpPr>
          <p:nvPr/>
        </p:nvSpPr>
        <p:spPr bwMode="auto">
          <a:xfrm>
            <a:off x="1524000" y="16764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throw-statement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</a:t>
            </a: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throw 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expression</a:t>
            </a:r>
            <a:r>
              <a:rPr lang="en-US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;</a:t>
            </a:r>
            <a:endParaRPr lang="en-US"/>
          </a:p>
        </p:txBody>
      </p:sp>
      <p:sp>
        <p:nvSpPr>
          <p:cNvPr id="427015" name="Text Box 7"/>
          <p:cNvSpPr txBox="1">
            <a:spLocks noChangeArrowheads="1"/>
          </p:cNvSpPr>
          <p:nvPr/>
        </p:nvSpPr>
        <p:spPr bwMode="auto">
          <a:xfrm>
            <a:off x="1524000" y="53340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throw new NullPointerException();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Throwable Classes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8298-B8CF-2740-AFA2-640AC4455383}" type="slidenum">
              <a:rPr lang="en-US"/>
              <a:pPr/>
              <a:t>25</a:t>
            </a:fld>
            <a:endParaRPr lang="en-US"/>
          </a:p>
        </p:txBody>
      </p:sp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1447800" y="14478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OutOfGas extends Exception {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 sz="2000"/>
          </a:p>
        </p:txBody>
      </p:sp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2209800" y="2362200"/>
            <a:ext cx="51054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System.out.print("1, 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try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throw new OutOfGas();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catch (OutOfGas e)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System.out.print("2, 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System.out.println("3");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Exception Object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exception that was thrown is available in the catch block—as that parameter</a:t>
            </a:r>
          </a:p>
          <a:p>
            <a:pPr>
              <a:lnSpc>
                <a:spcPct val="90000"/>
              </a:lnSpc>
            </a:pPr>
            <a:r>
              <a:rPr lang="en-US"/>
              <a:t>It can be used to communicate information from the thrower to the catcher</a:t>
            </a:r>
          </a:p>
          <a:p>
            <a:pPr>
              <a:lnSpc>
                <a:spcPct val="90000"/>
              </a:lnSpc>
            </a:pPr>
            <a:r>
              <a:rPr lang="en-US"/>
              <a:t>All classes derived from </a:t>
            </a:r>
            <a:r>
              <a:rPr lang="en-US" b="1">
                <a:latin typeface="Courier New" pitchFamily="-112" charset="0"/>
              </a:rPr>
              <a:t>Throwable</a:t>
            </a:r>
            <a:r>
              <a:rPr lang="en-US"/>
              <a:t> inherit a method </a:t>
            </a:r>
            <a:r>
              <a:rPr lang="en-US" b="1">
                <a:latin typeface="Courier New" pitchFamily="-112" charset="0"/>
              </a:rPr>
              <a:t>printStackTrace</a:t>
            </a:r>
          </a:p>
          <a:p>
            <a:pPr>
              <a:lnSpc>
                <a:spcPct val="90000"/>
              </a:lnSpc>
            </a:pPr>
            <a:r>
              <a:rPr lang="en-US"/>
              <a:t>They also inherit a </a:t>
            </a:r>
            <a:r>
              <a:rPr lang="en-US" b="1">
                <a:latin typeface="Courier New" pitchFamily="-112" charset="0"/>
              </a:rPr>
              <a:t>String</a:t>
            </a:r>
            <a:r>
              <a:rPr lang="en-US"/>
              <a:t> field with a detailed error message, and a </a:t>
            </a:r>
            <a:r>
              <a:rPr lang="en-US" b="1">
                <a:latin typeface="Courier New" pitchFamily="-112" charset="0"/>
              </a:rPr>
              <a:t>getMessage</a:t>
            </a:r>
            <a:r>
              <a:rPr lang="en-US"/>
              <a:t> method to access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26EC-43C8-FE42-B533-606A50F362C9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B398-6549-CD42-8AAC-7C935F509210}" type="slidenum">
              <a:rPr lang="en-US"/>
              <a:pPr/>
              <a:t>27</a:t>
            </a:fld>
            <a:endParaRPr lang="en-US"/>
          </a:p>
        </p:txBody>
      </p:sp>
      <p:sp>
        <p:nvSpPr>
          <p:cNvPr id="431110" name="Text Box 6"/>
          <p:cNvSpPr txBox="1">
            <a:spLocks noChangeArrowheads="1"/>
          </p:cNvSpPr>
          <p:nvPr/>
        </p:nvSpPr>
        <p:spPr bwMode="auto">
          <a:xfrm>
            <a:off x="1219200" y="1371600"/>
            <a:ext cx="67818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OutOfGas extends Exception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OutOfGas(String details)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super(details);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 sz="2000"/>
          </a:p>
        </p:txBody>
      </p:sp>
      <p:sp>
        <p:nvSpPr>
          <p:cNvPr id="431111" name="Text Box 7"/>
          <p:cNvSpPr txBox="1">
            <a:spLocks noChangeArrowheads="1"/>
          </p:cNvSpPr>
          <p:nvPr/>
        </p:nvSpPr>
        <p:spPr bwMode="auto">
          <a:xfrm>
            <a:off x="1219200" y="4175125"/>
            <a:ext cx="7772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try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throw new OutOfGas("You have run out of gas.");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catch (OutOfGas e)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System.out.println(e.getMessage());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 sz="2000"/>
          </a:p>
        </p:txBody>
      </p:sp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4572000" y="2743200"/>
            <a:ext cx="396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This calls a base-class constructor to initialize the field returned by </a:t>
            </a:r>
            <a:r>
              <a:rPr lang="en-US" sz="2000" b="1">
                <a:latin typeface="Courier New" pitchFamily="-112" charset="0"/>
              </a:rPr>
              <a:t>getMessage()</a:t>
            </a:r>
            <a:r>
              <a:rPr lang="en-US" sz="2000"/>
              <a:t>.</a:t>
            </a:r>
          </a:p>
        </p:txBody>
      </p:sp>
      <p:sp>
        <p:nvSpPr>
          <p:cNvPr id="431114" name="Oval 10"/>
          <p:cNvSpPr>
            <a:spLocks noChangeArrowheads="1"/>
          </p:cNvSpPr>
          <p:nvPr/>
        </p:nvSpPr>
        <p:spPr bwMode="auto">
          <a:xfrm>
            <a:off x="1752600" y="1905000"/>
            <a:ext cx="26670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31115" name="AutoShape 11"/>
          <p:cNvCxnSpPr>
            <a:cxnSpLocks noChangeShapeType="1"/>
            <a:stCxn id="431114" idx="4"/>
            <a:endCxn id="431112" idx="1"/>
          </p:cNvCxnSpPr>
          <p:nvPr/>
        </p:nvCxnSpPr>
        <p:spPr bwMode="auto">
          <a:xfrm rot="16200000" flipH="1">
            <a:off x="3463131" y="2137569"/>
            <a:ext cx="731838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</a:t>
            </a:r>
            <a:r>
              <a:rPr lang="en-US" b="1">
                <a:latin typeface="Courier New" pitchFamily="-112" charset="0"/>
              </a:rPr>
              <a:t>super</a:t>
            </a:r>
            <a:r>
              <a:rPr lang="en-US"/>
              <a:t> In Constructors</a:t>
            </a:r>
          </a:p>
        </p:txBody>
      </p:sp>
      <p:sp>
        <p:nvSpPr>
          <p:cNvPr id="4321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first statement in a constructor can be a call to </a:t>
            </a:r>
            <a:r>
              <a:rPr lang="en-US" b="1">
                <a:latin typeface="Courier New" pitchFamily="-112" charset="0"/>
              </a:rPr>
              <a:t>super</a:t>
            </a:r>
            <a:r>
              <a:rPr lang="en-US"/>
              <a:t> (with parameters, if needed)</a:t>
            </a:r>
          </a:p>
          <a:p>
            <a:pPr>
              <a:lnSpc>
                <a:spcPct val="90000"/>
              </a:lnSpc>
            </a:pPr>
            <a:r>
              <a:rPr lang="en-US"/>
              <a:t>That calls a base class constructor</a:t>
            </a:r>
          </a:p>
          <a:p>
            <a:pPr>
              <a:lnSpc>
                <a:spcPct val="90000"/>
              </a:lnSpc>
            </a:pPr>
            <a:r>
              <a:rPr lang="en-US"/>
              <a:t>Used to initialize inherited fields</a:t>
            </a:r>
          </a:p>
          <a:p>
            <a:pPr>
              <a:lnSpc>
                <a:spcPct val="90000"/>
              </a:lnSpc>
            </a:pPr>
            <a:r>
              <a:rPr lang="en-US"/>
              <a:t>All constructors (except in </a:t>
            </a:r>
            <a:r>
              <a:rPr lang="en-US" b="1">
                <a:latin typeface="Courier New" pitchFamily="-112" charset="0"/>
              </a:rPr>
              <a:t>Object</a:t>
            </a:r>
            <a:r>
              <a:rPr lang="en-US"/>
              <a:t>) start with a call to another constructor—if you don’t include one, Java calls </a:t>
            </a:r>
            <a:r>
              <a:rPr lang="en-US" b="1">
                <a:latin typeface="Courier New" pitchFamily="-112" charset="0"/>
              </a:rPr>
              <a:t>super()</a:t>
            </a:r>
            <a:r>
              <a:rPr lang="en-US"/>
              <a:t> implicitly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3423-B3EE-8944-8225-F7CDAD55DA5B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Constructors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752600"/>
          </a:xfrm>
        </p:spPr>
        <p:txBody>
          <a:bodyPr/>
          <a:lstStyle/>
          <a:p>
            <a:r>
              <a:rPr lang="en-US"/>
              <a:t>Also, all classes have at least one constructor—if you don’t include one, Java provides a no-arg constructor implicitly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A1CE-C0A9-F448-88EA-2327523DF2A3}" type="slidenum">
              <a:rPr lang="en-US"/>
              <a:pPr/>
              <a:t>29</a:t>
            </a:fld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914400" y="3429000"/>
            <a:ext cx="74676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OutOfGas extends Exception {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2000" b="1">
              <a:solidFill>
                <a:srgbClr val="000000"/>
              </a:solidFill>
              <a:latin typeface="Courier New" pitchFamily="-112" charset="0"/>
              <a:ea typeface="Courier New" pitchFamily="-112" charset="0"/>
              <a:cs typeface="Courier New" pitchFamily="-112" charset="0"/>
            </a:endParaRP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OutOfGas extends Exception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OutOfGas()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super();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  <a:endParaRPr lang="en-US"/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4876800" y="57150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These are equivalent!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122B-FD6C-D148-A491-D823E5CDC66B}" type="slidenum">
              <a:rPr lang="en-US"/>
              <a:pPr/>
              <a:t>3</a:t>
            </a:fld>
            <a:endParaRPr lang="en-US"/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7772400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sz="2000" i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java Test</a:t>
            </a:r>
            <a:r>
              <a:rPr lang="en-US" sz="2000" i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i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Exception in thread "main"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java.lang.ArrayIndexOutOfBoundsException: 0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at Test.main(Test.java:3)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</a:t>
            </a:r>
            <a:r>
              <a:rPr lang="en-US" sz="2000" i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java Test 6 0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Exception in thread "main"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java.lang.ArithmeticException: / by zero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at Test.main(Test.java:4)</a:t>
            </a:r>
            <a:endParaRPr lang="en-US" sz="2000"/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838200" y="4724400"/>
            <a:ext cx="73914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 early languages, that’s all that happened: error message, core dump, terminate.</a:t>
            </a:r>
          </a:p>
          <a:p>
            <a:pPr>
              <a:spcBef>
                <a:spcPct val="50000"/>
              </a:spcBef>
            </a:pPr>
            <a:r>
              <a:rPr lang="en-US"/>
              <a:t>Modern languages like Java support </a:t>
            </a:r>
            <a:r>
              <a:rPr lang="en-US" i="1"/>
              <a:t>exception handling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A876-4C9B-0746-9195-4B50F2CDCD26}" type="slidenum">
              <a:rPr lang="en-US"/>
              <a:pPr/>
              <a:t>30</a:t>
            </a:fld>
            <a:endParaRPr lang="en-US"/>
          </a:p>
        </p:txBody>
      </p:sp>
      <p:sp>
        <p:nvSpPr>
          <p:cNvPr id="434179" name="Text Box 3"/>
          <p:cNvSpPr txBox="1">
            <a:spLocks noChangeArrowheads="1"/>
          </p:cNvSpPr>
          <p:nvPr/>
        </p:nvSpPr>
        <p:spPr bwMode="auto">
          <a:xfrm>
            <a:off x="762000" y="228600"/>
            <a:ext cx="6781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class OutOfGas extends Exception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int miles;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OutOfGas(String details, int m)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super(details);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miles = m;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int getMiles()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miles;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762000" y="3581400"/>
            <a:ext cx="8229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try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throw new OutOfGas("You have run out of gas.",19);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catch (OutOfGas e)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System.out.println(e.getMessage());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System.out.println("Odometer: " + e.getMiles());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17.2  Throwable classes</a:t>
            </a:r>
          </a:p>
          <a:p>
            <a:r>
              <a:rPr lang="en-US">
                <a:solidFill>
                  <a:schemeClr val="bg2"/>
                </a:solidFill>
              </a:rPr>
              <a:t>17.3  Catching exceptions</a:t>
            </a:r>
          </a:p>
          <a:p>
            <a:r>
              <a:rPr lang="en-US">
                <a:solidFill>
                  <a:schemeClr val="bg2"/>
                </a:solidFill>
              </a:rPr>
              <a:t>17.4  Throwing exceptions</a:t>
            </a:r>
          </a:p>
          <a:p>
            <a:r>
              <a:rPr lang="en-US"/>
              <a:t>17.5  Checked exceptions</a:t>
            </a:r>
          </a:p>
          <a:p>
            <a:r>
              <a:rPr lang="en-US">
                <a:solidFill>
                  <a:schemeClr val="bg2"/>
                </a:solidFill>
              </a:rPr>
              <a:t>17.6  Error handling</a:t>
            </a:r>
          </a:p>
          <a:p>
            <a:r>
              <a:rPr lang="en-US">
                <a:solidFill>
                  <a:schemeClr val="bg2"/>
                </a:solidFill>
              </a:rPr>
              <a:t>17.7  Finally</a:t>
            </a:r>
          </a:p>
          <a:p>
            <a:r>
              <a:rPr lang="en-US">
                <a:solidFill>
                  <a:schemeClr val="bg2"/>
                </a:solidFill>
              </a:rPr>
              <a:t>17.8  Farewell to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B4F3-F7E6-7740-B39A-FE241906EC5D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Checked Exceptions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743200"/>
            <a:ext cx="777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This method will not compile: “The exception </a:t>
            </a:r>
            <a:r>
              <a:rPr lang="en-US" b="1">
                <a:latin typeface="Courier New" pitchFamily="-112" charset="0"/>
              </a:rPr>
              <a:t>OutOfGas</a:t>
            </a:r>
            <a:r>
              <a:rPr lang="en-US"/>
              <a:t> is not handled”</a:t>
            </a:r>
          </a:p>
          <a:p>
            <a:pPr>
              <a:lnSpc>
                <a:spcPct val="90000"/>
              </a:lnSpc>
            </a:pPr>
            <a:r>
              <a:rPr lang="en-US"/>
              <a:t>Java has not complained about this in our previous examples—why now?</a:t>
            </a:r>
          </a:p>
          <a:p>
            <a:pPr>
              <a:lnSpc>
                <a:spcPct val="90000"/>
              </a:lnSpc>
            </a:pPr>
            <a:r>
              <a:rPr lang="en-US"/>
              <a:t>Java distinguishes between two kinds of exceptions: checked and unchecked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EDD6-F879-E642-AE0A-639D6153C3C3}" type="slidenum">
              <a:rPr lang="en-US"/>
              <a:pPr/>
              <a:t>32</a:t>
            </a:fld>
            <a:endParaRPr lang="en-US"/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534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void z()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throw new OutOfGas("You have run out of gas.", 19");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97CF-2758-0146-B3B9-34A22815C878}" type="slidenum">
              <a:rPr lang="en-US"/>
              <a:pPr/>
              <a:t>33</a:t>
            </a:fld>
            <a:endParaRPr lang="en-US"/>
          </a:p>
        </p:txBody>
      </p:sp>
      <p:sp>
        <p:nvSpPr>
          <p:cNvPr id="436229" name="Rectangle 5"/>
          <p:cNvSpPr>
            <a:spLocks noChangeArrowheads="1"/>
          </p:cNvSpPr>
          <p:nvPr/>
        </p:nvSpPr>
        <p:spPr bwMode="auto">
          <a:xfrm>
            <a:off x="2909888" y="234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1524000" y="4572000"/>
            <a:ext cx="67818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</a:t>
            </a:r>
            <a:r>
              <a:rPr lang="en-US" dirty="0" smtClean="0"/>
              <a:t> unchecked exceptions </a:t>
            </a:r>
            <a:r>
              <a:rPr lang="en-US" dirty="0"/>
              <a:t>classes are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-112" charset="0"/>
              </a:rPr>
              <a:t>Error</a:t>
            </a:r>
            <a:r>
              <a:rPr lang="en-US" dirty="0" smtClean="0"/>
              <a:t> and </a:t>
            </a:r>
            <a:r>
              <a:rPr lang="en-US" b="1" dirty="0" err="1">
                <a:latin typeface="Courier New" pitchFamily="-112" charset="0"/>
              </a:rPr>
              <a:t>RuntimeException</a:t>
            </a:r>
            <a:r>
              <a:rPr lang="en-US" dirty="0" smtClean="0"/>
              <a:t> and their descendants.  All others are checked.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68550" y="657539"/>
            <a:ext cx="6427650" cy="3381061"/>
            <a:chOff x="1344750" y="304800"/>
            <a:chExt cx="6427650" cy="3381061"/>
          </a:xfrm>
        </p:grpSpPr>
        <p:sp>
          <p:nvSpPr>
            <p:cNvPr id="11" name="TextBox 10"/>
            <p:cNvSpPr txBox="1"/>
            <p:nvPr/>
          </p:nvSpPr>
          <p:spPr>
            <a:xfrm>
              <a:off x="3886200" y="4572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/>
                  <a:cs typeface="Courier New"/>
                </a:rPr>
                <a:t>Throwable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11430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Error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23622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/>
                  <a:cs typeface="Courier New"/>
                </a:rPr>
                <a:t>RuntimeException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17526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…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4600" y="23622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…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6200" y="32766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…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cxnSp>
          <p:nvCxnSpPr>
            <p:cNvPr id="18" name="Straight Connector 17"/>
            <p:cNvCxnSpPr>
              <a:stCxn id="11" idx="2"/>
              <a:endCxn id="12" idx="0"/>
            </p:cNvCxnSpPr>
            <p:nvPr/>
          </p:nvCxnSpPr>
          <p:spPr bwMode="auto">
            <a:xfrm rot="5400000">
              <a:off x="3956566" y="489466"/>
              <a:ext cx="316468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1" idx="2"/>
              <a:endCxn id="26" idx="0"/>
            </p:cNvCxnSpPr>
            <p:nvPr/>
          </p:nvCxnSpPr>
          <p:spPr bwMode="auto">
            <a:xfrm rot="16200000" flipH="1">
              <a:off x="4985266" y="451366"/>
              <a:ext cx="316468" cy="106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2" idx="2"/>
              <a:endCxn id="14" idx="0"/>
            </p:cNvCxnSpPr>
            <p:nvPr/>
          </p:nvCxnSpPr>
          <p:spPr bwMode="auto">
            <a:xfrm rot="5400000">
              <a:off x="3385066" y="1518166"/>
              <a:ext cx="240268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5" idx="0"/>
            </p:cNvCxnSpPr>
            <p:nvPr/>
          </p:nvCxnSpPr>
          <p:spPr bwMode="auto">
            <a:xfrm rot="16200000" flipH="1">
              <a:off x="5937766" y="1251466"/>
              <a:ext cx="849868" cy="1371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3" idx="0"/>
            </p:cNvCxnSpPr>
            <p:nvPr/>
          </p:nvCxnSpPr>
          <p:spPr bwMode="auto">
            <a:xfrm rot="5400000">
              <a:off x="4718566" y="1403866"/>
              <a:ext cx="849868" cy="106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13" idx="2"/>
              <a:endCxn id="16" idx="0"/>
            </p:cNvCxnSpPr>
            <p:nvPr/>
          </p:nvCxnSpPr>
          <p:spPr bwMode="auto">
            <a:xfrm rot="5400000">
              <a:off x="4337566" y="3004066"/>
              <a:ext cx="545068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953000" y="11430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Exception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 rot="1418827">
              <a:off x="1344750" y="1099160"/>
              <a:ext cx="4882335" cy="2586701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67400" y="304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/>
                <a:t>c</a:t>
              </a:r>
              <a:r>
                <a:rPr lang="en-US" sz="1800" i="1" dirty="0" smtClean="0"/>
                <a:t>hecked </a:t>
              </a:r>
            </a:p>
            <a:p>
              <a:r>
                <a:rPr lang="en-US" sz="1800" i="1" dirty="0" smtClean="0"/>
                <a:t>exceptions</a:t>
              </a:r>
              <a:endParaRPr lang="en-US" sz="1800" i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7400" y="21336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/>
                <a:t>unchecked exceptions</a:t>
              </a:r>
              <a:endParaRPr lang="en-US" sz="1800" i="1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Checked?</a:t>
            </a:r>
          </a:p>
        </p:txBody>
      </p:sp>
      <p:sp>
        <p:nvSpPr>
          <p:cNvPr id="4372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method that can get a checked exception is not permitted to ignore it</a:t>
            </a:r>
          </a:p>
          <a:p>
            <a:r>
              <a:rPr lang="en-US"/>
              <a:t>It can catch it</a:t>
            </a:r>
          </a:p>
          <a:p>
            <a:pPr lvl="1"/>
            <a:r>
              <a:rPr lang="en-US"/>
              <a:t>That is, the code that generates the exception can be inside a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statement with a </a:t>
            </a:r>
            <a:r>
              <a:rPr lang="en-US" b="1">
                <a:latin typeface="Courier New" pitchFamily="-112" charset="0"/>
              </a:rPr>
              <a:t>catch</a:t>
            </a:r>
            <a:r>
              <a:rPr lang="en-US"/>
              <a:t> part for that checked exception</a:t>
            </a:r>
          </a:p>
          <a:p>
            <a:r>
              <a:rPr lang="en-US"/>
              <a:t>Or, it can declare that it does </a:t>
            </a:r>
            <a:r>
              <a:rPr lang="en-US" i="1"/>
              <a:t>not</a:t>
            </a:r>
            <a:r>
              <a:rPr lang="en-US"/>
              <a:t> catch it</a:t>
            </a:r>
          </a:p>
          <a:p>
            <a:pPr lvl="1"/>
            <a:r>
              <a:rPr lang="en-US"/>
              <a:t>Using a </a:t>
            </a:r>
            <a:r>
              <a:rPr lang="en-US" b="1">
                <a:latin typeface="Courier New" pitchFamily="-112" charset="0"/>
              </a:rPr>
              <a:t>throws</a:t>
            </a:r>
            <a:r>
              <a:rPr lang="en-US"/>
              <a:t> clause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2FC0-5136-7443-8195-7A2FEB8AC037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Throws Clause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743200"/>
            <a:ext cx="777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b="1">
                <a:latin typeface="Courier New" pitchFamily="-112" charset="0"/>
              </a:rPr>
              <a:t>throws</a:t>
            </a:r>
            <a:r>
              <a:rPr lang="en-US"/>
              <a:t> clause lists one or more throwable classes separated by commas</a:t>
            </a:r>
          </a:p>
          <a:p>
            <a:pPr>
              <a:lnSpc>
                <a:spcPct val="90000"/>
              </a:lnSpc>
            </a:pPr>
            <a:r>
              <a:rPr lang="en-US"/>
              <a:t>This one always throws, but in general, the throws clause means </a:t>
            </a:r>
            <a:r>
              <a:rPr lang="en-US" i="1"/>
              <a:t>might</a:t>
            </a:r>
            <a:r>
              <a:rPr lang="en-US"/>
              <a:t> throw</a:t>
            </a:r>
          </a:p>
          <a:p>
            <a:pPr>
              <a:lnSpc>
                <a:spcPct val="90000"/>
              </a:lnSpc>
            </a:pPr>
            <a:r>
              <a:rPr lang="en-US"/>
              <a:t>So any caller of </a:t>
            </a:r>
            <a:r>
              <a:rPr lang="en-US" b="1">
                <a:latin typeface="Courier New" pitchFamily="-112" charset="0"/>
              </a:rPr>
              <a:t>z</a:t>
            </a:r>
            <a:r>
              <a:rPr lang="en-US"/>
              <a:t> must catch </a:t>
            </a:r>
            <a:r>
              <a:rPr lang="en-US" b="1">
                <a:latin typeface="Courier New" pitchFamily="-112" charset="0"/>
              </a:rPr>
              <a:t>OutOfGas</a:t>
            </a:r>
            <a:r>
              <a:rPr lang="en-US"/>
              <a:t>, or place it in its own </a:t>
            </a:r>
            <a:r>
              <a:rPr lang="en-US" b="1">
                <a:latin typeface="Courier New" pitchFamily="-112" charset="0"/>
              </a:rPr>
              <a:t>throws</a:t>
            </a:r>
            <a:r>
              <a:rPr lang="en-US"/>
              <a:t> clause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C484-D98E-1B44-B14D-4C9267AD6C24}" type="slidenum">
              <a:rPr lang="en-US"/>
              <a:pPr/>
              <a:t>35</a:t>
            </a:fld>
            <a:endParaRPr lang="en-US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53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void z() throws OutOfGas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throw new OutOfGas("You have run out of gas.", 19);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609600"/>
            <a:ext cx="4953000" cy="5257800"/>
          </a:xfrm>
        </p:spPr>
        <p:txBody>
          <a:bodyPr/>
          <a:lstStyle/>
          <a:p>
            <a:r>
              <a:rPr lang="en-US"/>
              <a:t>If </a:t>
            </a:r>
            <a:r>
              <a:rPr lang="en-US" b="1">
                <a:latin typeface="Courier New" pitchFamily="-112" charset="0"/>
              </a:rPr>
              <a:t>z</a:t>
            </a:r>
            <a:r>
              <a:rPr lang="en-US"/>
              <a:t> declares that it </a:t>
            </a:r>
            <a:r>
              <a:rPr lang="en-US" b="1">
                <a:latin typeface="Courier New" pitchFamily="-112" charset="0"/>
              </a:rPr>
              <a:t>throws OutOfGas</a:t>
            </a:r>
            <a:r>
              <a:rPr lang="en-US"/>
              <a:t>…</a:t>
            </a:r>
            <a:endParaRPr lang="en-US" b="1">
              <a:latin typeface="Courier New" pitchFamily="-112" charset="0"/>
            </a:endParaRPr>
          </a:p>
          <a:p>
            <a:r>
              <a:rPr lang="en-US"/>
              <a:t>…then </a:t>
            </a:r>
            <a:r>
              <a:rPr lang="en-US" b="1">
                <a:latin typeface="Courier New" pitchFamily="-112" charset="0"/>
              </a:rPr>
              <a:t>y</a:t>
            </a:r>
            <a:r>
              <a:rPr lang="en-US"/>
              <a:t> must catch it, or declare it </a:t>
            </a:r>
            <a:r>
              <a:rPr lang="en-US" b="1">
                <a:latin typeface="Courier New" pitchFamily="-112" charset="0"/>
              </a:rPr>
              <a:t>throws</a:t>
            </a:r>
            <a:r>
              <a:rPr lang="en-US"/>
              <a:t> it too…</a:t>
            </a:r>
          </a:p>
          <a:p>
            <a:r>
              <a:rPr lang="en-US"/>
              <a:t>…and so on all the way back to </a:t>
            </a:r>
            <a:r>
              <a:rPr lang="en-US" b="1">
                <a:latin typeface="Courier New" pitchFamily="-112" charset="0"/>
              </a:rPr>
              <a:t>f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A716-588E-694C-B2FE-FA4C5AA6BAC4}" type="slidenum">
              <a:rPr lang="en-US"/>
              <a:pPr/>
              <a:t>36</a:t>
            </a:fld>
            <a:endParaRPr lang="en-US"/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3214688" y="1728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5029200" y="762000"/>
          <a:ext cx="3892550" cy="4876800"/>
        </p:xfrm>
        <a:graphic>
          <a:graphicData uri="http://schemas.openxmlformats.org/presentationml/2006/ole">
            <p:oleObj spid="_x0000_s440324" r:id="rId3" imgW="2705100" imgH="339852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Checked Exceptions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throws</a:t>
            </a:r>
            <a:r>
              <a:rPr lang="en-US"/>
              <a:t> clause is like documentation: it tells the reader that this exception can result from a call of this method</a:t>
            </a:r>
          </a:p>
          <a:p>
            <a:pPr>
              <a:lnSpc>
                <a:spcPct val="90000"/>
              </a:lnSpc>
            </a:pPr>
            <a:r>
              <a:rPr lang="en-US"/>
              <a:t>But it is </a:t>
            </a:r>
            <a:r>
              <a:rPr lang="en-US" i="1"/>
              <a:t>verified</a:t>
            </a:r>
            <a:r>
              <a:rPr lang="en-US"/>
              <a:t> documentation; if any checked exception can result from a method call, the compiler will insist it be declared</a:t>
            </a:r>
          </a:p>
          <a:p>
            <a:pPr>
              <a:lnSpc>
                <a:spcPct val="90000"/>
              </a:lnSpc>
            </a:pPr>
            <a:r>
              <a:rPr lang="en-US"/>
              <a:t>This can make programs easier to read and more likely to be correct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37DE-9D07-9341-9D3F-36A11EEE1445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Avoid Checked Exceptions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always define your own exceptions using a different base class, such as </a:t>
            </a:r>
            <a:r>
              <a:rPr lang="en-US" b="1">
                <a:latin typeface="Courier New" pitchFamily="-112" charset="0"/>
              </a:rPr>
              <a:t>Error</a:t>
            </a:r>
            <a:r>
              <a:rPr lang="en-US"/>
              <a:t> or </a:t>
            </a:r>
            <a:r>
              <a:rPr lang="en-US" b="1">
                <a:latin typeface="Courier New" pitchFamily="-112" charset="0"/>
              </a:rPr>
              <a:t>Throwable</a:t>
            </a:r>
          </a:p>
          <a:p>
            <a:r>
              <a:rPr lang="en-US"/>
              <a:t>Then they will be unchecked</a:t>
            </a:r>
          </a:p>
          <a:p>
            <a:r>
              <a:rPr lang="en-US"/>
              <a:t>Weigh the advantages carefully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121-D692-054F-A947-9760D2FA3651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17.2  Throwable classes</a:t>
            </a:r>
          </a:p>
          <a:p>
            <a:r>
              <a:rPr lang="en-US">
                <a:solidFill>
                  <a:schemeClr val="bg2"/>
                </a:solidFill>
              </a:rPr>
              <a:t>17.3  Catching exceptions</a:t>
            </a:r>
          </a:p>
          <a:p>
            <a:r>
              <a:rPr lang="en-US">
                <a:solidFill>
                  <a:schemeClr val="bg2"/>
                </a:solidFill>
              </a:rPr>
              <a:t>17.4  Throwing exceptions</a:t>
            </a:r>
          </a:p>
          <a:p>
            <a:r>
              <a:rPr lang="en-US">
                <a:solidFill>
                  <a:schemeClr val="bg2"/>
                </a:solidFill>
              </a:rPr>
              <a:t>17.5  Checked exceptions</a:t>
            </a:r>
          </a:p>
          <a:p>
            <a:r>
              <a:rPr lang="en-US"/>
              <a:t>17.6  Error handling</a:t>
            </a:r>
          </a:p>
          <a:p>
            <a:r>
              <a:rPr lang="en-US">
                <a:solidFill>
                  <a:schemeClr val="bg2"/>
                </a:solidFill>
              </a:rPr>
              <a:t>17.7  Finally</a:t>
            </a:r>
          </a:p>
          <a:p>
            <a:r>
              <a:rPr lang="en-US">
                <a:solidFill>
                  <a:schemeClr val="bg2"/>
                </a:solidFill>
              </a:rPr>
              <a:t>17.8  Farewell to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A04-5A50-C04D-8B66-23C8C7E4EAD7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17.2  Throwable classes</a:t>
            </a:r>
          </a:p>
          <a:p>
            <a:r>
              <a:rPr lang="en-US"/>
              <a:t>17.3  Catching exceptions</a:t>
            </a:r>
          </a:p>
          <a:p>
            <a:r>
              <a:rPr lang="en-US"/>
              <a:t>17.4  Throwing exceptions</a:t>
            </a:r>
          </a:p>
          <a:p>
            <a:r>
              <a:rPr lang="en-US"/>
              <a:t>17.5  Checked exceptions</a:t>
            </a:r>
          </a:p>
          <a:p>
            <a:r>
              <a:rPr lang="en-US"/>
              <a:t>17.6  Error handling</a:t>
            </a:r>
          </a:p>
          <a:p>
            <a:r>
              <a:rPr lang="en-US"/>
              <a:t>17.7  Finally</a:t>
            </a:r>
          </a:p>
          <a:p>
            <a:r>
              <a:rPr lang="en-US"/>
              <a:t>17.8  Farewell to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3108-5B26-ED41-8E42-3F491F92ACB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Errors</a:t>
            </a:r>
          </a:p>
        </p:txBody>
      </p:sp>
      <p:sp>
        <p:nvSpPr>
          <p:cNvPr id="4454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popping an empty stack</a:t>
            </a:r>
          </a:p>
          <a:p>
            <a:r>
              <a:rPr lang="en-US"/>
              <a:t>Techniques:</a:t>
            </a:r>
          </a:p>
          <a:p>
            <a:pPr lvl="1"/>
            <a:r>
              <a:rPr lang="en-US"/>
              <a:t>Preconditions only</a:t>
            </a:r>
          </a:p>
          <a:p>
            <a:pPr lvl="1"/>
            <a:r>
              <a:rPr lang="en-US"/>
              <a:t>Total definition</a:t>
            </a:r>
          </a:p>
          <a:p>
            <a:pPr lvl="1"/>
            <a:r>
              <a:rPr lang="en-US"/>
              <a:t>Fatal errors</a:t>
            </a:r>
          </a:p>
          <a:p>
            <a:pPr lvl="1"/>
            <a:r>
              <a:rPr lang="en-US"/>
              <a:t>Error flagging</a:t>
            </a:r>
          </a:p>
          <a:p>
            <a:pPr lvl="1"/>
            <a:r>
              <a:rPr lang="en-US"/>
              <a:t>Using exceptions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A390-E0AC-E840-939E-AA61CB7275A7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Preconditions Only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Document preconditions necessary to avoid errors</a:t>
            </a:r>
          </a:p>
          <a:p>
            <a:r>
              <a:rPr lang="en-US"/>
              <a:t>Caller must ensure these are met, or explicitly check if not sure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B1DF-CFB5-374A-8EBB-3835138089E7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0FF-3DA4-E443-B77B-4F439C15DCE1}" type="slidenum">
              <a:rPr lang="en-US"/>
              <a:pPr/>
              <a:t>42</a:t>
            </a:fld>
            <a:endParaRPr lang="en-US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381000" y="457200"/>
            <a:ext cx="83820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/**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Pop the top int from this stack and return it.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This should be called only if the stack is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not empty.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@return the popped int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int pop() {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Node n = top;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top = n.getLink();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return n.getData();</a:t>
            </a:r>
            <a:b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</a:p>
        </p:txBody>
      </p:sp>
      <p:sp>
        <p:nvSpPr>
          <p:cNvPr id="447493" name="Text Box 5"/>
          <p:cNvSpPr txBox="1">
            <a:spLocks noChangeArrowheads="1"/>
          </p:cNvSpPr>
          <p:nvPr/>
        </p:nvSpPr>
        <p:spPr bwMode="auto">
          <a:xfrm>
            <a:off x="1905000" y="4495800"/>
            <a:ext cx="594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if (s.hasMore()) x = s.pop();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else …</a:t>
            </a:r>
            <a:endParaRPr lang="en-US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Drawbacks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caller makes a mistake, and pops an empty stack: </a:t>
            </a:r>
            <a:r>
              <a:rPr lang="en-US" b="1">
                <a:latin typeface="Courier New" pitchFamily="-112" charset="0"/>
              </a:rPr>
              <a:t>NullPointerException</a:t>
            </a:r>
          </a:p>
          <a:p>
            <a:pPr lvl="1"/>
            <a:r>
              <a:rPr lang="en-US"/>
              <a:t>If that is uncaught, program crashes with an unhelpful error message</a:t>
            </a:r>
          </a:p>
          <a:p>
            <a:pPr lvl="1"/>
            <a:r>
              <a:rPr lang="en-US"/>
              <a:t>If caught, program relies on undocumented internals; an implementation using an array would cause a different exception</a:t>
            </a:r>
            <a:endParaRPr lang="en-US" b="1">
              <a:latin typeface="Courier New" pitchFamily="-11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E4FA-8013-EA47-8D0F-A62F9F17E9FB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Definition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can change the definition of </a:t>
            </a:r>
            <a:r>
              <a:rPr lang="en-US" b="1">
                <a:latin typeface="Courier New" pitchFamily="-112" charset="0"/>
              </a:rPr>
              <a:t>pop</a:t>
            </a:r>
            <a:r>
              <a:rPr lang="en-US"/>
              <a:t> so that it always works</a:t>
            </a:r>
          </a:p>
          <a:p>
            <a:pPr>
              <a:lnSpc>
                <a:spcPct val="90000"/>
              </a:lnSpc>
            </a:pPr>
            <a:r>
              <a:rPr lang="en-US"/>
              <a:t>Define some standard behavior for popping an empty stack</a:t>
            </a:r>
          </a:p>
          <a:p>
            <a:pPr>
              <a:lnSpc>
                <a:spcPct val="90000"/>
              </a:lnSpc>
            </a:pPr>
            <a:r>
              <a:rPr lang="en-US"/>
              <a:t>Like character-by-character file I/O in C: an EOF character at the end of the file</a:t>
            </a:r>
          </a:p>
          <a:p>
            <a:pPr>
              <a:lnSpc>
                <a:spcPct val="90000"/>
              </a:lnSpc>
            </a:pPr>
            <a:r>
              <a:rPr lang="en-US"/>
              <a:t>Like IEEE floating-point: NaN and signed infinity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5A23-D94B-4849-BE66-BFF554ACE2F8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85EB-6240-6148-A341-9831D4989C3D}" type="slidenum">
              <a:rPr lang="en-US"/>
              <a:pPr/>
              <a:t>45</a:t>
            </a:fld>
            <a:endParaRPr lang="en-US"/>
          </a:p>
        </p:txBody>
      </p:sp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304800" y="1203325"/>
            <a:ext cx="87630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Pop the top int from this stack and return it.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If the stack is empty we return 0 and leave the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stack empty.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@return the popped int, or 0 if the stack is empty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int pop()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Node n = top;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if (n==null) return 0;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top = n.getLink();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return n.getData();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Drawbacks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mask important problems</a:t>
            </a:r>
          </a:p>
          <a:p>
            <a:r>
              <a:rPr lang="en-US"/>
              <a:t>If a client pops more than it pushes, this is probably a serious bug that should be detected and fixed, not concealed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00C3-980B-9940-B8E2-BAE00E8064FB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Fatal Errors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old-fashioned approach: just crash!</a:t>
            </a:r>
          </a:p>
          <a:p>
            <a:r>
              <a:rPr lang="en-US"/>
              <a:t>Preconditions, plus decisive action</a:t>
            </a:r>
          </a:p>
          <a:p>
            <a:r>
              <a:rPr lang="en-US"/>
              <a:t>At least this does not conceal the problem…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963B-3805-F64E-9E43-D8B88DB16E1C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0892-7DC0-D346-B511-FBE6A69E5405}" type="slidenum">
              <a:rPr lang="en-US"/>
              <a:pPr/>
              <a:t>48</a:t>
            </a:fld>
            <a:endParaRPr lang="en-US"/>
          </a:p>
        </p:txBody>
      </p:sp>
      <p:sp>
        <p:nvSpPr>
          <p:cNvPr id="454658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7630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 Pop the top int from this stack and return it.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 This should be called only if the stack is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 not empty.  If called when the stack is empty,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 we print an error message and exit the program.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 @return the popped int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public int pop()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 Node n = top;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 if (n==null)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   System.out.println("Popping an empty stack!");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   System.exit(-1);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 top = n.getLink();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 return n.getData();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Drawbacks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 an object-oriented style: an object should do things to itself, not to the rest of the program</a:t>
            </a:r>
          </a:p>
          <a:p>
            <a:pPr>
              <a:lnSpc>
                <a:spcPct val="90000"/>
              </a:lnSpc>
            </a:pPr>
            <a:r>
              <a:rPr lang="en-US"/>
              <a:t>Inflexible: different clients may want to handle the error differently</a:t>
            </a:r>
          </a:p>
          <a:p>
            <a:pPr lvl="1">
              <a:lnSpc>
                <a:spcPct val="90000"/>
              </a:lnSpc>
            </a:pPr>
            <a:r>
              <a:rPr lang="en-US"/>
              <a:t>Terminate</a:t>
            </a:r>
          </a:p>
          <a:p>
            <a:pPr lvl="1">
              <a:lnSpc>
                <a:spcPct val="90000"/>
              </a:lnSpc>
            </a:pPr>
            <a:r>
              <a:rPr lang="en-US"/>
              <a:t>Clean up and terminate</a:t>
            </a:r>
          </a:p>
          <a:p>
            <a:pPr lvl="1">
              <a:lnSpc>
                <a:spcPct val="90000"/>
              </a:lnSpc>
            </a:pPr>
            <a:r>
              <a:rPr lang="en-US"/>
              <a:t>Repair the error and continue</a:t>
            </a:r>
          </a:p>
          <a:p>
            <a:pPr lvl="1">
              <a:lnSpc>
                <a:spcPct val="90000"/>
              </a:lnSpc>
            </a:pPr>
            <a:r>
              <a:rPr lang="en-US"/>
              <a:t>Ignore the error</a:t>
            </a:r>
          </a:p>
          <a:p>
            <a:pPr lvl="1">
              <a:lnSpc>
                <a:spcPct val="90000"/>
              </a:lnSpc>
            </a:pPr>
            <a:r>
              <a:rPr lang="en-US"/>
              <a:t>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DDB8-AA5D-D044-BC30-3186254D8903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04900"/>
          </a:xfrm>
        </p:spPr>
        <p:txBody>
          <a:bodyPr/>
          <a:lstStyle/>
          <a:p>
            <a:r>
              <a:rPr lang="en-US"/>
              <a:t>Some Predefined Exceptions</a:t>
            </a:r>
          </a:p>
        </p:txBody>
      </p:sp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01DB-007C-D649-81F7-306753D630B7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405546" name="Group 42"/>
          <p:cNvGrpSpPr>
            <a:grpSpLocks/>
          </p:cNvGrpSpPr>
          <p:nvPr/>
        </p:nvGrpSpPr>
        <p:grpSpPr bwMode="auto">
          <a:xfrm>
            <a:off x="609600" y="1371600"/>
            <a:ext cx="8153400" cy="4648200"/>
            <a:chOff x="-2" y="-2"/>
            <a:chExt cx="3430" cy="3457"/>
          </a:xfrm>
        </p:grpSpPr>
        <p:grpSp>
          <p:nvGrpSpPr>
            <p:cNvPr id="405544" name="Group 40"/>
            <p:cNvGrpSpPr>
              <a:grpSpLocks/>
            </p:cNvGrpSpPr>
            <p:nvPr/>
          </p:nvGrpSpPr>
          <p:grpSpPr bwMode="auto">
            <a:xfrm>
              <a:off x="0" y="0"/>
              <a:ext cx="3426" cy="3453"/>
              <a:chOff x="0" y="0"/>
              <a:chExt cx="3426" cy="3453"/>
            </a:xfrm>
          </p:grpSpPr>
          <p:grpSp>
            <p:nvGrpSpPr>
              <p:cNvPr id="405521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1958" cy="403"/>
                <a:chOff x="0" y="0"/>
                <a:chExt cx="1958" cy="403"/>
              </a:xfrm>
            </p:grpSpPr>
            <p:sp>
              <p:nvSpPr>
                <p:cNvPr id="405508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87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Java Exception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405520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5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5523" name="Group 19"/>
              <p:cNvGrpSpPr>
                <a:grpSpLocks/>
              </p:cNvGrpSpPr>
              <p:nvPr/>
            </p:nvGrpSpPr>
            <p:grpSpPr bwMode="auto">
              <a:xfrm>
                <a:off x="1958" y="0"/>
                <a:ext cx="1468" cy="403"/>
                <a:chOff x="1958" y="0"/>
                <a:chExt cx="1468" cy="403"/>
              </a:xfrm>
            </p:grpSpPr>
            <p:sp>
              <p:nvSpPr>
                <p:cNvPr id="405509" name="Rectangle 5"/>
                <p:cNvSpPr>
                  <a:spLocks noChangeArrowheads="1"/>
                </p:cNvSpPr>
                <p:nvPr/>
              </p:nvSpPr>
              <p:spPr bwMode="auto">
                <a:xfrm>
                  <a:off x="2001" y="0"/>
                  <a:ext cx="13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2" charset="0"/>
                      <a:cs typeface="Times New Roman" pitchFamily="-112" charset="0"/>
                    </a:rPr>
                    <a:t>Code to Cause It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405522" name="Rectangle 18"/>
                <p:cNvSpPr>
                  <a:spLocks noChangeArrowheads="1"/>
                </p:cNvSpPr>
                <p:nvPr/>
              </p:nvSpPr>
              <p:spPr bwMode="auto">
                <a:xfrm>
                  <a:off x="1958" y="0"/>
                  <a:ext cx="14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5525" name="Group 21"/>
              <p:cNvGrpSpPr>
                <a:grpSpLocks/>
              </p:cNvGrpSpPr>
              <p:nvPr/>
            </p:nvGrpSpPr>
            <p:grpSpPr bwMode="auto">
              <a:xfrm>
                <a:off x="0" y="403"/>
                <a:ext cx="1958" cy="518"/>
                <a:chOff x="0" y="403"/>
                <a:chExt cx="1958" cy="518"/>
              </a:xfrm>
            </p:grpSpPr>
            <p:sp>
              <p:nvSpPr>
                <p:cNvPr id="40551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87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NullPointerException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405524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95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5527" name="Group 23"/>
              <p:cNvGrpSpPr>
                <a:grpSpLocks/>
              </p:cNvGrpSpPr>
              <p:nvPr/>
            </p:nvGrpSpPr>
            <p:grpSpPr bwMode="auto">
              <a:xfrm>
                <a:off x="1958" y="403"/>
                <a:ext cx="1468" cy="518"/>
                <a:chOff x="1958" y="403"/>
                <a:chExt cx="1468" cy="518"/>
              </a:xfrm>
            </p:grpSpPr>
            <p:sp>
              <p:nvSpPr>
                <p:cNvPr id="405511" name="Rectangle 7"/>
                <p:cNvSpPr>
                  <a:spLocks noChangeArrowheads="1"/>
                </p:cNvSpPr>
                <p:nvPr/>
              </p:nvSpPr>
              <p:spPr bwMode="auto">
                <a:xfrm>
                  <a:off x="2001" y="403"/>
                  <a:ext cx="138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String s = null;</a:t>
                  </a:r>
                  <a:b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</a:br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s.length();</a:t>
                  </a:r>
                  <a:endParaRPr lang="en-US" sz="1800"/>
                </a:p>
              </p:txBody>
            </p:sp>
            <p:sp>
              <p:nvSpPr>
                <p:cNvPr id="405526" name="Rectangle 22"/>
                <p:cNvSpPr>
                  <a:spLocks noChangeArrowheads="1"/>
                </p:cNvSpPr>
                <p:nvPr/>
              </p:nvSpPr>
              <p:spPr bwMode="auto">
                <a:xfrm>
                  <a:off x="1958" y="403"/>
                  <a:ext cx="146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5529" name="Group 25"/>
              <p:cNvGrpSpPr>
                <a:grpSpLocks/>
              </p:cNvGrpSpPr>
              <p:nvPr/>
            </p:nvGrpSpPr>
            <p:grpSpPr bwMode="auto">
              <a:xfrm>
                <a:off x="0" y="921"/>
                <a:ext cx="1958" cy="633"/>
                <a:chOff x="0" y="921"/>
                <a:chExt cx="1958" cy="633"/>
              </a:xfrm>
            </p:grpSpPr>
            <p:sp>
              <p:nvSpPr>
                <p:cNvPr id="405512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1872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ArithmeticException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405528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1958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5531" name="Group 27"/>
              <p:cNvGrpSpPr>
                <a:grpSpLocks/>
              </p:cNvGrpSpPr>
              <p:nvPr/>
            </p:nvGrpSpPr>
            <p:grpSpPr bwMode="auto">
              <a:xfrm>
                <a:off x="1958" y="921"/>
                <a:ext cx="1468" cy="633"/>
                <a:chOff x="1958" y="921"/>
                <a:chExt cx="1468" cy="633"/>
              </a:xfrm>
            </p:grpSpPr>
            <p:sp>
              <p:nvSpPr>
                <p:cNvPr id="405513" name="Rectangle 9"/>
                <p:cNvSpPr>
                  <a:spLocks noChangeArrowheads="1"/>
                </p:cNvSpPr>
                <p:nvPr/>
              </p:nvSpPr>
              <p:spPr bwMode="auto">
                <a:xfrm>
                  <a:off x="2001" y="921"/>
                  <a:ext cx="1382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int a = 3;</a:t>
                  </a:r>
                  <a:r>
                    <a:rPr lang="en-US" sz="1800" b="1"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  <a:t/>
                  </a:r>
                  <a:br>
                    <a:rPr lang="en-US" sz="1800" b="1">
                      <a:latin typeface="Courier New" pitchFamily="-112" charset="0"/>
                      <a:ea typeface="Arial Unicode MS" pitchFamily="-112" charset="0"/>
                      <a:cs typeface="Arial Unicode MS" pitchFamily="-112" charset="0"/>
                    </a:rPr>
                  </a:b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int b = 0;</a:t>
                  </a:r>
                  <a:b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</a:b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int q = a/b;</a:t>
                  </a:r>
                  <a:endParaRPr lang="en-US" sz="1800"/>
                </a:p>
              </p:txBody>
            </p:sp>
            <p:sp>
              <p:nvSpPr>
                <p:cNvPr id="405530" name="Rectangle 26"/>
                <p:cNvSpPr>
                  <a:spLocks noChangeArrowheads="1"/>
                </p:cNvSpPr>
                <p:nvPr/>
              </p:nvSpPr>
              <p:spPr bwMode="auto">
                <a:xfrm>
                  <a:off x="1958" y="921"/>
                  <a:ext cx="1468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5533" name="Group 29"/>
              <p:cNvGrpSpPr>
                <a:grpSpLocks/>
              </p:cNvGrpSpPr>
              <p:nvPr/>
            </p:nvGrpSpPr>
            <p:grpSpPr bwMode="auto">
              <a:xfrm>
                <a:off x="0" y="1554"/>
                <a:ext cx="1958" cy="633"/>
                <a:chOff x="0" y="1554"/>
                <a:chExt cx="1958" cy="633"/>
              </a:xfrm>
            </p:grpSpPr>
            <p:sp>
              <p:nvSpPr>
                <p:cNvPr id="405514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1554"/>
                  <a:ext cx="1872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ArrayIndexOutOfBoundsException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405532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1554"/>
                  <a:ext cx="1958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5535" name="Group 31"/>
              <p:cNvGrpSpPr>
                <a:grpSpLocks/>
              </p:cNvGrpSpPr>
              <p:nvPr/>
            </p:nvGrpSpPr>
            <p:grpSpPr bwMode="auto">
              <a:xfrm>
                <a:off x="1958" y="1554"/>
                <a:ext cx="1468" cy="633"/>
                <a:chOff x="1958" y="1554"/>
                <a:chExt cx="1468" cy="633"/>
              </a:xfrm>
            </p:grpSpPr>
            <p:sp>
              <p:nvSpPr>
                <p:cNvPr id="405515" name="Rectangle 11"/>
                <p:cNvSpPr>
                  <a:spLocks noChangeArrowheads="1"/>
                </p:cNvSpPr>
                <p:nvPr/>
              </p:nvSpPr>
              <p:spPr bwMode="auto">
                <a:xfrm>
                  <a:off x="2001" y="1554"/>
                  <a:ext cx="1382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int[] a = new int[10];</a:t>
                  </a:r>
                  <a:b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a[10];</a:t>
                  </a:r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 </a:t>
                  </a:r>
                  <a:endParaRPr lang="en-US" sz="1800"/>
                </a:p>
              </p:txBody>
            </p:sp>
            <p:sp>
              <p:nvSpPr>
                <p:cNvPr id="405534" name="Rectangle 30"/>
                <p:cNvSpPr>
                  <a:spLocks noChangeArrowheads="1"/>
                </p:cNvSpPr>
                <p:nvPr/>
              </p:nvSpPr>
              <p:spPr bwMode="auto">
                <a:xfrm>
                  <a:off x="1958" y="1554"/>
                  <a:ext cx="1468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5537" name="Group 33"/>
              <p:cNvGrpSpPr>
                <a:grpSpLocks/>
              </p:cNvGrpSpPr>
              <p:nvPr/>
            </p:nvGrpSpPr>
            <p:grpSpPr bwMode="auto">
              <a:xfrm>
                <a:off x="0" y="2187"/>
                <a:ext cx="1958" cy="748"/>
                <a:chOff x="0" y="2187"/>
                <a:chExt cx="1958" cy="748"/>
              </a:xfrm>
            </p:grpSpPr>
            <p:sp>
              <p:nvSpPr>
                <p:cNvPr id="405516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2187"/>
                  <a:ext cx="1872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ClassCastException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405536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2187"/>
                  <a:ext cx="1958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5539" name="Group 35"/>
              <p:cNvGrpSpPr>
                <a:grpSpLocks/>
              </p:cNvGrpSpPr>
              <p:nvPr/>
            </p:nvGrpSpPr>
            <p:grpSpPr bwMode="auto">
              <a:xfrm>
                <a:off x="1958" y="2187"/>
                <a:ext cx="1468" cy="748"/>
                <a:chOff x="1958" y="2187"/>
                <a:chExt cx="1468" cy="748"/>
              </a:xfrm>
            </p:grpSpPr>
            <p:sp>
              <p:nvSpPr>
                <p:cNvPr id="405517" name="Rectangle 13"/>
                <p:cNvSpPr>
                  <a:spLocks noChangeArrowheads="1"/>
                </p:cNvSpPr>
                <p:nvPr/>
              </p:nvSpPr>
              <p:spPr bwMode="auto">
                <a:xfrm>
                  <a:off x="2001" y="2187"/>
                  <a:ext cx="1382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Object x = </a:t>
                  </a:r>
                  <a:b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  new Integer(1);</a:t>
                  </a:r>
                  <a:b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</a:br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String s = (String) x;</a:t>
                  </a:r>
                  <a:endParaRPr lang="en-US" sz="1800"/>
                </a:p>
              </p:txBody>
            </p:sp>
            <p:sp>
              <p:nvSpPr>
                <p:cNvPr id="405538" name="Rectangle 34"/>
                <p:cNvSpPr>
                  <a:spLocks noChangeArrowheads="1"/>
                </p:cNvSpPr>
                <p:nvPr/>
              </p:nvSpPr>
              <p:spPr bwMode="auto">
                <a:xfrm>
                  <a:off x="1958" y="2187"/>
                  <a:ext cx="1468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5541" name="Group 37"/>
              <p:cNvGrpSpPr>
                <a:grpSpLocks/>
              </p:cNvGrpSpPr>
              <p:nvPr/>
            </p:nvGrpSpPr>
            <p:grpSpPr bwMode="auto">
              <a:xfrm>
                <a:off x="0" y="2935"/>
                <a:ext cx="1958" cy="518"/>
                <a:chOff x="0" y="2935"/>
                <a:chExt cx="1958" cy="518"/>
              </a:xfrm>
            </p:grpSpPr>
            <p:sp>
              <p:nvSpPr>
                <p:cNvPr id="405518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2935"/>
                  <a:ext cx="187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 b="1">
                      <a:latin typeface="Courier New" pitchFamily="-112" charset="0"/>
                      <a:ea typeface="Times New Roman" pitchFamily="-112" charset="0"/>
                      <a:cs typeface="Times New Roman" pitchFamily="-112" charset="0"/>
                    </a:rPr>
                    <a:t>StringIndexOutOfBoundsException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405540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2935"/>
                  <a:ext cx="195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5543" name="Group 39"/>
              <p:cNvGrpSpPr>
                <a:grpSpLocks/>
              </p:cNvGrpSpPr>
              <p:nvPr/>
            </p:nvGrpSpPr>
            <p:grpSpPr bwMode="auto">
              <a:xfrm>
                <a:off x="1958" y="2935"/>
                <a:ext cx="1468" cy="518"/>
                <a:chOff x="1958" y="2935"/>
                <a:chExt cx="1468" cy="518"/>
              </a:xfrm>
            </p:grpSpPr>
            <p:sp>
              <p:nvSpPr>
                <p:cNvPr id="405519" name="Rectangle 15"/>
                <p:cNvSpPr>
                  <a:spLocks noChangeArrowheads="1"/>
                </p:cNvSpPr>
                <p:nvPr/>
              </p:nvSpPr>
              <p:spPr bwMode="auto">
                <a:xfrm>
                  <a:off x="2001" y="2935"/>
                  <a:ext cx="138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String s = "Hello";</a:t>
                  </a:r>
                  <a:endParaRPr lang="en-US" sz="1800">
                    <a:ea typeface="Times New Roman" pitchFamily="-112" charset="0"/>
                    <a:cs typeface="Times New Roman" pitchFamily="-112" charset="0"/>
                  </a:endParaRPr>
                </a:p>
                <a:p>
                  <a:r>
                    <a:rPr lang="en-US" sz="1800" b="1">
                      <a:solidFill>
                        <a:srgbClr val="000000"/>
                      </a:solidFill>
                      <a:latin typeface="Courier New" pitchFamily="-112" charset="0"/>
                      <a:ea typeface="Courier New" pitchFamily="-112" charset="0"/>
                      <a:cs typeface="Courier New" pitchFamily="-112" charset="0"/>
                    </a:rPr>
                    <a:t>s.charAt(5);</a:t>
                  </a:r>
                  <a:endParaRPr lang="en-US" sz="1800"/>
                </a:p>
              </p:txBody>
            </p:sp>
            <p:sp>
              <p:nvSpPr>
                <p:cNvPr id="405542" name="Rectangle 38"/>
                <p:cNvSpPr>
                  <a:spLocks noChangeArrowheads="1"/>
                </p:cNvSpPr>
                <p:nvPr/>
              </p:nvSpPr>
              <p:spPr bwMode="auto">
                <a:xfrm>
                  <a:off x="1958" y="2935"/>
                  <a:ext cx="146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05545" name="Rectangle 41"/>
            <p:cNvSpPr>
              <a:spLocks noChangeArrowheads="1"/>
            </p:cNvSpPr>
            <p:nvPr/>
          </p:nvSpPr>
          <p:spPr bwMode="auto">
            <a:xfrm>
              <a:off x="-2" y="-2"/>
              <a:ext cx="3430" cy="3457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Flagging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method that detects the error can flag it somehow</a:t>
            </a:r>
          </a:p>
          <a:p>
            <a:pPr lvl="1"/>
            <a:r>
              <a:rPr lang="en-US"/>
              <a:t>By returning a special value (like C </a:t>
            </a:r>
            <a:r>
              <a:rPr lang="en-US" b="1">
                <a:latin typeface="Courier New" pitchFamily="-112" charset="0"/>
              </a:rPr>
              <a:t>malloc</a:t>
            </a:r>
            <a:r>
              <a:rPr lang="en-US"/>
              <a:t>)</a:t>
            </a:r>
          </a:p>
          <a:p>
            <a:pPr lvl="1"/>
            <a:r>
              <a:rPr lang="en-US"/>
              <a:t>By setting a global variable (like C </a:t>
            </a:r>
            <a:r>
              <a:rPr lang="en-US" b="1">
                <a:latin typeface="Courier New" pitchFamily="-112" charset="0"/>
              </a:rPr>
              <a:t>errno</a:t>
            </a:r>
            <a:r>
              <a:rPr lang="en-US"/>
              <a:t>)</a:t>
            </a:r>
          </a:p>
          <a:p>
            <a:pPr lvl="1"/>
            <a:r>
              <a:rPr lang="en-US"/>
              <a:t>By setting an instance variable to be checked by a method call (like C </a:t>
            </a:r>
            <a:r>
              <a:rPr lang="en-US" b="1">
                <a:latin typeface="Courier New" pitchFamily="-112" charset="0"/>
              </a:rPr>
              <a:t>ferror(f)</a:t>
            </a:r>
            <a:r>
              <a:rPr lang="en-US"/>
              <a:t>)</a:t>
            </a:r>
          </a:p>
          <a:p>
            <a:r>
              <a:rPr lang="en-US"/>
              <a:t>Caller must explicitly test for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F51C-FA36-B64E-A85F-1A70659B77B5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1CCE-E36C-DD4C-95A4-FFDD40577E61}" type="slidenum">
              <a:rPr lang="en-US"/>
              <a:pPr/>
              <a:t>51</a:t>
            </a:fld>
            <a:endParaRPr lang="en-US"/>
          </a:p>
        </p:txBody>
      </p:sp>
      <p:sp>
        <p:nvSpPr>
          <p:cNvPr id="458754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7630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Pop the top int from this stack and return it.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This should be called only if the stack is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not empty.  If called when the stack is empty,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we set the error flag and return an undefined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value.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@return the popped int if stack not empty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int pop()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Node n = top;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if (n==null)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error = true;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return 0;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top = n.getLink();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return n.getData();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0D4-2D0D-5648-8908-4C54C936649E}" type="slidenum">
              <a:rPr lang="en-US"/>
              <a:pPr/>
              <a:t>52</a:t>
            </a:fld>
            <a:endParaRPr lang="en-US"/>
          </a:p>
        </p:txBody>
      </p:sp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7630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 Return the error flag for this stack.  The error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 flag is set true if an empty stack is ever popped.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 It can be reset to false by calling resetError().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 @return the error flag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public boolean getError()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 return error;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 Reset the error flag.  We set it to false.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public void resetError()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 error = false;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3526-3B3F-2342-982D-BC9C4AEE5927}" type="slidenum">
              <a:rPr lang="en-US"/>
              <a:pPr/>
              <a:t>53</a:t>
            </a:fld>
            <a:endParaRPr lang="en-US"/>
          </a:p>
        </p:txBody>
      </p:sp>
      <p:sp>
        <p:nvSpPr>
          <p:cNvPr id="460802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7630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Pop the two top integers from the stack, divide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them, and push their integer quotient.  There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should be at least two integers on the stack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when we are called.  If not, we leave the stack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empty and set the error flag.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void divide()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int i = pop();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int j = pop();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if (getError()) return;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push(i/j);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r>
              <a:rPr lang="en-US" sz="2000" b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</a:br>
            <a:endParaRPr lang="en-US" sz="2000" b="1">
              <a:solidFill>
                <a:srgbClr val="000000"/>
              </a:solidFill>
              <a:ea typeface="Times New Roman" pitchFamily="-112" charset="0"/>
              <a:cs typeface="Times New Roman" pitchFamily="-112" charset="0"/>
            </a:endParaRPr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3124200" y="4191000"/>
            <a:ext cx="52578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kind of explicit error check required by an error flagging technique.</a:t>
            </a:r>
          </a:p>
          <a:p>
            <a:pPr>
              <a:spcBef>
                <a:spcPct val="50000"/>
              </a:spcBef>
            </a:pPr>
            <a:r>
              <a:rPr lang="en-US"/>
              <a:t>Note that </a:t>
            </a:r>
            <a:r>
              <a:rPr lang="en-US" b="1">
                <a:latin typeface="Courier New" pitchFamily="-112" charset="0"/>
              </a:rPr>
              <a:t>divide</a:t>
            </a:r>
            <a:r>
              <a:rPr lang="en-US"/>
              <a:t>’s caller may also have to check it, and its caller, and so on…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Exceptions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method that first finds the error throws an exception</a:t>
            </a:r>
          </a:p>
          <a:p>
            <a:r>
              <a:rPr lang="en-US"/>
              <a:t>May be checked or unchecked</a:t>
            </a:r>
          </a:p>
          <a:p>
            <a:r>
              <a:rPr lang="en-US"/>
              <a:t>Part of the documented behavior of the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06B0-A9DD-1C41-B43F-2C96283C81ED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A935-D829-124B-9A9F-79AA8595DDDB}" type="slidenum">
              <a:rPr lang="en-US"/>
              <a:pPr/>
              <a:t>55</a:t>
            </a:fld>
            <a:endParaRPr lang="en-US"/>
          </a:p>
        </p:txBody>
      </p:sp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7630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 Pop the top int from this stack and return it.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 @return the popped int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 @exception EmptyStack if stack is empty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public int pop() throws EmptyStack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 Node n = top;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 if (n==null) throw new EmptyStack();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 top = n.getLink();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  return n.getData();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MS Mincho" pitchFamily="49" charset="-128"/>
                <a:cs typeface="MS Mincho" pitchFamily="49" charset="-128"/>
              </a:rPr>
              <a:t>  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322B-9B2E-F441-BA0B-4177315896CC}" type="slidenum">
              <a:rPr lang="en-US"/>
              <a:pPr/>
              <a:t>56</a:t>
            </a:fld>
            <a:endParaRPr lang="en-US"/>
          </a:p>
        </p:txBody>
      </p:sp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7630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Pop the two top integers from the stack, divide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them, and push their integer quotient.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 @exception EmptyStack if stack runs out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void divide() throws EmptyStack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int i = pop();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int j = pop();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push(i/j);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endParaRPr lang="en-US" sz="2000" b="1">
              <a:solidFill>
                <a:srgbClr val="000000"/>
              </a:solidFill>
              <a:latin typeface="Courier New" pitchFamily="-112" charset="0"/>
              <a:ea typeface="Times New Roman" pitchFamily="-112" charset="0"/>
              <a:cs typeface="Times New Roman" pitchFamily="-112" charset="0"/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2438400" y="4114800"/>
            <a:ext cx="533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Caller makes no error check—just passes the exception along if one occurs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Good error message even if uncaught</a:t>
            </a:r>
          </a:p>
          <a:p>
            <a:r>
              <a:rPr lang="en-US"/>
              <a:t>Documented part of the interface</a:t>
            </a:r>
          </a:p>
          <a:p>
            <a:r>
              <a:rPr lang="en-US"/>
              <a:t>Error caught right away, not masked</a:t>
            </a:r>
          </a:p>
          <a:p>
            <a:r>
              <a:rPr lang="en-US"/>
              <a:t>Caller need not explicitly check for error</a:t>
            </a:r>
          </a:p>
          <a:p>
            <a:r>
              <a:rPr lang="en-US"/>
              <a:t>Error can be ignored or handled flexibly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5825-2829-D149-BF1E-8E1D131EEF2C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17.2  Throwable classes</a:t>
            </a:r>
          </a:p>
          <a:p>
            <a:r>
              <a:rPr lang="en-US">
                <a:solidFill>
                  <a:schemeClr val="bg2"/>
                </a:solidFill>
              </a:rPr>
              <a:t>17.3  Catching exceptions</a:t>
            </a:r>
          </a:p>
          <a:p>
            <a:r>
              <a:rPr lang="en-US">
                <a:solidFill>
                  <a:schemeClr val="bg2"/>
                </a:solidFill>
              </a:rPr>
              <a:t>17.4  Throwing exceptions</a:t>
            </a:r>
          </a:p>
          <a:p>
            <a:r>
              <a:rPr lang="en-US">
                <a:solidFill>
                  <a:schemeClr val="bg2"/>
                </a:solidFill>
              </a:rPr>
              <a:t>17.5  Checked exceptions</a:t>
            </a:r>
          </a:p>
          <a:p>
            <a:r>
              <a:rPr lang="en-US">
                <a:solidFill>
                  <a:schemeClr val="bg2"/>
                </a:solidFill>
              </a:rPr>
              <a:t>17.6  Error handling</a:t>
            </a:r>
          </a:p>
          <a:p>
            <a:r>
              <a:rPr lang="en-US"/>
              <a:t>17.7  Finally</a:t>
            </a:r>
          </a:p>
          <a:p>
            <a:r>
              <a:rPr lang="en-US">
                <a:solidFill>
                  <a:schemeClr val="bg2"/>
                </a:solidFill>
              </a:rPr>
              <a:t>17.8  Farewell to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CBE9-DF27-5845-BB6C-BD31D39F6C97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Full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Syntax</a:t>
            </a:r>
          </a:p>
        </p:txBody>
      </p:sp>
      <p:sp>
        <p:nvSpPr>
          <p:cNvPr id="466949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38862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There is an optional </a:t>
            </a:r>
            <a:r>
              <a:rPr lang="en-US" b="1">
                <a:latin typeface="Courier New" pitchFamily="-112" charset="0"/>
              </a:rPr>
              <a:t>finally</a:t>
            </a:r>
            <a:r>
              <a:rPr lang="en-US"/>
              <a:t> part</a:t>
            </a:r>
          </a:p>
          <a:p>
            <a:pPr>
              <a:lnSpc>
                <a:spcPct val="90000"/>
              </a:lnSpc>
            </a:pPr>
            <a:r>
              <a:rPr lang="en-US"/>
              <a:t>No matter what happens, the </a:t>
            </a:r>
            <a:r>
              <a:rPr lang="en-US" b="1">
                <a:latin typeface="Courier New" pitchFamily="-112" charset="0"/>
              </a:rPr>
              <a:t>finally</a:t>
            </a:r>
            <a:r>
              <a:rPr lang="en-US"/>
              <a:t> part is always executed at the end of the </a:t>
            </a:r>
            <a:r>
              <a:rPr lang="en-US" b="1">
                <a:latin typeface="Courier New" pitchFamily="-112" charset="0"/>
              </a:rPr>
              <a:t>try</a:t>
            </a:r>
            <a:r>
              <a:rPr lang="en-US"/>
              <a:t> statement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8DE9-9FA6-1A46-9539-D51A6FA4C2B7}" type="slidenum">
              <a:rPr lang="en-US"/>
              <a:pPr/>
              <a:t>59</a:t>
            </a:fld>
            <a:endParaRPr lang="en-US"/>
          </a:p>
        </p:txBody>
      </p:sp>
      <p:sp>
        <p:nvSpPr>
          <p:cNvPr id="466950" name="Text Box 6"/>
          <p:cNvSpPr txBox="1">
            <a:spLocks noChangeArrowheads="1"/>
          </p:cNvSpPr>
          <p:nvPr/>
        </p:nvSpPr>
        <p:spPr bwMode="auto">
          <a:xfrm>
            <a:off x="1219200" y="1219200"/>
            <a:ext cx="74676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try-statement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try-part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catch-parts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      |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try-part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catch-parts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finally-part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      |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try-part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finally-part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try-part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try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compound-statement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catch-parts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catch-parts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|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catch-part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catch (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type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variable-name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)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            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compound-statement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finally-part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 ::=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finally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compound-statement</a:t>
            </a: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&gt;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Exception Is An Object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419600"/>
          </a:xfrm>
        </p:spPr>
        <p:txBody>
          <a:bodyPr/>
          <a:lstStyle/>
          <a:p>
            <a:r>
              <a:rPr lang="en-US"/>
              <a:t>The names of exceptions are class names, like </a:t>
            </a:r>
            <a:r>
              <a:rPr lang="en-US" b="1">
                <a:latin typeface="Courier New" pitchFamily="-112" charset="0"/>
              </a:rPr>
              <a:t>NullPointerException</a:t>
            </a:r>
            <a:endParaRPr lang="en-US"/>
          </a:p>
          <a:p>
            <a:r>
              <a:rPr lang="en-US"/>
              <a:t>Exceptions are objects of those classes</a:t>
            </a:r>
          </a:p>
          <a:p>
            <a:r>
              <a:rPr lang="en-US"/>
              <a:t>In the previous examples, the Java language system automatically creates an object of an exception class and </a:t>
            </a:r>
            <a:r>
              <a:rPr lang="en-US" i="1"/>
              <a:t>throws</a:t>
            </a:r>
            <a:r>
              <a:rPr lang="en-US"/>
              <a:t> it</a:t>
            </a:r>
          </a:p>
          <a:p>
            <a:r>
              <a:rPr lang="en-US"/>
              <a:t>If the program does not </a:t>
            </a:r>
            <a:r>
              <a:rPr lang="en-US" i="1"/>
              <a:t>catch</a:t>
            </a:r>
            <a:r>
              <a:rPr lang="en-US"/>
              <a:t> it, it terminates with an error message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34BD-C2EC-3449-A9B6-0F6C0DA57D1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b="1">
                <a:latin typeface="Courier New" pitchFamily="-112" charset="0"/>
              </a:rPr>
              <a:t>finally</a:t>
            </a:r>
            <a:endParaRPr lang="en-US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0386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finally</a:t>
            </a:r>
            <a:r>
              <a:rPr lang="en-US"/>
              <a:t> part is usually used for cleanup operations</a:t>
            </a:r>
          </a:p>
          <a:p>
            <a:pPr>
              <a:lnSpc>
                <a:spcPct val="90000"/>
              </a:lnSpc>
            </a:pPr>
            <a:r>
              <a:rPr lang="en-US"/>
              <a:t>Whether or not there is an exception, the file is closed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9715-5CB0-2D49-A638-BD48D0B85A53}" type="slidenum">
              <a:rPr lang="en-US"/>
              <a:pPr/>
              <a:t>60</a:t>
            </a:fld>
            <a:endParaRPr lang="en-US"/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2895600" y="1295400"/>
            <a:ext cx="3505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file.open();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try {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workWith(file);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finally {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file.close();</a:t>
            </a:r>
            <a:b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216C-478D-6340-869A-02CE5D403FAD}" type="slidenum">
              <a:rPr lang="en-US"/>
              <a:pPr/>
              <a:t>61</a:t>
            </a:fld>
            <a:endParaRPr lang="en-US"/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914400" y="1371600"/>
            <a:ext cx="58674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System.out.print("1");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try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System.out.print("2");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if (true) throw new Exception();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System.out.print("3");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catch (Exception e)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System.out.print("4");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finally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System.out.print("5");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System.out.println("6");</a:t>
            </a:r>
            <a:endParaRPr lang="en-US" sz="2000"/>
          </a:p>
        </p:txBody>
      </p:sp>
      <p:sp>
        <p:nvSpPr>
          <p:cNvPr id="470021" name="Text Box 5"/>
          <p:cNvSpPr txBox="1">
            <a:spLocks noChangeArrowheads="1"/>
          </p:cNvSpPr>
          <p:nvPr/>
        </p:nvSpPr>
        <p:spPr bwMode="auto">
          <a:xfrm>
            <a:off x="5181600" y="3124200"/>
            <a:ext cx="33528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What does this print?</a:t>
            </a:r>
          </a:p>
          <a:p>
            <a:pPr>
              <a:spcBef>
                <a:spcPct val="50000"/>
              </a:spcBef>
            </a:pPr>
            <a:r>
              <a:rPr lang="en-US"/>
              <a:t>What if we change </a:t>
            </a:r>
            <a:br>
              <a:rPr lang="en-US"/>
            </a:br>
            <a:r>
              <a:rPr lang="en-US" b="1">
                <a:latin typeface="Courier New" pitchFamily="-112" charset="0"/>
              </a:rPr>
              <a:t>new Exception()</a:t>
            </a:r>
            <a:r>
              <a:rPr lang="en-US"/>
              <a:t> to </a:t>
            </a:r>
            <a:r>
              <a:rPr lang="en-US" b="1">
                <a:latin typeface="Courier New" pitchFamily="-112" charset="0"/>
              </a:rPr>
              <a:t>new Throwable()</a:t>
            </a:r>
            <a:r>
              <a:rPr lang="en-US"/>
              <a:t>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17.2  Throwable classes</a:t>
            </a:r>
          </a:p>
          <a:p>
            <a:r>
              <a:rPr lang="en-US">
                <a:solidFill>
                  <a:schemeClr val="bg2"/>
                </a:solidFill>
              </a:rPr>
              <a:t>17.3  Catching exceptions</a:t>
            </a:r>
          </a:p>
          <a:p>
            <a:r>
              <a:rPr lang="en-US">
                <a:solidFill>
                  <a:schemeClr val="bg2"/>
                </a:solidFill>
              </a:rPr>
              <a:t>17.4  Throwing exceptions</a:t>
            </a:r>
          </a:p>
          <a:p>
            <a:r>
              <a:rPr lang="en-US">
                <a:solidFill>
                  <a:schemeClr val="bg2"/>
                </a:solidFill>
              </a:rPr>
              <a:t>17.5  Checked exceptions</a:t>
            </a:r>
          </a:p>
          <a:p>
            <a:r>
              <a:rPr lang="en-US">
                <a:solidFill>
                  <a:schemeClr val="bg2"/>
                </a:solidFill>
              </a:rPr>
              <a:t>17.6  Error handling</a:t>
            </a:r>
          </a:p>
          <a:p>
            <a:r>
              <a:rPr lang="en-US">
                <a:solidFill>
                  <a:schemeClr val="bg2"/>
                </a:solidFill>
              </a:rPr>
              <a:t>17.7  Finally</a:t>
            </a:r>
          </a:p>
          <a:p>
            <a:r>
              <a:rPr lang="en-US"/>
              <a:t>17.8  Farewell to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954-99E0-2345-BC73-E7C061114DA9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Parts We Skipped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4800600"/>
          </a:xfrm>
        </p:spPr>
        <p:txBody>
          <a:bodyPr/>
          <a:lstStyle/>
          <a:p>
            <a:r>
              <a:rPr lang="en-US" dirty="0"/>
              <a:t>Fundamentals</a:t>
            </a:r>
          </a:p>
          <a:p>
            <a:pPr lvl="1"/>
            <a:r>
              <a:rPr lang="en-US" dirty="0"/>
              <a:t>Primitive types: </a:t>
            </a:r>
            <a:r>
              <a:rPr lang="en-US" b="1" dirty="0">
                <a:latin typeface="Courier New" pitchFamily="-112" charset="0"/>
              </a:rPr>
              <a:t>byte</a:t>
            </a:r>
            <a:r>
              <a:rPr lang="en-US" dirty="0"/>
              <a:t>, </a:t>
            </a:r>
            <a:r>
              <a:rPr lang="en-US" b="1" dirty="0">
                <a:latin typeface="Courier New" pitchFamily="-112" charset="0"/>
              </a:rPr>
              <a:t>short</a:t>
            </a:r>
            <a:r>
              <a:rPr lang="en-US" dirty="0"/>
              <a:t>, </a:t>
            </a:r>
            <a:r>
              <a:rPr lang="en-US" b="1" dirty="0">
                <a:latin typeface="Courier New" pitchFamily="-112" charset="0"/>
              </a:rPr>
              <a:t>long</a:t>
            </a:r>
            <a:r>
              <a:rPr lang="en-US" dirty="0"/>
              <a:t>, </a:t>
            </a:r>
            <a:r>
              <a:rPr lang="en-US" b="1" dirty="0" smtClean="0">
                <a:latin typeface="Courier New" pitchFamily="-112" charset="0"/>
              </a:rPr>
              <a:t>float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>
                <a:latin typeface="Courier New" pitchFamily="-112" charset="0"/>
              </a:rPr>
              <a:t>enum</a:t>
            </a:r>
            <a:r>
              <a:rPr lang="en-US" dirty="0" smtClean="0"/>
              <a:t> type constructor for enumerations</a:t>
            </a:r>
            <a:endParaRPr lang="en-US" b="1" dirty="0" smtClean="0">
              <a:latin typeface="Courier New" pitchFamily="-112" charset="0"/>
            </a:endParaRPr>
          </a:p>
          <a:p>
            <a:pPr lvl="1"/>
            <a:r>
              <a:rPr lang="en-US" dirty="0" smtClean="0"/>
              <a:t>Various statements</a:t>
            </a:r>
            <a:r>
              <a:rPr lang="en-US" dirty="0"/>
              <a:t>: </a:t>
            </a:r>
            <a:r>
              <a:rPr lang="en-US" b="1" dirty="0">
                <a:latin typeface="Courier New" pitchFamily="-112" charset="0"/>
              </a:rPr>
              <a:t>do</a:t>
            </a:r>
            <a:r>
              <a:rPr lang="en-US" dirty="0"/>
              <a:t>, </a:t>
            </a:r>
            <a:r>
              <a:rPr lang="en-US" b="1" dirty="0">
                <a:latin typeface="Courier New" pitchFamily="-112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pitchFamily="-112" charset="0"/>
              </a:rPr>
              <a:t>break</a:t>
            </a:r>
            <a:r>
              <a:rPr lang="en-US" dirty="0"/>
              <a:t>, </a:t>
            </a:r>
            <a:r>
              <a:rPr lang="en-US" b="1" dirty="0">
                <a:latin typeface="Courier New" pitchFamily="-112" charset="0"/>
              </a:rPr>
              <a:t>continue</a:t>
            </a:r>
            <a:r>
              <a:rPr lang="en-US" dirty="0"/>
              <a:t>, </a:t>
            </a:r>
            <a:r>
              <a:rPr lang="en-US" b="1" dirty="0" smtClean="0">
                <a:latin typeface="Courier New" pitchFamily="-112" charset="0"/>
              </a:rPr>
              <a:t>switch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-112" charset="0"/>
              </a:rPr>
              <a:t>assert</a:t>
            </a:r>
            <a:endParaRPr lang="en-US" b="1" dirty="0" smtClean="0">
              <a:latin typeface="Courier New" pitchFamily="-112" charset="0"/>
            </a:endParaRPr>
          </a:p>
          <a:p>
            <a:r>
              <a:rPr lang="en-US" dirty="0"/>
              <a:t>Refinements</a:t>
            </a:r>
          </a:p>
          <a:p>
            <a:pPr lvl="1"/>
            <a:r>
              <a:rPr lang="en-US" dirty="0"/>
              <a:t>Inner classes: define classes in any scope: inside other classes, in blocks, in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Generics: we saw only a quick peek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1D1B-9D57-AE40-9AF9-949274C44472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Parts We Skipped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Packages</a:t>
            </a:r>
          </a:p>
          <a:p>
            <a:pPr lvl="1"/>
            <a:r>
              <a:rPr lang="en-US" sz="2400"/>
              <a:t>Classes are grouped into packages</a:t>
            </a:r>
          </a:p>
          <a:p>
            <a:pPr lvl="1"/>
            <a:r>
              <a:rPr lang="en-US" sz="2400"/>
              <a:t>In many Java systems, the source files in a directory correspond to a package</a:t>
            </a:r>
          </a:p>
          <a:p>
            <a:pPr lvl="1"/>
            <a:r>
              <a:rPr lang="en-US" sz="2400"/>
              <a:t>Default access (without </a:t>
            </a:r>
            <a:r>
              <a:rPr lang="en-US" sz="2400" b="1">
                <a:latin typeface="Courier New" pitchFamily="-112" charset="0"/>
              </a:rPr>
              <a:t>public</a:t>
            </a:r>
            <a:r>
              <a:rPr lang="en-US" sz="2400"/>
              <a:t>, </a:t>
            </a:r>
            <a:r>
              <a:rPr lang="en-US" sz="2400" b="1">
                <a:latin typeface="Courier New" pitchFamily="-112" charset="0"/>
              </a:rPr>
              <a:t>private</a:t>
            </a:r>
            <a:r>
              <a:rPr lang="en-US" sz="2400"/>
              <a:t> or </a:t>
            </a:r>
            <a:r>
              <a:rPr lang="en-US" sz="2400" b="1">
                <a:latin typeface="Courier New" pitchFamily="-112" charset="0"/>
              </a:rPr>
              <a:t>protected</a:t>
            </a:r>
            <a:r>
              <a:rPr lang="en-US" sz="2400"/>
              <a:t>) is package-wide</a:t>
            </a:r>
          </a:p>
          <a:p>
            <a:r>
              <a:rPr lang="en-US" sz="2800"/>
              <a:t>Concurrency</a:t>
            </a:r>
          </a:p>
          <a:p>
            <a:pPr lvl="1"/>
            <a:r>
              <a:rPr lang="en-US" sz="2400"/>
              <a:t>Synchronization constructs for multiple threads</a:t>
            </a:r>
          </a:p>
          <a:p>
            <a:pPr lvl="1"/>
            <a:r>
              <a:rPr lang="en-US" sz="2400"/>
              <a:t>Parts of the API for creating threads</a:t>
            </a:r>
          </a:p>
          <a:p>
            <a:pPr lvl="1"/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7798-2A16-F24A-8F95-F0797EEEBB1A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More Parts We Skipped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7772400" cy="5410200"/>
          </a:xfrm>
        </p:spPr>
        <p:txBody>
          <a:bodyPr/>
          <a:lstStyle/>
          <a:p>
            <a:r>
              <a:rPr lang="en-US" dirty="0"/>
              <a:t>The vast API</a:t>
            </a:r>
          </a:p>
          <a:p>
            <a:pPr lvl="2"/>
            <a:r>
              <a:rPr lang="en-US" dirty="0">
                <a:ea typeface="Times New Roman" pitchFamily="-112" charset="0"/>
                <a:cs typeface="Times New Roman" pitchFamily="-112" charset="0"/>
              </a:rPr>
              <a:t>containers (stacks, queues, hash tables, etc.)</a:t>
            </a:r>
          </a:p>
          <a:p>
            <a:pPr lvl="2"/>
            <a:r>
              <a:rPr lang="en-US" dirty="0">
                <a:ea typeface="Times New Roman" pitchFamily="-112" charset="0"/>
                <a:cs typeface="Times New Roman" pitchFamily="-112" charset="0"/>
              </a:rPr>
              <a:t>graphical user interfaces</a:t>
            </a:r>
          </a:p>
          <a:p>
            <a:pPr lvl="2"/>
            <a:r>
              <a:rPr lang="en-US" dirty="0">
                <a:ea typeface="Times New Roman" pitchFamily="-112" charset="0"/>
                <a:cs typeface="Times New Roman" pitchFamily="-112" charset="0"/>
              </a:rPr>
              <a:t>2D and 3D graphics </a:t>
            </a:r>
          </a:p>
          <a:p>
            <a:pPr lvl="2"/>
            <a:r>
              <a:rPr lang="en-US" dirty="0">
                <a:ea typeface="Times New Roman" pitchFamily="-112" charset="0"/>
                <a:cs typeface="Times New Roman" pitchFamily="-112" charset="0"/>
              </a:rPr>
              <a:t>math</a:t>
            </a:r>
          </a:p>
          <a:p>
            <a:pPr lvl="2"/>
            <a:r>
              <a:rPr lang="en-US" dirty="0">
                <a:ea typeface="Times New Roman" pitchFamily="-112" charset="0"/>
                <a:cs typeface="Times New Roman" pitchFamily="-112" charset="0"/>
              </a:rPr>
              <a:t>pattern matching with regular expressions</a:t>
            </a:r>
          </a:p>
          <a:p>
            <a:pPr lvl="2"/>
            <a:r>
              <a:rPr lang="en-US" dirty="0">
                <a:ea typeface="Times New Roman" pitchFamily="-112" charset="0"/>
                <a:cs typeface="Times New Roman" pitchFamily="-112" charset="0"/>
              </a:rPr>
              <a:t>file IO</a:t>
            </a:r>
          </a:p>
          <a:p>
            <a:pPr lvl="2"/>
            <a:r>
              <a:rPr lang="en-US" dirty="0">
                <a:ea typeface="Times New Roman" pitchFamily="-112" charset="0"/>
                <a:cs typeface="Times New Roman" pitchFamily="-112" charset="0"/>
              </a:rPr>
              <a:t>network IO and XML</a:t>
            </a:r>
          </a:p>
          <a:p>
            <a:pPr lvl="2"/>
            <a:r>
              <a:rPr lang="en-US" dirty="0">
                <a:ea typeface="Times New Roman" pitchFamily="-112" charset="0"/>
                <a:cs typeface="Times New Roman" pitchFamily="-112" charset="0"/>
              </a:rPr>
              <a:t>encryption and security</a:t>
            </a:r>
          </a:p>
          <a:p>
            <a:pPr lvl="2"/>
            <a:r>
              <a:rPr lang="en-US" dirty="0">
                <a:ea typeface="Times New Roman" pitchFamily="-112" charset="0"/>
                <a:cs typeface="Times New Roman" pitchFamily="-112" charset="0"/>
              </a:rPr>
              <a:t>remote method invocation</a:t>
            </a:r>
          </a:p>
          <a:p>
            <a:pPr lvl="2"/>
            <a:r>
              <a:rPr lang="en-US" dirty="0">
                <a:ea typeface="Times New Roman" pitchFamily="-112" charset="0"/>
                <a:cs typeface="Times New Roman" pitchFamily="-112" charset="0"/>
              </a:rPr>
              <a:t>interfacing to databases and other tools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ECC-E73C-E740-86FD-7AD10CAC7CFE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Throwable Classes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 be thrown as an exception, an object must be of a class that inherits from the predefined class </a:t>
            </a:r>
            <a:r>
              <a:rPr lang="en-US" b="1">
                <a:latin typeface="Courier New" pitchFamily="-112" charset="0"/>
              </a:rPr>
              <a:t>Throwable</a:t>
            </a:r>
          </a:p>
          <a:p>
            <a:pPr>
              <a:lnSpc>
                <a:spcPct val="90000"/>
              </a:lnSpc>
            </a:pPr>
            <a:r>
              <a:rPr lang="en-US"/>
              <a:t>There are four important predefined classes in that part of the class hierarchy: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-112" charset="0"/>
              </a:rPr>
              <a:t>Throwable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-112" charset="0"/>
              </a:rPr>
              <a:t>Error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-112" charset="0"/>
              </a:rPr>
              <a:t>Exception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-112" charset="0"/>
              </a:rPr>
              <a:t>RuntimeException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26E2-1C35-D54B-BF23-B8A9EC44867F}" type="slidenum">
              <a:rPr lang="en-US"/>
              <a:pPr/>
              <a:t>7</a:t>
            </a:fld>
            <a:endParaRPr lang="en-US"/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3252788" y="2328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7395-533C-6046-9E55-9C8BE49F0BA3}" type="slidenum">
              <a:rPr lang="en-US"/>
              <a:pPr/>
              <a:t>8</a:t>
            </a:fld>
            <a:endParaRPr lang="en-US"/>
          </a:p>
        </p:txBody>
      </p:sp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5486400" y="457200"/>
            <a:ext cx="3048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Java will only throw objects of a class descended from </a:t>
            </a:r>
            <a:r>
              <a:rPr lang="en-US" sz="2000" b="1">
                <a:latin typeface="Courier New" pitchFamily="-112" charset="0"/>
              </a:rPr>
              <a:t>Throwable</a:t>
            </a:r>
          </a:p>
        </p:txBody>
      </p:sp>
      <p:sp>
        <p:nvSpPr>
          <p:cNvPr id="408584" name="Text Box 8"/>
          <p:cNvSpPr txBox="1">
            <a:spLocks noChangeArrowheads="1"/>
          </p:cNvSpPr>
          <p:nvPr/>
        </p:nvSpPr>
        <p:spPr bwMode="auto">
          <a:xfrm>
            <a:off x="762000" y="304800"/>
            <a:ext cx="27432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Classes derived from </a:t>
            </a:r>
            <a:r>
              <a:rPr lang="en-US" sz="2000" b="1">
                <a:latin typeface="Courier New" pitchFamily="-112" charset="0"/>
              </a:rPr>
              <a:t>Error</a:t>
            </a:r>
            <a:r>
              <a:rPr lang="en-US" sz="2000"/>
              <a:t> are used for serious, system-generated errors, like </a:t>
            </a:r>
            <a:r>
              <a:rPr lang="en-US" sz="2000" b="1">
                <a:latin typeface="Courier New" pitchFamily="-112" charset="0"/>
              </a:rPr>
              <a:t>OutOfMemoryError</a:t>
            </a:r>
            <a:r>
              <a:rPr lang="en-US" sz="2000"/>
              <a:t>, that usually cannot be recovered from</a:t>
            </a:r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5867400" y="4267200"/>
            <a:ext cx="2743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Classes derived from </a:t>
            </a:r>
            <a:r>
              <a:rPr lang="en-US" sz="2000" b="1">
                <a:latin typeface="Courier New" pitchFamily="-112" charset="0"/>
              </a:rPr>
              <a:t>Exception</a:t>
            </a:r>
            <a:r>
              <a:rPr lang="en-US" sz="2000"/>
              <a:t> are used for ordinary errors that a program might want to catch and recover from</a:t>
            </a:r>
            <a:endParaRPr lang="en-US" sz="2000" b="1">
              <a:latin typeface="Courier New" pitchFamily="-112" charset="0"/>
            </a:endParaRPr>
          </a:p>
        </p:txBody>
      </p:sp>
      <p:sp>
        <p:nvSpPr>
          <p:cNvPr id="408586" name="Text Box 10"/>
          <p:cNvSpPr txBox="1">
            <a:spLocks noChangeArrowheads="1"/>
          </p:cNvSpPr>
          <p:nvPr/>
        </p:nvSpPr>
        <p:spPr bwMode="auto">
          <a:xfrm>
            <a:off x="914400" y="4267200"/>
            <a:ext cx="32766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Classes derived from </a:t>
            </a:r>
            <a:r>
              <a:rPr lang="en-US" sz="2000" b="1">
                <a:latin typeface="Courier New" pitchFamily="-112" charset="0"/>
              </a:rPr>
              <a:t>RuntimeException</a:t>
            </a:r>
            <a:r>
              <a:rPr lang="en-US" sz="2000"/>
              <a:t> are used for ordinary system-generated errors, like </a:t>
            </a:r>
            <a:r>
              <a:rPr lang="en-US" sz="2000" b="1">
                <a:latin typeface="Courier New" pitchFamily="-112" charset="0"/>
              </a:rPr>
              <a:t>ArithmeticException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362200" y="990600"/>
            <a:ext cx="5105400" cy="4026932"/>
            <a:chOff x="2362200" y="1066800"/>
            <a:chExt cx="5105400" cy="4026932"/>
          </a:xfrm>
        </p:grpSpPr>
        <p:sp>
          <p:nvSpPr>
            <p:cNvPr id="13" name="TextBox 12"/>
            <p:cNvSpPr txBox="1"/>
            <p:nvPr/>
          </p:nvSpPr>
          <p:spPr>
            <a:xfrm>
              <a:off x="4648200" y="25908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Exception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7600" y="10668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Object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1400" y="19050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/>
                  <a:cs typeface="Courier New"/>
                </a:rPr>
                <a:t>Throwable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90800" y="25908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Error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8000" y="38100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/>
                  <a:cs typeface="Courier New"/>
                </a:rPr>
                <a:t>RuntimeException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62200" y="3200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…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9800" y="38100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…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4724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Courier New"/>
                  <a:cs typeface="Courier New"/>
                </a:rPr>
                <a:t>…</a:t>
              </a:r>
              <a:endParaRPr lang="en-US" sz="1800" b="1" dirty="0">
                <a:latin typeface="Courier New"/>
                <a:cs typeface="Courier New"/>
              </a:endParaRPr>
            </a:p>
          </p:txBody>
        </p:sp>
        <p:cxnSp>
          <p:nvCxnSpPr>
            <p:cNvPr id="19" name="Straight Connector 18"/>
            <p:cNvCxnSpPr>
              <a:stCxn id="10" idx="2"/>
              <a:endCxn id="11" idx="0"/>
            </p:cNvCxnSpPr>
            <p:nvPr/>
          </p:nvCxnSpPr>
          <p:spPr bwMode="auto">
            <a:xfrm rot="5400000">
              <a:off x="4070866" y="1670566"/>
              <a:ext cx="468868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1" idx="2"/>
              <a:endCxn id="12" idx="0"/>
            </p:cNvCxnSpPr>
            <p:nvPr/>
          </p:nvCxnSpPr>
          <p:spPr bwMode="auto">
            <a:xfrm rot="5400000">
              <a:off x="3651766" y="1937266"/>
              <a:ext cx="316468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11" idx="2"/>
              <a:endCxn id="13" idx="0"/>
            </p:cNvCxnSpPr>
            <p:nvPr/>
          </p:nvCxnSpPr>
          <p:spPr bwMode="auto">
            <a:xfrm rot="16200000" flipH="1">
              <a:off x="4680466" y="1899166"/>
              <a:ext cx="316468" cy="106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2" idx="2"/>
              <a:endCxn id="15" idx="0"/>
            </p:cNvCxnSpPr>
            <p:nvPr/>
          </p:nvCxnSpPr>
          <p:spPr bwMode="auto">
            <a:xfrm rot="5400000">
              <a:off x="3080266" y="2965966"/>
              <a:ext cx="240268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13" idx="2"/>
              <a:endCxn id="16" idx="0"/>
            </p:cNvCxnSpPr>
            <p:nvPr/>
          </p:nvCxnSpPr>
          <p:spPr bwMode="auto">
            <a:xfrm rot="16200000" flipH="1">
              <a:off x="5632966" y="2699266"/>
              <a:ext cx="849868" cy="1371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3" idx="2"/>
              <a:endCxn id="14" idx="0"/>
            </p:cNvCxnSpPr>
            <p:nvPr/>
          </p:nvCxnSpPr>
          <p:spPr bwMode="auto">
            <a:xfrm rot="5400000">
              <a:off x="4413766" y="2851666"/>
              <a:ext cx="849868" cy="106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14" idx="2"/>
              <a:endCxn id="17" idx="0"/>
            </p:cNvCxnSpPr>
            <p:nvPr/>
          </p:nvCxnSpPr>
          <p:spPr bwMode="auto">
            <a:xfrm rot="5400000">
              <a:off x="4032766" y="4451866"/>
              <a:ext cx="545068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741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17.2  Throwable classes</a:t>
            </a:r>
          </a:p>
          <a:p>
            <a:r>
              <a:rPr lang="en-US"/>
              <a:t>17.3  Catching exceptions</a:t>
            </a:r>
          </a:p>
          <a:p>
            <a:r>
              <a:rPr lang="en-US">
                <a:solidFill>
                  <a:schemeClr val="bg2"/>
                </a:solidFill>
              </a:rPr>
              <a:t>17.4  Throwing exceptions</a:t>
            </a:r>
          </a:p>
          <a:p>
            <a:r>
              <a:rPr lang="en-US">
                <a:solidFill>
                  <a:schemeClr val="bg2"/>
                </a:solidFill>
              </a:rPr>
              <a:t>17.5  Checked exceptions</a:t>
            </a:r>
          </a:p>
          <a:p>
            <a:r>
              <a:rPr lang="en-US">
                <a:solidFill>
                  <a:schemeClr val="bg2"/>
                </a:solidFill>
              </a:rPr>
              <a:t>17.6  Error handling</a:t>
            </a:r>
          </a:p>
          <a:p>
            <a:r>
              <a:rPr lang="en-US">
                <a:solidFill>
                  <a:schemeClr val="bg2"/>
                </a:solidFill>
              </a:rPr>
              <a:t>17.7  Finally</a:t>
            </a:r>
          </a:p>
          <a:p>
            <a:r>
              <a:rPr lang="en-US">
                <a:solidFill>
                  <a:schemeClr val="bg2"/>
                </a:solidFill>
              </a:rPr>
              <a:t>17.8  Farewell to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Seventeen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ABD1-27E4-D547-8F6F-78C691541B7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5073</TotalTime>
  <Words>5041</Words>
  <Application>Microsoft Macintosh PowerPoint</Application>
  <PresentationFormat>On-screen Show (4:3)</PresentationFormat>
  <Paragraphs>521</Paragraphs>
  <Slides>65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Times New Roman</vt:lpstr>
      <vt:lpstr>Monotype Sorts</vt:lpstr>
      <vt:lpstr>Courier New</vt:lpstr>
      <vt:lpstr>Arial Unicode MS</vt:lpstr>
      <vt:lpstr>MS Mincho</vt:lpstr>
      <vt:lpstr>parse trees</vt:lpstr>
      <vt:lpstr>Microsoft Draw 98 Drawing</vt:lpstr>
      <vt:lpstr>A Third Look At Java</vt:lpstr>
      <vt:lpstr>A Little Demo</vt:lpstr>
      <vt:lpstr>Exceptions</vt:lpstr>
      <vt:lpstr>Outline</vt:lpstr>
      <vt:lpstr>Some Predefined Exceptions</vt:lpstr>
      <vt:lpstr>An Exception Is An Object</vt:lpstr>
      <vt:lpstr>Throwable Classes</vt:lpstr>
      <vt:lpstr>Slide 8</vt:lpstr>
      <vt:lpstr>Outline</vt:lpstr>
      <vt:lpstr>The try Statement</vt:lpstr>
      <vt:lpstr>Example</vt:lpstr>
      <vt:lpstr>Example</vt:lpstr>
      <vt:lpstr>After The try Statement</vt:lpstr>
      <vt:lpstr>Exception Handled</vt:lpstr>
      <vt:lpstr>Throw From Called Method</vt:lpstr>
      <vt:lpstr>Example</vt:lpstr>
      <vt:lpstr>Slide 17</vt:lpstr>
      <vt:lpstr>Long-Distance Throws</vt:lpstr>
      <vt:lpstr>Multiple catch Parts</vt:lpstr>
      <vt:lpstr>Example</vt:lpstr>
      <vt:lpstr>Example</vt:lpstr>
      <vt:lpstr>Overlapping Catch Parts</vt:lpstr>
      <vt:lpstr>Outline</vt:lpstr>
      <vt:lpstr>The throw Statement</vt:lpstr>
      <vt:lpstr>Custom Throwable Classes</vt:lpstr>
      <vt:lpstr>Using The Exception Object</vt:lpstr>
      <vt:lpstr>Example</vt:lpstr>
      <vt:lpstr>About super In Constructors</vt:lpstr>
      <vt:lpstr>More About Constructors</vt:lpstr>
      <vt:lpstr>Slide 30</vt:lpstr>
      <vt:lpstr>Outline</vt:lpstr>
      <vt:lpstr>Checked Exceptions</vt:lpstr>
      <vt:lpstr>Slide 33</vt:lpstr>
      <vt:lpstr>What Gets Checked?</vt:lpstr>
      <vt:lpstr>The Throws Clause</vt:lpstr>
      <vt:lpstr>Slide 36</vt:lpstr>
      <vt:lpstr>Why Use Checked Exceptions</vt:lpstr>
      <vt:lpstr>How To Avoid Checked Exceptions</vt:lpstr>
      <vt:lpstr>Outline</vt:lpstr>
      <vt:lpstr>Handling Errors</vt:lpstr>
      <vt:lpstr>Preconditions Only</vt:lpstr>
      <vt:lpstr>Slide 42</vt:lpstr>
      <vt:lpstr>Drawbacks</vt:lpstr>
      <vt:lpstr>Total Definition</vt:lpstr>
      <vt:lpstr>Slide 45</vt:lpstr>
      <vt:lpstr>Drawbacks</vt:lpstr>
      <vt:lpstr>Fatal Errors</vt:lpstr>
      <vt:lpstr>Slide 48</vt:lpstr>
      <vt:lpstr>Drawbacks</vt:lpstr>
      <vt:lpstr>Error Flagging</vt:lpstr>
      <vt:lpstr>Slide 51</vt:lpstr>
      <vt:lpstr>Slide 52</vt:lpstr>
      <vt:lpstr>Slide 53</vt:lpstr>
      <vt:lpstr>Using Exceptions</vt:lpstr>
      <vt:lpstr>Slide 55</vt:lpstr>
      <vt:lpstr>Slide 56</vt:lpstr>
      <vt:lpstr>Advantages</vt:lpstr>
      <vt:lpstr>Outline</vt:lpstr>
      <vt:lpstr>The Full try Syntax</vt:lpstr>
      <vt:lpstr>Using finally</vt:lpstr>
      <vt:lpstr>Example</vt:lpstr>
      <vt:lpstr>Outline</vt:lpstr>
      <vt:lpstr>Parts We Skipped</vt:lpstr>
      <vt:lpstr>More Parts We Skipped</vt:lpstr>
      <vt:lpstr>More Parts We Skipped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Third Look At Java</dc:title>
  <dc:subject>Textbook, Chapter Seventeen</dc:subject>
  <dc:creator>Adam Webber</dc:creator>
  <cp:lastModifiedBy>Adam Webber</cp:lastModifiedBy>
  <cp:revision>76</cp:revision>
  <dcterms:created xsi:type="dcterms:W3CDTF">2010-03-19T17:47:22Z</dcterms:created>
  <dcterms:modified xsi:type="dcterms:W3CDTF">2010-03-19T21:59:24Z</dcterms:modified>
</cp:coreProperties>
</file>