
<file path=[Content_Types].xml><?xml version="1.0" encoding="utf-8"?>
<Types xmlns="http://schemas.openxmlformats.org/package/2006/content-types">
  <Override PartName="/ppt/slides/slide12.xml" ContentType="application/vnd.openxmlformats-officedocument.presentationml.slide+xml"/>
  <Override PartName="/ppt/slides/slide46.xml" ContentType="application/vnd.openxmlformats-officedocument.presentationml.slide+xml"/>
  <Override PartName="/ppt/slideLayouts/slideLayout8.xml" ContentType="application/vnd.openxmlformats-officedocument.presentationml.slideLayout+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30.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slides/slide50.xml" ContentType="application/vnd.openxmlformats-officedocument.presentationml.slide+xml"/>
  <Override PartName="/ppt/slides/slide23.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slides/slide25.xml" ContentType="application/vnd.openxmlformats-officedocument.presentationml.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40.xml" ContentType="application/vnd.openxmlformats-officedocument.presentationml.slide+xml"/>
  <Override PartName="/ppt/slides/slide14.xml" ContentType="application/vnd.openxmlformats-officedocument.presentationml.slide+xml"/>
  <Override PartName="/ppt/slides/slide34.xml" ContentType="application/vnd.openxmlformats-officedocument.presentationml.slide+xml"/>
  <Override PartName="/ppt/slides/slide4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s/slide49.xml" ContentType="application/vnd.openxmlformats-officedocument.presentationml.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s/slide43.xml" ContentType="application/vnd.openxmlformats-officedocument.presentationml.slide+xml"/>
  <Override PartName="/ppt/slides/slide48.xml" ContentType="application/vnd.openxmlformats-officedocument.presentationml.slide+xml"/>
  <Override PartName="/ppt/theme/theme1.xml" ContentType="application/vnd.openxmlformats-officedocument.them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s/slide5.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Default Extension="jpeg" ContentType="image/jpe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1" r:id="rId1"/>
  </p:sldMasterIdLst>
  <p:notesMasterIdLst>
    <p:notesMasterId r:id="rId52"/>
  </p:notesMasterIdLst>
  <p:handoutMasterIdLst>
    <p:handoutMasterId r:id="rId53"/>
  </p:handoutMasterIdLst>
  <p:sldIdLst>
    <p:sldId id="256" r:id="rId2"/>
    <p:sldId id="258" r:id="rId3"/>
    <p:sldId id="257" r:id="rId4"/>
    <p:sldId id="301" r:id="rId5"/>
    <p:sldId id="302" r:id="rId6"/>
    <p:sldId id="303" r:id="rId7"/>
    <p:sldId id="304" r:id="rId8"/>
    <p:sldId id="305" r:id="rId9"/>
    <p:sldId id="306" r:id="rId10"/>
    <p:sldId id="311" r:id="rId11"/>
    <p:sldId id="259" r:id="rId12"/>
    <p:sldId id="268" r:id="rId13"/>
    <p:sldId id="308" r:id="rId14"/>
    <p:sldId id="270" r:id="rId15"/>
    <p:sldId id="271" r:id="rId16"/>
    <p:sldId id="261" r:id="rId17"/>
    <p:sldId id="272" r:id="rId18"/>
    <p:sldId id="273" r:id="rId19"/>
    <p:sldId id="274" r:id="rId20"/>
    <p:sldId id="262" r:id="rId21"/>
    <p:sldId id="275" r:id="rId22"/>
    <p:sldId id="276" r:id="rId23"/>
    <p:sldId id="277" r:id="rId24"/>
    <p:sldId id="263" r:id="rId25"/>
    <p:sldId id="279" r:id="rId26"/>
    <p:sldId id="280" r:id="rId27"/>
    <p:sldId id="281" r:id="rId28"/>
    <p:sldId id="282" r:id="rId29"/>
    <p:sldId id="283" r:id="rId30"/>
    <p:sldId id="285" r:id="rId31"/>
    <p:sldId id="264" r:id="rId32"/>
    <p:sldId id="286" r:id="rId33"/>
    <p:sldId id="287" r:id="rId34"/>
    <p:sldId id="288" r:id="rId35"/>
    <p:sldId id="289" r:id="rId36"/>
    <p:sldId id="290" r:id="rId37"/>
    <p:sldId id="265" r:id="rId38"/>
    <p:sldId id="292" r:id="rId39"/>
    <p:sldId id="291" r:id="rId40"/>
    <p:sldId id="293" r:id="rId41"/>
    <p:sldId id="266" r:id="rId42"/>
    <p:sldId id="294" r:id="rId43"/>
    <p:sldId id="297" r:id="rId44"/>
    <p:sldId id="312" r:id="rId45"/>
    <p:sldId id="267" r:id="rId46"/>
    <p:sldId id="296" r:id="rId47"/>
    <p:sldId id="298" r:id="rId48"/>
    <p:sldId id="299" r:id="rId49"/>
    <p:sldId id="300" r:id="rId50"/>
    <p:sldId id="309" r:id="rId51"/>
  </p:sldIdLst>
  <p:sldSz cx="9144000" cy="6858000" type="screen4x3"/>
  <p:notesSz cx="6831013" cy="9117013"/>
  <p:defaultTextStyle>
    <a:defPPr>
      <a:defRPr lang="en-US"/>
    </a:defPPr>
    <a:lvl1pPr algn="l" rtl="0" eaLnBrk="0" fontAlgn="base" hangingPunct="0">
      <a:spcBef>
        <a:spcPct val="0"/>
      </a:spcBef>
      <a:spcAft>
        <a:spcPct val="0"/>
      </a:spcAft>
      <a:defRPr sz="2400" kern="1200">
        <a:solidFill>
          <a:schemeClr val="tx1"/>
        </a:solidFill>
        <a:latin typeface="Times New Roman" pitchFamily="-10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0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0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0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08" charset="0"/>
        <a:ea typeface="+mn-ea"/>
        <a:cs typeface="+mn-cs"/>
      </a:defRPr>
    </a:lvl5pPr>
    <a:lvl6pPr marL="2286000" algn="l" defTabSz="457200" rtl="0" eaLnBrk="1" latinLnBrk="0" hangingPunct="1">
      <a:defRPr sz="2400" kern="1200">
        <a:solidFill>
          <a:schemeClr val="tx1"/>
        </a:solidFill>
        <a:latin typeface="Times New Roman" pitchFamily="-108" charset="0"/>
        <a:ea typeface="+mn-ea"/>
        <a:cs typeface="+mn-cs"/>
      </a:defRPr>
    </a:lvl6pPr>
    <a:lvl7pPr marL="2743200" algn="l" defTabSz="457200" rtl="0" eaLnBrk="1" latinLnBrk="0" hangingPunct="1">
      <a:defRPr sz="2400" kern="1200">
        <a:solidFill>
          <a:schemeClr val="tx1"/>
        </a:solidFill>
        <a:latin typeface="Times New Roman" pitchFamily="-108" charset="0"/>
        <a:ea typeface="+mn-ea"/>
        <a:cs typeface="+mn-cs"/>
      </a:defRPr>
    </a:lvl7pPr>
    <a:lvl8pPr marL="3200400" algn="l" defTabSz="457200" rtl="0" eaLnBrk="1" latinLnBrk="0" hangingPunct="1">
      <a:defRPr sz="2400" kern="1200">
        <a:solidFill>
          <a:schemeClr val="tx1"/>
        </a:solidFill>
        <a:latin typeface="Times New Roman" pitchFamily="-108" charset="0"/>
        <a:ea typeface="+mn-ea"/>
        <a:cs typeface="+mn-cs"/>
      </a:defRPr>
    </a:lvl8pPr>
    <a:lvl9pPr marL="3657600" algn="l" defTabSz="457200" rtl="0" eaLnBrk="1" latinLnBrk="0" hangingPunct="1">
      <a:defRPr sz="2400" kern="1200">
        <a:solidFill>
          <a:schemeClr val="tx1"/>
        </a:solidFill>
        <a:latin typeface="Times New Roman" pitchFamily="-10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showPr>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32787"/>
    <p:restoredTop sz="92235" autoAdjust="0"/>
  </p:normalViewPr>
  <p:slideViewPr>
    <p:cSldViewPr>
      <p:cViewPr varScale="1">
        <p:scale>
          <a:sx n="143" d="100"/>
          <a:sy n="143" d="100"/>
        </p:scale>
        <p:origin x="-23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55" d="100"/>
          <a:sy n="55" d="100"/>
        </p:scale>
        <p:origin x="-1752" y="-84"/>
      </p:cViewPr>
      <p:guideLst>
        <p:guide orient="horz" pos="2872"/>
        <p:guide pos="2152"/>
      </p:guideLst>
    </p:cSldViewPr>
  </p:notesViewPr>
  <p:gridSpacing cx="78028800" cy="78028800"/>
</p:viewPr>
</file>

<file path=ppt/_rels/presentation.xml.rels><?xml version="1.0" encoding="UTF-8" standalone="yes"?>
<Relationships xmlns="http://schemas.openxmlformats.org/package/2006/relationships"><Relationship Id="rId39" Type="http://schemas.openxmlformats.org/officeDocument/2006/relationships/slide" Target="slides/slide38.xml"/><Relationship Id="rId7" Type="http://schemas.openxmlformats.org/officeDocument/2006/relationships/slide" Target="slides/slide6.xml"/><Relationship Id="rId43" Type="http://schemas.openxmlformats.org/officeDocument/2006/relationships/slide" Target="slides/slide42.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slide" Target="slides/slide49.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58" Type="http://schemas.openxmlformats.org/officeDocument/2006/relationships/tableStyles" Target="tableStyles.xml"/><Relationship Id="rId42" Type="http://schemas.openxmlformats.org/officeDocument/2006/relationships/slide" Target="slides/slide41.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57" Type="http://schemas.openxmlformats.org/officeDocument/2006/relationships/theme" Target="theme/theme1.xml"/><Relationship Id="rId35" Type="http://schemas.openxmlformats.org/officeDocument/2006/relationships/slide" Target="slides/slide34.xml"/><Relationship Id="rId51" Type="http://schemas.openxmlformats.org/officeDocument/2006/relationships/slide" Target="slides/slide50.xml"/><Relationship Id="rId55" Type="http://schemas.openxmlformats.org/officeDocument/2006/relationships/presProps" Target="presProps.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36" Type="http://schemas.openxmlformats.org/officeDocument/2006/relationships/slide" Target="slides/slide35.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viewProps" Target="viewProps.xml"/><Relationship Id="rId48" Type="http://schemas.openxmlformats.org/officeDocument/2006/relationships/slide" Target="slides/slide47.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notesMaster" Target="notesMasters/notesMaster1.xml"/><Relationship Id="rId54" Type="http://schemas.openxmlformats.org/officeDocument/2006/relationships/printerSettings" Target="printerSettings/printerSettings1.bin"/><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53" Type="http://schemas.openxmlformats.org/officeDocument/2006/relationships/handoutMaster" Target="handoutMasters/handoutMaster1.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bwMode="auto">
          <a:xfrm>
            <a:off x="0"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defTabSz="911225">
              <a:defRPr sz="1200"/>
            </a:lvl1pPr>
          </a:lstStyle>
          <a:p>
            <a:endParaRPr lang="en-US"/>
          </a:p>
        </p:txBody>
      </p:sp>
      <p:sp>
        <p:nvSpPr>
          <p:cNvPr id="192515" name="Rectangle 3"/>
          <p:cNvSpPr>
            <a:spLocks noGrp="1" noChangeArrowheads="1"/>
          </p:cNvSpPr>
          <p:nvPr>
            <p:ph type="dt" sz="quarter" idx="1"/>
          </p:nvPr>
        </p:nvSpPr>
        <p:spPr bwMode="auto">
          <a:xfrm>
            <a:off x="3870325"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a:defRPr sz="1200"/>
            </a:lvl1pPr>
          </a:lstStyle>
          <a:p>
            <a:endParaRPr lang="en-US"/>
          </a:p>
        </p:txBody>
      </p:sp>
      <p:sp>
        <p:nvSpPr>
          <p:cNvPr id="192516" name="Rectangle 4"/>
          <p:cNvSpPr>
            <a:spLocks noGrp="1" noChangeArrowheads="1"/>
          </p:cNvSpPr>
          <p:nvPr>
            <p:ph type="ftr" sz="quarter" idx="2"/>
          </p:nvPr>
        </p:nvSpPr>
        <p:spPr bwMode="auto">
          <a:xfrm>
            <a:off x="0"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defTabSz="911225">
              <a:defRPr sz="1200"/>
            </a:lvl1pPr>
          </a:lstStyle>
          <a:p>
            <a:endParaRPr lang="en-US"/>
          </a:p>
        </p:txBody>
      </p:sp>
      <p:sp>
        <p:nvSpPr>
          <p:cNvPr id="192517" name="Rectangle 5"/>
          <p:cNvSpPr>
            <a:spLocks noGrp="1" noChangeArrowheads="1"/>
          </p:cNvSpPr>
          <p:nvPr>
            <p:ph type="sldNum" sz="quarter" idx="3"/>
          </p:nvPr>
        </p:nvSpPr>
        <p:spPr bwMode="auto">
          <a:xfrm>
            <a:off x="3870325"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a:defRPr sz="1200"/>
            </a:lvl1pPr>
          </a:lstStyle>
          <a:p>
            <a:fld id="{29BED832-91F8-9146-9136-E5CB235AB128}"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defTabSz="911225">
              <a:defRPr sz="1200"/>
            </a:lvl1pPr>
          </a:lstStyle>
          <a:p>
            <a:endParaRPr lang="en-US"/>
          </a:p>
        </p:txBody>
      </p:sp>
      <p:sp>
        <p:nvSpPr>
          <p:cNvPr id="33795" name="Rectangle 3"/>
          <p:cNvSpPr>
            <a:spLocks noGrp="1" noChangeArrowheads="1"/>
          </p:cNvSpPr>
          <p:nvPr>
            <p:ph type="dt" idx="1"/>
          </p:nvPr>
        </p:nvSpPr>
        <p:spPr bwMode="auto">
          <a:xfrm>
            <a:off x="3870325"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a:defRPr sz="1200"/>
            </a:lvl1pPr>
          </a:lstStyle>
          <a:p>
            <a:endParaRPr lang="en-US"/>
          </a:p>
        </p:txBody>
      </p:sp>
      <p:sp>
        <p:nvSpPr>
          <p:cNvPr id="33796" name="Rectangle 4"/>
          <p:cNvSpPr>
            <a:spLocks noChangeArrowheads="1" noTextEdit="1"/>
          </p:cNvSpPr>
          <p:nvPr>
            <p:ph type="sldImg" idx="2"/>
          </p:nvPr>
        </p:nvSpPr>
        <p:spPr bwMode="auto">
          <a:xfrm>
            <a:off x="1136650" y="684213"/>
            <a:ext cx="4557713" cy="3417887"/>
          </a:xfrm>
          <a:prstGeom prst="rect">
            <a:avLst/>
          </a:prstGeom>
          <a:noFill/>
          <a:ln w="9525">
            <a:solidFill>
              <a:srgbClr val="000000"/>
            </a:solidFill>
            <a:miter lim="800000"/>
            <a:headEnd/>
            <a:tailEnd/>
          </a:ln>
          <a:effectLst/>
        </p:spPr>
      </p:sp>
      <p:sp>
        <p:nvSpPr>
          <p:cNvPr id="33797" name="Rectangle 5"/>
          <p:cNvSpPr>
            <a:spLocks noGrp="1" noChangeArrowheads="1"/>
          </p:cNvSpPr>
          <p:nvPr>
            <p:ph type="body" sz="quarter" idx="3"/>
          </p:nvPr>
        </p:nvSpPr>
        <p:spPr bwMode="auto">
          <a:xfrm>
            <a:off x="911225" y="4330700"/>
            <a:ext cx="5008563" cy="4102100"/>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798" name="Rectangle 6"/>
          <p:cNvSpPr>
            <a:spLocks noGrp="1" noChangeArrowheads="1"/>
          </p:cNvSpPr>
          <p:nvPr>
            <p:ph type="ftr" sz="quarter" idx="4"/>
          </p:nvPr>
        </p:nvSpPr>
        <p:spPr bwMode="auto">
          <a:xfrm>
            <a:off x="0"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defTabSz="911225">
              <a:defRPr sz="1200"/>
            </a:lvl1pPr>
          </a:lstStyle>
          <a:p>
            <a:endParaRPr lang="en-US"/>
          </a:p>
        </p:txBody>
      </p:sp>
      <p:sp>
        <p:nvSpPr>
          <p:cNvPr id="33799" name="Rectangle 7"/>
          <p:cNvSpPr>
            <a:spLocks noGrp="1" noChangeArrowheads="1"/>
          </p:cNvSpPr>
          <p:nvPr>
            <p:ph type="sldNum" sz="quarter" idx="5"/>
          </p:nvPr>
        </p:nvSpPr>
        <p:spPr bwMode="auto">
          <a:xfrm>
            <a:off x="3870325"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a:defRPr sz="1200"/>
            </a:lvl1pPr>
          </a:lstStyle>
          <a:p>
            <a:fld id="{EE5872A3-E02B-984D-B466-BDBAD7139E61}"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0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10E947-0ED7-5248-BC49-DED05FEDE26E}" type="slidenum">
              <a:rPr lang="en-US"/>
              <a:pPr/>
              <a:t>1</a:t>
            </a:fld>
            <a:endParaRPr lang="en-US"/>
          </a:p>
        </p:txBody>
      </p:sp>
      <p:sp>
        <p:nvSpPr>
          <p:cNvPr id="168962" name="Rectangle 2"/>
          <p:cNvSpPr>
            <a:spLocks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77825" y="1676400"/>
            <a:ext cx="8389938" cy="4421188"/>
            <a:chOff x="238" y="1056"/>
            <a:chExt cx="5285" cy="2785"/>
          </a:xfrm>
        </p:grpSpPr>
        <p:grpSp>
          <p:nvGrpSpPr>
            <p:cNvPr id="3" name="Group 3"/>
            <p:cNvGrpSpPr>
              <a:grpSpLocks/>
            </p:cNvGrpSpPr>
            <p:nvPr/>
          </p:nvGrpSpPr>
          <p:grpSpPr bwMode="auto">
            <a:xfrm>
              <a:off x="238" y="1056"/>
              <a:ext cx="5285" cy="1393"/>
              <a:chOff x="238" y="1056"/>
              <a:chExt cx="5285" cy="1393"/>
            </a:xfrm>
          </p:grpSpPr>
          <p:sp>
            <p:nvSpPr>
              <p:cNvPr id="4100" name="Rectangle 4"/>
              <p:cNvSpPr>
                <a:spLocks noChangeArrowheads="1"/>
              </p:cNvSpPr>
              <p:nvPr/>
            </p:nvSpPr>
            <p:spPr bwMode="auto">
              <a:xfrm>
                <a:off x="243" y="1057"/>
                <a:ext cx="5272" cy="1391"/>
              </a:xfrm>
              <a:prstGeom prst="rect">
                <a:avLst/>
              </a:prstGeom>
              <a:solidFill>
                <a:srgbClr val="EAEAEA">
                  <a:alpha val="50000"/>
                </a:srgbClr>
              </a:solidFill>
              <a:ln w="9525">
                <a:noFill/>
                <a:miter lim="800000"/>
                <a:headEnd/>
                <a:tailEnd/>
              </a:ln>
              <a:effectLst/>
            </p:spPr>
            <p:txBody>
              <a:bodyPr wrap="none" anchor="ctr">
                <a:prstTxWarp prst="textNoShape">
                  <a:avLst/>
                </a:prstTxWarp>
              </a:bodyPr>
              <a:lstStyle/>
              <a:p>
                <a:endParaRPr lang="en-US"/>
              </a:p>
            </p:txBody>
          </p:sp>
          <p:sp>
            <p:nvSpPr>
              <p:cNvPr id="4101" name="Freeform 5"/>
              <p:cNvSpPr>
                <a:spLocks/>
              </p:cNvSpPr>
              <p:nvPr/>
            </p:nvSpPr>
            <p:spPr bwMode="auto">
              <a:xfrm>
                <a:off x="238" y="1056"/>
                <a:ext cx="5273" cy="1393"/>
              </a:xfrm>
              <a:custGeom>
                <a:avLst/>
                <a:gdLst/>
                <a:ahLst/>
                <a:cxnLst>
                  <a:cxn ang="0">
                    <a:pos x="5272" y="0"/>
                  </a:cxn>
                  <a:cxn ang="0">
                    <a:pos x="0" y="0"/>
                  </a:cxn>
                  <a:cxn ang="0">
                    <a:pos x="0" y="1392"/>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p:spPr>
            <p:txBody>
              <a:bodyPr>
                <a:prstTxWarp prst="textNoShape">
                  <a:avLst/>
                </a:prstTxWarp>
              </a:bodyPr>
              <a:lstStyle/>
              <a:p>
                <a:endParaRPr lang="en-US"/>
              </a:p>
            </p:txBody>
          </p:sp>
          <p:sp>
            <p:nvSpPr>
              <p:cNvPr id="4102" name="Freeform 6"/>
              <p:cNvSpPr>
                <a:spLocks/>
              </p:cNvSpPr>
              <p:nvPr/>
            </p:nvSpPr>
            <p:spPr bwMode="auto">
              <a:xfrm>
                <a:off x="250" y="1056"/>
                <a:ext cx="5273" cy="1393"/>
              </a:xfrm>
              <a:custGeom>
                <a:avLst/>
                <a:gdLst/>
                <a:ahLst/>
                <a:cxnLst>
                  <a:cxn ang="0">
                    <a:pos x="5272" y="0"/>
                  </a:cxn>
                  <a:cxn ang="0">
                    <a:pos x="5272" y="1392"/>
                  </a:cxn>
                  <a:cxn ang="0">
                    <a:pos x="0" y="1392"/>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p:spPr>
            <p:txBody>
              <a:bodyPr>
                <a:prstTxWarp prst="textNoShape">
                  <a:avLst/>
                </a:prstTxWarp>
              </a:bodyPr>
              <a:lstStyle/>
              <a:p>
                <a:endParaRPr lang="en-US"/>
              </a:p>
            </p:txBody>
          </p:sp>
        </p:grpSp>
        <p:grpSp>
          <p:nvGrpSpPr>
            <p:cNvPr id="4" name="Group 7"/>
            <p:cNvGrpSpPr>
              <a:grpSpLocks/>
            </p:cNvGrpSpPr>
            <p:nvPr/>
          </p:nvGrpSpPr>
          <p:grpSpPr bwMode="auto">
            <a:xfrm>
              <a:off x="240" y="3744"/>
              <a:ext cx="5281" cy="97"/>
              <a:chOff x="240" y="3744"/>
              <a:chExt cx="5281" cy="97"/>
            </a:xfrm>
          </p:grpSpPr>
          <p:sp>
            <p:nvSpPr>
              <p:cNvPr id="4104" name="Rectangle 8"/>
              <p:cNvSpPr>
                <a:spLocks noChangeArrowheads="1"/>
              </p:cNvSpPr>
              <p:nvPr/>
            </p:nvSpPr>
            <p:spPr bwMode="auto">
              <a:xfrm>
                <a:off x="240" y="3744"/>
                <a:ext cx="5280" cy="96"/>
              </a:xfrm>
              <a:prstGeom prst="rect">
                <a:avLst/>
              </a:prstGeom>
              <a:solidFill>
                <a:srgbClr val="EAEAEA">
                  <a:alpha val="50000"/>
                </a:srgbClr>
              </a:solidFill>
              <a:ln w="9525">
                <a:noFill/>
                <a:miter lim="800000"/>
                <a:headEnd/>
                <a:tailEnd/>
              </a:ln>
              <a:effectLst/>
            </p:spPr>
            <p:txBody>
              <a:bodyPr wrap="none" anchor="ctr">
                <a:prstTxWarp prst="textNoShape">
                  <a:avLst/>
                </a:prstTxWarp>
              </a:bodyPr>
              <a:lstStyle/>
              <a:p>
                <a:endParaRPr lang="en-US"/>
              </a:p>
            </p:txBody>
          </p:sp>
          <p:sp>
            <p:nvSpPr>
              <p:cNvPr id="4105" name="Freeform 9"/>
              <p:cNvSpPr>
                <a:spLocks/>
              </p:cNvSpPr>
              <p:nvPr/>
            </p:nvSpPr>
            <p:spPr bwMode="auto">
              <a:xfrm>
                <a:off x="240" y="3744"/>
                <a:ext cx="5281" cy="97"/>
              </a:xfrm>
              <a:custGeom>
                <a:avLst/>
                <a:gdLst/>
                <a:ahLst/>
                <a:cxnLst>
                  <a:cxn ang="0">
                    <a:pos x="5280" y="0"/>
                  </a:cxn>
                  <a:cxn ang="0">
                    <a:pos x="0" y="0"/>
                  </a:cxn>
                  <a:cxn ang="0">
                    <a:pos x="0" y="96"/>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p:spPr>
            <p:txBody>
              <a:bodyPr>
                <a:prstTxWarp prst="textNoShape">
                  <a:avLst/>
                </a:prstTxWarp>
              </a:bodyPr>
              <a:lstStyle/>
              <a:p>
                <a:endParaRPr lang="en-US"/>
              </a:p>
            </p:txBody>
          </p:sp>
          <p:sp>
            <p:nvSpPr>
              <p:cNvPr id="4106" name="Freeform 10"/>
              <p:cNvSpPr>
                <a:spLocks/>
              </p:cNvSpPr>
              <p:nvPr/>
            </p:nvSpPr>
            <p:spPr bwMode="auto">
              <a:xfrm>
                <a:off x="240" y="3744"/>
                <a:ext cx="5281" cy="97"/>
              </a:xfrm>
              <a:custGeom>
                <a:avLst/>
                <a:gdLst/>
                <a:ahLst/>
                <a:cxnLst>
                  <a:cxn ang="0">
                    <a:pos x="5280" y="0"/>
                  </a:cxn>
                  <a:cxn ang="0">
                    <a:pos x="5280" y="96"/>
                  </a:cxn>
                  <a:cxn ang="0">
                    <a:pos x="0" y="96"/>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p:spPr>
            <p:txBody>
              <a:bodyPr>
                <a:prstTxWarp prst="textNoShape">
                  <a:avLst/>
                </a:prstTxWarp>
              </a:bodyPr>
              <a:lstStyle/>
              <a:p>
                <a:endParaRPr lang="en-US"/>
              </a:p>
            </p:txBody>
          </p:sp>
        </p:grpSp>
        <p:grpSp>
          <p:nvGrpSpPr>
            <p:cNvPr id="5" name="Group 11"/>
            <p:cNvGrpSpPr>
              <a:grpSpLocks/>
            </p:cNvGrpSpPr>
            <p:nvPr/>
          </p:nvGrpSpPr>
          <p:grpSpPr bwMode="auto">
            <a:xfrm>
              <a:off x="338" y="1200"/>
              <a:ext cx="97" cy="1104"/>
              <a:chOff x="338" y="1200"/>
              <a:chExt cx="97" cy="1104"/>
            </a:xfrm>
          </p:grpSpPr>
          <p:sp useBgFill="1">
            <p:nvSpPr>
              <p:cNvPr id="4108" name="Rectangle 12"/>
              <p:cNvSpPr>
                <a:spLocks noChangeArrowheads="1"/>
              </p:cNvSpPr>
              <p:nvPr/>
            </p:nvSpPr>
            <p:spPr bwMode="auto">
              <a:xfrm>
                <a:off x="338" y="1201"/>
                <a:ext cx="96" cy="1103"/>
              </a:xfrm>
              <a:prstGeom prst="rect">
                <a:avLst/>
              </a:prstGeom>
              <a:ln w="9525">
                <a:noFill/>
                <a:miter lim="800000"/>
                <a:headEnd/>
                <a:tailEnd/>
              </a:ln>
              <a:effectLst/>
            </p:spPr>
            <p:txBody>
              <a:bodyPr wrap="none" anchor="ctr">
                <a:prstTxWarp prst="textNoShape">
                  <a:avLst/>
                </a:prstTxWarp>
              </a:bodyPr>
              <a:lstStyle/>
              <a:p>
                <a:endParaRPr lang="en-US"/>
              </a:p>
            </p:txBody>
          </p:sp>
          <p:sp>
            <p:nvSpPr>
              <p:cNvPr id="4109" name="Freeform 13"/>
              <p:cNvSpPr>
                <a:spLocks/>
              </p:cNvSpPr>
              <p:nvPr/>
            </p:nvSpPr>
            <p:spPr bwMode="auto">
              <a:xfrm>
                <a:off x="338" y="1200"/>
                <a:ext cx="97" cy="1104"/>
              </a:xfrm>
              <a:custGeom>
                <a:avLst/>
                <a:gdLst/>
                <a:ahLst/>
                <a:cxnLst>
                  <a:cxn ang="0">
                    <a:pos x="0" y="1103"/>
                  </a:cxn>
                  <a:cxn ang="0">
                    <a:pos x="96" y="1103"/>
                  </a:cxn>
                  <a:cxn ang="0">
                    <a:pos x="96" y="0"/>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p:spPr>
            <p:txBody>
              <a:bodyPr>
                <a:prstTxWarp prst="textNoShape">
                  <a:avLst/>
                </a:prstTxWarp>
              </a:bodyPr>
              <a:lstStyle/>
              <a:p>
                <a:endParaRPr lang="en-US"/>
              </a:p>
            </p:txBody>
          </p:sp>
          <p:sp>
            <p:nvSpPr>
              <p:cNvPr id="4110" name="Freeform 14"/>
              <p:cNvSpPr>
                <a:spLocks/>
              </p:cNvSpPr>
              <p:nvPr/>
            </p:nvSpPr>
            <p:spPr bwMode="auto">
              <a:xfrm>
                <a:off x="338" y="1200"/>
                <a:ext cx="97" cy="1104"/>
              </a:xfrm>
              <a:custGeom>
                <a:avLst/>
                <a:gdLst/>
                <a:ahLst/>
                <a:cxnLst>
                  <a:cxn ang="0">
                    <a:pos x="0" y="1103"/>
                  </a:cxn>
                  <a:cxn ang="0">
                    <a:pos x="0" y="0"/>
                  </a:cxn>
                  <a:cxn ang="0">
                    <a:pos x="96" y="0"/>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p:spPr>
            <p:txBody>
              <a:bodyPr>
                <a:prstTxWarp prst="textNoShape">
                  <a:avLst/>
                </a:prstTxWarp>
              </a:bodyPr>
              <a:lstStyle/>
              <a:p>
                <a:endParaRPr lang="en-US"/>
              </a:p>
            </p:txBody>
          </p:sp>
        </p:grpSp>
      </p:grpSp>
      <p:sp>
        <p:nvSpPr>
          <p:cNvPr id="4111" name="Rectangle 15"/>
          <p:cNvSpPr>
            <a:spLocks noGrp="1" noChangeArrowheads="1"/>
          </p:cNvSpPr>
          <p:nvPr>
            <p:ph type="ctrTitle" sz="quarter"/>
          </p:nvPr>
        </p:nvSpPr>
        <p:spPr>
          <a:xfrm>
            <a:off x="836613" y="2133600"/>
            <a:ext cx="7772400" cy="1143000"/>
          </a:xfrm>
        </p:spPr>
        <p:txBody>
          <a:bodyPr/>
          <a:lstStyle>
            <a:lvl1pPr>
              <a:defRPr/>
            </a:lvl1pPr>
          </a:lstStyle>
          <a:p>
            <a:r>
              <a:rPr lang="en-US" smtClean="0"/>
              <a:t>Click to edit Master title style</a:t>
            </a:r>
            <a:endParaRPr lang="en-US"/>
          </a:p>
        </p:txBody>
      </p:sp>
      <p:sp>
        <p:nvSpPr>
          <p:cNvPr id="4112"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108" charset="2"/>
              <a:buNone/>
              <a:defRPr/>
            </a:lvl1pPr>
          </a:lstStyle>
          <a:p>
            <a:r>
              <a:rPr lang="en-US" smtClean="0"/>
              <a:t>Click to edit Master subtitle style</a:t>
            </a:r>
            <a:endParaRPr lang="en-US"/>
          </a:p>
        </p:txBody>
      </p:sp>
      <p:sp>
        <p:nvSpPr>
          <p:cNvPr id="4113" name="Rectangle 17"/>
          <p:cNvSpPr>
            <a:spLocks noGrp="1" noChangeArrowheads="1"/>
          </p:cNvSpPr>
          <p:nvPr>
            <p:ph type="dt" sz="quarter" idx="2"/>
          </p:nvPr>
        </p:nvSpPr>
        <p:spPr>
          <a:xfrm>
            <a:off x="381000" y="6324600"/>
            <a:ext cx="1981200" cy="457200"/>
          </a:xfrm>
        </p:spPr>
        <p:txBody>
          <a:bodyPr/>
          <a:lstStyle>
            <a:lvl1pPr>
              <a:defRPr/>
            </a:lvl1pPr>
          </a:lstStyle>
          <a:p>
            <a:r>
              <a:rPr lang="en-US" smtClean="0"/>
              <a:t>Chapter Eighteen</a:t>
            </a:r>
            <a:endParaRPr lang="en-US"/>
          </a:p>
        </p:txBody>
      </p:sp>
      <p:sp>
        <p:nvSpPr>
          <p:cNvPr id="4114" name="Rectangle 18"/>
          <p:cNvSpPr>
            <a:spLocks noGrp="1" noChangeArrowheads="1"/>
          </p:cNvSpPr>
          <p:nvPr>
            <p:ph type="ftr" sz="quarter" idx="3"/>
          </p:nvPr>
        </p:nvSpPr>
        <p:spPr>
          <a:xfrm>
            <a:off x="3048000" y="6324600"/>
            <a:ext cx="3124200" cy="457200"/>
          </a:xfrm>
        </p:spPr>
        <p:txBody>
          <a:bodyPr/>
          <a:lstStyle>
            <a:lvl1pPr>
              <a:defRPr/>
            </a:lvl1pPr>
          </a:lstStyle>
          <a:p>
            <a:r>
              <a:rPr lang="en-US" smtClean="0"/>
              <a:t>Modern Programming Languages, 2nd ed.</a:t>
            </a:r>
            <a:endParaRPr lang="en-US"/>
          </a:p>
        </p:txBody>
      </p:sp>
      <p:sp>
        <p:nvSpPr>
          <p:cNvPr id="4115" name="Rectangle 19"/>
          <p:cNvSpPr>
            <a:spLocks noGrp="1" noChangeArrowheads="1"/>
          </p:cNvSpPr>
          <p:nvPr>
            <p:ph type="sldNum" sz="quarter" idx="4"/>
          </p:nvPr>
        </p:nvSpPr>
        <p:spPr>
          <a:xfrm>
            <a:off x="6858000" y="6324600"/>
            <a:ext cx="1905000" cy="457200"/>
          </a:xfrm>
        </p:spPr>
        <p:txBody>
          <a:bodyPr/>
          <a:lstStyle>
            <a:lvl1pPr>
              <a:defRPr/>
            </a:lvl1pPr>
          </a:lstStyle>
          <a:p>
            <a:fld id="{7D6FA10A-658B-5348-8BC5-C8C4F20C14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Eighteen</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534B314A-BD08-A246-BDB1-0C2F431D34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42900"/>
            <a:ext cx="1943100" cy="5524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42900"/>
            <a:ext cx="5676900" cy="5524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Eighteen</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ECC93105-9538-C545-9F85-BC5CD077EC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Eighteen</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3887988B-975E-684E-951F-A190197911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Chapter Eighteen</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9CB8042D-76C9-FC48-8FFC-6D2D12A4A9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Chapter Eighteen</a:t>
            </a:r>
            <a:endParaRPr lang="en-US"/>
          </a:p>
        </p:txBody>
      </p:sp>
      <p:sp>
        <p:nvSpPr>
          <p:cNvPr id="6" name="Footer Placeholder 5"/>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7" name="Slide Number Placeholder 6"/>
          <p:cNvSpPr>
            <a:spLocks noGrp="1"/>
          </p:cNvSpPr>
          <p:nvPr>
            <p:ph type="sldNum" sz="quarter" idx="12"/>
          </p:nvPr>
        </p:nvSpPr>
        <p:spPr/>
        <p:txBody>
          <a:bodyPr/>
          <a:lstStyle>
            <a:lvl1pPr>
              <a:defRPr smtClean="0"/>
            </a:lvl1pPr>
          </a:lstStyle>
          <a:p>
            <a:fld id="{5A293BF9-E9FC-F14B-9A5F-41594C51BB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Chapter Eighteen</a:t>
            </a:r>
            <a:endParaRPr lang="en-US"/>
          </a:p>
        </p:txBody>
      </p:sp>
      <p:sp>
        <p:nvSpPr>
          <p:cNvPr id="8" name="Footer Placeholder 7"/>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9" name="Slide Number Placeholder 8"/>
          <p:cNvSpPr>
            <a:spLocks noGrp="1"/>
          </p:cNvSpPr>
          <p:nvPr>
            <p:ph type="sldNum" sz="quarter" idx="12"/>
          </p:nvPr>
        </p:nvSpPr>
        <p:spPr/>
        <p:txBody>
          <a:bodyPr/>
          <a:lstStyle>
            <a:lvl1pPr>
              <a:defRPr smtClean="0"/>
            </a:lvl1pPr>
          </a:lstStyle>
          <a:p>
            <a:fld id="{F06D5A47-E312-C34B-9E5C-A4E3E66F43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Chapter Eighteen</a:t>
            </a:r>
            <a:endParaRPr lang="en-US"/>
          </a:p>
        </p:txBody>
      </p:sp>
      <p:sp>
        <p:nvSpPr>
          <p:cNvPr id="4" name="Footer Placeholder 3"/>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5" name="Slide Number Placeholder 4"/>
          <p:cNvSpPr>
            <a:spLocks noGrp="1"/>
          </p:cNvSpPr>
          <p:nvPr>
            <p:ph type="sldNum" sz="quarter" idx="12"/>
          </p:nvPr>
        </p:nvSpPr>
        <p:spPr/>
        <p:txBody>
          <a:bodyPr/>
          <a:lstStyle>
            <a:lvl1pPr>
              <a:defRPr smtClean="0"/>
            </a:lvl1pPr>
          </a:lstStyle>
          <a:p>
            <a:fld id="{1D8B4CC1-D399-0B4A-95A5-A2249CC009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Chapter Eighteen</a:t>
            </a:r>
            <a:endParaRPr lang="en-US"/>
          </a:p>
        </p:txBody>
      </p:sp>
      <p:sp>
        <p:nvSpPr>
          <p:cNvPr id="3" name="Footer Placeholder 2"/>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4" name="Slide Number Placeholder 3"/>
          <p:cNvSpPr>
            <a:spLocks noGrp="1"/>
          </p:cNvSpPr>
          <p:nvPr>
            <p:ph type="sldNum" sz="quarter" idx="12"/>
          </p:nvPr>
        </p:nvSpPr>
        <p:spPr/>
        <p:txBody>
          <a:bodyPr/>
          <a:lstStyle>
            <a:lvl1pPr>
              <a:defRPr smtClean="0"/>
            </a:lvl1pPr>
          </a:lstStyle>
          <a:p>
            <a:fld id="{58346512-8EF4-BB4F-A1FA-FF041635B2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Chapter Eighteen</a:t>
            </a:r>
            <a:endParaRPr lang="en-US"/>
          </a:p>
        </p:txBody>
      </p:sp>
      <p:sp>
        <p:nvSpPr>
          <p:cNvPr id="6" name="Footer Placeholder 5"/>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7" name="Slide Number Placeholder 6"/>
          <p:cNvSpPr>
            <a:spLocks noGrp="1"/>
          </p:cNvSpPr>
          <p:nvPr>
            <p:ph type="sldNum" sz="quarter" idx="12"/>
          </p:nvPr>
        </p:nvSpPr>
        <p:spPr/>
        <p:txBody>
          <a:bodyPr/>
          <a:lstStyle>
            <a:lvl1pPr>
              <a:defRPr smtClean="0"/>
            </a:lvl1pPr>
          </a:lstStyle>
          <a:p>
            <a:fld id="{3F2BC3A6-A570-7742-A7DD-7F118AE8BD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Chapter Eighteen</a:t>
            </a:r>
            <a:endParaRPr lang="en-US"/>
          </a:p>
        </p:txBody>
      </p:sp>
      <p:sp>
        <p:nvSpPr>
          <p:cNvPr id="6" name="Footer Placeholder 5"/>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7" name="Slide Number Placeholder 6"/>
          <p:cNvSpPr>
            <a:spLocks noGrp="1"/>
          </p:cNvSpPr>
          <p:nvPr>
            <p:ph type="sldNum" sz="quarter" idx="12"/>
          </p:nvPr>
        </p:nvSpPr>
        <p:spPr/>
        <p:txBody>
          <a:bodyPr/>
          <a:lstStyle>
            <a:lvl1pPr>
              <a:defRPr smtClean="0"/>
            </a:lvl1pPr>
          </a:lstStyle>
          <a:p>
            <a:fld id="{EF88E7A4-212A-B949-8178-6BEEEE9DFE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838200" y="342900"/>
            <a:ext cx="7772400" cy="11049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endParaRPr lang="en-US"/>
          </a:p>
        </p:txBody>
      </p:sp>
      <p:sp>
        <p:nvSpPr>
          <p:cNvPr id="3075" name="Rectangle 1027"/>
          <p:cNvSpPr>
            <a:spLocks noGrp="1" noChangeArrowheads="1"/>
          </p:cNvSpPr>
          <p:nvPr>
            <p:ph type="body" idx="1"/>
          </p:nvPr>
        </p:nvSpPr>
        <p:spPr bwMode="auto">
          <a:xfrm>
            <a:off x="838200" y="17526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76" name="Rectangle 1028"/>
          <p:cNvSpPr>
            <a:spLocks noGrp="1" noChangeArrowheads="1"/>
          </p:cNvSpPr>
          <p:nvPr>
            <p:ph type="dt" sz="half" idx="2"/>
          </p:nvPr>
        </p:nvSpPr>
        <p:spPr bwMode="auto">
          <a:xfrm>
            <a:off x="381000" y="6323013"/>
            <a:ext cx="20574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r>
              <a:rPr lang="en-US" smtClean="0"/>
              <a:t>Chapter Eighteen</a:t>
            </a:r>
            <a:endParaRPr lang="en-US"/>
          </a:p>
        </p:txBody>
      </p:sp>
      <p:sp>
        <p:nvSpPr>
          <p:cNvPr id="3077" name="Rectangle 1029"/>
          <p:cNvSpPr>
            <a:spLocks noGrp="1" noChangeArrowheads="1"/>
          </p:cNvSpPr>
          <p:nvPr>
            <p:ph type="ftr" sz="quarter" idx="3"/>
          </p:nvPr>
        </p:nvSpPr>
        <p:spPr bwMode="auto">
          <a:xfrm>
            <a:off x="3048000" y="6323013"/>
            <a:ext cx="3048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vl1pPr>
          </a:lstStyle>
          <a:p>
            <a:r>
              <a:rPr lang="en-US" smtClean="0"/>
              <a:t>Modern Programming Languages, 2nd ed.</a:t>
            </a:r>
            <a:endParaRPr lang="en-US"/>
          </a:p>
        </p:txBody>
      </p:sp>
      <p:sp>
        <p:nvSpPr>
          <p:cNvPr id="3078" name="Rectangle 1030"/>
          <p:cNvSpPr>
            <a:spLocks noGrp="1" noChangeArrowheads="1"/>
          </p:cNvSpPr>
          <p:nvPr>
            <p:ph type="sldNum" sz="quarter" idx="4"/>
          </p:nvPr>
        </p:nvSpPr>
        <p:spPr bwMode="auto">
          <a:xfrm>
            <a:off x="6858000" y="63230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107D7CC6-AD77-244B-AD6A-9701F56AEB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08" charset="0"/>
        </a:defRPr>
      </a:lvl2pPr>
      <a:lvl3pPr algn="l" rtl="0" eaLnBrk="1" fontAlgn="base" hangingPunct="1">
        <a:spcBef>
          <a:spcPct val="0"/>
        </a:spcBef>
        <a:spcAft>
          <a:spcPct val="0"/>
        </a:spcAft>
        <a:defRPr sz="4400">
          <a:solidFill>
            <a:schemeClr val="tx2"/>
          </a:solidFill>
          <a:latin typeface="Times New Roman" pitchFamily="-108" charset="0"/>
        </a:defRPr>
      </a:lvl3pPr>
      <a:lvl4pPr algn="l" rtl="0" eaLnBrk="1" fontAlgn="base" hangingPunct="1">
        <a:spcBef>
          <a:spcPct val="0"/>
        </a:spcBef>
        <a:spcAft>
          <a:spcPct val="0"/>
        </a:spcAft>
        <a:defRPr sz="4400">
          <a:solidFill>
            <a:schemeClr val="tx2"/>
          </a:solidFill>
          <a:latin typeface="Times New Roman" pitchFamily="-108" charset="0"/>
        </a:defRPr>
      </a:lvl4pPr>
      <a:lvl5pPr algn="l" rtl="0" eaLnBrk="1" fontAlgn="base" hangingPunct="1">
        <a:spcBef>
          <a:spcPct val="0"/>
        </a:spcBef>
        <a:spcAft>
          <a:spcPct val="0"/>
        </a:spcAft>
        <a:defRPr sz="4400">
          <a:solidFill>
            <a:schemeClr val="tx2"/>
          </a:solidFill>
          <a:latin typeface="Times New Roman" pitchFamily="-108" charset="0"/>
        </a:defRPr>
      </a:lvl5pPr>
      <a:lvl6pPr marL="457200" algn="l" rtl="0" eaLnBrk="1" fontAlgn="base" hangingPunct="1">
        <a:spcBef>
          <a:spcPct val="0"/>
        </a:spcBef>
        <a:spcAft>
          <a:spcPct val="0"/>
        </a:spcAft>
        <a:defRPr sz="4400">
          <a:solidFill>
            <a:schemeClr val="tx2"/>
          </a:solidFill>
          <a:latin typeface="Times New Roman" pitchFamily="-108" charset="0"/>
        </a:defRPr>
      </a:lvl6pPr>
      <a:lvl7pPr marL="914400" algn="l" rtl="0" eaLnBrk="1" fontAlgn="base" hangingPunct="1">
        <a:spcBef>
          <a:spcPct val="0"/>
        </a:spcBef>
        <a:spcAft>
          <a:spcPct val="0"/>
        </a:spcAft>
        <a:defRPr sz="4400">
          <a:solidFill>
            <a:schemeClr val="tx2"/>
          </a:solidFill>
          <a:latin typeface="Times New Roman" pitchFamily="-108" charset="0"/>
        </a:defRPr>
      </a:lvl7pPr>
      <a:lvl8pPr marL="1371600" algn="l" rtl="0" eaLnBrk="1" fontAlgn="base" hangingPunct="1">
        <a:spcBef>
          <a:spcPct val="0"/>
        </a:spcBef>
        <a:spcAft>
          <a:spcPct val="0"/>
        </a:spcAft>
        <a:defRPr sz="4400">
          <a:solidFill>
            <a:schemeClr val="tx2"/>
          </a:solidFill>
          <a:latin typeface="Times New Roman" pitchFamily="-108" charset="0"/>
        </a:defRPr>
      </a:lvl8pPr>
      <a:lvl9pPr marL="1828800" algn="l" rtl="0" eaLnBrk="1" fontAlgn="base" hangingPunct="1">
        <a:spcBef>
          <a:spcPct val="0"/>
        </a:spcBef>
        <a:spcAft>
          <a:spcPct val="0"/>
        </a:spcAft>
        <a:defRPr sz="4400">
          <a:solidFill>
            <a:schemeClr val="tx2"/>
          </a:solidFill>
          <a:latin typeface="Times New Roman" pitchFamily="-108" charset="0"/>
        </a:defRPr>
      </a:lvl9pPr>
    </p:titleStyle>
    <p:bodyStyle>
      <a:lvl1pPr marL="342900" indent="-342900" algn="l" rtl="0" eaLnBrk="1" fontAlgn="base" hangingPunct="1">
        <a:spcBef>
          <a:spcPct val="20000"/>
        </a:spcBef>
        <a:spcAft>
          <a:spcPct val="0"/>
        </a:spcAft>
        <a:buClr>
          <a:schemeClr val="bg2"/>
        </a:buClr>
        <a:buSzPct val="75000"/>
        <a:buFont typeface="Monotype Sorts" pitchFamily="-108"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SzPct val="75000"/>
        <a:buChar char="–"/>
        <a:defRPr sz="2800">
          <a:solidFill>
            <a:schemeClr val="tx1"/>
          </a:solidFill>
          <a:latin typeface="+mn-lt"/>
          <a:ea typeface="ＭＳ Ｐゴシック" pitchFamily="-108" charset="-128"/>
        </a:defRPr>
      </a:lvl2pPr>
      <a:lvl3pPr marL="1143000" indent="-228600" algn="l" rtl="0" eaLnBrk="1" fontAlgn="base" hangingPunct="1">
        <a:spcBef>
          <a:spcPct val="20000"/>
        </a:spcBef>
        <a:spcAft>
          <a:spcPct val="0"/>
        </a:spcAft>
        <a:buClr>
          <a:schemeClr val="bg2"/>
        </a:buClr>
        <a:buSzPct val="75000"/>
        <a:buFont typeface="Monotype Sorts" pitchFamily="-108" charset="2"/>
        <a:buChar char="n"/>
        <a:defRPr sz="2400">
          <a:solidFill>
            <a:schemeClr val="tx1"/>
          </a:solidFill>
          <a:latin typeface="+mn-lt"/>
          <a:ea typeface="ＭＳ Ｐゴシック" pitchFamily="-108" charset="-128"/>
        </a:defRPr>
      </a:lvl3pPr>
      <a:lvl4pPr marL="16002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4pPr>
      <a:lvl5pPr marL="20574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5pPr>
      <a:lvl6pPr marL="25146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6pPr>
      <a:lvl7pPr marL="29718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7pPr>
      <a:lvl8pPr marL="34290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8pPr>
      <a:lvl9pPr marL="38862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p:txBody>
          <a:bodyPr/>
          <a:lstStyle/>
          <a:p>
            <a:r>
              <a:rPr lang="en-US"/>
              <a:t>Parameters</a:t>
            </a:r>
          </a:p>
        </p:txBody>
      </p:sp>
      <p:sp>
        <p:nvSpPr>
          <p:cNvPr id="3" name="Rectangle 17"/>
          <p:cNvSpPr>
            <a:spLocks noGrp="1" noChangeArrowheads="1"/>
          </p:cNvSpPr>
          <p:nvPr>
            <p:ph type="dt" sz="quarter" idx="2"/>
          </p:nvPr>
        </p:nvSpPr>
        <p:spPr/>
        <p:txBody>
          <a:bodyPr/>
          <a:lstStyle/>
          <a:p>
            <a:r>
              <a:rPr lang="en-US" smtClean="0"/>
              <a:t>Chapter Eighteen</a:t>
            </a:r>
            <a:endParaRPr lang="en-US"/>
          </a:p>
        </p:txBody>
      </p:sp>
      <p:sp>
        <p:nvSpPr>
          <p:cNvPr id="4" name="Rectangle 18"/>
          <p:cNvSpPr>
            <a:spLocks noGrp="1" noChangeArrowheads="1"/>
          </p:cNvSpPr>
          <p:nvPr>
            <p:ph type="ftr" sz="quarter" idx="3"/>
          </p:nvPr>
        </p:nvSpPr>
        <p:spPr/>
        <p:txBody>
          <a:bodyPr/>
          <a:lstStyle/>
          <a:p>
            <a:r>
              <a:rPr lang="en-US" smtClean="0"/>
              <a:t>Modern Programming Languages, 2nd ed.</a:t>
            </a:r>
            <a:endParaRPr lang="en-US"/>
          </a:p>
        </p:txBody>
      </p:sp>
      <p:sp>
        <p:nvSpPr>
          <p:cNvPr id="5" name="Rectangle 19"/>
          <p:cNvSpPr>
            <a:spLocks noGrp="1" noChangeArrowheads="1"/>
          </p:cNvSpPr>
          <p:nvPr>
            <p:ph type="sldNum" sz="quarter" idx="4"/>
          </p:nvPr>
        </p:nvSpPr>
        <p:spPr/>
        <p:txBody>
          <a:bodyPr/>
          <a:lstStyle/>
          <a:p>
            <a:fld id="{C14407CE-0FC9-8E4A-BF66-FAFE4B3F91F1}" type="slidenum">
              <a:rPr lang="en-US"/>
              <a:pPr/>
              <a:t>1</a:t>
            </a:fld>
            <a:endParaRPr lang="en-US"/>
          </a:p>
        </p:txBody>
      </p:sp>
    </p:spTree>
  </p:cSld>
  <p:clrMapOvr>
    <a:masterClrMapping/>
  </p:clrMapOvr>
  <p:transition advTm="13152"/>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a:t>Outline</a:t>
            </a:r>
          </a:p>
        </p:txBody>
      </p:sp>
      <p:sp>
        <p:nvSpPr>
          <p:cNvPr id="618499" name="Rectangle 3"/>
          <p:cNvSpPr>
            <a:spLocks noGrp="1" noChangeArrowheads="1"/>
          </p:cNvSpPr>
          <p:nvPr>
            <p:ph idx="1"/>
          </p:nvPr>
        </p:nvSpPr>
        <p:spPr>
          <a:xfrm>
            <a:off x="838200" y="1752600"/>
            <a:ext cx="7772400" cy="4495800"/>
          </a:xfrm>
        </p:spPr>
        <p:txBody>
          <a:bodyPr/>
          <a:lstStyle/>
          <a:p>
            <a:pPr>
              <a:lnSpc>
                <a:spcPct val="90000"/>
              </a:lnSpc>
            </a:pPr>
            <a:r>
              <a:rPr lang="en-US" sz="2800">
                <a:solidFill>
                  <a:schemeClr val="bg2"/>
                </a:solidFill>
              </a:rPr>
              <a:t>18.2  Parameter correspondence</a:t>
            </a:r>
          </a:p>
          <a:p>
            <a:pPr>
              <a:lnSpc>
                <a:spcPct val="90000"/>
              </a:lnSpc>
            </a:pPr>
            <a:r>
              <a:rPr lang="en-US" sz="2800"/>
              <a:t>Implementation techniques</a:t>
            </a:r>
          </a:p>
          <a:p>
            <a:pPr lvl="1">
              <a:lnSpc>
                <a:spcPct val="90000"/>
              </a:lnSpc>
            </a:pPr>
            <a:r>
              <a:rPr lang="en-US" sz="2400"/>
              <a:t>18.3  By value</a:t>
            </a:r>
          </a:p>
          <a:p>
            <a:pPr lvl="1">
              <a:lnSpc>
                <a:spcPct val="90000"/>
              </a:lnSpc>
            </a:pPr>
            <a:r>
              <a:rPr lang="en-US" sz="2400"/>
              <a:t>18.4  By result</a:t>
            </a:r>
          </a:p>
          <a:p>
            <a:pPr lvl="1">
              <a:lnSpc>
                <a:spcPct val="90000"/>
              </a:lnSpc>
            </a:pPr>
            <a:r>
              <a:rPr lang="en-US" sz="2400"/>
              <a:t>18.5  By value-result</a:t>
            </a:r>
          </a:p>
          <a:p>
            <a:pPr lvl="1">
              <a:lnSpc>
                <a:spcPct val="90000"/>
              </a:lnSpc>
            </a:pPr>
            <a:r>
              <a:rPr lang="en-US" sz="2400"/>
              <a:t>18.6  By reference</a:t>
            </a:r>
          </a:p>
          <a:p>
            <a:pPr lvl="1">
              <a:lnSpc>
                <a:spcPct val="90000"/>
              </a:lnSpc>
            </a:pPr>
            <a:r>
              <a:rPr lang="en-US" sz="2400"/>
              <a:t>18.7  By macro expansion</a:t>
            </a:r>
          </a:p>
          <a:p>
            <a:pPr lvl="1">
              <a:lnSpc>
                <a:spcPct val="90000"/>
              </a:lnSpc>
            </a:pPr>
            <a:r>
              <a:rPr lang="en-US" sz="2400"/>
              <a:t>18.8  By name</a:t>
            </a:r>
          </a:p>
          <a:p>
            <a:pPr lvl="1">
              <a:lnSpc>
                <a:spcPct val="90000"/>
              </a:lnSpc>
            </a:pPr>
            <a:r>
              <a:rPr lang="en-US" sz="2400"/>
              <a:t>18.9  By need</a:t>
            </a:r>
          </a:p>
          <a:p>
            <a:pPr>
              <a:lnSpc>
                <a:spcPct val="90000"/>
              </a:lnSpc>
            </a:pPr>
            <a:r>
              <a:rPr lang="en-US" sz="2800">
                <a:solidFill>
                  <a:schemeClr val="bg2"/>
                </a:solidFill>
              </a:rPr>
              <a:t>18.10  Specification issues</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A0346BDE-068C-2B4E-8A4C-FA1E88D7D706}"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t>By Value</a:t>
            </a:r>
          </a:p>
        </p:txBody>
      </p:sp>
      <p:sp>
        <p:nvSpPr>
          <p:cNvPr id="556035" name="Rectangle 3"/>
          <p:cNvSpPr>
            <a:spLocks noGrp="1" noChangeArrowheads="1"/>
          </p:cNvSpPr>
          <p:nvPr>
            <p:ph idx="1"/>
          </p:nvPr>
        </p:nvSpPr>
        <p:spPr>
          <a:xfrm>
            <a:off x="838200" y="3352800"/>
            <a:ext cx="7772400" cy="2514600"/>
          </a:xfrm>
        </p:spPr>
        <p:txBody>
          <a:bodyPr/>
          <a:lstStyle/>
          <a:p>
            <a:r>
              <a:rPr lang="en-US"/>
              <a:t>Simplest method</a:t>
            </a:r>
          </a:p>
          <a:p>
            <a:r>
              <a:rPr lang="en-US"/>
              <a:t>Widely used</a:t>
            </a:r>
          </a:p>
          <a:p>
            <a:r>
              <a:rPr lang="en-US"/>
              <a:t>The only method in real Java</a:t>
            </a:r>
          </a:p>
        </p:txBody>
      </p:sp>
      <p:sp>
        <p:nvSpPr>
          <p:cNvPr id="5" name="Date Placeholder 3"/>
          <p:cNvSpPr>
            <a:spLocks noGrp="1"/>
          </p:cNvSpPr>
          <p:nvPr>
            <p:ph type="dt" sz="half" idx="10"/>
          </p:nvPr>
        </p:nvSpPr>
        <p:spPr/>
        <p:txBody>
          <a:bodyPr/>
          <a:lstStyle/>
          <a:p>
            <a:r>
              <a:rPr lang="en-US" smtClean="0"/>
              <a:t>Chapter Eighteen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08B80003-CB26-3544-A99A-12AD90664A88}" type="slidenum">
              <a:rPr lang="en-US"/>
              <a:pPr/>
              <a:t>11</a:t>
            </a:fld>
            <a:endParaRPr lang="en-US"/>
          </a:p>
        </p:txBody>
      </p:sp>
      <p:sp>
        <p:nvSpPr>
          <p:cNvPr id="556036" name="Text Box 4"/>
          <p:cNvSpPr txBox="1">
            <a:spLocks noChangeArrowheads="1"/>
          </p:cNvSpPr>
          <p:nvPr/>
        </p:nvSpPr>
        <p:spPr bwMode="auto">
          <a:xfrm>
            <a:off x="1295400" y="1295400"/>
            <a:ext cx="6858000" cy="19177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For by-value parameter passing, the formal parameter is just like a local variable in the activation record of the called method, with one important difference: it is initialized using the value of the corresponding actual parameter, before the called method begins executing.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Chapter Eighteen</a:t>
            </a:r>
            <a:endParaRPr lang="en-US"/>
          </a:p>
        </p:txBody>
      </p:sp>
      <p:sp>
        <p:nvSpPr>
          <p:cNvPr id="7" name="Footer Placeholder 4"/>
          <p:cNvSpPr>
            <a:spLocks noGrp="1"/>
          </p:cNvSpPr>
          <p:nvPr>
            <p:ph type="ftr" sz="quarter" idx="11"/>
          </p:nvPr>
        </p:nvSpPr>
        <p:spPr/>
        <p:txBody>
          <a:bodyPr/>
          <a:lstStyle/>
          <a:p>
            <a:r>
              <a:rPr lang="en-US" smtClean="0"/>
              <a:t>Modern Programming Languages, 2nd ed.</a:t>
            </a:r>
            <a:endParaRPr lang="en-US"/>
          </a:p>
        </p:txBody>
      </p:sp>
      <p:sp>
        <p:nvSpPr>
          <p:cNvPr id="8" name="Slide Number Placeholder 5"/>
          <p:cNvSpPr>
            <a:spLocks noGrp="1"/>
          </p:cNvSpPr>
          <p:nvPr>
            <p:ph type="sldNum" sz="quarter" idx="12"/>
          </p:nvPr>
        </p:nvSpPr>
        <p:spPr/>
        <p:txBody>
          <a:bodyPr/>
          <a:lstStyle/>
          <a:p>
            <a:fld id="{B1619DD7-03CE-8443-A113-E3FEBF9E1614}" type="slidenum">
              <a:rPr lang="en-US"/>
              <a:pPr/>
              <a:t>12</a:t>
            </a:fld>
            <a:endParaRPr lang="en-US"/>
          </a:p>
        </p:txBody>
      </p:sp>
      <p:sp>
        <p:nvSpPr>
          <p:cNvPr id="565253" name="Rectangle 5"/>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65254" name="Text Box 6"/>
          <p:cNvSpPr txBox="1">
            <a:spLocks noChangeArrowheads="1"/>
          </p:cNvSpPr>
          <p:nvPr/>
        </p:nvSpPr>
        <p:spPr bwMode="auto">
          <a:xfrm>
            <a:off x="457200" y="609600"/>
            <a:ext cx="4724400" cy="2987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a:solidFill>
                  <a:srgbClr val="000000"/>
                </a:solidFill>
                <a:latin typeface="Courier New" pitchFamily="-108" charset="0"/>
                <a:ea typeface="Courier New" pitchFamily="-108" charset="0"/>
                <a:cs typeface="Courier New" pitchFamily="-108" charset="0"/>
              </a:rPr>
              <a:t>int</a:t>
            </a: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plus(int</a:t>
            </a:r>
            <a:r>
              <a:rPr lang="en-US" sz="2000" b="1" dirty="0">
                <a:solidFill>
                  <a:srgbClr val="000000"/>
                </a:solidFill>
                <a:latin typeface="Courier New" pitchFamily="-108" charset="0"/>
                <a:ea typeface="Courier New" pitchFamily="-108" charset="0"/>
                <a:cs typeface="Courier New" pitchFamily="-108" charset="0"/>
              </a:rPr>
              <a:t> a, </a:t>
            </a:r>
            <a:r>
              <a:rPr lang="en-US" sz="2000" b="1" dirty="0" err="1">
                <a:solidFill>
                  <a:srgbClr val="000000"/>
                </a:solidFill>
                <a:latin typeface="Courier New" pitchFamily="-108" charset="0"/>
                <a:ea typeface="Courier New" pitchFamily="-108" charset="0"/>
                <a:cs typeface="Courier New" pitchFamily="-108" charset="0"/>
              </a:rPr>
              <a:t>int</a:t>
            </a: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b</a:t>
            </a:r>
            <a:r>
              <a:rPr lang="en-US" sz="2000" b="1" dirty="0">
                <a:solidFill>
                  <a:srgbClr val="000000"/>
                </a:solidFill>
                <a:latin typeface="Courier New" pitchFamily="-108" charset="0"/>
                <a:ea typeface="Courier New" pitchFamily="-108" charset="0"/>
                <a:cs typeface="Courier New" pitchFamily="-108" charset="0"/>
              </a:rPr>
              <a:t>) {</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a += </a:t>
            </a:r>
            <a:r>
              <a:rPr lang="en-US" sz="2000" b="1" dirty="0" err="1">
                <a:solidFill>
                  <a:srgbClr val="000000"/>
                </a:solidFill>
                <a:latin typeface="Courier New" pitchFamily="-108" charset="0"/>
                <a:ea typeface="Courier New" pitchFamily="-108" charset="0"/>
                <a:cs typeface="Courier New" pitchFamily="-108" charset="0"/>
              </a:rPr>
              <a:t>b</a:t>
            </a:r>
            <a:r>
              <a:rPr lang="en-US" sz="2000" b="1" dirty="0">
                <a:solidFill>
                  <a:srgbClr val="000000"/>
                </a:solidFill>
                <a:latin typeface="Courier New" pitchFamily="-108" charset="0"/>
                <a:ea typeface="Courier New" pitchFamily="-108" charset="0"/>
                <a:cs typeface="Courier New" pitchFamily="-108" charset="0"/>
              </a:rPr>
              <a:t>;</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return a; </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a:t>
            </a:r>
          </a:p>
          <a:p>
            <a:pPr>
              <a:spcBef>
                <a:spcPct val="50000"/>
              </a:spcBef>
            </a:pPr>
            <a:r>
              <a:rPr lang="en-US" sz="2000" b="1" dirty="0">
                <a:solidFill>
                  <a:srgbClr val="000000"/>
                </a:solidFill>
                <a:latin typeface="Courier New" pitchFamily="-108" charset="0"/>
                <a:ea typeface="Courier New" pitchFamily="-108" charset="0"/>
                <a:cs typeface="Courier New" pitchFamily="-108" charset="0"/>
              </a:rPr>
              <a:t>void </a:t>
            </a:r>
            <a:r>
              <a:rPr lang="en-US" sz="2000" b="1" dirty="0" err="1">
                <a:solidFill>
                  <a:srgbClr val="000000"/>
                </a:solidFill>
                <a:latin typeface="Courier New" pitchFamily="-108" charset="0"/>
                <a:ea typeface="Courier New" pitchFamily="-108" charset="0"/>
                <a:cs typeface="Courier New" pitchFamily="-108" charset="0"/>
              </a:rPr>
              <a:t>f</a:t>
            </a:r>
            <a:r>
              <a:rPr lang="en-US" sz="2000" b="1" dirty="0">
                <a:solidFill>
                  <a:srgbClr val="000000"/>
                </a:solidFill>
                <a:latin typeface="Courier New" pitchFamily="-108" charset="0"/>
                <a:ea typeface="Courier New" pitchFamily="-108" charset="0"/>
                <a:cs typeface="Courier New" pitchFamily="-108" charset="0"/>
              </a:rPr>
              <a:t>() {</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int</a:t>
            </a: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x</a:t>
            </a:r>
            <a:r>
              <a:rPr lang="en-US" sz="2000" b="1" dirty="0">
                <a:solidFill>
                  <a:srgbClr val="000000"/>
                </a:solidFill>
                <a:latin typeface="Courier New" pitchFamily="-108" charset="0"/>
                <a:ea typeface="Courier New" pitchFamily="-108" charset="0"/>
                <a:cs typeface="Courier New" pitchFamily="-108" charset="0"/>
              </a:rPr>
              <a:t> = 3;</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int</a:t>
            </a: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y</a:t>
            </a:r>
            <a:r>
              <a:rPr lang="en-US" sz="2000" b="1" dirty="0">
                <a:solidFill>
                  <a:srgbClr val="000000"/>
                </a:solidFill>
                <a:latin typeface="Courier New" pitchFamily="-108" charset="0"/>
                <a:ea typeface="Courier New" pitchFamily="-108" charset="0"/>
                <a:cs typeface="Courier New" pitchFamily="-108" charset="0"/>
              </a:rPr>
              <a:t> = 4;</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int</a:t>
            </a: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z</a:t>
            </a:r>
            <a:r>
              <a:rPr lang="en-US" sz="2000" b="1" dirty="0">
                <a:solidFill>
                  <a:srgbClr val="000000"/>
                </a:solidFill>
                <a:latin typeface="Courier New" pitchFamily="-108" charset="0"/>
                <a:ea typeface="Courier New" pitchFamily="-108" charset="0"/>
                <a:cs typeface="Courier New" pitchFamily="-108" charset="0"/>
              </a:rPr>
              <a:t> = </a:t>
            </a:r>
            <a:r>
              <a:rPr lang="en-US" sz="2000" b="1" dirty="0" err="1">
                <a:solidFill>
                  <a:srgbClr val="000000"/>
                </a:solidFill>
                <a:latin typeface="Courier New" pitchFamily="-108" charset="0"/>
                <a:ea typeface="Courier New" pitchFamily="-108" charset="0"/>
                <a:cs typeface="Courier New" pitchFamily="-108" charset="0"/>
              </a:rPr>
              <a:t>plus(x</a:t>
            </a: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y</a:t>
            </a:r>
            <a:r>
              <a:rPr lang="en-US" sz="2000" b="1" dirty="0">
                <a:solidFill>
                  <a:srgbClr val="000000"/>
                </a:solidFill>
                <a:latin typeface="Courier New" pitchFamily="-108" charset="0"/>
                <a:ea typeface="Courier New" pitchFamily="-108" charset="0"/>
                <a:cs typeface="Courier New" pitchFamily="-108" charset="0"/>
              </a:rPr>
              <a:t>);</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a:t>
            </a:r>
            <a:endParaRPr lang="en-US" sz="2000" dirty="0"/>
          </a:p>
        </p:txBody>
      </p:sp>
      <p:sp>
        <p:nvSpPr>
          <p:cNvPr id="565256" name="Text Box 8"/>
          <p:cNvSpPr txBox="1">
            <a:spLocks noChangeArrowheads="1"/>
          </p:cNvSpPr>
          <p:nvPr/>
        </p:nvSpPr>
        <p:spPr bwMode="auto">
          <a:xfrm>
            <a:off x="838200" y="4876800"/>
            <a:ext cx="1905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dirty="0"/>
              <a:t>When </a:t>
            </a:r>
            <a:r>
              <a:rPr lang="en-US" b="1" dirty="0">
                <a:latin typeface="Courier New" pitchFamily="-108" charset="0"/>
              </a:rPr>
              <a:t>plus</a:t>
            </a:r>
            <a:r>
              <a:rPr lang="en-US" dirty="0"/>
              <a:t> is starting</a:t>
            </a:r>
          </a:p>
        </p:txBody>
      </p:sp>
      <p:sp>
        <p:nvSpPr>
          <p:cNvPr id="10" name="Rectangle 9"/>
          <p:cNvSpPr/>
          <p:nvPr/>
        </p:nvSpPr>
        <p:spPr bwMode="auto">
          <a:xfrm>
            <a:off x="6705600" y="4648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2" name="Rectangle 11"/>
          <p:cNvSpPr/>
          <p:nvPr/>
        </p:nvSpPr>
        <p:spPr bwMode="auto">
          <a:xfrm>
            <a:off x="6705600" y="4114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3" name="Rectangle 12"/>
          <p:cNvSpPr/>
          <p:nvPr/>
        </p:nvSpPr>
        <p:spPr bwMode="auto">
          <a:xfrm>
            <a:off x="67056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x</a:t>
            </a:r>
            <a:r>
              <a:rPr lang="en-US" sz="1800" b="1" dirty="0" smtClean="0">
                <a:latin typeface="Courier New"/>
                <a:cs typeface="Courier New"/>
              </a:rPr>
              <a:t>: </a:t>
            </a:r>
            <a:r>
              <a:rPr lang="en-US" sz="1800" b="1" dirty="0" smtClean="0">
                <a:latin typeface="Courier New"/>
                <a:cs typeface="Courier New"/>
              </a:rPr>
              <a:t>3</a:t>
            </a:r>
            <a:endParaRPr lang="en-US" sz="1800" b="1" dirty="0">
              <a:latin typeface="Courier New"/>
              <a:cs typeface="Courier New"/>
            </a:endParaRPr>
          </a:p>
        </p:txBody>
      </p:sp>
      <p:sp>
        <p:nvSpPr>
          <p:cNvPr id="14" name="Rectangle 13"/>
          <p:cNvSpPr/>
          <p:nvPr/>
        </p:nvSpPr>
        <p:spPr bwMode="auto">
          <a:xfrm>
            <a:off x="3886200" y="4114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5" name="Rectangle 14"/>
          <p:cNvSpPr/>
          <p:nvPr/>
        </p:nvSpPr>
        <p:spPr bwMode="auto">
          <a:xfrm>
            <a:off x="3886200" y="4648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smtClean="0">
                <a:latin typeface="Courier New"/>
                <a:cs typeface="Courier New"/>
              </a:rPr>
              <a:t>result: </a:t>
            </a:r>
            <a:r>
              <a:rPr lang="en-US" sz="1800" dirty="0" smtClean="0">
                <a:latin typeface="Arial"/>
                <a:cs typeface="Arial"/>
              </a:rPr>
              <a:t>?</a:t>
            </a:r>
            <a:endParaRPr lang="en-US" sz="1800" dirty="0">
              <a:latin typeface="Arial"/>
              <a:cs typeface="Arial"/>
            </a:endParaRPr>
          </a:p>
        </p:txBody>
      </p:sp>
      <p:sp>
        <p:nvSpPr>
          <p:cNvPr id="16" name="Rectangle 15"/>
          <p:cNvSpPr/>
          <p:nvPr/>
        </p:nvSpPr>
        <p:spPr bwMode="auto">
          <a:xfrm>
            <a:off x="38862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7" name="Rectangle 16"/>
          <p:cNvSpPr/>
          <p:nvPr/>
        </p:nvSpPr>
        <p:spPr bwMode="auto">
          <a:xfrm>
            <a:off x="38862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a:latin typeface="Courier New"/>
                <a:cs typeface="Courier New"/>
              </a:rPr>
              <a:t>a</a:t>
            </a:r>
            <a:r>
              <a:rPr lang="en-US" sz="1800" b="1" dirty="0" smtClean="0">
                <a:latin typeface="Courier New"/>
                <a:cs typeface="Courier New"/>
              </a:rPr>
              <a:t>: 3</a:t>
            </a:r>
            <a:endParaRPr lang="en-US" sz="1800" b="1" dirty="0">
              <a:latin typeface="Courier New"/>
              <a:cs typeface="Courier New"/>
            </a:endParaRPr>
          </a:p>
        </p:txBody>
      </p:sp>
      <p:sp>
        <p:nvSpPr>
          <p:cNvPr id="18" name="Rectangle 17"/>
          <p:cNvSpPr/>
          <p:nvPr/>
        </p:nvSpPr>
        <p:spPr bwMode="auto">
          <a:xfrm>
            <a:off x="3886200" y="1447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19" name="Curved Connector 18"/>
          <p:cNvCxnSpPr/>
          <p:nvPr/>
        </p:nvCxnSpPr>
        <p:spPr bwMode="auto">
          <a:xfrm rot="10800000" flipV="1">
            <a:off x="3886200" y="1714500"/>
            <a:ext cx="1588" cy="1066800"/>
          </a:xfrm>
          <a:prstGeom prst="curvedConnector3">
            <a:avLst>
              <a:gd name="adj1" fmla="val 27440365"/>
            </a:avLst>
          </a:prstGeom>
          <a:solidFill>
            <a:schemeClr val="accent1"/>
          </a:solidFill>
          <a:ln w="9525" cap="flat" cmpd="sng" algn="ctr">
            <a:solidFill>
              <a:schemeClr val="tx1"/>
            </a:solidFill>
            <a:prstDash val="solid"/>
            <a:round/>
            <a:headEnd type="none" w="med" len="med"/>
            <a:tailEnd type="triangle" w="lg" len="lg"/>
          </a:ln>
          <a:effectLst/>
        </p:spPr>
      </p:cxnSp>
      <p:cxnSp>
        <p:nvCxnSpPr>
          <p:cNvPr id="20" name="Curved Connector 19"/>
          <p:cNvCxnSpPr>
            <a:stCxn id="14" idx="3"/>
            <a:endCxn id="13" idx="1"/>
          </p:cNvCxnSpPr>
          <p:nvPr/>
        </p:nvCxnSpPr>
        <p:spPr bwMode="auto">
          <a:xfrm flipV="1">
            <a:off x="5943600" y="2781300"/>
            <a:ext cx="762000" cy="16002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23" name="Rectangle 22"/>
          <p:cNvSpPr/>
          <p:nvPr/>
        </p:nvSpPr>
        <p:spPr bwMode="auto">
          <a:xfrm>
            <a:off x="38862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b</a:t>
            </a:r>
            <a:r>
              <a:rPr lang="en-US" sz="1800" b="1" dirty="0" smtClean="0">
                <a:latin typeface="Courier New"/>
                <a:cs typeface="Courier New"/>
              </a:rPr>
              <a:t>: 4</a:t>
            </a:r>
            <a:endParaRPr lang="en-US" sz="1800" b="1" dirty="0">
              <a:latin typeface="Courier New"/>
              <a:cs typeface="Courier New"/>
            </a:endParaRPr>
          </a:p>
        </p:txBody>
      </p:sp>
      <p:sp>
        <p:nvSpPr>
          <p:cNvPr id="25" name="Rectangle 24"/>
          <p:cNvSpPr/>
          <p:nvPr/>
        </p:nvSpPr>
        <p:spPr bwMode="auto">
          <a:xfrm>
            <a:off x="67056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y</a:t>
            </a:r>
            <a:r>
              <a:rPr lang="en-US" sz="1800" b="1" dirty="0" smtClean="0">
                <a:latin typeface="Courier New"/>
                <a:cs typeface="Courier New"/>
              </a:rPr>
              <a:t>: 4</a:t>
            </a:r>
            <a:endParaRPr lang="en-US" sz="1800" b="1" dirty="0">
              <a:latin typeface="Courier New"/>
              <a:cs typeface="Courier New"/>
            </a:endParaRPr>
          </a:p>
        </p:txBody>
      </p:sp>
      <p:sp>
        <p:nvSpPr>
          <p:cNvPr id="26" name="Rectangle 25"/>
          <p:cNvSpPr/>
          <p:nvPr/>
        </p:nvSpPr>
        <p:spPr bwMode="auto">
          <a:xfrm>
            <a:off x="67056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z</a:t>
            </a:r>
            <a:r>
              <a:rPr lang="en-US" sz="1800" b="1" dirty="0" smtClean="0">
                <a:latin typeface="Courier New"/>
                <a:cs typeface="Courier New"/>
              </a:rPr>
              <a:t>: </a:t>
            </a:r>
            <a:r>
              <a:rPr lang="en-US" sz="1800" dirty="0">
                <a:latin typeface="Arial"/>
                <a:cs typeface="Arial"/>
              </a:rPr>
              <a:t>?</a:t>
            </a:r>
            <a:endParaRPr lang="en-US" sz="18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t>Changes Visible To The Caller</a:t>
            </a:r>
          </a:p>
        </p:txBody>
      </p:sp>
      <p:sp>
        <p:nvSpPr>
          <p:cNvPr id="614403" name="Rectangle 3"/>
          <p:cNvSpPr>
            <a:spLocks noGrp="1" noChangeArrowheads="1"/>
          </p:cNvSpPr>
          <p:nvPr>
            <p:ph idx="1"/>
          </p:nvPr>
        </p:nvSpPr>
        <p:spPr/>
        <p:txBody>
          <a:bodyPr/>
          <a:lstStyle/>
          <a:p>
            <a:pPr>
              <a:lnSpc>
                <a:spcPct val="90000"/>
              </a:lnSpc>
            </a:pPr>
            <a:r>
              <a:rPr lang="en-US"/>
              <a:t>When parameters are passed by value, changes to a formal do not affect the actual</a:t>
            </a:r>
          </a:p>
          <a:p>
            <a:pPr>
              <a:lnSpc>
                <a:spcPct val="90000"/>
              </a:lnSpc>
            </a:pPr>
            <a:r>
              <a:rPr lang="en-US"/>
              <a:t>But it is still possible for the called method to make changes that are visible to the caller</a:t>
            </a:r>
          </a:p>
          <a:p>
            <a:pPr>
              <a:lnSpc>
                <a:spcPct val="90000"/>
              </a:lnSpc>
            </a:pPr>
            <a:r>
              <a:rPr lang="en-US"/>
              <a:t>The value of the parameter could be a pointer (in Java, a reference)</a:t>
            </a:r>
          </a:p>
          <a:p>
            <a:pPr>
              <a:lnSpc>
                <a:spcPct val="90000"/>
              </a:lnSpc>
            </a:pPr>
            <a:r>
              <a:rPr lang="en-US"/>
              <a:t>Then the actual cannot be changed, but the object referred to by the actual can be</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06F58F54-0A78-0D49-948E-07F21411C171}"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Chapter Eighteen</a:t>
            </a:r>
            <a:endParaRPr lang="en-US"/>
          </a:p>
        </p:txBody>
      </p:sp>
      <p:sp>
        <p:nvSpPr>
          <p:cNvPr id="8" name="Footer Placeholder 4"/>
          <p:cNvSpPr>
            <a:spLocks noGrp="1"/>
          </p:cNvSpPr>
          <p:nvPr>
            <p:ph type="ftr" sz="quarter" idx="11"/>
          </p:nvPr>
        </p:nvSpPr>
        <p:spPr/>
        <p:txBody>
          <a:bodyPr/>
          <a:lstStyle/>
          <a:p>
            <a:r>
              <a:rPr lang="en-US" smtClean="0"/>
              <a:t>Modern Programming Languages, 2nd ed.</a:t>
            </a:r>
            <a:endParaRPr lang="en-US"/>
          </a:p>
        </p:txBody>
      </p:sp>
      <p:sp>
        <p:nvSpPr>
          <p:cNvPr id="9" name="Slide Number Placeholder 5"/>
          <p:cNvSpPr>
            <a:spLocks noGrp="1"/>
          </p:cNvSpPr>
          <p:nvPr>
            <p:ph type="sldNum" sz="quarter" idx="12"/>
          </p:nvPr>
        </p:nvSpPr>
        <p:spPr/>
        <p:txBody>
          <a:bodyPr/>
          <a:lstStyle/>
          <a:p>
            <a:fld id="{D4D121DB-6087-DA4B-8446-7E62AB54448E}" type="slidenum">
              <a:rPr lang="en-US"/>
              <a:pPr/>
              <a:t>14</a:t>
            </a:fld>
            <a:endParaRPr lang="en-US"/>
          </a:p>
        </p:txBody>
      </p:sp>
      <p:sp>
        <p:nvSpPr>
          <p:cNvPr id="567299" name="Rectangle 3"/>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67301" name="Text Box 5"/>
          <p:cNvSpPr txBox="1">
            <a:spLocks noChangeArrowheads="1"/>
          </p:cNvSpPr>
          <p:nvPr/>
        </p:nvSpPr>
        <p:spPr bwMode="auto">
          <a:xfrm>
            <a:off x="762000" y="457200"/>
            <a:ext cx="5943600" cy="28352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Courier New" pitchFamily="-108" charset="0"/>
                <a:cs typeface="Courier New" pitchFamily="-108" charset="0"/>
              </a:rPr>
              <a:t>void f() {</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ConsCell x = new ConsCell(0,null);</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alter(3,x);</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void alter(int newHead, ConsCell c) {</a:t>
            </a:r>
            <a:r>
              <a:rPr lang="en-US" sz="2000" b="1">
                <a:solidFill>
                  <a:srgbClr val="000000"/>
                </a:solidFill>
                <a:latin typeface="Courier New" pitchFamily="-108" charset="0"/>
                <a:ea typeface="Arial Unicode MS" pitchFamily="-108" charset="0"/>
                <a:cs typeface="Arial Unicode MS" pitchFamily="-108" charset="0"/>
              </a:rPr>
              <a:t/>
            </a:r>
            <a:br>
              <a:rPr lang="en-US" sz="2000" b="1">
                <a:solidFill>
                  <a:srgbClr val="000000"/>
                </a:solidFill>
                <a:latin typeface="Courier New" pitchFamily="-108" charset="0"/>
                <a:ea typeface="Arial Unicode MS" pitchFamily="-108" charset="0"/>
                <a:cs typeface="Arial Unicode MS" pitchFamily="-108" charset="0"/>
              </a:rPr>
            </a:br>
            <a:r>
              <a:rPr lang="en-US" sz="2000" b="1">
                <a:solidFill>
                  <a:srgbClr val="000000"/>
                </a:solidFill>
                <a:latin typeface="Courier New" pitchFamily="-108" charset="0"/>
                <a:ea typeface="Courier New" pitchFamily="-108" charset="0"/>
                <a:cs typeface="Courier New" pitchFamily="-108" charset="0"/>
              </a:rPr>
              <a:t>  c.setHead(newHead);</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c = null;</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a:t>
            </a:r>
          </a:p>
        </p:txBody>
      </p:sp>
      <p:sp>
        <p:nvSpPr>
          <p:cNvPr id="567304" name="Rectangle 8"/>
          <p:cNvSpPr>
            <a:spLocks noChangeArrowheads="1"/>
          </p:cNvSpPr>
          <p:nvPr/>
        </p:nvSpPr>
        <p:spPr bwMode="auto">
          <a:xfrm>
            <a:off x="2490788" y="19954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67305" name="Text Box 9"/>
          <p:cNvSpPr txBox="1">
            <a:spLocks noChangeArrowheads="1"/>
          </p:cNvSpPr>
          <p:nvPr/>
        </p:nvSpPr>
        <p:spPr bwMode="auto">
          <a:xfrm>
            <a:off x="838200" y="4876800"/>
            <a:ext cx="1905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When </a:t>
            </a:r>
            <a:r>
              <a:rPr lang="en-US" b="1">
                <a:latin typeface="Courier New" pitchFamily="-108" charset="0"/>
              </a:rPr>
              <a:t>alter</a:t>
            </a:r>
            <a:r>
              <a:rPr lang="en-US"/>
              <a:t> is starting</a:t>
            </a:r>
          </a:p>
        </p:txBody>
      </p:sp>
      <p:grpSp>
        <p:nvGrpSpPr>
          <p:cNvPr id="44" name="Group 43"/>
          <p:cNvGrpSpPr/>
          <p:nvPr/>
        </p:nvGrpSpPr>
        <p:grpSpPr>
          <a:xfrm>
            <a:off x="3733800" y="2362200"/>
            <a:ext cx="5105400" cy="3810000"/>
            <a:chOff x="3886200" y="1752600"/>
            <a:chExt cx="5105400" cy="3810000"/>
          </a:xfrm>
        </p:grpSpPr>
        <p:sp>
          <p:nvSpPr>
            <p:cNvPr id="25" name="Rectangle 24"/>
            <p:cNvSpPr/>
            <p:nvPr/>
          </p:nvSpPr>
          <p:spPr bwMode="auto">
            <a:xfrm>
              <a:off x="6705600" y="5029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26" name="Rectangle 25"/>
            <p:cNvSpPr/>
            <p:nvPr/>
          </p:nvSpPr>
          <p:spPr bwMode="auto">
            <a:xfrm>
              <a:off x="6705600" y="4495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27" name="Rectangle 26"/>
            <p:cNvSpPr/>
            <p:nvPr/>
          </p:nvSpPr>
          <p:spPr bwMode="auto">
            <a:xfrm>
              <a:off x="6705600" y="3962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x</a:t>
              </a:r>
              <a:r>
                <a:rPr lang="en-US" sz="1800" b="1" dirty="0" smtClean="0">
                  <a:latin typeface="Courier New"/>
                  <a:cs typeface="Courier New"/>
                </a:rPr>
                <a:t>: </a:t>
              </a:r>
              <a:endParaRPr lang="en-US" sz="1800" b="1" dirty="0">
                <a:latin typeface="Courier New"/>
                <a:cs typeface="Courier New"/>
              </a:endParaRPr>
            </a:p>
          </p:txBody>
        </p:sp>
        <p:sp>
          <p:nvSpPr>
            <p:cNvPr id="28" name="Rectangle 27"/>
            <p:cNvSpPr/>
            <p:nvPr/>
          </p:nvSpPr>
          <p:spPr bwMode="auto">
            <a:xfrm>
              <a:off x="3886200" y="5029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30" name="Rectangle 29"/>
            <p:cNvSpPr/>
            <p:nvPr/>
          </p:nvSpPr>
          <p:spPr bwMode="auto">
            <a:xfrm>
              <a:off x="3886200" y="4495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31" name="Rectangle 30"/>
            <p:cNvSpPr/>
            <p:nvPr/>
          </p:nvSpPr>
          <p:spPr bwMode="auto">
            <a:xfrm>
              <a:off x="3886200" y="3429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smtClean="0">
                  <a:latin typeface="Courier New"/>
                  <a:cs typeface="Courier New"/>
                </a:rPr>
                <a:t>newHead</a:t>
              </a:r>
              <a:r>
                <a:rPr lang="en-US" sz="1800" b="1" dirty="0" smtClean="0">
                  <a:latin typeface="Courier New"/>
                  <a:cs typeface="Courier New"/>
                </a:rPr>
                <a:t>: 3</a:t>
              </a:r>
              <a:endParaRPr lang="en-US" sz="1800" b="1" dirty="0">
                <a:latin typeface="Courier New"/>
                <a:cs typeface="Courier New"/>
              </a:endParaRPr>
            </a:p>
          </p:txBody>
        </p:sp>
        <p:sp>
          <p:nvSpPr>
            <p:cNvPr id="32" name="Rectangle 31"/>
            <p:cNvSpPr/>
            <p:nvPr/>
          </p:nvSpPr>
          <p:spPr bwMode="auto">
            <a:xfrm>
              <a:off x="3886200" y="2362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33" name="Curved Connector 32"/>
            <p:cNvCxnSpPr/>
            <p:nvPr/>
          </p:nvCxnSpPr>
          <p:spPr bwMode="auto">
            <a:xfrm rot="10800000" flipV="1">
              <a:off x="3886200" y="2628900"/>
              <a:ext cx="1588" cy="1066800"/>
            </a:xfrm>
            <a:prstGeom prst="curvedConnector3">
              <a:avLst>
                <a:gd name="adj1" fmla="val 27440365"/>
              </a:avLst>
            </a:prstGeom>
            <a:solidFill>
              <a:schemeClr val="accent1"/>
            </a:solidFill>
            <a:ln w="9525" cap="flat" cmpd="sng" algn="ctr">
              <a:solidFill>
                <a:schemeClr val="tx1"/>
              </a:solidFill>
              <a:prstDash val="solid"/>
              <a:round/>
              <a:headEnd type="none" w="med" len="med"/>
              <a:tailEnd type="triangle" w="lg" len="lg"/>
            </a:ln>
            <a:effectLst/>
          </p:spPr>
        </p:cxnSp>
        <p:cxnSp>
          <p:nvCxnSpPr>
            <p:cNvPr id="34" name="Curved Connector 33"/>
            <p:cNvCxnSpPr>
              <a:stCxn id="28" idx="3"/>
              <a:endCxn id="27" idx="1"/>
            </p:cNvCxnSpPr>
            <p:nvPr/>
          </p:nvCxnSpPr>
          <p:spPr bwMode="auto">
            <a:xfrm flipV="1">
              <a:off x="5943600" y="4229100"/>
              <a:ext cx="762000" cy="10668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35" name="Rectangle 34"/>
            <p:cNvSpPr/>
            <p:nvPr/>
          </p:nvSpPr>
          <p:spPr bwMode="auto">
            <a:xfrm>
              <a:off x="3886200" y="3962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smtClean="0">
                  <a:latin typeface="Courier New"/>
                  <a:cs typeface="Courier New"/>
                </a:rPr>
                <a:t>c</a:t>
              </a:r>
              <a:r>
                <a:rPr lang="en-US" sz="1800" b="1" dirty="0" smtClean="0">
                  <a:latin typeface="Courier New"/>
                  <a:cs typeface="Courier New"/>
                </a:rPr>
                <a:t>: </a:t>
              </a:r>
              <a:endParaRPr lang="en-US" sz="1800" b="1" dirty="0">
                <a:latin typeface="Courier New"/>
                <a:cs typeface="Courier New"/>
              </a:endParaRPr>
            </a:p>
          </p:txBody>
        </p:sp>
        <p:sp>
          <p:nvSpPr>
            <p:cNvPr id="38" name="Oval 37"/>
            <p:cNvSpPr/>
            <p:nvPr/>
          </p:nvSpPr>
          <p:spPr bwMode="auto">
            <a:xfrm>
              <a:off x="6553200" y="3048000"/>
              <a:ext cx="152400" cy="1524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sp>
          <p:nvSpPr>
            <p:cNvPr id="39" name="Cloud Callout 38"/>
            <p:cNvSpPr/>
            <p:nvPr/>
          </p:nvSpPr>
          <p:spPr bwMode="auto">
            <a:xfrm>
              <a:off x="6705600" y="1752600"/>
              <a:ext cx="2286000" cy="1066800"/>
            </a:xfrm>
            <a:prstGeom prst="cloudCallout">
              <a:avLst>
                <a:gd name="adj1" fmla="val -47420"/>
                <a:gd name="adj2" fmla="val 7004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b="1" dirty="0">
                  <a:latin typeface="Courier New"/>
                  <a:cs typeface="Courier New"/>
                </a:rPr>
                <a:t>h</a:t>
              </a:r>
              <a:r>
                <a:rPr kumimoji="0" lang="en-US" sz="1600" b="1" i="0" u="none" strike="noStrike" cap="none" normalizeH="0" baseline="0" dirty="0" smtClean="0">
                  <a:ln>
                    <a:noFill/>
                  </a:ln>
                  <a:solidFill>
                    <a:schemeClr val="tx1"/>
                  </a:solidFill>
                  <a:effectLst/>
                  <a:latin typeface="Courier New"/>
                  <a:cs typeface="Courier New"/>
                </a:rPr>
                <a:t>ead: 0</a:t>
              </a:r>
              <a:br>
                <a:rPr kumimoji="0" lang="en-US" sz="1600" b="1" i="0" u="none" strike="noStrike" cap="none" normalizeH="0" baseline="0" dirty="0" smtClean="0">
                  <a:ln>
                    <a:noFill/>
                  </a:ln>
                  <a:solidFill>
                    <a:schemeClr val="tx1"/>
                  </a:solidFill>
                  <a:effectLst/>
                  <a:latin typeface="Courier New"/>
                  <a:cs typeface="Courier New"/>
                </a:rPr>
              </a:br>
              <a:r>
                <a:rPr kumimoji="0" lang="en-US" sz="1600" b="1" i="0" u="none" strike="noStrike" cap="none" normalizeH="0" baseline="0" dirty="0" smtClean="0">
                  <a:ln>
                    <a:noFill/>
                  </a:ln>
                  <a:solidFill>
                    <a:schemeClr val="tx1"/>
                  </a:solidFill>
                  <a:effectLst/>
                  <a:latin typeface="Courier New"/>
                  <a:cs typeface="Courier New"/>
                </a:rPr>
                <a:t>tail: null</a:t>
              </a:r>
              <a:endParaRPr kumimoji="0" lang="en-US" sz="1600" b="1" i="0" u="none" strike="noStrike" cap="none" normalizeH="0" baseline="0" dirty="0">
                <a:ln>
                  <a:noFill/>
                </a:ln>
                <a:solidFill>
                  <a:schemeClr val="tx1"/>
                </a:solidFill>
                <a:effectLst/>
                <a:latin typeface="Courier New"/>
                <a:cs typeface="Courier New"/>
              </a:endParaRPr>
            </a:p>
          </p:txBody>
        </p:sp>
        <p:cxnSp>
          <p:nvCxnSpPr>
            <p:cNvPr id="40" name="Curved Connector 39"/>
            <p:cNvCxnSpPr>
              <a:endCxn id="38" idx="2"/>
            </p:cNvCxnSpPr>
            <p:nvPr/>
          </p:nvCxnSpPr>
          <p:spPr bwMode="auto">
            <a:xfrm flipV="1">
              <a:off x="5029200" y="3124200"/>
              <a:ext cx="1524000" cy="11430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cxnSp>
          <p:nvCxnSpPr>
            <p:cNvPr id="42" name="Curved Connector 41"/>
            <p:cNvCxnSpPr>
              <a:endCxn id="38" idx="6"/>
            </p:cNvCxnSpPr>
            <p:nvPr/>
          </p:nvCxnSpPr>
          <p:spPr bwMode="auto">
            <a:xfrm rot="16200000" flipV="1">
              <a:off x="6705600" y="3124200"/>
              <a:ext cx="1143000" cy="1143000"/>
            </a:xfrm>
            <a:prstGeom prst="curvedConnector2">
              <a:avLst/>
            </a:prstGeom>
            <a:solidFill>
              <a:schemeClr val="accent1"/>
            </a:solidFill>
            <a:ln w="9525" cap="flat" cmpd="sng" algn="ctr">
              <a:solidFill>
                <a:schemeClr val="tx1"/>
              </a:solidFill>
              <a:prstDash val="solid"/>
              <a:round/>
              <a:headEnd type="none" w="med" len="med"/>
              <a:tailEnd type="triangle" w="lg" len="lg"/>
            </a:ln>
            <a:effectLst/>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smtClean="0"/>
              <a:t>Chapter Eighteen</a:t>
            </a:r>
            <a:endParaRPr lang="en-US"/>
          </a:p>
        </p:txBody>
      </p:sp>
      <p:sp>
        <p:nvSpPr>
          <p:cNvPr id="10" name="Footer Placeholder 4"/>
          <p:cNvSpPr>
            <a:spLocks noGrp="1"/>
          </p:cNvSpPr>
          <p:nvPr>
            <p:ph type="ftr" sz="quarter" idx="11"/>
          </p:nvPr>
        </p:nvSpPr>
        <p:spPr/>
        <p:txBody>
          <a:bodyPr/>
          <a:lstStyle/>
          <a:p>
            <a:r>
              <a:rPr lang="en-US" smtClean="0"/>
              <a:t>Modern Programming Languages, 2nd ed.</a:t>
            </a:r>
            <a:endParaRPr lang="en-US"/>
          </a:p>
        </p:txBody>
      </p:sp>
      <p:sp>
        <p:nvSpPr>
          <p:cNvPr id="11" name="Slide Number Placeholder 5"/>
          <p:cNvSpPr>
            <a:spLocks noGrp="1"/>
          </p:cNvSpPr>
          <p:nvPr>
            <p:ph type="sldNum" sz="quarter" idx="12"/>
          </p:nvPr>
        </p:nvSpPr>
        <p:spPr/>
        <p:txBody>
          <a:bodyPr/>
          <a:lstStyle/>
          <a:p>
            <a:fld id="{C91BF125-1C2A-E642-8470-AB053F7E85B5}" type="slidenum">
              <a:rPr lang="en-US"/>
              <a:pPr/>
              <a:t>15</a:t>
            </a:fld>
            <a:endParaRPr lang="en-US"/>
          </a:p>
        </p:txBody>
      </p:sp>
      <p:sp>
        <p:nvSpPr>
          <p:cNvPr id="568322" name="Rectangle 2"/>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68323" name="Text Box 3"/>
          <p:cNvSpPr txBox="1">
            <a:spLocks noChangeArrowheads="1"/>
          </p:cNvSpPr>
          <p:nvPr/>
        </p:nvSpPr>
        <p:spPr bwMode="auto">
          <a:xfrm>
            <a:off x="762000" y="457200"/>
            <a:ext cx="5943600" cy="28352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Courier New" pitchFamily="-108" charset="0"/>
                <a:cs typeface="Courier New" pitchFamily="-108" charset="0"/>
              </a:rPr>
              <a:t>void f() {</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ConsCell x = new ConsCell(0,null);</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alter(3,x);</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void alter(int newHead, ConsCell c) {</a:t>
            </a:r>
            <a:r>
              <a:rPr lang="en-US" sz="2000" b="1">
                <a:solidFill>
                  <a:srgbClr val="000000"/>
                </a:solidFill>
                <a:latin typeface="Courier New" pitchFamily="-108" charset="0"/>
                <a:ea typeface="Arial Unicode MS" pitchFamily="-108" charset="0"/>
                <a:cs typeface="Arial Unicode MS" pitchFamily="-108" charset="0"/>
              </a:rPr>
              <a:t/>
            </a:r>
            <a:br>
              <a:rPr lang="en-US" sz="2000" b="1">
                <a:solidFill>
                  <a:srgbClr val="000000"/>
                </a:solidFill>
                <a:latin typeface="Courier New" pitchFamily="-108" charset="0"/>
                <a:ea typeface="Arial Unicode MS" pitchFamily="-108" charset="0"/>
                <a:cs typeface="Arial Unicode MS" pitchFamily="-108" charset="0"/>
              </a:rPr>
            </a:br>
            <a:r>
              <a:rPr lang="en-US" sz="2000" b="1">
                <a:solidFill>
                  <a:srgbClr val="000000"/>
                </a:solidFill>
                <a:latin typeface="Courier New" pitchFamily="-108" charset="0"/>
                <a:ea typeface="Courier New" pitchFamily="-108" charset="0"/>
                <a:cs typeface="Courier New" pitchFamily="-108" charset="0"/>
              </a:rPr>
              <a:t>  c.setHead(newHead);</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c = null;</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a:t>
            </a:r>
          </a:p>
        </p:txBody>
      </p:sp>
      <p:sp>
        <p:nvSpPr>
          <p:cNvPr id="568324" name="Rectangle 4"/>
          <p:cNvSpPr>
            <a:spLocks noChangeArrowheads="1"/>
          </p:cNvSpPr>
          <p:nvPr/>
        </p:nvSpPr>
        <p:spPr bwMode="auto">
          <a:xfrm>
            <a:off x="2490788" y="19954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68326" name="Text Box 6"/>
          <p:cNvSpPr txBox="1">
            <a:spLocks noChangeArrowheads="1"/>
          </p:cNvSpPr>
          <p:nvPr/>
        </p:nvSpPr>
        <p:spPr bwMode="auto">
          <a:xfrm>
            <a:off x="838200" y="4876800"/>
            <a:ext cx="1905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When </a:t>
            </a:r>
            <a:r>
              <a:rPr lang="en-US" b="1">
                <a:latin typeface="Courier New" pitchFamily="-108" charset="0"/>
              </a:rPr>
              <a:t>alter</a:t>
            </a:r>
            <a:r>
              <a:rPr lang="en-US"/>
              <a:t> is finishing</a:t>
            </a:r>
          </a:p>
        </p:txBody>
      </p:sp>
      <p:sp>
        <p:nvSpPr>
          <p:cNvPr id="568328" name="Rectangle 8"/>
          <p:cNvSpPr>
            <a:spLocks noChangeArrowheads="1"/>
          </p:cNvSpPr>
          <p:nvPr/>
        </p:nvSpPr>
        <p:spPr bwMode="auto">
          <a:xfrm>
            <a:off x="2490788" y="19954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68330" name="Rectangle 10"/>
          <p:cNvSpPr>
            <a:spLocks noChangeArrowheads="1"/>
          </p:cNvSpPr>
          <p:nvPr/>
        </p:nvSpPr>
        <p:spPr bwMode="auto">
          <a:xfrm>
            <a:off x="2490788" y="1995488"/>
            <a:ext cx="9144000" cy="0"/>
          </a:xfrm>
          <a:prstGeom prst="rect">
            <a:avLst/>
          </a:prstGeom>
          <a:noFill/>
          <a:ln w="9525">
            <a:noFill/>
            <a:miter lim="800000"/>
            <a:headEnd/>
            <a:tailEnd/>
          </a:ln>
          <a:effectLst/>
        </p:spPr>
        <p:txBody>
          <a:bodyPr>
            <a:prstTxWarp prst="textNoShape">
              <a:avLst/>
            </a:prstTxWarp>
            <a:spAutoFit/>
          </a:bodyPr>
          <a:lstStyle/>
          <a:p>
            <a:endParaRPr lang="en-US"/>
          </a:p>
        </p:txBody>
      </p:sp>
      <p:grpSp>
        <p:nvGrpSpPr>
          <p:cNvPr id="12" name="Group 11"/>
          <p:cNvGrpSpPr/>
          <p:nvPr/>
        </p:nvGrpSpPr>
        <p:grpSpPr>
          <a:xfrm>
            <a:off x="3733800" y="2362200"/>
            <a:ext cx="5105400" cy="3810000"/>
            <a:chOff x="3886200" y="1752600"/>
            <a:chExt cx="5105400" cy="3810000"/>
          </a:xfrm>
        </p:grpSpPr>
        <p:sp>
          <p:nvSpPr>
            <p:cNvPr id="13" name="Rectangle 12"/>
            <p:cNvSpPr/>
            <p:nvPr/>
          </p:nvSpPr>
          <p:spPr bwMode="auto">
            <a:xfrm>
              <a:off x="6705600" y="5029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4" name="Rectangle 13"/>
            <p:cNvSpPr/>
            <p:nvPr/>
          </p:nvSpPr>
          <p:spPr bwMode="auto">
            <a:xfrm>
              <a:off x="6705600" y="4495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5" name="Rectangle 14"/>
            <p:cNvSpPr/>
            <p:nvPr/>
          </p:nvSpPr>
          <p:spPr bwMode="auto">
            <a:xfrm>
              <a:off x="6705600" y="3962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x</a:t>
              </a:r>
              <a:r>
                <a:rPr lang="en-US" sz="1800" b="1" dirty="0" smtClean="0">
                  <a:latin typeface="Courier New"/>
                  <a:cs typeface="Courier New"/>
                </a:rPr>
                <a:t>: </a:t>
              </a:r>
              <a:endParaRPr lang="en-US" sz="1800" b="1" dirty="0">
                <a:latin typeface="Courier New"/>
                <a:cs typeface="Courier New"/>
              </a:endParaRPr>
            </a:p>
          </p:txBody>
        </p:sp>
        <p:sp>
          <p:nvSpPr>
            <p:cNvPr id="16" name="Rectangle 15"/>
            <p:cNvSpPr/>
            <p:nvPr/>
          </p:nvSpPr>
          <p:spPr bwMode="auto">
            <a:xfrm>
              <a:off x="3886200" y="5029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7" name="Rectangle 16"/>
            <p:cNvSpPr/>
            <p:nvPr/>
          </p:nvSpPr>
          <p:spPr bwMode="auto">
            <a:xfrm>
              <a:off x="3886200" y="4495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8" name="Rectangle 17"/>
            <p:cNvSpPr/>
            <p:nvPr/>
          </p:nvSpPr>
          <p:spPr bwMode="auto">
            <a:xfrm>
              <a:off x="3886200" y="3429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smtClean="0">
                  <a:latin typeface="Courier New"/>
                  <a:cs typeface="Courier New"/>
                </a:rPr>
                <a:t>newHead</a:t>
              </a:r>
              <a:r>
                <a:rPr lang="en-US" sz="1800" b="1" dirty="0" smtClean="0">
                  <a:latin typeface="Courier New"/>
                  <a:cs typeface="Courier New"/>
                </a:rPr>
                <a:t>: 3</a:t>
              </a:r>
              <a:endParaRPr lang="en-US" sz="1800" b="1" dirty="0">
                <a:latin typeface="Courier New"/>
                <a:cs typeface="Courier New"/>
              </a:endParaRPr>
            </a:p>
          </p:txBody>
        </p:sp>
        <p:sp>
          <p:nvSpPr>
            <p:cNvPr id="19" name="Rectangle 18"/>
            <p:cNvSpPr/>
            <p:nvPr/>
          </p:nvSpPr>
          <p:spPr bwMode="auto">
            <a:xfrm>
              <a:off x="3886200" y="2362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20" name="Curved Connector 19"/>
            <p:cNvCxnSpPr/>
            <p:nvPr/>
          </p:nvCxnSpPr>
          <p:spPr bwMode="auto">
            <a:xfrm rot="10800000" flipV="1">
              <a:off x="3886200" y="2628900"/>
              <a:ext cx="1588" cy="1066800"/>
            </a:xfrm>
            <a:prstGeom prst="curvedConnector3">
              <a:avLst>
                <a:gd name="adj1" fmla="val 27440365"/>
              </a:avLst>
            </a:prstGeom>
            <a:solidFill>
              <a:schemeClr val="accent1"/>
            </a:solidFill>
            <a:ln w="9525" cap="flat" cmpd="sng" algn="ctr">
              <a:solidFill>
                <a:schemeClr val="tx1"/>
              </a:solidFill>
              <a:prstDash val="solid"/>
              <a:round/>
              <a:headEnd type="none" w="med" len="med"/>
              <a:tailEnd type="triangle" w="lg" len="lg"/>
            </a:ln>
            <a:effectLst/>
          </p:spPr>
        </p:cxnSp>
        <p:cxnSp>
          <p:nvCxnSpPr>
            <p:cNvPr id="21" name="Curved Connector 20"/>
            <p:cNvCxnSpPr>
              <a:stCxn id="16" idx="3"/>
              <a:endCxn id="15" idx="1"/>
            </p:cNvCxnSpPr>
            <p:nvPr/>
          </p:nvCxnSpPr>
          <p:spPr bwMode="auto">
            <a:xfrm flipV="1">
              <a:off x="5943600" y="4229100"/>
              <a:ext cx="762000" cy="10668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22" name="Rectangle 21"/>
            <p:cNvSpPr/>
            <p:nvPr/>
          </p:nvSpPr>
          <p:spPr bwMode="auto">
            <a:xfrm>
              <a:off x="3886200" y="3962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smtClean="0">
                  <a:latin typeface="Courier New"/>
                  <a:cs typeface="Courier New"/>
                </a:rPr>
                <a:t>c</a:t>
              </a:r>
              <a:r>
                <a:rPr lang="en-US" sz="1800" b="1" dirty="0" smtClean="0">
                  <a:latin typeface="Courier New"/>
                  <a:cs typeface="Courier New"/>
                </a:rPr>
                <a:t>: null </a:t>
              </a:r>
              <a:endParaRPr lang="en-US" sz="1800" b="1" dirty="0">
                <a:latin typeface="Courier New"/>
                <a:cs typeface="Courier New"/>
              </a:endParaRPr>
            </a:p>
          </p:txBody>
        </p:sp>
        <p:sp>
          <p:nvSpPr>
            <p:cNvPr id="23" name="Oval 22"/>
            <p:cNvSpPr/>
            <p:nvPr/>
          </p:nvSpPr>
          <p:spPr bwMode="auto">
            <a:xfrm>
              <a:off x="6553200" y="3048000"/>
              <a:ext cx="152400" cy="1524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sp>
          <p:nvSpPr>
            <p:cNvPr id="24" name="Cloud Callout 23"/>
            <p:cNvSpPr/>
            <p:nvPr/>
          </p:nvSpPr>
          <p:spPr bwMode="auto">
            <a:xfrm>
              <a:off x="6705600" y="1752600"/>
              <a:ext cx="2286000" cy="1066800"/>
            </a:xfrm>
            <a:prstGeom prst="cloudCallout">
              <a:avLst>
                <a:gd name="adj1" fmla="val -47420"/>
                <a:gd name="adj2" fmla="val 7004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b="1" dirty="0">
                  <a:latin typeface="Courier New"/>
                  <a:cs typeface="Courier New"/>
                </a:rPr>
                <a:t>h</a:t>
              </a:r>
              <a:r>
                <a:rPr kumimoji="0" lang="en-US" sz="1600" b="1" i="0" u="none" strike="noStrike" cap="none" normalizeH="0" baseline="0" dirty="0" smtClean="0">
                  <a:ln>
                    <a:noFill/>
                  </a:ln>
                  <a:solidFill>
                    <a:schemeClr val="tx1"/>
                  </a:solidFill>
                  <a:effectLst/>
                  <a:latin typeface="Courier New"/>
                  <a:cs typeface="Courier New"/>
                </a:rPr>
                <a:t>ead: 3</a:t>
              </a:r>
              <a:br>
                <a:rPr kumimoji="0" lang="en-US" sz="1600" b="1" i="0" u="none" strike="noStrike" cap="none" normalizeH="0" baseline="0" dirty="0" smtClean="0">
                  <a:ln>
                    <a:noFill/>
                  </a:ln>
                  <a:solidFill>
                    <a:schemeClr val="tx1"/>
                  </a:solidFill>
                  <a:effectLst/>
                  <a:latin typeface="Courier New"/>
                  <a:cs typeface="Courier New"/>
                </a:rPr>
              </a:br>
              <a:r>
                <a:rPr kumimoji="0" lang="en-US" sz="1600" b="1" i="0" u="none" strike="noStrike" cap="none" normalizeH="0" baseline="0" dirty="0" smtClean="0">
                  <a:ln>
                    <a:noFill/>
                  </a:ln>
                  <a:solidFill>
                    <a:schemeClr val="tx1"/>
                  </a:solidFill>
                  <a:effectLst/>
                  <a:latin typeface="Courier New"/>
                  <a:cs typeface="Courier New"/>
                </a:rPr>
                <a:t>tail: null</a:t>
              </a:r>
              <a:endParaRPr kumimoji="0" lang="en-US" sz="1600" b="1" i="0" u="none" strike="noStrike" cap="none" normalizeH="0" baseline="0" dirty="0">
                <a:ln>
                  <a:noFill/>
                </a:ln>
                <a:solidFill>
                  <a:schemeClr val="tx1"/>
                </a:solidFill>
                <a:effectLst/>
                <a:latin typeface="Courier New"/>
                <a:cs typeface="Courier New"/>
              </a:endParaRPr>
            </a:p>
          </p:txBody>
        </p:sp>
        <p:cxnSp>
          <p:nvCxnSpPr>
            <p:cNvPr id="26" name="Curved Connector 41"/>
            <p:cNvCxnSpPr>
              <a:endCxn id="23" idx="6"/>
            </p:cNvCxnSpPr>
            <p:nvPr/>
          </p:nvCxnSpPr>
          <p:spPr bwMode="auto">
            <a:xfrm rot="16200000" flipV="1">
              <a:off x="6705600" y="3124200"/>
              <a:ext cx="1143000" cy="1143000"/>
            </a:xfrm>
            <a:prstGeom prst="curvedConnector2">
              <a:avLst/>
            </a:prstGeom>
            <a:solidFill>
              <a:schemeClr val="accent1"/>
            </a:solidFill>
            <a:ln w="9525" cap="flat" cmpd="sng" algn="ctr">
              <a:solidFill>
                <a:schemeClr val="tx1"/>
              </a:solidFill>
              <a:prstDash val="solid"/>
              <a:round/>
              <a:headEnd type="none" w="med" len="med"/>
              <a:tailEnd type="triangle" w="lg" len="lg"/>
            </a:ln>
            <a:effectLst/>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By Result</a:t>
            </a:r>
          </a:p>
        </p:txBody>
      </p:sp>
      <p:sp>
        <p:nvSpPr>
          <p:cNvPr id="558083" name="Rectangle 3"/>
          <p:cNvSpPr>
            <a:spLocks noGrp="1" noChangeArrowheads="1"/>
          </p:cNvSpPr>
          <p:nvPr>
            <p:ph idx="1"/>
          </p:nvPr>
        </p:nvSpPr>
        <p:spPr>
          <a:xfrm>
            <a:off x="838200" y="3733800"/>
            <a:ext cx="7772400" cy="2133600"/>
          </a:xfrm>
        </p:spPr>
        <p:txBody>
          <a:bodyPr/>
          <a:lstStyle/>
          <a:p>
            <a:pPr>
              <a:lnSpc>
                <a:spcPct val="90000"/>
              </a:lnSpc>
            </a:pPr>
            <a:r>
              <a:rPr lang="en-US"/>
              <a:t>Also called </a:t>
            </a:r>
            <a:r>
              <a:rPr lang="en-US" i="1"/>
              <a:t>copy-out</a:t>
            </a:r>
            <a:r>
              <a:rPr lang="en-US"/>
              <a:t> </a:t>
            </a:r>
          </a:p>
          <a:p>
            <a:pPr>
              <a:lnSpc>
                <a:spcPct val="90000"/>
              </a:lnSpc>
            </a:pPr>
            <a:r>
              <a:rPr lang="en-US"/>
              <a:t>Actual must have an lvalue</a:t>
            </a:r>
          </a:p>
          <a:p>
            <a:pPr>
              <a:lnSpc>
                <a:spcPct val="90000"/>
              </a:lnSpc>
            </a:pPr>
            <a:r>
              <a:rPr lang="en-US"/>
              <a:t>Introduced in Algol 68; sometimes used for Ada</a:t>
            </a:r>
          </a:p>
        </p:txBody>
      </p:sp>
      <p:sp>
        <p:nvSpPr>
          <p:cNvPr id="5" name="Date Placeholder 3"/>
          <p:cNvSpPr>
            <a:spLocks noGrp="1"/>
          </p:cNvSpPr>
          <p:nvPr>
            <p:ph type="dt" sz="half" idx="10"/>
          </p:nvPr>
        </p:nvSpPr>
        <p:spPr/>
        <p:txBody>
          <a:bodyPr/>
          <a:lstStyle/>
          <a:p>
            <a:r>
              <a:rPr lang="en-US" smtClean="0"/>
              <a:t>Chapter Eighteen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43431FA0-46D3-7B48-8597-5A161288250E}" type="slidenum">
              <a:rPr lang="en-US"/>
              <a:pPr/>
              <a:t>16</a:t>
            </a:fld>
            <a:endParaRPr lang="en-US"/>
          </a:p>
        </p:txBody>
      </p:sp>
      <p:sp>
        <p:nvSpPr>
          <p:cNvPr id="558084" name="Text Box 4"/>
          <p:cNvSpPr txBox="1">
            <a:spLocks noChangeArrowheads="1"/>
          </p:cNvSpPr>
          <p:nvPr/>
        </p:nvSpPr>
        <p:spPr bwMode="auto">
          <a:xfrm>
            <a:off x="1295400" y="1295400"/>
            <a:ext cx="6858000" cy="22828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For by-result parameter passing, the formal parameter is just like a local variable in the activation record of the called method—it is uninitialized.  After the called method finished executing, the final value of the formal parameter is assigned to the corresponding actual parameter.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Chapter Eighteen</a:t>
            </a:r>
            <a:endParaRPr lang="en-US"/>
          </a:p>
        </p:txBody>
      </p:sp>
      <p:sp>
        <p:nvSpPr>
          <p:cNvPr id="8" name="Footer Placeholder 4"/>
          <p:cNvSpPr>
            <a:spLocks noGrp="1"/>
          </p:cNvSpPr>
          <p:nvPr>
            <p:ph type="ftr" sz="quarter" idx="11"/>
          </p:nvPr>
        </p:nvSpPr>
        <p:spPr/>
        <p:txBody>
          <a:bodyPr/>
          <a:lstStyle/>
          <a:p>
            <a:r>
              <a:rPr lang="en-US" smtClean="0"/>
              <a:t>Modern Programming Languages, 2nd ed.</a:t>
            </a:r>
            <a:endParaRPr lang="en-US"/>
          </a:p>
        </p:txBody>
      </p:sp>
      <p:sp>
        <p:nvSpPr>
          <p:cNvPr id="9" name="Slide Number Placeholder 5"/>
          <p:cNvSpPr>
            <a:spLocks noGrp="1"/>
          </p:cNvSpPr>
          <p:nvPr>
            <p:ph type="sldNum" sz="quarter" idx="12"/>
          </p:nvPr>
        </p:nvSpPr>
        <p:spPr/>
        <p:txBody>
          <a:bodyPr/>
          <a:lstStyle/>
          <a:p>
            <a:fld id="{4FF1DFA8-3DC9-6343-9BC4-693CB01AC070}" type="slidenum">
              <a:rPr lang="en-US"/>
              <a:pPr/>
              <a:t>17</a:t>
            </a:fld>
            <a:endParaRPr lang="en-US"/>
          </a:p>
        </p:txBody>
      </p:sp>
      <p:sp>
        <p:nvSpPr>
          <p:cNvPr id="569346" name="Rectangle 2"/>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69348" name="Text Box 4"/>
          <p:cNvSpPr txBox="1">
            <a:spLocks noChangeArrowheads="1"/>
          </p:cNvSpPr>
          <p:nvPr/>
        </p:nvSpPr>
        <p:spPr bwMode="auto">
          <a:xfrm>
            <a:off x="685800" y="609600"/>
            <a:ext cx="7086600" cy="28352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Times New Roman" pitchFamily="-108" charset="0"/>
                <a:cs typeface="Times New Roman" pitchFamily="-108" charset="0"/>
              </a:rPr>
              <a:t>void plus(int a, int b, by-result int c) {</a:t>
            </a:r>
            <a:r>
              <a:rPr lang="en-US" sz="2000" b="1">
                <a:solidFill>
                  <a:srgbClr val="000000"/>
                </a:solidFill>
                <a:latin typeface="Courier New" pitchFamily="-108" charset="0"/>
                <a:ea typeface="Arial Unicode MS" pitchFamily="-108" charset="0"/>
                <a:cs typeface="Arial Unicode MS" pitchFamily="-108" charset="0"/>
              </a:rPr>
              <a:t/>
            </a:r>
            <a:br>
              <a:rPr lang="en-US" sz="2000" b="1">
                <a:solidFill>
                  <a:srgbClr val="000000"/>
                </a:solidFill>
                <a:latin typeface="Courier New" pitchFamily="-108" charset="0"/>
                <a:ea typeface="Arial Unicode MS" pitchFamily="-108" charset="0"/>
                <a:cs typeface="Arial Unicode MS" pitchFamily="-108" charset="0"/>
              </a:rPr>
            </a:br>
            <a:r>
              <a:rPr lang="en-US" sz="2000" b="1">
                <a:solidFill>
                  <a:srgbClr val="000000"/>
                </a:solidFill>
                <a:latin typeface="Courier New" pitchFamily="-108" charset="0"/>
                <a:ea typeface="Times New Roman" pitchFamily="-108" charset="0"/>
                <a:cs typeface="Times New Roman" pitchFamily="-108" charset="0"/>
              </a:rPr>
              <a:t>  c = a+b;</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void f()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x = 3;</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y = 4;</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z;</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plus(x, y, z);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Courier New" pitchFamily="-108" charset="0"/>
                <a:cs typeface="Courier New" pitchFamily="-108" charset="0"/>
              </a:rPr>
              <a:t>}</a:t>
            </a:r>
          </a:p>
        </p:txBody>
      </p:sp>
      <p:sp>
        <p:nvSpPr>
          <p:cNvPr id="569350" name="Rectangle 6"/>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69351" name="Text Box 7"/>
          <p:cNvSpPr txBox="1">
            <a:spLocks noChangeArrowheads="1"/>
          </p:cNvSpPr>
          <p:nvPr/>
        </p:nvSpPr>
        <p:spPr bwMode="auto">
          <a:xfrm>
            <a:off x="838200" y="4876800"/>
            <a:ext cx="1905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When </a:t>
            </a:r>
            <a:r>
              <a:rPr lang="en-US" b="1">
                <a:latin typeface="Courier New" pitchFamily="-108" charset="0"/>
              </a:rPr>
              <a:t>plus</a:t>
            </a:r>
            <a:r>
              <a:rPr lang="en-US"/>
              <a:t> is starting</a:t>
            </a:r>
          </a:p>
        </p:txBody>
      </p:sp>
      <p:grpSp>
        <p:nvGrpSpPr>
          <p:cNvPr id="25" name="Group 24"/>
          <p:cNvGrpSpPr/>
          <p:nvPr/>
        </p:nvGrpSpPr>
        <p:grpSpPr>
          <a:xfrm>
            <a:off x="3886200" y="1447800"/>
            <a:ext cx="4876800" cy="3733800"/>
            <a:chOff x="3886200" y="1447800"/>
            <a:chExt cx="4876800" cy="3733800"/>
          </a:xfrm>
        </p:grpSpPr>
        <p:sp>
          <p:nvSpPr>
            <p:cNvPr id="11" name="Rectangle 10"/>
            <p:cNvSpPr/>
            <p:nvPr/>
          </p:nvSpPr>
          <p:spPr bwMode="auto">
            <a:xfrm>
              <a:off x="6705600" y="4648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2" name="Rectangle 11"/>
            <p:cNvSpPr/>
            <p:nvPr/>
          </p:nvSpPr>
          <p:spPr bwMode="auto">
            <a:xfrm>
              <a:off x="6705600" y="4114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3" name="Rectangle 12"/>
            <p:cNvSpPr/>
            <p:nvPr/>
          </p:nvSpPr>
          <p:spPr bwMode="auto">
            <a:xfrm>
              <a:off x="67056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x</a:t>
              </a:r>
              <a:r>
                <a:rPr lang="en-US" sz="1800" b="1" dirty="0" smtClean="0">
                  <a:latin typeface="Courier New"/>
                  <a:cs typeface="Courier New"/>
                </a:rPr>
                <a:t>: </a:t>
              </a:r>
              <a:r>
                <a:rPr lang="en-US" sz="1800" b="1" dirty="0" smtClean="0">
                  <a:latin typeface="Courier New"/>
                  <a:cs typeface="Courier New"/>
                </a:rPr>
                <a:t>3</a:t>
              </a:r>
              <a:endParaRPr lang="en-US" sz="1800" b="1" dirty="0">
                <a:latin typeface="Courier New"/>
                <a:cs typeface="Courier New"/>
              </a:endParaRPr>
            </a:p>
          </p:txBody>
        </p:sp>
        <p:sp>
          <p:nvSpPr>
            <p:cNvPr id="14" name="Rectangle 13"/>
            <p:cNvSpPr/>
            <p:nvPr/>
          </p:nvSpPr>
          <p:spPr bwMode="auto">
            <a:xfrm>
              <a:off x="3886200" y="4648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6" name="Rectangle 15"/>
            <p:cNvSpPr/>
            <p:nvPr/>
          </p:nvSpPr>
          <p:spPr bwMode="auto">
            <a:xfrm>
              <a:off x="3886200" y="4114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7" name="Rectangle 16"/>
            <p:cNvSpPr/>
            <p:nvPr/>
          </p:nvSpPr>
          <p:spPr bwMode="auto">
            <a:xfrm>
              <a:off x="38862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a:latin typeface="Courier New"/>
                  <a:cs typeface="Courier New"/>
                </a:rPr>
                <a:t>a</a:t>
              </a:r>
              <a:r>
                <a:rPr lang="en-US" sz="1800" b="1" dirty="0" smtClean="0">
                  <a:latin typeface="Courier New"/>
                  <a:cs typeface="Courier New"/>
                </a:rPr>
                <a:t>: 3</a:t>
              </a:r>
              <a:endParaRPr lang="en-US" sz="1800" b="1" dirty="0">
                <a:latin typeface="Courier New"/>
                <a:cs typeface="Courier New"/>
              </a:endParaRPr>
            </a:p>
          </p:txBody>
        </p:sp>
        <p:sp>
          <p:nvSpPr>
            <p:cNvPr id="18" name="Rectangle 17"/>
            <p:cNvSpPr/>
            <p:nvPr/>
          </p:nvSpPr>
          <p:spPr bwMode="auto">
            <a:xfrm>
              <a:off x="3886200" y="1447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19" name="Curved Connector 18"/>
            <p:cNvCxnSpPr/>
            <p:nvPr/>
          </p:nvCxnSpPr>
          <p:spPr bwMode="auto">
            <a:xfrm rot="10800000" flipV="1">
              <a:off x="3886200" y="1714500"/>
              <a:ext cx="1588" cy="1066800"/>
            </a:xfrm>
            <a:prstGeom prst="curvedConnector3">
              <a:avLst>
                <a:gd name="adj1" fmla="val 27440365"/>
              </a:avLst>
            </a:prstGeom>
            <a:solidFill>
              <a:schemeClr val="accent1"/>
            </a:solidFill>
            <a:ln w="9525" cap="flat" cmpd="sng" algn="ctr">
              <a:solidFill>
                <a:schemeClr val="tx1"/>
              </a:solidFill>
              <a:prstDash val="solid"/>
              <a:round/>
              <a:headEnd type="none" w="med" len="med"/>
              <a:tailEnd type="triangle" w="lg" len="lg"/>
            </a:ln>
            <a:effectLst/>
          </p:spPr>
        </p:cxnSp>
        <p:cxnSp>
          <p:nvCxnSpPr>
            <p:cNvPr id="20" name="Curved Connector 19"/>
            <p:cNvCxnSpPr>
              <a:stCxn id="14" idx="3"/>
              <a:endCxn id="13" idx="1"/>
            </p:cNvCxnSpPr>
            <p:nvPr/>
          </p:nvCxnSpPr>
          <p:spPr bwMode="auto">
            <a:xfrm flipV="1">
              <a:off x="5943600" y="2781300"/>
              <a:ext cx="762000" cy="21336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21" name="Rectangle 20"/>
            <p:cNvSpPr/>
            <p:nvPr/>
          </p:nvSpPr>
          <p:spPr bwMode="auto">
            <a:xfrm>
              <a:off x="38862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b</a:t>
              </a:r>
              <a:r>
                <a:rPr lang="en-US" sz="1800" b="1" dirty="0" smtClean="0">
                  <a:latin typeface="Courier New"/>
                  <a:cs typeface="Courier New"/>
                </a:rPr>
                <a:t>: 4</a:t>
              </a:r>
              <a:endParaRPr lang="en-US" sz="1800" b="1" dirty="0">
                <a:latin typeface="Courier New"/>
                <a:cs typeface="Courier New"/>
              </a:endParaRPr>
            </a:p>
          </p:txBody>
        </p:sp>
        <p:sp>
          <p:nvSpPr>
            <p:cNvPr id="22" name="Rectangle 21"/>
            <p:cNvSpPr/>
            <p:nvPr/>
          </p:nvSpPr>
          <p:spPr bwMode="auto">
            <a:xfrm>
              <a:off x="67056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y</a:t>
              </a:r>
              <a:r>
                <a:rPr lang="en-US" sz="1800" b="1" dirty="0" smtClean="0">
                  <a:latin typeface="Courier New"/>
                  <a:cs typeface="Courier New"/>
                </a:rPr>
                <a:t>: 4</a:t>
              </a:r>
              <a:endParaRPr lang="en-US" sz="1800" b="1" dirty="0">
                <a:latin typeface="Courier New"/>
                <a:cs typeface="Courier New"/>
              </a:endParaRPr>
            </a:p>
          </p:txBody>
        </p:sp>
        <p:sp>
          <p:nvSpPr>
            <p:cNvPr id="23" name="Rectangle 22"/>
            <p:cNvSpPr/>
            <p:nvPr/>
          </p:nvSpPr>
          <p:spPr bwMode="auto">
            <a:xfrm>
              <a:off x="67056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z</a:t>
              </a:r>
              <a:r>
                <a:rPr lang="en-US" sz="1800" b="1" dirty="0" smtClean="0">
                  <a:latin typeface="Courier New"/>
                  <a:cs typeface="Courier New"/>
                </a:rPr>
                <a:t>: </a:t>
              </a:r>
              <a:r>
                <a:rPr lang="en-US" sz="1800" dirty="0">
                  <a:latin typeface="Arial"/>
                  <a:cs typeface="Arial"/>
                </a:rPr>
                <a:t>?</a:t>
              </a:r>
              <a:endParaRPr lang="en-US" sz="1800" dirty="0">
                <a:latin typeface="Arial"/>
                <a:cs typeface="Arial"/>
              </a:endParaRPr>
            </a:p>
          </p:txBody>
        </p:sp>
        <p:sp>
          <p:nvSpPr>
            <p:cNvPr id="24" name="Rectangle 23"/>
            <p:cNvSpPr/>
            <p:nvPr/>
          </p:nvSpPr>
          <p:spPr bwMode="auto">
            <a:xfrm>
              <a:off x="38862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smtClean="0">
                  <a:latin typeface="Courier New"/>
                  <a:cs typeface="Courier New"/>
                </a:rPr>
                <a:t>c</a:t>
              </a:r>
              <a:r>
                <a:rPr lang="en-US" sz="1800" b="1" dirty="0" smtClean="0">
                  <a:latin typeface="Courier New"/>
                  <a:cs typeface="Courier New"/>
                </a:rPr>
                <a:t>: </a:t>
              </a:r>
              <a:r>
                <a:rPr lang="en-US" sz="1800" dirty="0" smtClean="0">
                  <a:latin typeface="Arial"/>
                  <a:cs typeface="Arial"/>
                </a:rPr>
                <a:t>?</a:t>
              </a:r>
              <a:endParaRPr lang="en-US" sz="1800" dirty="0">
                <a:latin typeface="Arial"/>
                <a:cs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Chapter Eighteen</a:t>
            </a:r>
            <a:endParaRPr lang="en-US"/>
          </a:p>
        </p:txBody>
      </p:sp>
      <p:sp>
        <p:nvSpPr>
          <p:cNvPr id="9" name="Footer Placeholder 4"/>
          <p:cNvSpPr>
            <a:spLocks noGrp="1"/>
          </p:cNvSpPr>
          <p:nvPr>
            <p:ph type="ftr" sz="quarter" idx="11"/>
          </p:nvPr>
        </p:nvSpPr>
        <p:spPr/>
        <p:txBody>
          <a:bodyPr/>
          <a:lstStyle/>
          <a:p>
            <a:r>
              <a:rPr lang="en-US" smtClean="0"/>
              <a:t>Modern Programming Languages, 2nd ed.</a:t>
            </a:r>
            <a:endParaRPr lang="en-US"/>
          </a:p>
        </p:txBody>
      </p:sp>
      <p:sp>
        <p:nvSpPr>
          <p:cNvPr id="10" name="Slide Number Placeholder 5"/>
          <p:cNvSpPr>
            <a:spLocks noGrp="1"/>
          </p:cNvSpPr>
          <p:nvPr>
            <p:ph type="sldNum" sz="quarter" idx="12"/>
          </p:nvPr>
        </p:nvSpPr>
        <p:spPr/>
        <p:txBody>
          <a:bodyPr/>
          <a:lstStyle/>
          <a:p>
            <a:fld id="{39C3B2B8-A9FD-CC48-9D5F-E9E82DEDC137}" type="slidenum">
              <a:rPr lang="en-US"/>
              <a:pPr/>
              <a:t>18</a:t>
            </a:fld>
            <a:endParaRPr lang="en-US"/>
          </a:p>
        </p:txBody>
      </p:sp>
      <p:sp>
        <p:nvSpPr>
          <p:cNvPr id="570370" name="Rectangle 2"/>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0371" name="Text Box 3"/>
          <p:cNvSpPr txBox="1">
            <a:spLocks noChangeArrowheads="1"/>
          </p:cNvSpPr>
          <p:nvPr/>
        </p:nvSpPr>
        <p:spPr bwMode="auto">
          <a:xfrm>
            <a:off x="685800" y="609600"/>
            <a:ext cx="7086600" cy="28352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Times New Roman" pitchFamily="-108" charset="0"/>
                <a:cs typeface="Times New Roman" pitchFamily="-108" charset="0"/>
              </a:rPr>
              <a:t>void plus(int a, int b, by-result int c) {</a:t>
            </a:r>
            <a:r>
              <a:rPr lang="en-US" sz="2000" b="1">
                <a:solidFill>
                  <a:srgbClr val="000000"/>
                </a:solidFill>
                <a:latin typeface="Courier New" pitchFamily="-108" charset="0"/>
                <a:ea typeface="Arial Unicode MS" pitchFamily="-108" charset="0"/>
                <a:cs typeface="Arial Unicode MS" pitchFamily="-108" charset="0"/>
              </a:rPr>
              <a:t/>
            </a:r>
            <a:br>
              <a:rPr lang="en-US" sz="2000" b="1">
                <a:solidFill>
                  <a:srgbClr val="000000"/>
                </a:solidFill>
                <a:latin typeface="Courier New" pitchFamily="-108" charset="0"/>
                <a:ea typeface="Arial Unicode MS" pitchFamily="-108" charset="0"/>
                <a:cs typeface="Arial Unicode MS" pitchFamily="-108" charset="0"/>
              </a:rPr>
            </a:br>
            <a:r>
              <a:rPr lang="en-US" sz="2000" b="1">
                <a:solidFill>
                  <a:srgbClr val="000000"/>
                </a:solidFill>
                <a:latin typeface="Courier New" pitchFamily="-108" charset="0"/>
                <a:ea typeface="Times New Roman" pitchFamily="-108" charset="0"/>
                <a:cs typeface="Times New Roman" pitchFamily="-108" charset="0"/>
              </a:rPr>
              <a:t>  c = a+b;</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void f()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x = 3;</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y = 4;</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z;</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plus(x, y, z);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Courier New" pitchFamily="-108" charset="0"/>
                <a:cs typeface="Courier New" pitchFamily="-108" charset="0"/>
              </a:rPr>
              <a:t>}</a:t>
            </a:r>
          </a:p>
        </p:txBody>
      </p:sp>
      <p:sp>
        <p:nvSpPr>
          <p:cNvPr id="570372" name="Rectangle 4"/>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0374" name="Text Box 6"/>
          <p:cNvSpPr txBox="1">
            <a:spLocks noChangeArrowheads="1"/>
          </p:cNvSpPr>
          <p:nvPr/>
        </p:nvSpPr>
        <p:spPr bwMode="auto">
          <a:xfrm>
            <a:off x="838200" y="4876800"/>
            <a:ext cx="22098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When </a:t>
            </a:r>
            <a:r>
              <a:rPr lang="en-US" b="1">
                <a:latin typeface="Courier New" pitchFamily="-108" charset="0"/>
              </a:rPr>
              <a:t>plus</a:t>
            </a:r>
            <a:r>
              <a:rPr lang="en-US"/>
              <a:t> is ready to return</a:t>
            </a:r>
          </a:p>
        </p:txBody>
      </p:sp>
      <p:sp>
        <p:nvSpPr>
          <p:cNvPr id="570376" name="Rectangle 8"/>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grpSp>
        <p:nvGrpSpPr>
          <p:cNvPr id="11" name="Group 10"/>
          <p:cNvGrpSpPr/>
          <p:nvPr/>
        </p:nvGrpSpPr>
        <p:grpSpPr>
          <a:xfrm>
            <a:off x="3886200" y="1447800"/>
            <a:ext cx="4876800" cy="3733800"/>
            <a:chOff x="3886200" y="1447800"/>
            <a:chExt cx="4876800" cy="3733800"/>
          </a:xfrm>
        </p:grpSpPr>
        <p:sp>
          <p:nvSpPr>
            <p:cNvPr id="12" name="Rectangle 11"/>
            <p:cNvSpPr/>
            <p:nvPr/>
          </p:nvSpPr>
          <p:spPr bwMode="auto">
            <a:xfrm>
              <a:off x="6705600" y="4648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3" name="Rectangle 12"/>
            <p:cNvSpPr/>
            <p:nvPr/>
          </p:nvSpPr>
          <p:spPr bwMode="auto">
            <a:xfrm>
              <a:off x="6705600" y="4114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4" name="Rectangle 13"/>
            <p:cNvSpPr/>
            <p:nvPr/>
          </p:nvSpPr>
          <p:spPr bwMode="auto">
            <a:xfrm>
              <a:off x="67056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x</a:t>
              </a:r>
              <a:r>
                <a:rPr lang="en-US" sz="1800" b="1" dirty="0" smtClean="0">
                  <a:latin typeface="Courier New"/>
                  <a:cs typeface="Courier New"/>
                </a:rPr>
                <a:t>: </a:t>
              </a:r>
              <a:r>
                <a:rPr lang="en-US" sz="1800" b="1" dirty="0" smtClean="0">
                  <a:latin typeface="Courier New"/>
                  <a:cs typeface="Courier New"/>
                </a:rPr>
                <a:t>3</a:t>
              </a:r>
              <a:endParaRPr lang="en-US" sz="1800" b="1" dirty="0">
                <a:latin typeface="Courier New"/>
                <a:cs typeface="Courier New"/>
              </a:endParaRPr>
            </a:p>
          </p:txBody>
        </p:sp>
        <p:sp>
          <p:nvSpPr>
            <p:cNvPr id="15" name="Rectangle 14"/>
            <p:cNvSpPr/>
            <p:nvPr/>
          </p:nvSpPr>
          <p:spPr bwMode="auto">
            <a:xfrm>
              <a:off x="3886200" y="4648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6" name="Rectangle 15"/>
            <p:cNvSpPr/>
            <p:nvPr/>
          </p:nvSpPr>
          <p:spPr bwMode="auto">
            <a:xfrm>
              <a:off x="3886200" y="4114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7" name="Rectangle 16"/>
            <p:cNvSpPr/>
            <p:nvPr/>
          </p:nvSpPr>
          <p:spPr bwMode="auto">
            <a:xfrm>
              <a:off x="38862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a:latin typeface="Courier New"/>
                  <a:cs typeface="Courier New"/>
                </a:rPr>
                <a:t>a</a:t>
              </a:r>
              <a:r>
                <a:rPr lang="en-US" sz="1800" b="1" dirty="0" smtClean="0">
                  <a:latin typeface="Courier New"/>
                  <a:cs typeface="Courier New"/>
                </a:rPr>
                <a:t>: 3</a:t>
              </a:r>
              <a:endParaRPr lang="en-US" sz="1800" b="1" dirty="0">
                <a:latin typeface="Courier New"/>
                <a:cs typeface="Courier New"/>
              </a:endParaRPr>
            </a:p>
          </p:txBody>
        </p:sp>
        <p:sp>
          <p:nvSpPr>
            <p:cNvPr id="18" name="Rectangle 17"/>
            <p:cNvSpPr/>
            <p:nvPr/>
          </p:nvSpPr>
          <p:spPr bwMode="auto">
            <a:xfrm>
              <a:off x="3886200" y="1447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19" name="Curved Connector 18"/>
            <p:cNvCxnSpPr/>
            <p:nvPr/>
          </p:nvCxnSpPr>
          <p:spPr bwMode="auto">
            <a:xfrm rot="10800000" flipV="1">
              <a:off x="3886200" y="1714500"/>
              <a:ext cx="1588" cy="1066800"/>
            </a:xfrm>
            <a:prstGeom prst="curvedConnector3">
              <a:avLst>
                <a:gd name="adj1" fmla="val 27440365"/>
              </a:avLst>
            </a:prstGeom>
            <a:solidFill>
              <a:schemeClr val="accent1"/>
            </a:solidFill>
            <a:ln w="9525" cap="flat" cmpd="sng" algn="ctr">
              <a:solidFill>
                <a:schemeClr val="tx1"/>
              </a:solidFill>
              <a:prstDash val="solid"/>
              <a:round/>
              <a:headEnd type="none" w="med" len="med"/>
              <a:tailEnd type="triangle" w="lg" len="lg"/>
            </a:ln>
            <a:effectLst/>
          </p:spPr>
        </p:cxnSp>
        <p:cxnSp>
          <p:nvCxnSpPr>
            <p:cNvPr id="20" name="Curved Connector 19"/>
            <p:cNvCxnSpPr>
              <a:stCxn id="15" idx="3"/>
              <a:endCxn id="14" idx="1"/>
            </p:cNvCxnSpPr>
            <p:nvPr/>
          </p:nvCxnSpPr>
          <p:spPr bwMode="auto">
            <a:xfrm flipV="1">
              <a:off x="5943600" y="2781300"/>
              <a:ext cx="762000" cy="21336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21" name="Rectangle 20"/>
            <p:cNvSpPr/>
            <p:nvPr/>
          </p:nvSpPr>
          <p:spPr bwMode="auto">
            <a:xfrm>
              <a:off x="38862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b</a:t>
              </a:r>
              <a:r>
                <a:rPr lang="en-US" sz="1800" b="1" dirty="0" smtClean="0">
                  <a:latin typeface="Courier New"/>
                  <a:cs typeface="Courier New"/>
                </a:rPr>
                <a:t>: 4</a:t>
              </a:r>
              <a:endParaRPr lang="en-US" sz="1800" b="1" dirty="0">
                <a:latin typeface="Courier New"/>
                <a:cs typeface="Courier New"/>
              </a:endParaRPr>
            </a:p>
          </p:txBody>
        </p:sp>
        <p:sp>
          <p:nvSpPr>
            <p:cNvPr id="22" name="Rectangle 21"/>
            <p:cNvSpPr/>
            <p:nvPr/>
          </p:nvSpPr>
          <p:spPr bwMode="auto">
            <a:xfrm>
              <a:off x="67056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y</a:t>
              </a:r>
              <a:r>
                <a:rPr lang="en-US" sz="1800" b="1" dirty="0" smtClean="0">
                  <a:latin typeface="Courier New"/>
                  <a:cs typeface="Courier New"/>
                </a:rPr>
                <a:t>: 4</a:t>
              </a:r>
              <a:endParaRPr lang="en-US" sz="1800" b="1" dirty="0">
                <a:latin typeface="Courier New"/>
                <a:cs typeface="Courier New"/>
              </a:endParaRPr>
            </a:p>
          </p:txBody>
        </p:sp>
        <p:sp>
          <p:nvSpPr>
            <p:cNvPr id="23" name="Rectangle 22"/>
            <p:cNvSpPr/>
            <p:nvPr/>
          </p:nvSpPr>
          <p:spPr bwMode="auto">
            <a:xfrm>
              <a:off x="67056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z</a:t>
              </a:r>
              <a:r>
                <a:rPr lang="en-US" sz="1800" b="1" dirty="0" smtClean="0">
                  <a:latin typeface="Courier New"/>
                  <a:cs typeface="Courier New"/>
                </a:rPr>
                <a:t>: </a:t>
              </a:r>
              <a:r>
                <a:rPr lang="en-US" sz="1800" dirty="0">
                  <a:latin typeface="Arial"/>
                  <a:cs typeface="Arial"/>
                </a:rPr>
                <a:t>?</a:t>
              </a:r>
              <a:endParaRPr lang="en-US" sz="1800" dirty="0">
                <a:latin typeface="Arial"/>
                <a:cs typeface="Arial"/>
              </a:endParaRPr>
            </a:p>
          </p:txBody>
        </p:sp>
        <p:sp>
          <p:nvSpPr>
            <p:cNvPr id="24" name="Rectangle 23"/>
            <p:cNvSpPr/>
            <p:nvPr/>
          </p:nvSpPr>
          <p:spPr bwMode="auto">
            <a:xfrm>
              <a:off x="38862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smtClean="0">
                  <a:latin typeface="Courier New"/>
                  <a:cs typeface="Courier New"/>
                </a:rPr>
                <a:t>c</a:t>
              </a:r>
              <a:r>
                <a:rPr lang="en-US" sz="1800" b="1" dirty="0" smtClean="0">
                  <a:latin typeface="Courier New"/>
                  <a:cs typeface="Courier New"/>
                </a:rPr>
                <a:t>: </a:t>
              </a:r>
              <a:r>
                <a:rPr lang="en-US" sz="1800" b="1" dirty="0" smtClean="0">
                  <a:solidFill>
                    <a:srgbClr val="FF0000"/>
                  </a:solidFill>
                  <a:latin typeface="Courier New"/>
                  <a:cs typeface="Courier New"/>
                </a:rPr>
                <a:t>7</a:t>
              </a:r>
              <a:endParaRPr lang="en-US" sz="1800" dirty="0">
                <a:solidFill>
                  <a:srgbClr val="FF0000"/>
                </a:solidFill>
                <a:latin typeface="Arial"/>
                <a:cs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Chapter Eighteen</a:t>
            </a:r>
            <a:endParaRPr lang="en-US"/>
          </a:p>
        </p:txBody>
      </p:sp>
      <p:sp>
        <p:nvSpPr>
          <p:cNvPr id="9" name="Footer Placeholder 4"/>
          <p:cNvSpPr>
            <a:spLocks noGrp="1"/>
          </p:cNvSpPr>
          <p:nvPr>
            <p:ph type="ftr" sz="quarter" idx="11"/>
          </p:nvPr>
        </p:nvSpPr>
        <p:spPr/>
        <p:txBody>
          <a:bodyPr/>
          <a:lstStyle/>
          <a:p>
            <a:r>
              <a:rPr lang="en-US" smtClean="0"/>
              <a:t>Modern Programming Languages, 2nd ed.</a:t>
            </a:r>
            <a:endParaRPr lang="en-US"/>
          </a:p>
        </p:txBody>
      </p:sp>
      <p:sp>
        <p:nvSpPr>
          <p:cNvPr id="10" name="Slide Number Placeholder 5"/>
          <p:cNvSpPr>
            <a:spLocks noGrp="1"/>
          </p:cNvSpPr>
          <p:nvPr>
            <p:ph type="sldNum" sz="quarter" idx="12"/>
          </p:nvPr>
        </p:nvSpPr>
        <p:spPr/>
        <p:txBody>
          <a:bodyPr/>
          <a:lstStyle/>
          <a:p>
            <a:fld id="{8322E401-1718-9948-90BA-89A0053E26E9}" type="slidenum">
              <a:rPr lang="en-US"/>
              <a:pPr/>
              <a:t>19</a:t>
            </a:fld>
            <a:endParaRPr lang="en-US"/>
          </a:p>
        </p:txBody>
      </p:sp>
      <p:sp>
        <p:nvSpPr>
          <p:cNvPr id="571394" name="Rectangle 2"/>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1395" name="Text Box 3"/>
          <p:cNvSpPr txBox="1">
            <a:spLocks noChangeArrowheads="1"/>
          </p:cNvSpPr>
          <p:nvPr/>
        </p:nvSpPr>
        <p:spPr bwMode="auto">
          <a:xfrm>
            <a:off x="914400" y="609600"/>
            <a:ext cx="7086600" cy="28352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a:solidFill>
                  <a:srgbClr val="000000"/>
                </a:solidFill>
                <a:latin typeface="Courier New" pitchFamily="-108" charset="0"/>
                <a:ea typeface="Times New Roman" pitchFamily="-108" charset="0"/>
                <a:cs typeface="Times New Roman" pitchFamily="-108" charset="0"/>
              </a:rPr>
              <a:t>void </a:t>
            </a:r>
            <a:r>
              <a:rPr lang="en-US" sz="2000" b="1" dirty="0" err="1">
                <a:solidFill>
                  <a:srgbClr val="000000"/>
                </a:solidFill>
                <a:latin typeface="Courier New" pitchFamily="-108" charset="0"/>
                <a:ea typeface="Times New Roman" pitchFamily="-108" charset="0"/>
                <a:cs typeface="Times New Roman" pitchFamily="-108" charset="0"/>
              </a:rPr>
              <a:t>plus(int</a:t>
            </a:r>
            <a:r>
              <a:rPr lang="en-US" sz="2000" b="1" dirty="0">
                <a:solidFill>
                  <a:srgbClr val="000000"/>
                </a:solidFill>
                <a:latin typeface="Courier New" pitchFamily="-108" charset="0"/>
                <a:ea typeface="Times New Roman" pitchFamily="-108" charset="0"/>
                <a:cs typeface="Times New Roman" pitchFamily="-108" charset="0"/>
              </a:rPr>
              <a:t> a, </a:t>
            </a:r>
            <a:r>
              <a:rPr lang="en-US" sz="2000" b="1" dirty="0" err="1">
                <a:solidFill>
                  <a:srgbClr val="000000"/>
                </a:solidFill>
                <a:latin typeface="Courier New" pitchFamily="-108" charset="0"/>
                <a:ea typeface="Times New Roman" pitchFamily="-108" charset="0"/>
                <a:cs typeface="Times New Roman" pitchFamily="-108" charset="0"/>
              </a:rPr>
              <a:t>int</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b</a:t>
            </a:r>
            <a:r>
              <a:rPr lang="en-US" sz="2000" b="1" dirty="0">
                <a:solidFill>
                  <a:srgbClr val="000000"/>
                </a:solidFill>
                <a:latin typeface="Courier New" pitchFamily="-108" charset="0"/>
                <a:ea typeface="Times New Roman" pitchFamily="-108" charset="0"/>
                <a:cs typeface="Times New Roman" pitchFamily="-108" charset="0"/>
              </a:rPr>
              <a:t>, by-result </a:t>
            </a:r>
            <a:r>
              <a:rPr lang="en-US" sz="2000" b="1" dirty="0" err="1">
                <a:solidFill>
                  <a:srgbClr val="000000"/>
                </a:solidFill>
                <a:latin typeface="Courier New" pitchFamily="-108" charset="0"/>
                <a:ea typeface="Times New Roman" pitchFamily="-108" charset="0"/>
                <a:cs typeface="Times New Roman" pitchFamily="-108" charset="0"/>
              </a:rPr>
              <a:t>int</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c</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a:solidFill>
                  <a:srgbClr val="000000"/>
                </a:solidFill>
                <a:latin typeface="Courier New" pitchFamily="-108" charset="0"/>
                <a:ea typeface="Arial Unicode MS" pitchFamily="-108" charset="0"/>
                <a:cs typeface="Arial Unicode MS" pitchFamily="-108" charset="0"/>
              </a:rPr>
              <a:t/>
            </a:r>
            <a:br>
              <a:rPr lang="en-US" sz="2000" b="1" dirty="0">
                <a:solidFill>
                  <a:srgbClr val="000000"/>
                </a:solidFill>
                <a:latin typeface="Courier New" pitchFamily="-108" charset="0"/>
                <a:ea typeface="Arial Unicode MS" pitchFamily="-108" charset="0"/>
                <a:cs typeface="Arial Unicode MS" pitchFamily="-108" charset="0"/>
              </a:rPr>
            </a:b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c</a:t>
            </a:r>
            <a:r>
              <a:rPr lang="en-US" sz="2000" b="1" dirty="0">
                <a:solidFill>
                  <a:srgbClr val="000000"/>
                </a:solidFill>
                <a:latin typeface="Courier New" pitchFamily="-108" charset="0"/>
                <a:ea typeface="Times New Roman" pitchFamily="-108" charset="0"/>
                <a:cs typeface="Times New Roman" pitchFamily="-108" charset="0"/>
              </a:rPr>
              <a:t> = </a:t>
            </a:r>
            <a:r>
              <a:rPr lang="en-US" sz="2000" b="1" dirty="0" err="1">
                <a:solidFill>
                  <a:srgbClr val="000000"/>
                </a:solidFill>
                <a:latin typeface="Courier New" pitchFamily="-108" charset="0"/>
                <a:ea typeface="Times New Roman" pitchFamily="-108" charset="0"/>
                <a:cs typeface="Times New Roman" pitchFamily="-108" charset="0"/>
              </a:rPr>
              <a:t>a+b</a:t>
            </a:r>
            <a:r>
              <a:rPr lang="en-US" sz="2000" b="1" dirty="0">
                <a:solidFill>
                  <a:srgbClr val="000000"/>
                </a:solidFill>
                <a:latin typeface="Courier New" pitchFamily="-108" charset="0"/>
                <a:ea typeface="Times New Roman" pitchFamily="-108" charset="0"/>
                <a:cs typeface="Times New Roman" pitchFamily="-108" charset="0"/>
              </a:rPr>
              <a:t>;</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 </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void </a:t>
            </a:r>
            <a:r>
              <a:rPr lang="en-US" sz="2000" b="1" dirty="0" err="1">
                <a:solidFill>
                  <a:srgbClr val="000000"/>
                </a:solidFill>
                <a:latin typeface="Courier New" pitchFamily="-108" charset="0"/>
                <a:ea typeface="Times New Roman" pitchFamily="-108" charset="0"/>
                <a:cs typeface="Times New Roman" pitchFamily="-108" charset="0"/>
              </a:rPr>
              <a:t>f</a:t>
            </a:r>
            <a:r>
              <a:rPr lang="en-US" sz="2000" b="1" dirty="0">
                <a:solidFill>
                  <a:srgbClr val="000000"/>
                </a:solidFill>
                <a:latin typeface="Courier New" pitchFamily="-108" charset="0"/>
                <a:ea typeface="Times New Roman" pitchFamily="-108" charset="0"/>
                <a:cs typeface="Times New Roman" pitchFamily="-108" charset="0"/>
              </a:rPr>
              <a:t>() {</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int</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x</a:t>
            </a:r>
            <a:r>
              <a:rPr lang="en-US" sz="2000" b="1" dirty="0">
                <a:solidFill>
                  <a:srgbClr val="000000"/>
                </a:solidFill>
                <a:latin typeface="Courier New" pitchFamily="-108" charset="0"/>
                <a:ea typeface="Times New Roman" pitchFamily="-108" charset="0"/>
                <a:cs typeface="Times New Roman" pitchFamily="-108" charset="0"/>
              </a:rPr>
              <a:t> = 3;</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int</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y</a:t>
            </a:r>
            <a:r>
              <a:rPr lang="en-US" sz="2000" b="1" dirty="0">
                <a:solidFill>
                  <a:srgbClr val="000000"/>
                </a:solidFill>
                <a:latin typeface="Courier New" pitchFamily="-108" charset="0"/>
                <a:ea typeface="Times New Roman" pitchFamily="-108" charset="0"/>
                <a:cs typeface="Times New Roman" pitchFamily="-108" charset="0"/>
              </a:rPr>
              <a:t> = 4;</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int</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z</a:t>
            </a:r>
            <a:r>
              <a:rPr lang="en-US" sz="2000" b="1" dirty="0">
                <a:solidFill>
                  <a:srgbClr val="000000"/>
                </a:solidFill>
                <a:latin typeface="Courier New" pitchFamily="-108" charset="0"/>
                <a:ea typeface="Times New Roman" pitchFamily="-108" charset="0"/>
                <a:cs typeface="Times New Roman" pitchFamily="-108" charset="0"/>
              </a:rPr>
              <a:t>;</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plus(x</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y</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z</a:t>
            </a:r>
            <a:r>
              <a:rPr lang="en-US" sz="2000" b="1" dirty="0">
                <a:solidFill>
                  <a:srgbClr val="000000"/>
                </a:solidFill>
                <a:latin typeface="Courier New" pitchFamily="-108" charset="0"/>
                <a:ea typeface="Times New Roman" pitchFamily="-108" charset="0"/>
                <a:cs typeface="Times New Roman" pitchFamily="-108" charset="0"/>
              </a:rPr>
              <a:t>); </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Courier New" pitchFamily="-108" charset="0"/>
                <a:cs typeface="Courier New" pitchFamily="-108" charset="0"/>
              </a:rPr>
              <a:t>}</a:t>
            </a:r>
          </a:p>
        </p:txBody>
      </p:sp>
      <p:sp>
        <p:nvSpPr>
          <p:cNvPr id="571396" name="Rectangle 4"/>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1398" name="Text Box 6"/>
          <p:cNvSpPr txBox="1">
            <a:spLocks noChangeArrowheads="1"/>
          </p:cNvSpPr>
          <p:nvPr/>
        </p:nvSpPr>
        <p:spPr bwMode="auto">
          <a:xfrm>
            <a:off x="838200" y="4876800"/>
            <a:ext cx="1905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When </a:t>
            </a:r>
            <a:r>
              <a:rPr lang="en-US" b="1">
                <a:latin typeface="Courier New" pitchFamily="-108" charset="0"/>
              </a:rPr>
              <a:t>plus</a:t>
            </a:r>
            <a:r>
              <a:rPr lang="en-US"/>
              <a:t> has returned</a:t>
            </a:r>
          </a:p>
        </p:txBody>
      </p:sp>
      <p:sp>
        <p:nvSpPr>
          <p:cNvPr id="571400" name="Rectangle 8"/>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grpSp>
        <p:nvGrpSpPr>
          <p:cNvPr id="29" name="Group 28"/>
          <p:cNvGrpSpPr/>
          <p:nvPr/>
        </p:nvGrpSpPr>
        <p:grpSpPr>
          <a:xfrm>
            <a:off x="3886200" y="1447800"/>
            <a:ext cx="4876800" cy="3733800"/>
            <a:chOff x="3886200" y="1447800"/>
            <a:chExt cx="4876800" cy="3733800"/>
          </a:xfrm>
        </p:grpSpPr>
        <p:sp>
          <p:nvSpPr>
            <p:cNvPr id="12" name="Rectangle 11"/>
            <p:cNvSpPr/>
            <p:nvPr/>
          </p:nvSpPr>
          <p:spPr bwMode="auto">
            <a:xfrm>
              <a:off x="6705600" y="4648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3" name="Rectangle 12"/>
            <p:cNvSpPr/>
            <p:nvPr/>
          </p:nvSpPr>
          <p:spPr bwMode="auto">
            <a:xfrm>
              <a:off x="6705600" y="4114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4" name="Rectangle 13"/>
            <p:cNvSpPr/>
            <p:nvPr/>
          </p:nvSpPr>
          <p:spPr bwMode="auto">
            <a:xfrm>
              <a:off x="67056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x</a:t>
              </a:r>
              <a:r>
                <a:rPr lang="en-US" sz="1800" b="1" dirty="0" smtClean="0">
                  <a:latin typeface="Courier New"/>
                  <a:cs typeface="Courier New"/>
                </a:rPr>
                <a:t>: </a:t>
              </a:r>
              <a:r>
                <a:rPr lang="en-US" sz="1800" b="1" dirty="0" smtClean="0">
                  <a:latin typeface="Courier New"/>
                  <a:cs typeface="Courier New"/>
                </a:rPr>
                <a:t>3</a:t>
              </a:r>
              <a:endParaRPr lang="en-US" sz="1800" b="1" dirty="0">
                <a:latin typeface="Courier New"/>
                <a:cs typeface="Courier New"/>
              </a:endParaRPr>
            </a:p>
          </p:txBody>
        </p:sp>
        <p:sp>
          <p:nvSpPr>
            <p:cNvPr id="15" name="Rectangle 14"/>
            <p:cNvSpPr/>
            <p:nvPr/>
          </p:nvSpPr>
          <p:spPr bwMode="auto">
            <a:xfrm>
              <a:off x="3886200" y="4648200"/>
              <a:ext cx="2057400" cy="533400"/>
            </a:xfrm>
            <a:prstGeom prst="rect">
              <a:avLst/>
            </a:prstGeom>
            <a:no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solidFill>
                    <a:schemeClr val="bg1">
                      <a:lumMod val="65000"/>
                    </a:schemeClr>
                  </a:solidFill>
                  <a:latin typeface="Arial"/>
                  <a:cs typeface="Arial"/>
                </a:rPr>
                <a:t>previous activation record</a:t>
              </a:r>
              <a:endParaRPr lang="en-US" sz="1800" dirty="0">
                <a:solidFill>
                  <a:schemeClr val="bg1">
                    <a:lumMod val="65000"/>
                  </a:schemeClr>
                </a:solidFill>
                <a:latin typeface="Arial"/>
                <a:cs typeface="Arial"/>
              </a:endParaRPr>
            </a:p>
          </p:txBody>
        </p:sp>
        <p:sp>
          <p:nvSpPr>
            <p:cNvPr id="16" name="Rectangle 15"/>
            <p:cNvSpPr/>
            <p:nvPr/>
          </p:nvSpPr>
          <p:spPr bwMode="auto">
            <a:xfrm>
              <a:off x="3886200" y="4114800"/>
              <a:ext cx="2057400" cy="533400"/>
            </a:xfrm>
            <a:prstGeom prst="rect">
              <a:avLst/>
            </a:prstGeom>
            <a:no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solidFill>
                    <a:schemeClr val="bg1">
                      <a:lumMod val="65000"/>
                    </a:schemeClr>
                  </a:solidFill>
                  <a:latin typeface="Arial"/>
                  <a:cs typeface="Arial"/>
                </a:rPr>
                <a:t>return address</a:t>
              </a:r>
              <a:endParaRPr lang="en-US" sz="1800" dirty="0">
                <a:solidFill>
                  <a:schemeClr val="bg1">
                    <a:lumMod val="65000"/>
                  </a:schemeClr>
                </a:solidFill>
                <a:latin typeface="Arial"/>
                <a:cs typeface="Arial"/>
              </a:endParaRPr>
            </a:p>
          </p:txBody>
        </p:sp>
        <p:sp>
          <p:nvSpPr>
            <p:cNvPr id="17" name="Rectangle 16"/>
            <p:cNvSpPr/>
            <p:nvPr/>
          </p:nvSpPr>
          <p:spPr bwMode="auto">
            <a:xfrm>
              <a:off x="3886200" y="2514600"/>
              <a:ext cx="2057400" cy="533400"/>
            </a:xfrm>
            <a:prstGeom prst="rect">
              <a:avLst/>
            </a:prstGeom>
            <a:no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a:solidFill>
                    <a:schemeClr val="bg1">
                      <a:lumMod val="65000"/>
                    </a:schemeClr>
                  </a:solidFill>
                  <a:latin typeface="Courier New"/>
                  <a:cs typeface="Courier New"/>
                </a:rPr>
                <a:t>a</a:t>
              </a:r>
              <a:r>
                <a:rPr lang="en-US" sz="1800" b="1" dirty="0" smtClean="0">
                  <a:solidFill>
                    <a:schemeClr val="bg1">
                      <a:lumMod val="65000"/>
                    </a:schemeClr>
                  </a:solidFill>
                  <a:latin typeface="Courier New"/>
                  <a:cs typeface="Courier New"/>
                </a:rPr>
                <a:t>: 3</a:t>
              </a:r>
              <a:endParaRPr lang="en-US" sz="1800" b="1" dirty="0">
                <a:solidFill>
                  <a:schemeClr val="bg1">
                    <a:lumMod val="65000"/>
                  </a:schemeClr>
                </a:solidFill>
                <a:latin typeface="Courier New"/>
                <a:cs typeface="Courier New"/>
              </a:endParaRPr>
            </a:p>
          </p:txBody>
        </p:sp>
        <p:sp>
          <p:nvSpPr>
            <p:cNvPr id="18" name="Rectangle 17"/>
            <p:cNvSpPr/>
            <p:nvPr/>
          </p:nvSpPr>
          <p:spPr bwMode="auto">
            <a:xfrm>
              <a:off x="6705600" y="1447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20" name="Curved Connector 19"/>
            <p:cNvCxnSpPr>
              <a:stCxn id="15" idx="3"/>
              <a:endCxn id="14" idx="1"/>
            </p:cNvCxnSpPr>
            <p:nvPr/>
          </p:nvCxnSpPr>
          <p:spPr bwMode="auto">
            <a:xfrm flipV="1">
              <a:off x="5943600" y="2781300"/>
              <a:ext cx="762000" cy="2133600"/>
            </a:xfrm>
            <a:prstGeom prst="curvedConnector3">
              <a:avLst>
                <a:gd name="adj1" fmla="val 50000"/>
              </a:avLst>
            </a:prstGeom>
            <a:solidFill>
              <a:schemeClr val="accent1"/>
            </a:solidFill>
            <a:ln w="9525" cap="flat" cmpd="sng" algn="ctr">
              <a:solidFill>
                <a:schemeClr val="bg1">
                  <a:lumMod val="65000"/>
                </a:schemeClr>
              </a:solidFill>
              <a:prstDash val="solid"/>
              <a:round/>
              <a:headEnd type="none" w="med" len="med"/>
              <a:tailEnd type="triangle" w="lg" len="lg"/>
            </a:ln>
            <a:effectLst/>
          </p:spPr>
        </p:cxnSp>
        <p:sp>
          <p:nvSpPr>
            <p:cNvPr id="21" name="Rectangle 20"/>
            <p:cNvSpPr/>
            <p:nvPr/>
          </p:nvSpPr>
          <p:spPr bwMode="auto">
            <a:xfrm>
              <a:off x="3886200" y="3048000"/>
              <a:ext cx="2057400" cy="533400"/>
            </a:xfrm>
            <a:prstGeom prst="rect">
              <a:avLst/>
            </a:prstGeom>
            <a:no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solidFill>
                    <a:schemeClr val="bg1">
                      <a:lumMod val="65000"/>
                    </a:schemeClr>
                  </a:solidFill>
                  <a:latin typeface="Courier New"/>
                  <a:cs typeface="Courier New"/>
                </a:rPr>
                <a:t>b</a:t>
              </a:r>
              <a:r>
                <a:rPr lang="en-US" sz="1800" b="1" dirty="0" smtClean="0">
                  <a:solidFill>
                    <a:schemeClr val="bg1">
                      <a:lumMod val="65000"/>
                    </a:schemeClr>
                  </a:solidFill>
                  <a:latin typeface="Courier New"/>
                  <a:cs typeface="Courier New"/>
                </a:rPr>
                <a:t>: 4</a:t>
              </a:r>
              <a:endParaRPr lang="en-US" sz="1800" b="1" dirty="0">
                <a:solidFill>
                  <a:schemeClr val="bg1">
                    <a:lumMod val="65000"/>
                  </a:schemeClr>
                </a:solidFill>
                <a:latin typeface="Courier New"/>
                <a:cs typeface="Courier New"/>
              </a:endParaRPr>
            </a:p>
          </p:txBody>
        </p:sp>
        <p:sp>
          <p:nvSpPr>
            <p:cNvPr id="22" name="Rectangle 21"/>
            <p:cNvSpPr/>
            <p:nvPr/>
          </p:nvSpPr>
          <p:spPr bwMode="auto">
            <a:xfrm>
              <a:off x="67056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y</a:t>
              </a:r>
              <a:r>
                <a:rPr lang="en-US" sz="1800" b="1" dirty="0" smtClean="0">
                  <a:latin typeface="Courier New"/>
                  <a:cs typeface="Courier New"/>
                </a:rPr>
                <a:t>: 4</a:t>
              </a:r>
              <a:endParaRPr lang="en-US" sz="1800" b="1" dirty="0">
                <a:latin typeface="Courier New"/>
                <a:cs typeface="Courier New"/>
              </a:endParaRPr>
            </a:p>
          </p:txBody>
        </p:sp>
        <p:sp>
          <p:nvSpPr>
            <p:cNvPr id="23" name="Rectangle 22"/>
            <p:cNvSpPr/>
            <p:nvPr/>
          </p:nvSpPr>
          <p:spPr bwMode="auto">
            <a:xfrm>
              <a:off x="67056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smtClean="0">
                  <a:latin typeface="Courier New"/>
                  <a:cs typeface="Courier New"/>
                </a:rPr>
                <a:t>z</a:t>
              </a:r>
              <a:r>
                <a:rPr lang="en-US" sz="1800" b="1" dirty="0" smtClean="0">
                  <a:latin typeface="Courier New"/>
                  <a:cs typeface="Courier New"/>
                </a:rPr>
                <a:t>: </a:t>
              </a:r>
              <a:r>
                <a:rPr lang="en-US" sz="1800" b="1" dirty="0" smtClean="0">
                  <a:solidFill>
                    <a:srgbClr val="FF0000"/>
                  </a:solidFill>
                  <a:latin typeface="Courier New"/>
                  <a:cs typeface="Courier New"/>
                </a:rPr>
                <a:t>7</a:t>
              </a:r>
              <a:endParaRPr lang="en-US" sz="1800" dirty="0">
                <a:solidFill>
                  <a:srgbClr val="FF0000"/>
                </a:solidFill>
                <a:latin typeface="Arial"/>
                <a:cs typeface="Arial"/>
              </a:endParaRPr>
            </a:p>
          </p:txBody>
        </p:sp>
        <p:sp>
          <p:nvSpPr>
            <p:cNvPr id="24" name="Rectangle 23"/>
            <p:cNvSpPr/>
            <p:nvPr/>
          </p:nvSpPr>
          <p:spPr bwMode="auto">
            <a:xfrm>
              <a:off x="3886200" y="3581400"/>
              <a:ext cx="2057400" cy="533400"/>
            </a:xfrm>
            <a:prstGeom prst="rect">
              <a:avLst/>
            </a:prstGeom>
            <a:no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smtClean="0">
                  <a:solidFill>
                    <a:schemeClr val="bg1">
                      <a:lumMod val="65000"/>
                    </a:schemeClr>
                  </a:solidFill>
                  <a:latin typeface="Courier New"/>
                  <a:cs typeface="Courier New"/>
                </a:rPr>
                <a:t>c</a:t>
              </a:r>
              <a:r>
                <a:rPr lang="en-US" sz="1800" b="1" dirty="0" smtClean="0">
                  <a:solidFill>
                    <a:schemeClr val="bg1">
                      <a:lumMod val="65000"/>
                    </a:schemeClr>
                  </a:solidFill>
                  <a:latin typeface="Courier New"/>
                  <a:cs typeface="Courier New"/>
                </a:rPr>
                <a:t>: 7</a:t>
              </a:r>
              <a:endParaRPr lang="en-US" sz="1800" dirty="0">
                <a:solidFill>
                  <a:schemeClr val="bg1">
                    <a:lumMod val="65000"/>
                  </a:schemeClr>
                </a:solidFill>
                <a:latin typeface="Arial"/>
                <a:cs typeface="Arial"/>
              </a:endParaRPr>
            </a:p>
          </p:txBody>
        </p:sp>
        <p:cxnSp>
          <p:nvCxnSpPr>
            <p:cNvPr id="19" name="Curved Connector 18"/>
            <p:cNvCxnSpPr>
              <a:stCxn id="18" idx="1"/>
              <a:endCxn id="14" idx="1"/>
            </p:cNvCxnSpPr>
            <p:nvPr/>
          </p:nvCxnSpPr>
          <p:spPr bwMode="auto">
            <a:xfrm rot="10800000" flipV="1">
              <a:off x="6705600" y="1714500"/>
              <a:ext cx="1588" cy="1066800"/>
            </a:xfrm>
            <a:prstGeom prst="curvedConnector3">
              <a:avLst>
                <a:gd name="adj1" fmla="val 14395466"/>
              </a:avLst>
            </a:prstGeom>
            <a:solidFill>
              <a:schemeClr val="accent1"/>
            </a:solidFill>
            <a:ln w="9525" cap="flat" cmpd="sng" algn="ctr">
              <a:solidFill>
                <a:schemeClr val="tx1"/>
              </a:solidFill>
              <a:prstDash val="solid"/>
              <a:round/>
              <a:headEnd type="none" w="med" len="med"/>
              <a:tailEnd type="triangle" w="lg" len="lg"/>
            </a:ln>
            <a:effectLst/>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Parameter Passing</a:t>
            </a:r>
          </a:p>
        </p:txBody>
      </p:sp>
      <p:sp>
        <p:nvSpPr>
          <p:cNvPr id="553987" name="Rectangle 3"/>
          <p:cNvSpPr>
            <a:spLocks noGrp="1" noChangeArrowheads="1"/>
          </p:cNvSpPr>
          <p:nvPr>
            <p:ph idx="1"/>
          </p:nvPr>
        </p:nvSpPr>
        <p:spPr>
          <a:xfrm>
            <a:off x="838200" y="4419600"/>
            <a:ext cx="7772400" cy="1447800"/>
          </a:xfrm>
        </p:spPr>
        <p:txBody>
          <a:bodyPr/>
          <a:lstStyle/>
          <a:p>
            <a:pPr>
              <a:lnSpc>
                <a:spcPct val="90000"/>
              </a:lnSpc>
            </a:pPr>
            <a:r>
              <a:rPr lang="en-US" sz="2800"/>
              <a:t>How are parameters passed?</a:t>
            </a:r>
          </a:p>
          <a:p>
            <a:pPr>
              <a:lnSpc>
                <a:spcPct val="90000"/>
              </a:lnSpc>
            </a:pPr>
            <a:r>
              <a:rPr lang="en-US" sz="2800"/>
              <a:t>Looks simple enough…</a:t>
            </a:r>
          </a:p>
          <a:p>
            <a:pPr>
              <a:lnSpc>
                <a:spcPct val="90000"/>
              </a:lnSpc>
            </a:pPr>
            <a:r>
              <a:rPr lang="en-US" sz="2800"/>
              <a:t>We will see seven techniques</a:t>
            </a:r>
          </a:p>
        </p:txBody>
      </p:sp>
      <p:sp>
        <p:nvSpPr>
          <p:cNvPr id="6" name="Date Placeholder 3"/>
          <p:cNvSpPr>
            <a:spLocks noGrp="1"/>
          </p:cNvSpPr>
          <p:nvPr>
            <p:ph type="dt" sz="half" idx="10"/>
          </p:nvPr>
        </p:nvSpPr>
        <p:spPr/>
        <p:txBody>
          <a:bodyPr/>
          <a:lstStyle/>
          <a:p>
            <a:r>
              <a:rPr lang="en-US" smtClean="0"/>
              <a:t>Chapter Eighteen</a:t>
            </a:r>
            <a:endParaRPr lang="en-US"/>
          </a:p>
        </p:txBody>
      </p:sp>
      <p:sp>
        <p:nvSpPr>
          <p:cNvPr id="7" name="Footer Placeholder 4"/>
          <p:cNvSpPr>
            <a:spLocks noGrp="1"/>
          </p:cNvSpPr>
          <p:nvPr>
            <p:ph type="ftr" sz="quarter" idx="11"/>
          </p:nvPr>
        </p:nvSpPr>
        <p:spPr/>
        <p:txBody>
          <a:bodyPr/>
          <a:lstStyle/>
          <a:p>
            <a:r>
              <a:rPr lang="en-US" smtClean="0"/>
              <a:t>Modern Programming Languages, 2nd ed.</a:t>
            </a:r>
            <a:endParaRPr lang="en-US"/>
          </a:p>
        </p:txBody>
      </p:sp>
      <p:sp>
        <p:nvSpPr>
          <p:cNvPr id="8" name="Slide Number Placeholder 5"/>
          <p:cNvSpPr>
            <a:spLocks noGrp="1"/>
          </p:cNvSpPr>
          <p:nvPr>
            <p:ph type="sldNum" sz="quarter" idx="12"/>
          </p:nvPr>
        </p:nvSpPr>
        <p:spPr/>
        <p:txBody>
          <a:bodyPr/>
          <a:lstStyle/>
          <a:p>
            <a:fld id="{22E7ADD9-BE1D-C441-991E-5685E90A6376}" type="slidenum">
              <a:rPr lang="en-US"/>
              <a:pPr/>
              <a:t>2</a:t>
            </a:fld>
            <a:endParaRPr lang="en-US"/>
          </a:p>
        </p:txBody>
      </p:sp>
      <p:sp>
        <p:nvSpPr>
          <p:cNvPr id="553989" name="Rectangle 5"/>
          <p:cNvSpPr>
            <a:spLocks noChangeArrowheads="1"/>
          </p:cNvSpPr>
          <p:nvPr/>
        </p:nvSpPr>
        <p:spPr bwMode="auto">
          <a:xfrm>
            <a:off x="2547938" y="2386013"/>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9" name="TextBox 8"/>
          <p:cNvSpPr txBox="1"/>
          <p:nvPr/>
        </p:nvSpPr>
        <p:spPr>
          <a:xfrm>
            <a:off x="1447800" y="1676400"/>
            <a:ext cx="3429000" cy="1754327"/>
          </a:xfrm>
          <a:prstGeom prst="rect">
            <a:avLst/>
          </a:prstGeom>
          <a:noFill/>
        </p:spPr>
        <p:txBody>
          <a:bodyPr wrap="square" rtlCol="0">
            <a:spAutoFit/>
          </a:bodyPr>
          <a:lstStyle/>
          <a:p>
            <a:r>
              <a:rPr lang="en-US" sz="1800" b="1" dirty="0" err="1" smtClean="0">
                <a:latin typeface="Courier New"/>
              </a:rPr>
              <a:t>int</a:t>
            </a:r>
            <a:r>
              <a:rPr lang="en-US" sz="1800" b="1" dirty="0" smtClean="0">
                <a:latin typeface="Courier New"/>
              </a:rPr>
              <a:t> </a:t>
            </a:r>
            <a:r>
              <a:rPr lang="en-US" sz="1800" b="1" dirty="0" err="1" smtClean="0">
                <a:latin typeface="Courier New"/>
              </a:rPr>
              <a:t>plus(int</a:t>
            </a:r>
            <a:r>
              <a:rPr lang="en-US" sz="1800" b="1" dirty="0" smtClean="0">
                <a:latin typeface="Courier New"/>
              </a:rPr>
              <a:t> a, </a:t>
            </a:r>
            <a:r>
              <a:rPr lang="en-US" sz="1800" b="1" dirty="0" err="1" smtClean="0">
                <a:latin typeface="Courier New"/>
              </a:rPr>
              <a:t>int</a:t>
            </a:r>
            <a:r>
              <a:rPr lang="en-US" sz="1800" b="1" dirty="0" smtClean="0">
                <a:latin typeface="Courier New"/>
              </a:rPr>
              <a:t> </a:t>
            </a:r>
            <a:r>
              <a:rPr lang="en-US" sz="1800" b="1" dirty="0" err="1" smtClean="0">
                <a:latin typeface="Courier New"/>
              </a:rPr>
              <a:t>b</a:t>
            </a:r>
            <a:r>
              <a:rPr lang="en-US" sz="1800" b="1" dirty="0" smtClean="0">
                <a:latin typeface="Courier New"/>
              </a:rPr>
              <a:t>)</a:t>
            </a:r>
            <a:br>
              <a:rPr lang="en-US" sz="1800" b="1" dirty="0" smtClean="0">
                <a:latin typeface="Courier New"/>
              </a:rPr>
            </a:br>
            <a:r>
              <a:rPr lang="en-US" sz="1800" b="1" dirty="0" smtClean="0">
                <a:latin typeface="Courier New"/>
              </a:rPr>
              <a:t>{</a:t>
            </a:r>
          </a:p>
          <a:p>
            <a:r>
              <a:rPr lang="en-US" sz="1800" b="1" dirty="0" smtClean="0">
                <a:latin typeface="Courier New"/>
              </a:rPr>
              <a:t>  return </a:t>
            </a:r>
            <a:r>
              <a:rPr lang="en-US" sz="1800" b="1" dirty="0" err="1" smtClean="0">
                <a:latin typeface="Courier New"/>
              </a:rPr>
              <a:t>a+b</a:t>
            </a:r>
            <a:r>
              <a:rPr lang="en-US" sz="1800" b="1" dirty="0" smtClean="0">
                <a:latin typeface="Courier New"/>
              </a:rPr>
              <a:t>;</a:t>
            </a:r>
            <a:br>
              <a:rPr lang="en-US" sz="1800" b="1" dirty="0" smtClean="0">
                <a:latin typeface="Courier New"/>
              </a:rPr>
            </a:br>
            <a:r>
              <a:rPr lang="en-US" sz="1800" b="1" dirty="0" smtClean="0">
                <a:latin typeface="Courier New"/>
              </a:rPr>
              <a:t>}</a:t>
            </a:r>
            <a:br>
              <a:rPr lang="en-US" sz="1800" b="1" dirty="0" smtClean="0">
                <a:latin typeface="Courier New"/>
              </a:rPr>
            </a:br>
            <a:r>
              <a:rPr lang="en-US" sz="1800" b="1" dirty="0" smtClean="0">
                <a:latin typeface="Courier New"/>
              </a:rPr>
              <a:t/>
            </a:r>
            <a:br>
              <a:rPr lang="en-US" sz="1800" b="1" dirty="0" smtClean="0">
                <a:latin typeface="Courier New"/>
              </a:rPr>
            </a:br>
            <a:r>
              <a:rPr lang="en-US" sz="1800" b="1" dirty="0" err="1" smtClean="0">
                <a:latin typeface="Courier New"/>
              </a:rPr>
              <a:t>int</a:t>
            </a:r>
            <a:r>
              <a:rPr lang="en-US" sz="1800" b="1" dirty="0" smtClean="0">
                <a:latin typeface="Courier New"/>
              </a:rPr>
              <a:t> </a:t>
            </a:r>
            <a:r>
              <a:rPr lang="en-US" sz="1800" b="1" dirty="0" err="1" smtClean="0">
                <a:latin typeface="Courier New"/>
              </a:rPr>
              <a:t>x</a:t>
            </a:r>
            <a:r>
              <a:rPr lang="en-US" sz="1800" b="1" dirty="0" smtClean="0">
                <a:latin typeface="Courier New"/>
              </a:rPr>
              <a:t> = plus(1,2);</a:t>
            </a:r>
            <a:endParaRPr lang="en-US" sz="1800" b="1" dirty="0">
              <a:latin typeface="Courier New"/>
            </a:endParaRPr>
          </a:p>
        </p:txBody>
      </p:sp>
      <p:sp>
        <p:nvSpPr>
          <p:cNvPr id="10" name="Oval 9"/>
          <p:cNvSpPr/>
          <p:nvPr/>
        </p:nvSpPr>
        <p:spPr bwMode="auto">
          <a:xfrm>
            <a:off x="2648858" y="1654626"/>
            <a:ext cx="1981200" cy="457200"/>
          </a:xfrm>
          <a:prstGeom prst="ellipse">
            <a:avLst/>
          </a:prstGeom>
          <a:noFill/>
          <a:ln w="158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sp>
        <p:nvSpPr>
          <p:cNvPr id="11" name="Oval 10"/>
          <p:cNvSpPr/>
          <p:nvPr/>
        </p:nvSpPr>
        <p:spPr bwMode="auto">
          <a:xfrm>
            <a:off x="1104909" y="1959426"/>
            <a:ext cx="2286000" cy="1066800"/>
          </a:xfrm>
          <a:prstGeom prst="ellipse">
            <a:avLst/>
          </a:prstGeom>
          <a:noFill/>
          <a:ln w="158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sp>
        <p:nvSpPr>
          <p:cNvPr id="12" name="Oval 11"/>
          <p:cNvSpPr/>
          <p:nvPr/>
        </p:nvSpPr>
        <p:spPr bwMode="auto">
          <a:xfrm>
            <a:off x="2569026" y="2855684"/>
            <a:ext cx="1981200" cy="838200"/>
          </a:xfrm>
          <a:prstGeom prst="ellipse">
            <a:avLst/>
          </a:prstGeom>
          <a:noFill/>
          <a:ln w="158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sp>
        <p:nvSpPr>
          <p:cNvPr id="13" name="Oval 12"/>
          <p:cNvSpPr/>
          <p:nvPr/>
        </p:nvSpPr>
        <p:spPr bwMode="auto">
          <a:xfrm>
            <a:off x="3200400" y="3048000"/>
            <a:ext cx="685800" cy="457200"/>
          </a:xfrm>
          <a:prstGeom prst="ellipse">
            <a:avLst/>
          </a:prstGeom>
          <a:noFill/>
          <a:ln w="158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sp>
        <p:nvSpPr>
          <p:cNvPr id="14" name="TextBox 13"/>
          <p:cNvSpPr txBox="1"/>
          <p:nvPr/>
        </p:nvSpPr>
        <p:spPr>
          <a:xfrm>
            <a:off x="5638800" y="1600200"/>
            <a:ext cx="1905000" cy="369332"/>
          </a:xfrm>
          <a:prstGeom prst="rect">
            <a:avLst/>
          </a:prstGeom>
          <a:noFill/>
        </p:spPr>
        <p:txBody>
          <a:bodyPr wrap="square" rtlCol="0">
            <a:spAutoFit/>
          </a:bodyPr>
          <a:lstStyle/>
          <a:p>
            <a:r>
              <a:rPr lang="en-US" sz="1800" i="1" dirty="0"/>
              <a:t>f</a:t>
            </a:r>
            <a:r>
              <a:rPr lang="en-US" sz="1800" i="1" dirty="0" smtClean="0"/>
              <a:t>ormal parameters</a:t>
            </a:r>
            <a:endParaRPr lang="en-US" sz="1800" i="1" dirty="0"/>
          </a:p>
        </p:txBody>
      </p:sp>
      <p:cxnSp>
        <p:nvCxnSpPr>
          <p:cNvPr id="16" name="Shape 15"/>
          <p:cNvCxnSpPr>
            <a:stCxn id="10" idx="7"/>
            <a:endCxn id="14" idx="1"/>
          </p:cNvCxnSpPr>
          <p:nvPr/>
        </p:nvCxnSpPr>
        <p:spPr bwMode="auto">
          <a:xfrm rot="16200000" flipH="1">
            <a:off x="4957716" y="1103782"/>
            <a:ext cx="63285" cy="1298882"/>
          </a:xfrm>
          <a:prstGeom prst="curvedConnector4">
            <a:avLst>
              <a:gd name="adj1" fmla="val -361223"/>
              <a:gd name="adj2" fmla="val 61169"/>
            </a:avLst>
          </a:prstGeom>
          <a:solidFill>
            <a:schemeClr val="accent1"/>
          </a:solidFill>
          <a:ln w="9525" cap="flat" cmpd="sng" algn="ctr">
            <a:solidFill>
              <a:schemeClr val="tx1"/>
            </a:solidFill>
            <a:prstDash val="solid"/>
            <a:round/>
            <a:headEnd type="none" w="med" len="med"/>
            <a:tailEnd type="none" w="med" len="med"/>
          </a:ln>
          <a:effectLst/>
        </p:spPr>
      </p:cxnSp>
      <p:sp>
        <p:nvSpPr>
          <p:cNvPr id="17" name="TextBox 16"/>
          <p:cNvSpPr txBox="1"/>
          <p:nvPr/>
        </p:nvSpPr>
        <p:spPr>
          <a:xfrm>
            <a:off x="4724400" y="2438400"/>
            <a:ext cx="1447800" cy="369332"/>
          </a:xfrm>
          <a:prstGeom prst="rect">
            <a:avLst/>
          </a:prstGeom>
          <a:noFill/>
        </p:spPr>
        <p:txBody>
          <a:bodyPr wrap="square" rtlCol="0">
            <a:spAutoFit/>
          </a:bodyPr>
          <a:lstStyle/>
          <a:p>
            <a:r>
              <a:rPr lang="en-US" sz="1800" i="1" dirty="0"/>
              <a:t>m</a:t>
            </a:r>
            <a:r>
              <a:rPr lang="en-US" sz="1800" i="1" dirty="0" smtClean="0"/>
              <a:t>ethod body</a:t>
            </a:r>
            <a:endParaRPr lang="en-US" sz="1800" i="1" dirty="0"/>
          </a:p>
        </p:txBody>
      </p:sp>
      <p:cxnSp>
        <p:nvCxnSpPr>
          <p:cNvPr id="18" name="Shape 17"/>
          <p:cNvCxnSpPr>
            <a:stCxn id="11" idx="6"/>
            <a:endCxn id="17" idx="1"/>
          </p:cNvCxnSpPr>
          <p:nvPr/>
        </p:nvCxnSpPr>
        <p:spPr bwMode="auto">
          <a:xfrm>
            <a:off x="3390909" y="2492826"/>
            <a:ext cx="1333491" cy="13024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21" name="TextBox 20"/>
          <p:cNvSpPr txBox="1"/>
          <p:nvPr/>
        </p:nvSpPr>
        <p:spPr>
          <a:xfrm>
            <a:off x="4114800" y="3831774"/>
            <a:ext cx="1333509" cy="369332"/>
          </a:xfrm>
          <a:prstGeom prst="rect">
            <a:avLst/>
          </a:prstGeom>
          <a:noFill/>
        </p:spPr>
        <p:txBody>
          <a:bodyPr wrap="square" rtlCol="0">
            <a:spAutoFit/>
          </a:bodyPr>
          <a:lstStyle/>
          <a:p>
            <a:r>
              <a:rPr lang="en-US" sz="1800" i="1" dirty="0"/>
              <a:t>m</a:t>
            </a:r>
            <a:r>
              <a:rPr lang="en-US" sz="1800" i="1" dirty="0" smtClean="0"/>
              <a:t>ethod call</a:t>
            </a:r>
            <a:endParaRPr lang="en-US" sz="1800" i="1" dirty="0"/>
          </a:p>
        </p:txBody>
      </p:sp>
      <p:cxnSp>
        <p:nvCxnSpPr>
          <p:cNvPr id="22" name="Shape 17"/>
          <p:cNvCxnSpPr>
            <a:stCxn id="12" idx="4"/>
            <a:endCxn id="21" idx="1"/>
          </p:cNvCxnSpPr>
          <p:nvPr/>
        </p:nvCxnSpPr>
        <p:spPr bwMode="auto">
          <a:xfrm rot="16200000" flipH="1">
            <a:off x="3675935" y="3577575"/>
            <a:ext cx="322556" cy="555174"/>
          </a:xfrm>
          <a:prstGeom prst="curvedConnector2">
            <a:avLst/>
          </a:prstGeom>
          <a:solidFill>
            <a:schemeClr val="accent1"/>
          </a:solidFill>
          <a:ln w="9525" cap="flat" cmpd="sng" algn="ctr">
            <a:solidFill>
              <a:schemeClr val="tx1"/>
            </a:solidFill>
            <a:prstDash val="solid"/>
            <a:round/>
            <a:headEnd type="none" w="med" len="med"/>
            <a:tailEnd type="none" w="med" len="med"/>
          </a:ln>
          <a:effectLst/>
        </p:spPr>
      </p:cxnSp>
      <p:sp>
        <p:nvSpPr>
          <p:cNvPr id="25" name="TextBox 24"/>
          <p:cNvSpPr txBox="1"/>
          <p:nvPr/>
        </p:nvSpPr>
        <p:spPr>
          <a:xfrm>
            <a:off x="5812974" y="3262090"/>
            <a:ext cx="1883226" cy="369332"/>
          </a:xfrm>
          <a:prstGeom prst="rect">
            <a:avLst/>
          </a:prstGeom>
          <a:noFill/>
        </p:spPr>
        <p:txBody>
          <a:bodyPr wrap="square" rtlCol="0">
            <a:spAutoFit/>
          </a:bodyPr>
          <a:lstStyle/>
          <a:p>
            <a:r>
              <a:rPr lang="en-US" sz="1800" i="1" dirty="0"/>
              <a:t>a</a:t>
            </a:r>
            <a:r>
              <a:rPr lang="en-US" sz="1800" i="1" dirty="0" smtClean="0"/>
              <a:t>ctual parameters</a:t>
            </a:r>
            <a:endParaRPr lang="en-US" sz="1800" i="1" dirty="0"/>
          </a:p>
        </p:txBody>
      </p:sp>
      <p:cxnSp>
        <p:nvCxnSpPr>
          <p:cNvPr id="26" name="Shape 17"/>
          <p:cNvCxnSpPr>
            <a:stCxn id="13" idx="7"/>
            <a:endCxn id="25" idx="1"/>
          </p:cNvCxnSpPr>
          <p:nvPr/>
        </p:nvCxnSpPr>
        <p:spPr bwMode="auto">
          <a:xfrm rot="16200000" flipH="1">
            <a:off x="4633469" y="2267252"/>
            <a:ext cx="331801" cy="2027207"/>
          </a:xfrm>
          <a:prstGeom prst="curvedConnector4">
            <a:avLst>
              <a:gd name="adj1" fmla="val -68897"/>
              <a:gd name="adj2" fmla="val 52477"/>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By Value-Result</a:t>
            </a:r>
          </a:p>
        </p:txBody>
      </p:sp>
      <p:sp>
        <p:nvSpPr>
          <p:cNvPr id="559107" name="Rectangle 3"/>
          <p:cNvSpPr>
            <a:spLocks noGrp="1" noChangeArrowheads="1"/>
          </p:cNvSpPr>
          <p:nvPr>
            <p:ph idx="1"/>
          </p:nvPr>
        </p:nvSpPr>
        <p:spPr>
          <a:xfrm>
            <a:off x="838200" y="4191000"/>
            <a:ext cx="7772400" cy="1676400"/>
          </a:xfrm>
        </p:spPr>
        <p:txBody>
          <a:bodyPr/>
          <a:lstStyle/>
          <a:p>
            <a:r>
              <a:rPr lang="en-US"/>
              <a:t>Also called </a:t>
            </a:r>
            <a:r>
              <a:rPr lang="en-US" i="1"/>
              <a:t>copy-in/copy-out</a:t>
            </a:r>
          </a:p>
          <a:p>
            <a:r>
              <a:rPr lang="en-US"/>
              <a:t>Actual must have an lvalue</a:t>
            </a:r>
          </a:p>
        </p:txBody>
      </p:sp>
      <p:sp>
        <p:nvSpPr>
          <p:cNvPr id="5" name="Date Placeholder 3"/>
          <p:cNvSpPr>
            <a:spLocks noGrp="1"/>
          </p:cNvSpPr>
          <p:nvPr>
            <p:ph type="dt" sz="half" idx="10"/>
          </p:nvPr>
        </p:nvSpPr>
        <p:spPr/>
        <p:txBody>
          <a:bodyPr/>
          <a:lstStyle/>
          <a:p>
            <a:r>
              <a:rPr lang="en-US" smtClean="0"/>
              <a:t>Chapter Eighteen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F781A7B6-EF9D-654A-B814-02D69BB835A1}" type="slidenum">
              <a:rPr lang="en-US"/>
              <a:pPr/>
              <a:t>20</a:t>
            </a:fld>
            <a:endParaRPr lang="en-US"/>
          </a:p>
        </p:txBody>
      </p:sp>
      <p:sp>
        <p:nvSpPr>
          <p:cNvPr id="559108" name="Text Box 4"/>
          <p:cNvSpPr txBox="1">
            <a:spLocks noChangeArrowheads="1"/>
          </p:cNvSpPr>
          <p:nvPr/>
        </p:nvSpPr>
        <p:spPr bwMode="auto">
          <a:xfrm>
            <a:off x="1295400" y="1295400"/>
            <a:ext cx="6858000" cy="26479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For passing parameters by value-result, the formal parameter is just like a local variable in the activation record of the called method.  It is initialized using the value of the corresponding actual parameter, before the called method begins executing.  Then, after the called method finishes executing, the final value of the formal parameter is assigned to the actual parameter.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smtClean="0"/>
              <a:t>Chapter Eighteen</a:t>
            </a:r>
            <a:endParaRPr lang="en-US"/>
          </a:p>
        </p:txBody>
      </p:sp>
      <p:sp>
        <p:nvSpPr>
          <p:cNvPr id="10" name="Footer Placeholder 4"/>
          <p:cNvSpPr>
            <a:spLocks noGrp="1"/>
          </p:cNvSpPr>
          <p:nvPr>
            <p:ph type="ftr" sz="quarter" idx="11"/>
          </p:nvPr>
        </p:nvSpPr>
        <p:spPr/>
        <p:txBody>
          <a:bodyPr/>
          <a:lstStyle/>
          <a:p>
            <a:r>
              <a:rPr lang="en-US" smtClean="0"/>
              <a:t>Modern Programming Languages, 2nd ed.</a:t>
            </a:r>
            <a:endParaRPr lang="en-US"/>
          </a:p>
        </p:txBody>
      </p:sp>
      <p:sp>
        <p:nvSpPr>
          <p:cNvPr id="11" name="Slide Number Placeholder 5"/>
          <p:cNvSpPr>
            <a:spLocks noGrp="1"/>
          </p:cNvSpPr>
          <p:nvPr>
            <p:ph type="sldNum" sz="quarter" idx="12"/>
          </p:nvPr>
        </p:nvSpPr>
        <p:spPr/>
        <p:txBody>
          <a:bodyPr/>
          <a:lstStyle/>
          <a:p>
            <a:fld id="{F48F26A7-C1FA-7441-9A19-1DE8F1480DC3}" type="slidenum">
              <a:rPr lang="en-US"/>
              <a:pPr/>
              <a:t>21</a:t>
            </a:fld>
            <a:endParaRPr lang="en-US"/>
          </a:p>
        </p:txBody>
      </p:sp>
      <p:sp>
        <p:nvSpPr>
          <p:cNvPr id="572418" name="Rectangle 2"/>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2419" name="Text Box 3"/>
          <p:cNvSpPr txBox="1">
            <a:spLocks noChangeArrowheads="1"/>
          </p:cNvSpPr>
          <p:nvPr/>
        </p:nvSpPr>
        <p:spPr bwMode="auto">
          <a:xfrm>
            <a:off x="914400" y="609600"/>
            <a:ext cx="7086600" cy="2225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Times New Roman" pitchFamily="-108" charset="0"/>
                <a:cs typeface="Times New Roman" pitchFamily="-108" charset="0"/>
              </a:rPr>
              <a:t>void plus(int a, by-value-result int b) {</a:t>
            </a:r>
            <a:r>
              <a:rPr lang="en-US" sz="2000" b="1">
                <a:solidFill>
                  <a:srgbClr val="000000"/>
                </a:solidFill>
                <a:latin typeface="Courier New" pitchFamily="-108" charset="0"/>
                <a:ea typeface="Arial Unicode MS" pitchFamily="-108" charset="0"/>
                <a:cs typeface="Arial Unicode MS" pitchFamily="-108" charset="0"/>
              </a:rPr>
              <a:t/>
            </a:r>
            <a:br>
              <a:rPr lang="en-US" sz="2000" b="1">
                <a:solidFill>
                  <a:srgbClr val="000000"/>
                </a:solidFill>
                <a:latin typeface="Courier New" pitchFamily="-108" charset="0"/>
                <a:ea typeface="Arial Unicode MS" pitchFamily="-108" charset="0"/>
                <a:cs typeface="Arial Unicode MS" pitchFamily="-108" charset="0"/>
              </a:rPr>
            </a:br>
            <a:r>
              <a:rPr lang="en-US" sz="2000" b="1">
                <a:solidFill>
                  <a:srgbClr val="000000"/>
                </a:solidFill>
                <a:latin typeface="Courier New" pitchFamily="-108" charset="0"/>
                <a:ea typeface="Times New Roman" pitchFamily="-108" charset="0"/>
                <a:cs typeface="Times New Roman" pitchFamily="-108" charset="0"/>
              </a:rPr>
              <a:t>  b += a;</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void f()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x = 3;</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plus(4, x);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Courier New" pitchFamily="-108" charset="0"/>
                <a:cs typeface="Courier New" pitchFamily="-108" charset="0"/>
              </a:rPr>
              <a:t>}</a:t>
            </a:r>
          </a:p>
        </p:txBody>
      </p:sp>
      <p:sp>
        <p:nvSpPr>
          <p:cNvPr id="572420" name="Rectangle 4"/>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2421" name="Text Box 5"/>
          <p:cNvSpPr txBox="1">
            <a:spLocks noChangeArrowheads="1"/>
          </p:cNvSpPr>
          <p:nvPr/>
        </p:nvSpPr>
        <p:spPr bwMode="auto">
          <a:xfrm>
            <a:off x="838200" y="4876800"/>
            <a:ext cx="1905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When </a:t>
            </a:r>
            <a:r>
              <a:rPr lang="en-US" b="1">
                <a:latin typeface="Courier New" pitchFamily="-108" charset="0"/>
              </a:rPr>
              <a:t>plus</a:t>
            </a:r>
            <a:r>
              <a:rPr lang="en-US"/>
              <a:t> is starting</a:t>
            </a:r>
          </a:p>
        </p:txBody>
      </p:sp>
      <p:sp>
        <p:nvSpPr>
          <p:cNvPr id="572422" name="Rectangle 6"/>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2425" name="Rectangle 9"/>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grpSp>
        <p:nvGrpSpPr>
          <p:cNvPr id="26" name="Group 25"/>
          <p:cNvGrpSpPr/>
          <p:nvPr/>
        </p:nvGrpSpPr>
        <p:grpSpPr>
          <a:xfrm>
            <a:off x="3886200" y="1447800"/>
            <a:ext cx="4876800" cy="3200400"/>
            <a:chOff x="3886200" y="1447800"/>
            <a:chExt cx="4876800" cy="3200400"/>
          </a:xfrm>
        </p:grpSpPr>
        <p:sp>
          <p:nvSpPr>
            <p:cNvPr id="13" name="Rectangle 12"/>
            <p:cNvSpPr/>
            <p:nvPr/>
          </p:nvSpPr>
          <p:spPr bwMode="auto">
            <a:xfrm>
              <a:off x="67056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4" name="Rectangle 13"/>
            <p:cNvSpPr/>
            <p:nvPr/>
          </p:nvSpPr>
          <p:spPr bwMode="auto">
            <a:xfrm>
              <a:off x="67056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5" name="Rectangle 14"/>
            <p:cNvSpPr/>
            <p:nvPr/>
          </p:nvSpPr>
          <p:spPr bwMode="auto">
            <a:xfrm>
              <a:off x="67056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x</a:t>
              </a:r>
              <a:r>
                <a:rPr lang="en-US" sz="1800" b="1" dirty="0" smtClean="0">
                  <a:latin typeface="Courier New"/>
                  <a:cs typeface="Courier New"/>
                </a:rPr>
                <a:t>: </a:t>
              </a:r>
              <a:r>
                <a:rPr lang="en-US" sz="1800" b="1" dirty="0" smtClean="0">
                  <a:latin typeface="Courier New"/>
                  <a:cs typeface="Courier New"/>
                </a:rPr>
                <a:t>3</a:t>
              </a:r>
              <a:endParaRPr lang="en-US" sz="1800" b="1" dirty="0">
                <a:latin typeface="Courier New"/>
                <a:cs typeface="Courier New"/>
              </a:endParaRPr>
            </a:p>
          </p:txBody>
        </p:sp>
        <p:sp>
          <p:nvSpPr>
            <p:cNvPr id="16" name="Rectangle 15"/>
            <p:cNvSpPr/>
            <p:nvPr/>
          </p:nvSpPr>
          <p:spPr bwMode="auto">
            <a:xfrm>
              <a:off x="3886200" y="4114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7" name="Rectangle 16"/>
            <p:cNvSpPr/>
            <p:nvPr/>
          </p:nvSpPr>
          <p:spPr bwMode="auto">
            <a:xfrm>
              <a:off x="38862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8" name="Rectangle 17"/>
            <p:cNvSpPr/>
            <p:nvPr/>
          </p:nvSpPr>
          <p:spPr bwMode="auto">
            <a:xfrm>
              <a:off x="38862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a:latin typeface="Courier New"/>
                  <a:cs typeface="Courier New"/>
                </a:rPr>
                <a:t>a</a:t>
              </a:r>
              <a:r>
                <a:rPr lang="en-US" sz="1800" b="1" dirty="0" smtClean="0">
                  <a:latin typeface="Courier New"/>
                  <a:cs typeface="Courier New"/>
                </a:rPr>
                <a:t>: 4</a:t>
              </a:r>
              <a:endParaRPr lang="en-US" sz="1800" b="1" dirty="0">
                <a:latin typeface="Courier New"/>
                <a:cs typeface="Courier New"/>
              </a:endParaRPr>
            </a:p>
          </p:txBody>
        </p:sp>
        <p:sp>
          <p:nvSpPr>
            <p:cNvPr id="19" name="Rectangle 18"/>
            <p:cNvSpPr/>
            <p:nvPr/>
          </p:nvSpPr>
          <p:spPr bwMode="auto">
            <a:xfrm>
              <a:off x="3886200" y="1447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20" name="Curved Connector 19"/>
            <p:cNvCxnSpPr/>
            <p:nvPr/>
          </p:nvCxnSpPr>
          <p:spPr bwMode="auto">
            <a:xfrm rot="10800000" flipV="1">
              <a:off x="3886200" y="1714500"/>
              <a:ext cx="1588" cy="1066800"/>
            </a:xfrm>
            <a:prstGeom prst="curvedConnector3">
              <a:avLst>
                <a:gd name="adj1" fmla="val 27440365"/>
              </a:avLst>
            </a:prstGeom>
            <a:solidFill>
              <a:schemeClr val="accent1"/>
            </a:solidFill>
            <a:ln w="9525" cap="flat" cmpd="sng" algn="ctr">
              <a:solidFill>
                <a:schemeClr val="tx1"/>
              </a:solidFill>
              <a:prstDash val="solid"/>
              <a:round/>
              <a:headEnd type="none" w="med" len="med"/>
              <a:tailEnd type="triangle" w="lg" len="lg"/>
            </a:ln>
            <a:effectLst/>
          </p:spPr>
        </p:cxnSp>
        <p:cxnSp>
          <p:nvCxnSpPr>
            <p:cNvPr id="21" name="Curved Connector 20"/>
            <p:cNvCxnSpPr>
              <a:stCxn id="16" idx="3"/>
              <a:endCxn id="15" idx="1"/>
            </p:cNvCxnSpPr>
            <p:nvPr/>
          </p:nvCxnSpPr>
          <p:spPr bwMode="auto">
            <a:xfrm flipV="1">
              <a:off x="5943600" y="2781300"/>
              <a:ext cx="762000" cy="16002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22" name="Rectangle 21"/>
            <p:cNvSpPr/>
            <p:nvPr/>
          </p:nvSpPr>
          <p:spPr bwMode="auto">
            <a:xfrm>
              <a:off x="38862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b</a:t>
              </a:r>
              <a:r>
                <a:rPr lang="en-US" sz="1800" b="1" dirty="0" smtClean="0">
                  <a:latin typeface="Courier New"/>
                  <a:cs typeface="Courier New"/>
                </a:rPr>
                <a:t>: 3</a:t>
              </a:r>
              <a:endParaRPr lang="en-US" sz="1800" b="1" dirty="0">
                <a:latin typeface="Courier New"/>
                <a:cs typeface="Courier New"/>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smtClean="0"/>
              <a:t>Chapter Eighteen</a:t>
            </a:r>
            <a:endParaRPr lang="en-US"/>
          </a:p>
        </p:txBody>
      </p:sp>
      <p:sp>
        <p:nvSpPr>
          <p:cNvPr id="11" name="Footer Placeholder 4"/>
          <p:cNvSpPr>
            <a:spLocks noGrp="1"/>
          </p:cNvSpPr>
          <p:nvPr>
            <p:ph type="ftr" sz="quarter" idx="11"/>
          </p:nvPr>
        </p:nvSpPr>
        <p:spPr/>
        <p:txBody>
          <a:bodyPr/>
          <a:lstStyle/>
          <a:p>
            <a:r>
              <a:rPr lang="en-US" smtClean="0"/>
              <a:t>Modern Programming Languages, 2nd ed.</a:t>
            </a:r>
            <a:endParaRPr lang="en-US"/>
          </a:p>
        </p:txBody>
      </p:sp>
      <p:sp>
        <p:nvSpPr>
          <p:cNvPr id="12" name="Slide Number Placeholder 5"/>
          <p:cNvSpPr>
            <a:spLocks noGrp="1"/>
          </p:cNvSpPr>
          <p:nvPr>
            <p:ph type="sldNum" sz="quarter" idx="12"/>
          </p:nvPr>
        </p:nvSpPr>
        <p:spPr/>
        <p:txBody>
          <a:bodyPr/>
          <a:lstStyle/>
          <a:p>
            <a:fld id="{B2145771-FCAB-1942-9835-279897327F9F}" type="slidenum">
              <a:rPr lang="en-US"/>
              <a:pPr/>
              <a:t>22</a:t>
            </a:fld>
            <a:endParaRPr lang="en-US"/>
          </a:p>
        </p:txBody>
      </p:sp>
      <p:sp>
        <p:nvSpPr>
          <p:cNvPr id="573442" name="Rectangle 2"/>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3443" name="Text Box 3"/>
          <p:cNvSpPr txBox="1">
            <a:spLocks noChangeArrowheads="1"/>
          </p:cNvSpPr>
          <p:nvPr/>
        </p:nvSpPr>
        <p:spPr bwMode="auto">
          <a:xfrm>
            <a:off x="914400" y="609600"/>
            <a:ext cx="7086600" cy="2225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Times New Roman" pitchFamily="-108" charset="0"/>
                <a:cs typeface="Times New Roman" pitchFamily="-108" charset="0"/>
              </a:rPr>
              <a:t>void plus(int a, by-value-result int b) {</a:t>
            </a:r>
            <a:r>
              <a:rPr lang="en-US" sz="2000" b="1">
                <a:solidFill>
                  <a:srgbClr val="000000"/>
                </a:solidFill>
                <a:latin typeface="Courier New" pitchFamily="-108" charset="0"/>
                <a:ea typeface="Arial Unicode MS" pitchFamily="-108" charset="0"/>
                <a:cs typeface="Arial Unicode MS" pitchFamily="-108" charset="0"/>
              </a:rPr>
              <a:t/>
            </a:r>
            <a:br>
              <a:rPr lang="en-US" sz="2000" b="1">
                <a:solidFill>
                  <a:srgbClr val="000000"/>
                </a:solidFill>
                <a:latin typeface="Courier New" pitchFamily="-108" charset="0"/>
                <a:ea typeface="Arial Unicode MS" pitchFamily="-108" charset="0"/>
                <a:cs typeface="Arial Unicode MS" pitchFamily="-108" charset="0"/>
              </a:rPr>
            </a:br>
            <a:r>
              <a:rPr lang="en-US" sz="2000" b="1">
                <a:solidFill>
                  <a:srgbClr val="000000"/>
                </a:solidFill>
                <a:latin typeface="Courier New" pitchFamily="-108" charset="0"/>
                <a:ea typeface="Times New Roman" pitchFamily="-108" charset="0"/>
                <a:cs typeface="Times New Roman" pitchFamily="-108" charset="0"/>
              </a:rPr>
              <a:t>  b += a;</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void f()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x = 3;</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plus(4, x);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Courier New" pitchFamily="-108" charset="0"/>
                <a:cs typeface="Courier New" pitchFamily="-108" charset="0"/>
              </a:rPr>
              <a:t>}</a:t>
            </a:r>
          </a:p>
        </p:txBody>
      </p:sp>
      <p:sp>
        <p:nvSpPr>
          <p:cNvPr id="573444" name="Rectangle 4"/>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3445" name="Text Box 5"/>
          <p:cNvSpPr txBox="1">
            <a:spLocks noChangeArrowheads="1"/>
          </p:cNvSpPr>
          <p:nvPr/>
        </p:nvSpPr>
        <p:spPr bwMode="auto">
          <a:xfrm>
            <a:off x="838200" y="4876800"/>
            <a:ext cx="20574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When </a:t>
            </a:r>
            <a:r>
              <a:rPr lang="en-US" b="1">
                <a:latin typeface="Courier New" pitchFamily="-108" charset="0"/>
              </a:rPr>
              <a:t>plus</a:t>
            </a:r>
            <a:r>
              <a:rPr lang="en-US"/>
              <a:t> is ready to return</a:t>
            </a:r>
          </a:p>
        </p:txBody>
      </p:sp>
      <p:sp>
        <p:nvSpPr>
          <p:cNvPr id="573446" name="Rectangle 6"/>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3447" name="Rectangle 7"/>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3450" name="Rectangle 10"/>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grpSp>
        <p:nvGrpSpPr>
          <p:cNvPr id="13" name="Group 12"/>
          <p:cNvGrpSpPr/>
          <p:nvPr/>
        </p:nvGrpSpPr>
        <p:grpSpPr>
          <a:xfrm>
            <a:off x="3886200" y="1447800"/>
            <a:ext cx="4876800" cy="3200400"/>
            <a:chOff x="3886200" y="1447800"/>
            <a:chExt cx="4876800" cy="3200400"/>
          </a:xfrm>
        </p:grpSpPr>
        <p:sp>
          <p:nvSpPr>
            <p:cNvPr id="14" name="Rectangle 13"/>
            <p:cNvSpPr/>
            <p:nvPr/>
          </p:nvSpPr>
          <p:spPr bwMode="auto">
            <a:xfrm>
              <a:off x="67056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5" name="Rectangle 14"/>
            <p:cNvSpPr/>
            <p:nvPr/>
          </p:nvSpPr>
          <p:spPr bwMode="auto">
            <a:xfrm>
              <a:off x="67056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6" name="Rectangle 15"/>
            <p:cNvSpPr/>
            <p:nvPr/>
          </p:nvSpPr>
          <p:spPr bwMode="auto">
            <a:xfrm>
              <a:off x="67056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x</a:t>
              </a:r>
              <a:r>
                <a:rPr lang="en-US" sz="1800" b="1" dirty="0" smtClean="0">
                  <a:latin typeface="Courier New"/>
                  <a:cs typeface="Courier New"/>
                </a:rPr>
                <a:t>: </a:t>
              </a:r>
              <a:r>
                <a:rPr lang="en-US" sz="1800" b="1" dirty="0" smtClean="0">
                  <a:latin typeface="Courier New"/>
                  <a:cs typeface="Courier New"/>
                </a:rPr>
                <a:t>3</a:t>
              </a:r>
              <a:endParaRPr lang="en-US" sz="1800" b="1" dirty="0">
                <a:latin typeface="Courier New"/>
                <a:cs typeface="Courier New"/>
              </a:endParaRPr>
            </a:p>
          </p:txBody>
        </p:sp>
        <p:sp>
          <p:nvSpPr>
            <p:cNvPr id="17" name="Rectangle 16"/>
            <p:cNvSpPr/>
            <p:nvPr/>
          </p:nvSpPr>
          <p:spPr bwMode="auto">
            <a:xfrm>
              <a:off x="3886200" y="4114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8" name="Rectangle 17"/>
            <p:cNvSpPr/>
            <p:nvPr/>
          </p:nvSpPr>
          <p:spPr bwMode="auto">
            <a:xfrm>
              <a:off x="38862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9" name="Rectangle 18"/>
            <p:cNvSpPr/>
            <p:nvPr/>
          </p:nvSpPr>
          <p:spPr bwMode="auto">
            <a:xfrm>
              <a:off x="38862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a:latin typeface="Courier New"/>
                  <a:cs typeface="Courier New"/>
                </a:rPr>
                <a:t>a</a:t>
              </a:r>
              <a:r>
                <a:rPr lang="en-US" sz="1800" b="1" dirty="0" smtClean="0">
                  <a:latin typeface="Courier New"/>
                  <a:cs typeface="Courier New"/>
                </a:rPr>
                <a:t>: 4</a:t>
              </a:r>
              <a:endParaRPr lang="en-US" sz="1800" b="1" dirty="0">
                <a:latin typeface="Courier New"/>
                <a:cs typeface="Courier New"/>
              </a:endParaRPr>
            </a:p>
          </p:txBody>
        </p:sp>
        <p:sp>
          <p:nvSpPr>
            <p:cNvPr id="20" name="Rectangle 19"/>
            <p:cNvSpPr/>
            <p:nvPr/>
          </p:nvSpPr>
          <p:spPr bwMode="auto">
            <a:xfrm>
              <a:off x="3886200" y="1447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21" name="Curved Connector 20"/>
            <p:cNvCxnSpPr/>
            <p:nvPr/>
          </p:nvCxnSpPr>
          <p:spPr bwMode="auto">
            <a:xfrm rot="10800000" flipV="1">
              <a:off x="3886200" y="1714500"/>
              <a:ext cx="1588" cy="1066800"/>
            </a:xfrm>
            <a:prstGeom prst="curvedConnector3">
              <a:avLst>
                <a:gd name="adj1" fmla="val 27440365"/>
              </a:avLst>
            </a:prstGeom>
            <a:solidFill>
              <a:schemeClr val="accent1"/>
            </a:solidFill>
            <a:ln w="9525" cap="flat" cmpd="sng" algn="ctr">
              <a:solidFill>
                <a:schemeClr val="tx1"/>
              </a:solidFill>
              <a:prstDash val="solid"/>
              <a:round/>
              <a:headEnd type="none" w="med" len="med"/>
              <a:tailEnd type="triangle" w="lg" len="lg"/>
            </a:ln>
            <a:effectLst/>
          </p:spPr>
        </p:cxnSp>
        <p:cxnSp>
          <p:nvCxnSpPr>
            <p:cNvPr id="22" name="Curved Connector 21"/>
            <p:cNvCxnSpPr>
              <a:stCxn id="17" idx="3"/>
              <a:endCxn id="16" idx="1"/>
            </p:cNvCxnSpPr>
            <p:nvPr/>
          </p:nvCxnSpPr>
          <p:spPr bwMode="auto">
            <a:xfrm flipV="1">
              <a:off x="5943600" y="2781300"/>
              <a:ext cx="762000" cy="16002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23" name="Rectangle 22"/>
            <p:cNvSpPr/>
            <p:nvPr/>
          </p:nvSpPr>
          <p:spPr bwMode="auto">
            <a:xfrm>
              <a:off x="38862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b</a:t>
              </a:r>
              <a:r>
                <a:rPr lang="en-US" sz="1800" b="1" dirty="0" smtClean="0">
                  <a:latin typeface="Courier New"/>
                  <a:cs typeface="Courier New"/>
                </a:rPr>
                <a:t>: </a:t>
              </a:r>
              <a:r>
                <a:rPr lang="en-US" sz="1800" b="1" dirty="0" smtClean="0">
                  <a:solidFill>
                    <a:srgbClr val="FF0000"/>
                  </a:solidFill>
                  <a:latin typeface="Courier New"/>
                  <a:cs typeface="Courier New"/>
                </a:rPr>
                <a:t>7</a:t>
              </a:r>
              <a:endParaRPr lang="en-US" sz="1800" b="1" dirty="0">
                <a:solidFill>
                  <a:srgbClr val="FF0000"/>
                </a:solidFill>
                <a:latin typeface="Courier New"/>
                <a:cs typeface="Courier New"/>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smtClean="0"/>
              <a:t>Chapter Eighteen</a:t>
            </a:r>
            <a:endParaRPr lang="en-US"/>
          </a:p>
        </p:txBody>
      </p:sp>
      <p:sp>
        <p:nvSpPr>
          <p:cNvPr id="11" name="Footer Placeholder 4"/>
          <p:cNvSpPr>
            <a:spLocks noGrp="1"/>
          </p:cNvSpPr>
          <p:nvPr>
            <p:ph type="ftr" sz="quarter" idx="11"/>
          </p:nvPr>
        </p:nvSpPr>
        <p:spPr/>
        <p:txBody>
          <a:bodyPr/>
          <a:lstStyle/>
          <a:p>
            <a:r>
              <a:rPr lang="en-US" smtClean="0"/>
              <a:t>Modern Programming Languages, 2nd ed.</a:t>
            </a:r>
            <a:endParaRPr lang="en-US"/>
          </a:p>
        </p:txBody>
      </p:sp>
      <p:sp>
        <p:nvSpPr>
          <p:cNvPr id="12" name="Slide Number Placeholder 5"/>
          <p:cNvSpPr>
            <a:spLocks noGrp="1"/>
          </p:cNvSpPr>
          <p:nvPr>
            <p:ph type="sldNum" sz="quarter" idx="12"/>
          </p:nvPr>
        </p:nvSpPr>
        <p:spPr/>
        <p:txBody>
          <a:bodyPr/>
          <a:lstStyle/>
          <a:p>
            <a:fld id="{0A06990A-EE8D-8A44-9E83-83B2A8C940CD}" type="slidenum">
              <a:rPr lang="en-US"/>
              <a:pPr/>
              <a:t>23</a:t>
            </a:fld>
            <a:endParaRPr lang="en-US"/>
          </a:p>
        </p:txBody>
      </p:sp>
      <p:sp>
        <p:nvSpPr>
          <p:cNvPr id="574466" name="Rectangle 1026"/>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4467" name="Text Box 1027"/>
          <p:cNvSpPr txBox="1">
            <a:spLocks noChangeArrowheads="1"/>
          </p:cNvSpPr>
          <p:nvPr/>
        </p:nvSpPr>
        <p:spPr bwMode="auto">
          <a:xfrm>
            <a:off x="914400" y="609600"/>
            <a:ext cx="7086600" cy="2225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a:solidFill>
                  <a:srgbClr val="000000"/>
                </a:solidFill>
                <a:latin typeface="Courier New" pitchFamily="-108" charset="0"/>
                <a:ea typeface="Times New Roman" pitchFamily="-108" charset="0"/>
                <a:cs typeface="Times New Roman" pitchFamily="-108" charset="0"/>
              </a:rPr>
              <a:t>void </a:t>
            </a:r>
            <a:r>
              <a:rPr lang="en-US" sz="2000" b="1" dirty="0" err="1">
                <a:solidFill>
                  <a:srgbClr val="000000"/>
                </a:solidFill>
                <a:latin typeface="Courier New" pitchFamily="-108" charset="0"/>
                <a:ea typeface="Times New Roman" pitchFamily="-108" charset="0"/>
                <a:cs typeface="Times New Roman" pitchFamily="-108" charset="0"/>
              </a:rPr>
              <a:t>plus(int</a:t>
            </a:r>
            <a:r>
              <a:rPr lang="en-US" sz="2000" b="1" dirty="0">
                <a:solidFill>
                  <a:srgbClr val="000000"/>
                </a:solidFill>
                <a:latin typeface="Courier New" pitchFamily="-108" charset="0"/>
                <a:ea typeface="Times New Roman" pitchFamily="-108" charset="0"/>
                <a:cs typeface="Times New Roman" pitchFamily="-108" charset="0"/>
              </a:rPr>
              <a:t> a, by-value-result </a:t>
            </a:r>
            <a:r>
              <a:rPr lang="en-US" sz="2000" b="1" dirty="0" err="1">
                <a:solidFill>
                  <a:srgbClr val="000000"/>
                </a:solidFill>
                <a:latin typeface="Courier New" pitchFamily="-108" charset="0"/>
                <a:ea typeface="Times New Roman" pitchFamily="-108" charset="0"/>
                <a:cs typeface="Times New Roman" pitchFamily="-108" charset="0"/>
              </a:rPr>
              <a:t>int</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b</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a:solidFill>
                  <a:srgbClr val="000000"/>
                </a:solidFill>
                <a:latin typeface="Courier New" pitchFamily="-108" charset="0"/>
                <a:ea typeface="Arial Unicode MS" pitchFamily="-108" charset="0"/>
                <a:cs typeface="Arial Unicode MS" pitchFamily="-108" charset="0"/>
              </a:rPr>
              <a:t/>
            </a:r>
            <a:br>
              <a:rPr lang="en-US" sz="2000" b="1" dirty="0">
                <a:solidFill>
                  <a:srgbClr val="000000"/>
                </a:solidFill>
                <a:latin typeface="Courier New" pitchFamily="-108" charset="0"/>
                <a:ea typeface="Arial Unicode MS" pitchFamily="-108" charset="0"/>
                <a:cs typeface="Arial Unicode MS" pitchFamily="-108" charset="0"/>
              </a:rPr>
            </a:b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b</a:t>
            </a:r>
            <a:r>
              <a:rPr lang="en-US" sz="2000" b="1" dirty="0">
                <a:solidFill>
                  <a:srgbClr val="000000"/>
                </a:solidFill>
                <a:latin typeface="Courier New" pitchFamily="-108" charset="0"/>
                <a:ea typeface="Times New Roman" pitchFamily="-108" charset="0"/>
                <a:cs typeface="Times New Roman" pitchFamily="-108" charset="0"/>
              </a:rPr>
              <a:t> += a;</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void </a:t>
            </a:r>
            <a:r>
              <a:rPr lang="en-US" sz="2000" b="1" dirty="0" err="1">
                <a:solidFill>
                  <a:srgbClr val="000000"/>
                </a:solidFill>
                <a:latin typeface="Courier New" pitchFamily="-108" charset="0"/>
                <a:ea typeface="Times New Roman" pitchFamily="-108" charset="0"/>
                <a:cs typeface="Times New Roman" pitchFamily="-108" charset="0"/>
              </a:rPr>
              <a:t>f</a:t>
            </a:r>
            <a:r>
              <a:rPr lang="en-US" sz="2000" b="1" dirty="0">
                <a:solidFill>
                  <a:srgbClr val="000000"/>
                </a:solidFill>
                <a:latin typeface="Courier New" pitchFamily="-108" charset="0"/>
                <a:ea typeface="Times New Roman" pitchFamily="-108" charset="0"/>
                <a:cs typeface="Times New Roman" pitchFamily="-108" charset="0"/>
              </a:rPr>
              <a:t>() {</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int</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x</a:t>
            </a:r>
            <a:r>
              <a:rPr lang="en-US" sz="2000" b="1" dirty="0">
                <a:solidFill>
                  <a:srgbClr val="000000"/>
                </a:solidFill>
                <a:latin typeface="Courier New" pitchFamily="-108" charset="0"/>
                <a:ea typeface="Times New Roman" pitchFamily="-108" charset="0"/>
                <a:cs typeface="Times New Roman" pitchFamily="-108" charset="0"/>
              </a:rPr>
              <a:t> = 3;</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  plus(4, </a:t>
            </a:r>
            <a:r>
              <a:rPr lang="en-US" sz="2000" b="1" dirty="0" err="1">
                <a:solidFill>
                  <a:srgbClr val="000000"/>
                </a:solidFill>
                <a:latin typeface="Courier New" pitchFamily="-108" charset="0"/>
                <a:ea typeface="Times New Roman" pitchFamily="-108" charset="0"/>
                <a:cs typeface="Times New Roman" pitchFamily="-108" charset="0"/>
              </a:rPr>
              <a:t>x</a:t>
            </a:r>
            <a:r>
              <a:rPr lang="en-US" sz="2000" b="1" dirty="0">
                <a:solidFill>
                  <a:srgbClr val="000000"/>
                </a:solidFill>
                <a:latin typeface="Courier New" pitchFamily="-108" charset="0"/>
                <a:ea typeface="Times New Roman" pitchFamily="-108" charset="0"/>
                <a:cs typeface="Times New Roman" pitchFamily="-108" charset="0"/>
              </a:rPr>
              <a:t>); </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Courier New" pitchFamily="-108" charset="0"/>
                <a:cs typeface="Courier New" pitchFamily="-108" charset="0"/>
              </a:rPr>
              <a:t>}</a:t>
            </a:r>
          </a:p>
        </p:txBody>
      </p:sp>
      <p:sp>
        <p:nvSpPr>
          <p:cNvPr id="574468" name="Rectangle 1028"/>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4469" name="Text Box 1029"/>
          <p:cNvSpPr txBox="1">
            <a:spLocks noChangeArrowheads="1"/>
          </p:cNvSpPr>
          <p:nvPr/>
        </p:nvSpPr>
        <p:spPr bwMode="auto">
          <a:xfrm>
            <a:off x="838200" y="4876800"/>
            <a:ext cx="1905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When </a:t>
            </a:r>
            <a:r>
              <a:rPr lang="en-US" b="1">
                <a:latin typeface="Courier New" pitchFamily="-108" charset="0"/>
              </a:rPr>
              <a:t>plus</a:t>
            </a:r>
            <a:r>
              <a:rPr lang="en-US"/>
              <a:t> has returned</a:t>
            </a:r>
          </a:p>
        </p:txBody>
      </p:sp>
      <p:sp>
        <p:nvSpPr>
          <p:cNvPr id="574470" name="Rectangle 1030"/>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4471" name="Rectangle 1031"/>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4474" name="Rectangle 1034"/>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14" name="Rectangle 13"/>
          <p:cNvSpPr/>
          <p:nvPr/>
        </p:nvSpPr>
        <p:spPr bwMode="auto">
          <a:xfrm>
            <a:off x="67056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5" name="Rectangle 14"/>
          <p:cNvSpPr/>
          <p:nvPr/>
        </p:nvSpPr>
        <p:spPr bwMode="auto">
          <a:xfrm>
            <a:off x="67056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6" name="Rectangle 15"/>
          <p:cNvSpPr/>
          <p:nvPr/>
        </p:nvSpPr>
        <p:spPr bwMode="auto">
          <a:xfrm>
            <a:off x="67056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x</a:t>
            </a:r>
            <a:r>
              <a:rPr lang="en-US" sz="1800" b="1" dirty="0" smtClean="0">
                <a:latin typeface="Courier New"/>
                <a:cs typeface="Courier New"/>
              </a:rPr>
              <a:t>: </a:t>
            </a:r>
            <a:r>
              <a:rPr lang="en-US" sz="1800" b="1" dirty="0" smtClean="0">
                <a:solidFill>
                  <a:srgbClr val="FF0000"/>
                </a:solidFill>
                <a:latin typeface="Courier New"/>
                <a:cs typeface="Courier New"/>
              </a:rPr>
              <a:t>7</a:t>
            </a:r>
            <a:endParaRPr lang="en-US" sz="1800" b="1" dirty="0">
              <a:solidFill>
                <a:srgbClr val="FF0000"/>
              </a:solidFill>
              <a:latin typeface="Courier New"/>
              <a:cs typeface="Courier New"/>
            </a:endParaRPr>
          </a:p>
        </p:txBody>
      </p:sp>
      <p:sp>
        <p:nvSpPr>
          <p:cNvPr id="17" name="Rectangle 16"/>
          <p:cNvSpPr/>
          <p:nvPr/>
        </p:nvSpPr>
        <p:spPr bwMode="auto">
          <a:xfrm>
            <a:off x="3886200" y="4114800"/>
            <a:ext cx="2057400" cy="533400"/>
          </a:xfrm>
          <a:prstGeom prst="rect">
            <a:avLst/>
          </a:prstGeom>
          <a:noFill/>
          <a:ln w="9525" cap="flat" cmpd="sng" algn="ctr">
            <a:solidFill>
              <a:srgbClr val="A6A6A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solidFill>
                  <a:schemeClr val="bg1">
                    <a:lumMod val="65000"/>
                  </a:schemeClr>
                </a:solidFill>
                <a:latin typeface="Arial"/>
                <a:cs typeface="Arial"/>
              </a:rPr>
              <a:t>previous activation record</a:t>
            </a:r>
            <a:endParaRPr lang="en-US" sz="1800" dirty="0">
              <a:solidFill>
                <a:schemeClr val="bg1">
                  <a:lumMod val="65000"/>
                </a:schemeClr>
              </a:solidFill>
              <a:latin typeface="Arial"/>
              <a:cs typeface="Arial"/>
            </a:endParaRPr>
          </a:p>
        </p:txBody>
      </p:sp>
      <p:sp>
        <p:nvSpPr>
          <p:cNvPr id="18" name="Rectangle 17"/>
          <p:cNvSpPr/>
          <p:nvPr/>
        </p:nvSpPr>
        <p:spPr bwMode="auto">
          <a:xfrm>
            <a:off x="3886200" y="3581400"/>
            <a:ext cx="2057400" cy="533400"/>
          </a:xfrm>
          <a:prstGeom prst="rect">
            <a:avLst/>
          </a:prstGeom>
          <a:noFill/>
          <a:ln w="9525" cap="flat" cmpd="sng" algn="ctr">
            <a:solidFill>
              <a:srgbClr val="A6A6A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solidFill>
                  <a:schemeClr val="bg1">
                    <a:lumMod val="65000"/>
                  </a:schemeClr>
                </a:solidFill>
                <a:latin typeface="Arial"/>
                <a:cs typeface="Arial"/>
              </a:rPr>
              <a:t>return address</a:t>
            </a:r>
            <a:endParaRPr lang="en-US" sz="1800" dirty="0">
              <a:solidFill>
                <a:schemeClr val="bg1">
                  <a:lumMod val="65000"/>
                </a:schemeClr>
              </a:solidFill>
              <a:latin typeface="Arial"/>
              <a:cs typeface="Arial"/>
            </a:endParaRPr>
          </a:p>
        </p:txBody>
      </p:sp>
      <p:sp>
        <p:nvSpPr>
          <p:cNvPr id="19" name="Rectangle 18"/>
          <p:cNvSpPr/>
          <p:nvPr/>
        </p:nvSpPr>
        <p:spPr bwMode="auto">
          <a:xfrm>
            <a:off x="3886200" y="2514600"/>
            <a:ext cx="2057400" cy="533400"/>
          </a:xfrm>
          <a:prstGeom prst="rect">
            <a:avLst/>
          </a:prstGeom>
          <a:noFill/>
          <a:ln w="9525" cap="flat" cmpd="sng" algn="ctr">
            <a:solidFill>
              <a:srgbClr val="A6A6A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a:solidFill>
                  <a:schemeClr val="bg1">
                    <a:lumMod val="65000"/>
                  </a:schemeClr>
                </a:solidFill>
                <a:latin typeface="Courier New"/>
                <a:cs typeface="Courier New"/>
              </a:rPr>
              <a:t>a</a:t>
            </a:r>
            <a:r>
              <a:rPr lang="en-US" sz="1800" b="1" dirty="0" smtClean="0">
                <a:solidFill>
                  <a:schemeClr val="bg1">
                    <a:lumMod val="65000"/>
                  </a:schemeClr>
                </a:solidFill>
                <a:latin typeface="Courier New"/>
                <a:cs typeface="Courier New"/>
              </a:rPr>
              <a:t>: 4</a:t>
            </a:r>
            <a:endParaRPr lang="en-US" sz="1800" b="1" dirty="0">
              <a:solidFill>
                <a:schemeClr val="bg1">
                  <a:lumMod val="65000"/>
                </a:schemeClr>
              </a:solidFill>
              <a:latin typeface="Courier New"/>
              <a:cs typeface="Courier New"/>
            </a:endParaRPr>
          </a:p>
        </p:txBody>
      </p:sp>
      <p:sp>
        <p:nvSpPr>
          <p:cNvPr id="20" name="Rectangle 19"/>
          <p:cNvSpPr/>
          <p:nvPr/>
        </p:nvSpPr>
        <p:spPr bwMode="auto">
          <a:xfrm>
            <a:off x="6705600" y="1447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22" name="Curved Connector 21"/>
          <p:cNvCxnSpPr>
            <a:stCxn id="17" idx="3"/>
            <a:endCxn id="16" idx="1"/>
          </p:cNvCxnSpPr>
          <p:nvPr/>
        </p:nvCxnSpPr>
        <p:spPr bwMode="auto">
          <a:xfrm flipV="1">
            <a:off x="5943600" y="2781300"/>
            <a:ext cx="762000" cy="1600200"/>
          </a:xfrm>
          <a:prstGeom prst="curvedConnector3">
            <a:avLst>
              <a:gd name="adj1" fmla="val 50000"/>
            </a:avLst>
          </a:prstGeom>
          <a:solidFill>
            <a:schemeClr val="accent1"/>
          </a:solidFill>
          <a:ln w="9525" cap="flat" cmpd="sng" algn="ctr">
            <a:solidFill>
              <a:srgbClr val="A6A6A6"/>
            </a:solidFill>
            <a:prstDash val="solid"/>
            <a:round/>
            <a:headEnd type="none" w="med" len="med"/>
            <a:tailEnd type="triangle" w="lg" len="lg"/>
          </a:ln>
          <a:effectLst/>
        </p:spPr>
      </p:cxnSp>
      <p:sp>
        <p:nvSpPr>
          <p:cNvPr id="23" name="Rectangle 22"/>
          <p:cNvSpPr/>
          <p:nvPr/>
        </p:nvSpPr>
        <p:spPr bwMode="auto">
          <a:xfrm>
            <a:off x="3886200" y="3048000"/>
            <a:ext cx="2057400" cy="533400"/>
          </a:xfrm>
          <a:prstGeom prst="rect">
            <a:avLst/>
          </a:prstGeom>
          <a:noFill/>
          <a:ln w="9525" cap="flat" cmpd="sng" algn="ctr">
            <a:solidFill>
              <a:srgbClr val="A6A6A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solidFill>
                  <a:schemeClr val="bg1">
                    <a:lumMod val="65000"/>
                  </a:schemeClr>
                </a:solidFill>
                <a:latin typeface="Courier New"/>
                <a:cs typeface="Courier New"/>
              </a:rPr>
              <a:t>b</a:t>
            </a:r>
            <a:r>
              <a:rPr lang="en-US" sz="1800" b="1" dirty="0" smtClean="0">
                <a:solidFill>
                  <a:schemeClr val="bg1">
                    <a:lumMod val="65000"/>
                  </a:schemeClr>
                </a:solidFill>
                <a:latin typeface="Courier New"/>
                <a:cs typeface="Courier New"/>
              </a:rPr>
              <a:t>: 7</a:t>
            </a:r>
            <a:endParaRPr lang="en-US" sz="1800" b="1" dirty="0">
              <a:solidFill>
                <a:schemeClr val="bg1">
                  <a:lumMod val="65000"/>
                </a:schemeClr>
              </a:solidFill>
              <a:latin typeface="Courier New"/>
              <a:cs typeface="Courier New"/>
            </a:endParaRPr>
          </a:p>
        </p:txBody>
      </p:sp>
      <p:cxnSp>
        <p:nvCxnSpPr>
          <p:cNvPr id="21" name="Curved Connector 20"/>
          <p:cNvCxnSpPr>
            <a:stCxn id="20" idx="1"/>
            <a:endCxn id="16" idx="1"/>
          </p:cNvCxnSpPr>
          <p:nvPr/>
        </p:nvCxnSpPr>
        <p:spPr bwMode="auto">
          <a:xfrm rot="10800000" flipV="1">
            <a:off x="6705600" y="1714500"/>
            <a:ext cx="1588" cy="1066800"/>
          </a:xfrm>
          <a:prstGeom prst="curvedConnector3">
            <a:avLst>
              <a:gd name="adj1" fmla="val 14395466"/>
            </a:avLst>
          </a:prstGeom>
          <a:solidFill>
            <a:schemeClr val="accent1"/>
          </a:solidFill>
          <a:ln w="9525" cap="flat" cmpd="sng" algn="ctr">
            <a:solidFill>
              <a:schemeClr val="tx1"/>
            </a:solidFill>
            <a:prstDash val="solid"/>
            <a:round/>
            <a:headEnd type="none" w="med" len="med"/>
            <a:tailEnd type="triangle" w="lg" len="lg"/>
          </a:ln>
          <a:effectLst/>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t>By Reference</a:t>
            </a:r>
          </a:p>
        </p:txBody>
      </p:sp>
      <p:sp>
        <p:nvSpPr>
          <p:cNvPr id="560131" name="Rectangle 3"/>
          <p:cNvSpPr>
            <a:spLocks noGrp="1" noChangeArrowheads="1"/>
          </p:cNvSpPr>
          <p:nvPr>
            <p:ph idx="1"/>
          </p:nvPr>
        </p:nvSpPr>
        <p:spPr>
          <a:xfrm>
            <a:off x="838200" y="4038600"/>
            <a:ext cx="7772400" cy="1828800"/>
          </a:xfrm>
        </p:spPr>
        <p:txBody>
          <a:bodyPr/>
          <a:lstStyle/>
          <a:p>
            <a:r>
              <a:rPr lang="en-US"/>
              <a:t>One of the earliest methods: Fortran</a:t>
            </a:r>
          </a:p>
          <a:p>
            <a:r>
              <a:rPr lang="en-US"/>
              <a:t>Most efficient for large objects</a:t>
            </a:r>
          </a:p>
          <a:p>
            <a:r>
              <a:rPr lang="en-US"/>
              <a:t>Still frequently used</a:t>
            </a:r>
          </a:p>
        </p:txBody>
      </p:sp>
      <p:sp>
        <p:nvSpPr>
          <p:cNvPr id="5" name="Date Placeholder 3"/>
          <p:cNvSpPr>
            <a:spLocks noGrp="1"/>
          </p:cNvSpPr>
          <p:nvPr>
            <p:ph type="dt" sz="half" idx="10"/>
          </p:nvPr>
        </p:nvSpPr>
        <p:spPr/>
        <p:txBody>
          <a:bodyPr/>
          <a:lstStyle/>
          <a:p>
            <a:r>
              <a:rPr lang="en-US" smtClean="0"/>
              <a:t>Chapter Eighteen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72C73752-70CF-BC48-9B5B-D94AB9BDD693}" type="slidenum">
              <a:rPr lang="en-US"/>
              <a:pPr/>
              <a:t>24</a:t>
            </a:fld>
            <a:endParaRPr lang="en-US"/>
          </a:p>
        </p:txBody>
      </p:sp>
      <p:sp>
        <p:nvSpPr>
          <p:cNvPr id="560132" name="Text Box 4"/>
          <p:cNvSpPr txBox="1">
            <a:spLocks noChangeArrowheads="1"/>
          </p:cNvSpPr>
          <p:nvPr/>
        </p:nvSpPr>
        <p:spPr bwMode="auto">
          <a:xfrm>
            <a:off x="1295400" y="1295400"/>
            <a:ext cx="6858000" cy="26479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For passing parameters by reference, the lvalue of the actual parameter is computed before the called method executes.  Inside the called method, that lvalue is used as the lvalue of the corresponding formal parameter.  In effect, the formal parameter is an alias for the actual parameter—another name for the same memory location.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smtClean="0"/>
              <a:t>Chapter Eighteen</a:t>
            </a:r>
            <a:endParaRPr lang="en-US"/>
          </a:p>
        </p:txBody>
      </p:sp>
      <p:sp>
        <p:nvSpPr>
          <p:cNvPr id="11" name="Footer Placeholder 4"/>
          <p:cNvSpPr>
            <a:spLocks noGrp="1"/>
          </p:cNvSpPr>
          <p:nvPr>
            <p:ph type="ftr" sz="quarter" idx="11"/>
          </p:nvPr>
        </p:nvSpPr>
        <p:spPr/>
        <p:txBody>
          <a:bodyPr/>
          <a:lstStyle/>
          <a:p>
            <a:r>
              <a:rPr lang="en-US" smtClean="0"/>
              <a:t>Modern Programming Languages, 2nd ed.</a:t>
            </a:r>
            <a:endParaRPr lang="en-US"/>
          </a:p>
        </p:txBody>
      </p:sp>
      <p:sp>
        <p:nvSpPr>
          <p:cNvPr id="12" name="Slide Number Placeholder 5"/>
          <p:cNvSpPr>
            <a:spLocks noGrp="1"/>
          </p:cNvSpPr>
          <p:nvPr>
            <p:ph type="sldNum" sz="quarter" idx="12"/>
          </p:nvPr>
        </p:nvSpPr>
        <p:spPr/>
        <p:txBody>
          <a:bodyPr/>
          <a:lstStyle/>
          <a:p>
            <a:fld id="{C7FC12B0-9BEA-3844-B379-24CD624F6361}" type="slidenum">
              <a:rPr lang="en-US"/>
              <a:pPr/>
              <a:t>25</a:t>
            </a:fld>
            <a:endParaRPr lang="en-US"/>
          </a:p>
        </p:txBody>
      </p:sp>
      <p:sp>
        <p:nvSpPr>
          <p:cNvPr id="576514" name="Rectangle 2"/>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6515" name="Text Box 3"/>
          <p:cNvSpPr txBox="1">
            <a:spLocks noChangeArrowheads="1"/>
          </p:cNvSpPr>
          <p:nvPr/>
        </p:nvSpPr>
        <p:spPr bwMode="auto">
          <a:xfrm>
            <a:off x="914400" y="609600"/>
            <a:ext cx="7086600" cy="2225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Times New Roman" pitchFamily="-108" charset="0"/>
                <a:cs typeface="Times New Roman" pitchFamily="-108" charset="0"/>
              </a:rPr>
              <a:t>void plus(int a, by-reference int b) {</a:t>
            </a:r>
            <a:r>
              <a:rPr lang="en-US" sz="2000" b="1">
                <a:solidFill>
                  <a:srgbClr val="000000"/>
                </a:solidFill>
                <a:latin typeface="Courier New" pitchFamily="-108" charset="0"/>
                <a:ea typeface="Arial Unicode MS" pitchFamily="-108" charset="0"/>
                <a:cs typeface="Arial Unicode MS" pitchFamily="-108" charset="0"/>
              </a:rPr>
              <a:t/>
            </a:r>
            <a:br>
              <a:rPr lang="en-US" sz="2000" b="1">
                <a:solidFill>
                  <a:srgbClr val="000000"/>
                </a:solidFill>
                <a:latin typeface="Courier New" pitchFamily="-108" charset="0"/>
                <a:ea typeface="Arial Unicode MS" pitchFamily="-108" charset="0"/>
                <a:cs typeface="Arial Unicode MS" pitchFamily="-108" charset="0"/>
              </a:rPr>
            </a:br>
            <a:r>
              <a:rPr lang="en-US" sz="2000" b="1">
                <a:solidFill>
                  <a:srgbClr val="000000"/>
                </a:solidFill>
                <a:latin typeface="Courier New" pitchFamily="-108" charset="0"/>
                <a:ea typeface="Times New Roman" pitchFamily="-108" charset="0"/>
                <a:cs typeface="Times New Roman" pitchFamily="-108" charset="0"/>
              </a:rPr>
              <a:t>  b += a;</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void f()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x = 3;</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plus(4, x);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Courier New" pitchFamily="-108" charset="0"/>
                <a:cs typeface="Courier New" pitchFamily="-108" charset="0"/>
              </a:rPr>
              <a:t>}</a:t>
            </a:r>
          </a:p>
        </p:txBody>
      </p:sp>
      <p:sp>
        <p:nvSpPr>
          <p:cNvPr id="576516" name="Rectangle 4"/>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6517" name="Text Box 5"/>
          <p:cNvSpPr txBox="1">
            <a:spLocks noChangeArrowheads="1"/>
          </p:cNvSpPr>
          <p:nvPr/>
        </p:nvSpPr>
        <p:spPr bwMode="auto">
          <a:xfrm>
            <a:off x="838200" y="4876800"/>
            <a:ext cx="1905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When </a:t>
            </a:r>
            <a:r>
              <a:rPr lang="en-US" b="1">
                <a:latin typeface="Courier New" pitchFamily="-108" charset="0"/>
              </a:rPr>
              <a:t>plus</a:t>
            </a:r>
            <a:r>
              <a:rPr lang="en-US"/>
              <a:t> is starting</a:t>
            </a:r>
          </a:p>
        </p:txBody>
      </p:sp>
      <p:sp>
        <p:nvSpPr>
          <p:cNvPr id="576518" name="Rectangle 6"/>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6519" name="Rectangle 7"/>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6522" name="Rectangle 10"/>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14" name="Rectangle 13"/>
          <p:cNvSpPr/>
          <p:nvPr/>
        </p:nvSpPr>
        <p:spPr bwMode="auto">
          <a:xfrm>
            <a:off x="67056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5" name="Rectangle 14"/>
          <p:cNvSpPr/>
          <p:nvPr/>
        </p:nvSpPr>
        <p:spPr bwMode="auto">
          <a:xfrm>
            <a:off x="67056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6" name="Rectangle 15"/>
          <p:cNvSpPr/>
          <p:nvPr/>
        </p:nvSpPr>
        <p:spPr bwMode="auto">
          <a:xfrm>
            <a:off x="67056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x</a:t>
            </a:r>
            <a:r>
              <a:rPr lang="en-US" sz="1800" b="1" dirty="0" smtClean="0">
                <a:latin typeface="Courier New"/>
                <a:cs typeface="Courier New"/>
              </a:rPr>
              <a:t>: </a:t>
            </a:r>
            <a:r>
              <a:rPr lang="en-US" sz="1800" b="1" dirty="0" smtClean="0">
                <a:latin typeface="Courier New"/>
                <a:cs typeface="Courier New"/>
              </a:rPr>
              <a:t>3</a:t>
            </a:r>
            <a:endParaRPr lang="en-US" sz="1800" b="1" dirty="0">
              <a:latin typeface="Courier New"/>
              <a:cs typeface="Courier New"/>
            </a:endParaRPr>
          </a:p>
        </p:txBody>
      </p:sp>
      <p:sp>
        <p:nvSpPr>
          <p:cNvPr id="17" name="Rectangle 16"/>
          <p:cNvSpPr/>
          <p:nvPr/>
        </p:nvSpPr>
        <p:spPr bwMode="auto">
          <a:xfrm>
            <a:off x="3886200" y="4114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8" name="Rectangle 17"/>
          <p:cNvSpPr/>
          <p:nvPr/>
        </p:nvSpPr>
        <p:spPr bwMode="auto">
          <a:xfrm>
            <a:off x="38862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9" name="Rectangle 18"/>
          <p:cNvSpPr/>
          <p:nvPr/>
        </p:nvSpPr>
        <p:spPr bwMode="auto">
          <a:xfrm>
            <a:off x="38862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a:latin typeface="Courier New"/>
                <a:cs typeface="Courier New"/>
              </a:rPr>
              <a:t>a</a:t>
            </a:r>
            <a:r>
              <a:rPr lang="en-US" sz="1800" b="1" dirty="0" smtClean="0">
                <a:latin typeface="Courier New"/>
                <a:cs typeface="Courier New"/>
              </a:rPr>
              <a:t>: 4</a:t>
            </a:r>
            <a:endParaRPr lang="en-US" sz="1800" b="1" dirty="0">
              <a:latin typeface="Courier New"/>
              <a:cs typeface="Courier New"/>
            </a:endParaRPr>
          </a:p>
        </p:txBody>
      </p:sp>
      <p:sp>
        <p:nvSpPr>
          <p:cNvPr id="20" name="Rectangle 19"/>
          <p:cNvSpPr/>
          <p:nvPr/>
        </p:nvSpPr>
        <p:spPr bwMode="auto">
          <a:xfrm>
            <a:off x="3886200" y="1447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21" name="Curved Connector 20"/>
          <p:cNvCxnSpPr/>
          <p:nvPr/>
        </p:nvCxnSpPr>
        <p:spPr bwMode="auto">
          <a:xfrm rot="10800000" flipV="1">
            <a:off x="3886200" y="1714500"/>
            <a:ext cx="1588" cy="1066800"/>
          </a:xfrm>
          <a:prstGeom prst="curvedConnector3">
            <a:avLst>
              <a:gd name="adj1" fmla="val 27440365"/>
            </a:avLst>
          </a:prstGeom>
          <a:solidFill>
            <a:schemeClr val="accent1"/>
          </a:solidFill>
          <a:ln w="9525" cap="flat" cmpd="sng" algn="ctr">
            <a:solidFill>
              <a:schemeClr val="tx1"/>
            </a:solidFill>
            <a:prstDash val="solid"/>
            <a:round/>
            <a:headEnd type="none" w="med" len="med"/>
            <a:tailEnd type="triangle" w="lg" len="lg"/>
          </a:ln>
          <a:effectLst/>
        </p:spPr>
      </p:cxnSp>
      <p:cxnSp>
        <p:nvCxnSpPr>
          <p:cNvPr id="22" name="Curved Connector 21"/>
          <p:cNvCxnSpPr>
            <a:stCxn id="17" idx="3"/>
            <a:endCxn id="16" idx="1"/>
          </p:cNvCxnSpPr>
          <p:nvPr/>
        </p:nvCxnSpPr>
        <p:spPr bwMode="auto">
          <a:xfrm flipV="1">
            <a:off x="5943600" y="2781300"/>
            <a:ext cx="762000" cy="16002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23" name="Rectangle 22"/>
          <p:cNvSpPr/>
          <p:nvPr/>
        </p:nvSpPr>
        <p:spPr bwMode="auto">
          <a:xfrm>
            <a:off x="38862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b</a:t>
            </a:r>
            <a:r>
              <a:rPr lang="en-US" sz="1800" b="1" dirty="0" smtClean="0">
                <a:latin typeface="Courier New"/>
                <a:cs typeface="Courier New"/>
              </a:rPr>
              <a:t>: </a:t>
            </a:r>
            <a:endParaRPr lang="en-US" sz="1800" b="1" dirty="0">
              <a:latin typeface="Courier New"/>
              <a:cs typeface="Courier New"/>
            </a:endParaRPr>
          </a:p>
        </p:txBody>
      </p:sp>
      <p:cxnSp>
        <p:nvCxnSpPr>
          <p:cNvPr id="25" name="Curved Connector 24"/>
          <p:cNvCxnSpPr/>
          <p:nvPr/>
        </p:nvCxnSpPr>
        <p:spPr bwMode="auto">
          <a:xfrm flipV="1">
            <a:off x="5029200" y="2819400"/>
            <a:ext cx="2362200" cy="533400"/>
          </a:xfrm>
          <a:prstGeom prst="curvedConnector3">
            <a:avLst>
              <a:gd name="adj1" fmla="val 51504"/>
            </a:avLst>
          </a:prstGeom>
          <a:solidFill>
            <a:schemeClr val="accent1"/>
          </a:solidFill>
          <a:ln w="9525" cap="flat" cmpd="sng" algn="ctr">
            <a:solidFill>
              <a:schemeClr val="tx1"/>
            </a:solidFill>
            <a:prstDash val="solid"/>
            <a:round/>
            <a:headEnd type="none" w="med" len="med"/>
            <a:tailEnd type="triangle" w="lg" len="lg"/>
          </a:ln>
          <a:effectLst/>
        </p:spPr>
      </p:cxnSp>
      <p:sp>
        <p:nvSpPr>
          <p:cNvPr id="27" name="TextBox 26"/>
          <p:cNvSpPr txBox="1"/>
          <p:nvPr/>
        </p:nvSpPr>
        <p:spPr>
          <a:xfrm>
            <a:off x="8996355" y="2255658"/>
            <a:ext cx="184666" cy="461665"/>
          </a:xfrm>
          <a:prstGeom prst="rect">
            <a:avLst/>
          </a:prstGeom>
          <a:noFill/>
        </p:spPr>
        <p:txBody>
          <a:bodyPr wrap="none" rtlCol="0">
            <a:spAutoFit/>
          </a:bodyPr>
          <a:lstStyle/>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r>
              <a:rPr lang="en-US" smtClean="0"/>
              <a:t>Chapter Eighteen</a:t>
            </a:r>
            <a:endParaRPr lang="en-US"/>
          </a:p>
        </p:txBody>
      </p:sp>
      <p:sp>
        <p:nvSpPr>
          <p:cNvPr id="12" name="Footer Placeholder 4"/>
          <p:cNvSpPr>
            <a:spLocks noGrp="1"/>
          </p:cNvSpPr>
          <p:nvPr>
            <p:ph type="ftr" sz="quarter" idx="11"/>
          </p:nvPr>
        </p:nvSpPr>
        <p:spPr/>
        <p:txBody>
          <a:bodyPr/>
          <a:lstStyle/>
          <a:p>
            <a:r>
              <a:rPr lang="en-US" smtClean="0"/>
              <a:t>Modern Programming Languages, 2nd ed.</a:t>
            </a:r>
            <a:endParaRPr lang="en-US"/>
          </a:p>
        </p:txBody>
      </p:sp>
      <p:sp>
        <p:nvSpPr>
          <p:cNvPr id="13" name="Slide Number Placeholder 5"/>
          <p:cNvSpPr>
            <a:spLocks noGrp="1"/>
          </p:cNvSpPr>
          <p:nvPr>
            <p:ph type="sldNum" sz="quarter" idx="12"/>
          </p:nvPr>
        </p:nvSpPr>
        <p:spPr/>
        <p:txBody>
          <a:bodyPr/>
          <a:lstStyle/>
          <a:p>
            <a:fld id="{1A0149CB-378A-D74F-9F4F-9F3C77166B0C}" type="slidenum">
              <a:rPr lang="en-US"/>
              <a:pPr/>
              <a:t>26</a:t>
            </a:fld>
            <a:endParaRPr lang="en-US"/>
          </a:p>
        </p:txBody>
      </p:sp>
      <p:sp>
        <p:nvSpPr>
          <p:cNvPr id="577538" name="Rectangle 2"/>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7539" name="Text Box 3"/>
          <p:cNvSpPr txBox="1">
            <a:spLocks noChangeArrowheads="1"/>
          </p:cNvSpPr>
          <p:nvPr/>
        </p:nvSpPr>
        <p:spPr bwMode="auto">
          <a:xfrm>
            <a:off x="914400" y="609600"/>
            <a:ext cx="7086600" cy="2225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Times New Roman" pitchFamily="-108" charset="0"/>
                <a:cs typeface="Times New Roman" pitchFamily="-108" charset="0"/>
              </a:rPr>
              <a:t>void plus(int a, by-reference int b) {</a:t>
            </a:r>
            <a:r>
              <a:rPr lang="en-US" sz="2000" b="1">
                <a:solidFill>
                  <a:srgbClr val="000000"/>
                </a:solidFill>
                <a:latin typeface="Courier New" pitchFamily="-108" charset="0"/>
                <a:ea typeface="Arial Unicode MS" pitchFamily="-108" charset="0"/>
                <a:cs typeface="Arial Unicode MS" pitchFamily="-108" charset="0"/>
              </a:rPr>
              <a:t/>
            </a:r>
            <a:br>
              <a:rPr lang="en-US" sz="2000" b="1">
                <a:solidFill>
                  <a:srgbClr val="000000"/>
                </a:solidFill>
                <a:latin typeface="Courier New" pitchFamily="-108" charset="0"/>
                <a:ea typeface="Arial Unicode MS" pitchFamily="-108" charset="0"/>
                <a:cs typeface="Arial Unicode MS" pitchFamily="-108" charset="0"/>
              </a:rPr>
            </a:br>
            <a:r>
              <a:rPr lang="en-US" sz="2000" b="1">
                <a:solidFill>
                  <a:srgbClr val="000000"/>
                </a:solidFill>
                <a:latin typeface="Courier New" pitchFamily="-108" charset="0"/>
                <a:ea typeface="Times New Roman" pitchFamily="-108" charset="0"/>
                <a:cs typeface="Times New Roman" pitchFamily="-108" charset="0"/>
              </a:rPr>
              <a:t>  b += a;</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void f()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x = 3;</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plus(4, x);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Courier New" pitchFamily="-108" charset="0"/>
                <a:cs typeface="Courier New" pitchFamily="-108" charset="0"/>
              </a:rPr>
              <a:t>}</a:t>
            </a:r>
          </a:p>
        </p:txBody>
      </p:sp>
      <p:sp>
        <p:nvSpPr>
          <p:cNvPr id="577540" name="Rectangle 4"/>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7541" name="Text Box 5"/>
          <p:cNvSpPr txBox="1">
            <a:spLocks noChangeArrowheads="1"/>
          </p:cNvSpPr>
          <p:nvPr/>
        </p:nvSpPr>
        <p:spPr bwMode="auto">
          <a:xfrm>
            <a:off x="838200" y="4876800"/>
            <a:ext cx="1905000" cy="11874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When </a:t>
            </a:r>
            <a:r>
              <a:rPr lang="en-US" b="1">
                <a:latin typeface="Courier New" pitchFamily="-108" charset="0"/>
              </a:rPr>
              <a:t>plus</a:t>
            </a:r>
            <a:r>
              <a:rPr lang="en-US"/>
              <a:t> has made the assignment</a:t>
            </a:r>
          </a:p>
        </p:txBody>
      </p:sp>
      <p:sp>
        <p:nvSpPr>
          <p:cNvPr id="577542" name="Rectangle 6"/>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7543" name="Rectangle 7"/>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7544" name="Rectangle 8"/>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77547" name="Rectangle 11"/>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grpSp>
        <p:nvGrpSpPr>
          <p:cNvPr id="14" name="Group 13"/>
          <p:cNvGrpSpPr/>
          <p:nvPr/>
        </p:nvGrpSpPr>
        <p:grpSpPr>
          <a:xfrm>
            <a:off x="3886200" y="1447800"/>
            <a:ext cx="4876800" cy="3200400"/>
            <a:chOff x="3886200" y="1447800"/>
            <a:chExt cx="4876800" cy="3200400"/>
          </a:xfrm>
        </p:grpSpPr>
        <p:sp>
          <p:nvSpPr>
            <p:cNvPr id="15" name="Rectangle 14"/>
            <p:cNvSpPr/>
            <p:nvPr/>
          </p:nvSpPr>
          <p:spPr bwMode="auto">
            <a:xfrm>
              <a:off x="67056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6" name="Rectangle 15"/>
            <p:cNvSpPr/>
            <p:nvPr/>
          </p:nvSpPr>
          <p:spPr bwMode="auto">
            <a:xfrm>
              <a:off x="67056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7" name="Rectangle 16"/>
            <p:cNvSpPr/>
            <p:nvPr/>
          </p:nvSpPr>
          <p:spPr bwMode="auto">
            <a:xfrm>
              <a:off x="67056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x</a:t>
              </a:r>
              <a:r>
                <a:rPr lang="en-US" sz="1800" b="1" dirty="0" smtClean="0">
                  <a:latin typeface="Courier New"/>
                  <a:cs typeface="Courier New"/>
                </a:rPr>
                <a:t>: </a:t>
              </a:r>
              <a:r>
                <a:rPr lang="en-US" sz="1800" b="1" dirty="0" smtClean="0">
                  <a:solidFill>
                    <a:srgbClr val="FF0000"/>
                  </a:solidFill>
                  <a:latin typeface="Courier New"/>
                  <a:cs typeface="Courier New"/>
                </a:rPr>
                <a:t>7</a:t>
              </a:r>
              <a:endParaRPr lang="en-US" sz="1800" b="1" dirty="0">
                <a:solidFill>
                  <a:srgbClr val="FF0000"/>
                </a:solidFill>
                <a:latin typeface="Courier New"/>
                <a:cs typeface="Courier New"/>
              </a:endParaRPr>
            </a:p>
          </p:txBody>
        </p:sp>
        <p:sp>
          <p:nvSpPr>
            <p:cNvPr id="18" name="Rectangle 17"/>
            <p:cNvSpPr/>
            <p:nvPr/>
          </p:nvSpPr>
          <p:spPr bwMode="auto">
            <a:xfrm>
              <a:off x="3886200" y="4114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9" name="Rectangle 18"/>
            <p:cNvSpPr/>
            <p:nvPr/>
          </p:nvSpPr>
          <p:spPr bwMode="auto">
            <a:xfrm>
              <a:off x="3886200" y="3581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20" name="Rectangle 19"/>
            <p:cNvSpPr/>
            <p:nvPr/>
          </p:nvSpPr>
          <p:spPr bwMode="auto">
            <a:xfrm>
              <a:off x="3886200" y="2514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a:latin typeface="Courier New"/>
                  <a:cs typeface="Courier New"/>
                </a:rPr>
                <a:t>a</a:t>
              </a:r>
              <a:r>
                <a:rPr lang="en-US" sz="1800" b="1" dirty="0" smtClean="0">
                  <a:latin typeface="Courier New"/>
                  <a:cs typeface="Courier New"/>
                </a:rPr>
                <a:t>: 4</a:t>
              </a:r>
              <a:endParaRPr lang="en-US" sz="1800" b="1" dirty="0">
                <a:latin typeface="Courier New"/>
                <a:cs typeface="Courier New"/>
              </a:endParaRPr>
            </a:p>
          </p:txBody>
        </p:sp>
        <p:sp>
          <p:nvSpPr>
            <p:cNvPr id="21" name="Rectangle 20"/>
            <p:cNvSpPr/>
            <p:nvPr/>
          </p:nvSpPr>
          <p:spPr bwMode="auto">
            <a:xfrm>
              <a:off x="3886200" y="1447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22" name="Curved Connector 21"/>
            <p:cNvCxnSpPr/>
            <p:nvPr/>
          </p:nvCxnSpPr>
          <p:spPr bwMode="auto">
            <a:xfrm rot="10800000" flipV="1">
              <a:off x="3886200" y="1714500"/>
              <a:ext cx="1588" cy="1066800"/>
            </a:xfrm>
            <a:prstGeom prst="curvedConnector3">
              <a:avLst>
                <a:gd name="adj1" fmla="val 27440365"/>
              </a:avLst>
            </a:prstGeom>
            <a:solidFill>
              <a:schemeClr val="accent1"/>
            </a:solidFill>
            <a:ln w="9525" cap="flat" cmpd="sng" algn="ctr">
              <a:solidFill>
                <a:schemeClr val="tx1"/>
              </a:solidFill>
              <a:prstDash val="solid"/>
              <a:round/>
              <a:headEnd type="none" w="med" len="med"/>
              <a:tailEnd type="triangle" w="lg" len="lg"/>
            </a:ln>
            <a:effectLst/>
          </p:spPr>
        </p:cxnSp>
        <p:cxnSp>
          <p:nvCxnSpPr>
            <p:cNvPr id="23" name="Curved Connector 22"/>
            <p:cNvCxnSpPr>
              <a:stCxn id="18" idx="3"/>
              <a:endCxn id="17" idx="1"/>
            </p:cNvCxnSpPr>
            <p:nvPr/>
          </p:nvCxnSpPr>
          <p:spPr bwMode="auto">
            <a:xfrm flipV="1">
              <a:off x="5943600" y="2781300"/>
              <a:ext cx="762000" cy="16002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24" name="Rectangle 23"/>
            <p:cNvSpPr/>
            <p:nvPr/>
          </p:nvSpPr>
          <p:spPr bwMode="auto">
            <a:xfrm>
              <a:off x="3886200" y="3048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b</a:t>
              </a:r>
              <a:r>
                <a:rPr lang="en-US" sz="1800" b="1" dirty="0" smtClean="0">
                  <a:latin typeface="Courier New"/>
                  <a:cs typeface="Courier New"/>
                </a:rPr>
                <a:t>: </a:t>
              </a:r>
              <a:endParaRPr lang="en-US" sz="1800" b="1" dirty="0">
                <a:latin typeface="Courier New"/>
                <a:cs typeface="Courier New"/>
              </a:endParaRPr>
            </a:p>
          </p:txBody>
        </p:sp>
        <p:cxnSp>
          <p:nvCxnSpPr>
            <p:cNvPr id="25" name="Curved Connector 24"/>
            <p:cNvCxnSpPr/>
            <p:nvPr/>
          </p:nvCxnSpPr>
          <p:spPr bwMode="auto">
            <a:xfrm flipV="1">
              <a:off x="5029200" y="2819400"/>
              <a:ext cx="2362200" cy="533400"/>
            </a:xfrm>
            <a:prstGeom prst="curvedConnector3">
              <a:avLst>
                <a:gd name="adj1" fmla="val 51504"/>
              </a:avLst>
            </a:prstGeom>
            <a:solidFill>
              <a:schemeClr val="accent1"/>
            </a:solidFill>
            <a:ln w="9525" cap="flat" cmpd="sng" algn="ctr">
              <a:solidFill>
                <a:schemeClr val="tx1"/>
              </a:solidFill>
              <a:prstDash val="solid"/>
              <a:round/>
              <a:headEnd type="none" w="med" len="med"/>
              <a:tailEnd type="triangle" w="lg" len="lg"/>
            </a:ln>
            <a:effectLst/>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Implementing Reference</a:t>
            </a:r>
          </a:p>
        </p:txBody>
      </p:sp>
      <p:sp>
        <p:nvSpPr>
          <p:cNvPr id="8" name="Date Placeholder 3"/>
          <p:cNvSpPr>
            <a:spLocks noGrp="1"/>
          </p:cNvSpPr>
          <p:nvPr>
            <p:ph type="dt" sz="half" idx="10"/>
          </p:nvPr>
        </p:nvSpPr>
        <p:spPr/>
        <p:txBody>
          <a:bodyPr/>
          <a:lstStyle/>
          <a:p>
            <a:r>
              <a:rPr lang="en-US" smtClean="0"/>
              <a:t>Chapter Eighteen</a:t>
            </a:r>
            <a:endParaRPr lang="en-US"/>
          </a:p>
        </p:txBody>
      </p:sp>
      <p:sp>
        <p:nvSpPr>
          <p:cNvPr id="9" name="Footer Placeholder 4"/>
          <p:cNvSpPr>
            <a:spLocks noGrp="1"/>
          </p:cNvSpPr>
          <p:nvPr>
            <p:ph type="ftr" sz="quarter" idx="11"/>
          </p:nvPr>
        </p:nvSpPr>
        <p:spPr/>
        <p:txBody>
          <a:bodyPr/>
          <a:lstStyle/>
          <a:p>
            <a:r>
              <a:rPr lang="en-US" smtClean="0"/>
              <a:t>Modern Programming Languages, 2nd ed.</a:t>
            </a:r>
            <a:endParaRPr lang="en-US"/>
          </a:p>
        </p:txBody>
      </p:sp>
      <p:sp>
        <p:nvSpPr>
          <p:cNvPr id="10" name="Slide Number Placeholder 5"/>
          <p:cNvSpPr>
            <a:spLocks noGrp="1"/>
          </p:cNvSpPr>
          <p:nvPr>
            <p:ph type="sldNum" sz="quarter" idx="12"/>
          </p:nvPr>
        </p:nvSpPr>
        <p:spPr/>
        <p:txBody>
          <a:bodyPr/>
          <a:lstStyle/>
          <a:p>
            <a:fld id="{BEB5F4DE-4929-5E42-8529-495E8EE96B55}" type="slidenum">
              <a:rPr lang="en-US"/>
              <a:pPr/>
              <a:t>27</a:t>
            </a:fld>
            <a:endParaRPr lang="en-US"/>
          </a:p>
        </p:txBody>
      </p:sp>
      <p:sp>
        <p:nvSpPr>
          <p:cNvPr id="578564" name="Text Box 4"/>
          <p:cNvSpPr txBox="1">
            <a:spLocks noChangeArrowheads="1"/>
          </p:cNvSpPr>
          <p:nvPr/>
        </p:nvSpPr>
        <p:spPr bwMode="auto">
          <a:xfrm>
            <a:off x="914400" y="3810000"/>
            <a:ext cx="4419600" cy="2225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Courier New" pitchFamily="-108" charset="0"/>
                <a:cs typeface="Courier New" pitchFamily="-108" charset="0"/>
              </a:rPr>
              <a:t>void plus(int a, int *b) {</a:t>
            </a:r>
            <a:r>
              <a:rPr lang="en-US" sz="2000" b="1">
                <a:solidFill>
                  <a:srgbClr val="000000"/>
                </a:solidFill>
                <a:latin typeface="Courier New" pitchFamily="-108" charset="0"/>
                <a:ea typeface="Arial Unicode MS" pitchFamily="-108" charset="0"/>
                <a:cs typeface="Arial Unicode MS" pitchFamily="-108" charset="0"/>
              </a:rPr>
              <a:t/>
            </a:r>
            <a:br>
              <a:rPr lang="en-US" sz="2000" b="1">
                <a:solidFill>
                  <a:srgbClr val="000000"/>
                </a:solidFill>
                <a:latin typeface="Courier New" pitchFamily="-108" charset="0"/>
                <a:ea typeface="Arial Unicode MS" pitchFamily="-108" charset="0"/>
                <a:cs typeface="Arial Unicode MS" pitchFamily="-108" charset="0"/>
              </a:rPr>
            </a:br>
            <a:r>
              <a:rPr lang="en-US" sz="2000" b="1">
                <a:solidFill>
                  <a:srgbClr val="000000"/>
                </a:solidFill>
                <a:latin typeface="Courier New" pitchFamily="-108" charset="0"/>
                <a:ea typeface="Courier New" pitchFamily="-108" charset="0"/>
                <a:cs typeface="Courier New" pitchFamily="-108" charset="0"/>
              </a:rPr>
              <a:t>  *b += a;</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void f() {</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int x = 3;</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plus(4, &amp;x); </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a:t>
            </a:r>
            <a:endParaRPr lang="en-US" sz="2000"/>
          </a:p>
        </p:txBody>
      </p:sp>
      <p:sp>
        <p:nvSpPr>
          <p:cNvPr id="578565" name="Text Box 5"/>
          <p:cNvSpPr txBox="1">
            <a:spLocks noChangeArrowheads="1"/>
          </p:cNvSpPr>
          <p:nvPr/>
        </p:nvSpPr>
        <p:spPr bwMode="auto">
          <a:xfrm>
            <a:off x="914400" y="1676400"/>
            <a:ext cx="3200400" cy="457200"/>
          </a:xfrm>
          <a:prstGeom prst="rect">
            <a:avLst/>
          </a:prstGeom>
          <a:noFill/>
          <a:ln w="9525">
            <a:noFill/>
            <a:miter lim="800000"/>
            <a:headEnd/>
            <a:tailEnd/>
          </a:ln>
          <a:effectLst/>
        </p:spPr>
        <p:txBody>
          <a:bodyPr>
            <a:prstTxWarp prst="textNoShape">
              <a:avLst/>
            </a:prstTxWarp>
            <a:spAutoFit/>
          </a:bodyPr>
          <a:lstStyle/>
          <a:p>
            <a:pPr>
              <a:spcBef>
                <a:spcPct val="50000"/>
              </a:spcBef>
            </a:pPr>
            <a:endParaRPr lang="en-US"/>
          </a:p>
        </p:txBody>
      </p:sp>
      <p:sp>
        <p:nvSpPr>
          <p:cNvPr id="578566" name="Text Box 6"/>
          <p:cNvSpPr txBox="1">
            <a:spLocks noChangeArrowheads="1"/>
          </p:cNvSpPr>
          <p:nvPr/>
        </p:nvSpPr>
        <p:spPr bwMode="auto">
          <a:xfrm>
            <a:off x="914400" y="1371600"/>
            <a:ext cx="7086600" cy="2225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Times New Roman" pitchFamily="-108" charset="0"/>
                <a:cs typeface="Times New Roman" pitchFamily="-108" charset="0"/>
              </a:rPr>
              <a:t>void plus(int a, by-reference int b) {</a:t>
            </a:r>
            <a:r>
              <a:rPr lang="en-US" sz="2000" b="1">
                <a:solidFill>
                  <a:srgbClr val="000000"/>
                </a:solidFill>
                <a:latin typeface="Courier New" pitchFamily="-108" charset="0"/>
                <a:ea typeface="Arial Unicode MS" pitchFamily="-108" charset="0"/>
                <a:cs typeface="Arial Unicode MS" pitchFamily="-108" charset="0"/>
              </a:rPr>
              <a:t/>
            </a:r>
            <a:br>
              <a:rPr lang="en-US" sz="2000" b="1">
                <a:solidFill>
                  <a:srgbClr val="000000"/>
                </a:solidFill>
                <a:latin typeface="Courier New" pitchFamily="-108" charset="0"/>
                <a:ea typeface="Arial Unicode MS" pitchFamily="-108" charset="0"/>
                <a:cs typeface="Arial Unicode MS" pitchFamily="-108" charset="0"/>
              </a:rPr>
            </a:br>
            <a:r>
              <a:rPr lang="en-US" sz="2000" b="1">
                <a:solidFill>
                  <a:srgbClr val="000000"/>
                </a:solidFill>
                <a:latin typeface="Courier New" pitchFamily="-108" charset="0"/>
                <a:ea typeface="Times New Roman" pitchFamily="-108" charset="0"/>
                <a:cs typeface="Times New Roman" pitchFamily="-108" charset="0"/>
              </a:rPr>
              <a:t>  b += a;</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void f()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x = 3;</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plus(4, x);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Courier New" pitchFamily="-108" charset="0"/>
                <a:cs typeface="Courier New" pitchFamily="-108" charset="0"/>
              </a:rPr>
              <a:t>}</a:t>
            </a:r>
          </a:p>
        </p:txBody>
      </p:sp>
      <p:sp>
        <p:nvSpPr>
          <p:cNvPr id="578567" name="Text Box 7"/>
          <p:cNvSpPr txBox="1">
            <a:spLocks noChangeArrowheads="1"/>
          </p:cNvSpPr>
          <p:nvPr/>
        </p:nvSpPr>
        <p:spPr bwMode="auto">
          <a:xfrm>
            <a:off x="4114800" y="4800600"/>
            <a:ext cx="4343400" cy="1004888"/>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C implementation</a:t>
            </a:r>
          </a:p>
          <a:p>
            <a:pPr>
              <a:spcBef>
                <a:spcPct val="50000"/>
              </a:spcBef>
            </a:pPr>
            <a:r>
              <a:rPr lang="en-US" i="1"/>
              <a:t>By-reference = address by value</a:t>
            </a:r>
          </a:p>
        </p:txBody>
      </p:sp>
      <p:sp>
        <p:nvSpPr>
          <p:cNvPr id="578568" name="Text Box 8"/>
          <p:cNvSpPr txBox="1">
            <a:spLocks noChangeArrowheads="1"/>
          </p:cNvSpPr>
          <p:nvPr/>
        </p:nvSpPr>
        <p:spPr bwMode="auto">
          <a:xfrm>
            <a:off x="4114800" y="1981200"/>
            <a:ext cx="43434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Previous example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r>
              <a:rPr lang="en-US"/>
              <a:t>Aliasing</a:t>
            </a:r>
          </a:p>
        </p:txBody>
      </p:sp>
      <p:sp>
        <p:nvSpPr>
          <p:cNvPr id="579587" name="Rectangle 3"/>
          <p:cNvSpPr>
            <a:spLocks noGrp="1" noChangeArrowheads="1"/>
          </p:cNvSpPr>
          <p:nvPr>
            <p:ph idx="1"/>
          </p:nvPr>
        </p:nvSpPr>
        <p:spPr>
          <a:xfrm>
            <a:off x="838200" y="1752600"/>
            <a:ext cx="7772400" cy="4343400"/>
          </a:xfrm>
        </p:spPr>
        <p:txBody>
          <a:bodyPr/>
          <a:lstStyle/>
          <a:p>
            <a:pPr>
              <a:lnSpc>
                <a:spcPct val="90000"/>
              </a:lnSpc>
            </a:pPr>
            <a:r>
              <a:rPr lang="en-US"/>
              <a:t>When two expressions have the same lvalue, they are </a:t>
            </a:r>
            <a:r>
              <a:rPr lang="en-US" i="1"/>
              <a:t>aliases</a:t>
            </a:r>
            <a:r>
              <a:rPr lang="en-US"/>
              <a:t> of each other</a:t>
            </a:r>
          </a:p>
          <a:p>
            <a:pPr>
              <a:lnSpc>
                <a:spcPct val="90000"/>
              </a:lnSpc>
            </a:pPr>
            <a:r>
              <a:rPr lang="en-US"/>
              <a:t>There are obvious cases:</a:t>
            </a:r>
            <a:br>
              <a:rPr lang="en-US"/>
            </a:br>
            <a:r>
              <a:rPr lang="en-US"/>
              <a:t/>
            </a:r>
            <a:br>
              <a:rPr lang="en-US"/>
            </a:br>
            <a:r>
              <a:rPr lang="en-US"/>
              <a:t/>
            </a:r>
            <a:br>
              <a:rPr lang="en-US"/>
            </a:br>
            <a:r>
              <a:rPr lang="en-US"/>
              <a:t/>
            </a:r>
            <a:br>
              <a:rPr lang="en-US"/>
            </a:br>
            <a:endParaRPr lang="en-US"/>
          </a:p>
          <a:p>
            <a:pPr>
              <a:lnSpc>
                <a:spcPct val="90000"/>
              </a:lnSpc>
            </a:pPr>
            <a:r>
              <a:rPr lang="en-US"/>
              <a:t>Passing by reference leads to less obvious cases…</a:t>
            </a:r>
          </a:p>
        </p:txBody>
      </p:sp>
      <p:sp>
        <p:nvSpPr>
          <p:cNvPr id="6" name="Date Placeholder 3"/>
          <p:cNvSpPr>
            <a:spLocks noGrp="1"/>
          </p:cNvSpPr>
          <p:nvPr>
            <p:ph type="dt" sz="half" idx="10"/>
          </p:nvPr>
        </p:nvSpPr>
        <p:spPr/>
        <p:txBody>
          <a:bodyPr/>
          <a:lstStyle/>
          <a:p>
            <a:r>
              <a:rPr lang="en-US" smtClean="0"/>
              <a:t>Chapter Eighteen</a:t>
            </a:r>
            <a:endParaRPr lang="en-US"/>
          </a:p>
        </p:txBody>
      </p:sp>
      <p:sp>
        <p:nvSpPr>
          <p:cNvPr id="7" name="Footer Placeholder 4"/>
          <p:cNvSpPr>
            <a:spLocks noGrp="1"/>
          </p:cNvSpPr>
          <p:nvPr>
            <p:ph type="ftr" sz="quarter" idx="11"/>
          </p:nvPr>
        </p:nvSpPr>
        <p:spPr/>
        <p:txBody>
          <a:bodyPr/>
          <a:lstStyle/>
          <a:p>
            <a:r>
              <a:rPr lang="en-US" smtClean="0"/>
              <a:t>Modern Programming Languages, 2nd ed.</a:t>
            </a:r>
            <a:endParaRPr lang="en-US"/>
          </a:p>
        </p:txBody>
      </p:sp>
      <p:sp>
        <p:nvSpPr>
          <p:cNvPr id="8" name="Slide Number Placeholder 5"/>
          <p:cNvSpPr>
            <a:spLocks noGrp="1"/>
          </p:cNvSpPr>
          <p:nvPr>
            <p:ph type="sldNum" sz="quarter" idx="12"/>
          </p:nvPr>
        </p:nvSpPr>
        <p:spPr/>
        <p:txBody>
          <a:bodyPr/>
          <a:lstStyle/>
          <a:p>
            <a:fld id="{2D828521-449A-A44B-ACCA-502C602B1B11}" type="slidenum">
              <a:rPr lang="en-US"/>
              <a:pPr/>
              <a:t>28</a:t>
            </a:fld>
            <a:endParaRPr lang="en-US"/>
          </a:p>
        </p:txBody>
      </p:sp>
      <p:sp>
        <p:nvSpPr>
          <p:cNvPr id="579588" name="Text Box 4"/>
          <p:cNvSpPr txBox="1">
            <a:spLocks noChangeArrowheads="1"/>
          </p:cNvSpPr>
          <p:nvPr/>
        </p:nvSpPr>
        <p:spPr bwMode="auto">
          <a:xfrm>
            <a:off x="1752600" y="3429000"/>
            <a:ext cx="7010400" cy="701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Courier New" pitchFamily="-108" charset="0"/>
                <a:cs typeface="Courier New" pitchFamily="-108" charset="0"/>
              </a:rPr>
              <a:t>ConsCell x = new ConsCell(0,null);</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ConsCell y = x;</a:t>
            </a:r>
            <a:endParaRPr lang="en-US" sz="2000"/>
          </a:p>
        </p:txBody>
      </p:sp>
      <p:sp>
        <p:nvSpPr>
          <p:cNvPr id="579589" name="Text Box 5"/>
          <p:cNvSpPr txBox="1">
            <a:spLocks noChangeArrowheads="1"/>
          </p:cNvSpPr>
          <p:nvPr/>
        </p:nvSpPr>
        <p:spPr bwMode="auto">
          <a:xfrm>
            <a:off x="1752600" y="4403725"/>
            <a:ext cx="70104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Courier New" pitchFamily="-108" charset="0"/>
                <a:cs typeface="Courier New" pitchFamily="-108" charset="0"/>
              </a:rPr>
              <a:t>A[i]=A[j]+A[k];</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0610" name="Rectangle 1026"/>
          <p:cNvSpPr>
            <a:spLocks noGrp="1" noChangeArrowheads="1"/>
          </p:cNvSpPr>
          <p:nvPr>
            <p:ph type="title"/>
          </p:nvPr>
        </p:nvSpPr>
        <p:spPr/>
        <p:txBody>
          <a:bodyPr/>
          <a:lstStyle/>
          <a:p>
            <a:r>
              <a:rPr lang="en-US"/>
              <a:t>Example</a:t>
            </a:r>
          </a:p>
        </p:txBody>
      </p:sp>
      <p:sp>
        <p:nvSpPr>
          <p:cNvPr id="5" name="Date Placeholder 3"/>
          <p:cNvSpPr>
            <a:spLocks noGrp="1"/>
          </p:cNvSpPr>
          <p:nvPr>
            <p:ph type="dt" sz="half" idx="10"/>
          </p:nvPr>
        </p:nvSpPr>
        <p:spPr/>
        <p:txBody>
          <a:bodyPr/>
          <a:lstStyle/>
          <a:p>
            <a:r>
              <a:rPr lang="en-US" smtClean="0"/>
              <a:t>Chapter Eighteen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6A54BC59-FDA0-F74E-8D6A-A6A84250A8FF}" type="slidenum">
              <a:rPr lang="en-US"/>
              <a:pPr/>
              <a:t>29</a:t>
            </a:fld>
            <a:endParaRPr lang="en-US"/>
          </a:p>
        </p:txBody>
      </p:sp>
      <p:sp>
        <p:nvSpPr>
          <p:cNvPr id="580612" name="Text Box 1028"/>
          <p:cNvSpPr txBox="1">
            <a:spLocks noChangeArrowheads="1"/>
          </p:cNvSpPr>
          <p:nvPr/>
        </p:nvSpPr>
        <p:spPr bwMode="auto">
          <a:xfrm>
            <a:off x="1600200" y="1524000"/>
            <a:ext cx="5791200" cy="40544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Courier New" pitchFamily="-108" charset="0"/>
                <a:cs typeface="Courier New" pitchFamily="-108" charset="0"/>
              </a:rPr>
              <a:t>void sigsum(by-reference int n, </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by-reference int ans) {</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ans = 0;</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int i = 1;</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while (i &lt;= n) ans += i++;</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Times New Roman" pitchFamily="-108" charset="0"/>
                <a:cs typeface="Times New Roman" pitchFamily="-108" charset="0"/>
              </a:rPr>
              <a:t>int f()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x,y;</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x = 10;</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sigsum(x,y);</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return y;</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a:t>
            </a:r>
            <a:endParaRPr lang="en-US" sz="2000"/>
          </a:p>
        </p:txBody>
      </p:sp>
      <p:sp>
        <p:nvSpPr>
          <p:cNvPr id="580613" name="Text Box 1029"/>
          <p:cNvSpPr txBox="1">
            <a:spLocks noChangeArrowheads="1"/>
          </p:cNvSpPr>
          <p:nvPr/>
        </p:nvSpPr>
        <p:spPr bwMode="auto">
          <a:xfrm>
            <a:off x="4800600" y="3657600"/>
            <a:ext cx="2514600" cy="1920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Courier New" pitchFamily="-108" charset="0"/>
                <a:cs typeface="Courier New" pitchFamily="-108" charset="0"/>
              </a:rPr>
              <a:t>int g() {</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int x;</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x = 10;</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sigsum(x,x);</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return x;</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t>Outline</a:t>
            </a:r>
          </a:p>
        </p:txBody>
      </p:sp>
      <p:sp>
        <p:nvSpPr>
          <p:cNvPr id="552963" name="Rectangle 3"/>
          <p:cNvSpPr>
            <a:spLocks noGrp="1" noChangeArrowheads="1"/>
          </p:cNvSpPr>
          <p:nvPr>
            <p:ph idx="1"/>
          </p:nvPr>
        </p:nvSpPr>
        <p:spPr>
          <a:xfrm>
            <a:off x="838200" y="1752600"/>
            <a:ext cx="7772400" cy="4495800"/>
          </a:xfrm>
        </p:spPr>
        <p:txBody>
          <a:bodyPr/>
          <a:lstStyle/>
          <a:p>
            <a:pPr>
              <a:lnSpc>
                <a:spcPct val="90000"/>
              </a:lnSpc>
            </a:pPr>
            <a:r>
              <a:rPr lang="en-US" sz="2800"/>
              <a:t>18.2  Parameter correspondence</a:t>
            </a:r>
          </a:p>
          <a:p>
            <a:pPr>
              <a:lnSpc>
                <a:spcPct val="90000"/>
              </a:lnSpc>
            </a:pPr>
            <a:r>
              <a:rPr lang="en-US" sz="2800"/>
              <a:t>Implementation techniques</a:t>
            </a:r>
          </a:p>
          <a:p>
            <a:pPr lvl="1">
              <a:lnSpc>
                <a:spcPct val="90000"/>
              </a:lnSpc>
            </a:pPr>
            <a:r>
              <a:rPr lang="en-US" sz="2400"/>
              <a:t>18.3  By value</a:t>
            </a:r>
          </a:p>
          <a:p>
            <a:pPr lvl="1">
              <a:lnSpc>
                <a:spcPct val="90000"/>
              </a:lnSpc>
            </a:pPr>
            <a:r>
              <a:rPr lang="en-US" sz="2400"/>
              <a:t>18.4  By result</a:t>
            </a:r>
          </a:p>
          <a:p>
            <a:pPr lvl="1">
              <a:lnSpc>
                <a:spcPct val="90000"/>
              </a:lnSpc>
            </a:pPr>
            <a:r>
              <a:rPr lang="en-US" sz="2400"/>
              <a:t>18.5  By value-result</a:t>
            </a:r>
          </a:p>
          <a:p>
            <a:pPr lvl="1">
              <a:lnSpc>
                <a:spcPct val="90000"/>
              </a:lnSpc>
            </a:pPr>
            <a:r>
              <a:rPr lang="en-US" sz="2400"/>
              <a:t>18.6  By reference</a:t>
            </a:r>
          </a:p>
          <a:p>
            <a:pPr lvl="1">
              <a:lnSpc>
                <a:spcPct val="90000"/>
              </a:lnSpc>
            </a:pPr>
            <a:r>
              <a:rPr lang="en-US" sz="2400"/>
              <a:t>18.7  By macro expansion</a:t>
            </a:r>
          </a:p>
          <a:p>
            <a:pPr lvl="1">
              <a:lnSpc>
                <a:spcPct val="90000"/>
              </a:lnSpc>
            </a:pPr>
            <a:r>
              <a:rPr lang="en-US" sz="2400"/>
              <a:t>18.8  By name</a:t>
            </a:r>
          </a:p>
          <a:p>
            <a:pPr lvl="1">
              <a:lnSpc>
                <a:spcPct val="90000"/>
              </a:lnSpc>
            </a:pPr>
            <a:r>
              <a:rPr lang="en-US" sz="2400"/>
              <a:t>18.9  By need</a:t>
            </a:r>
          </a:p>
          <a:p>
            <a:pPr>
              <a:lnSpc>
                <a:spcPct val="90000"/>
              </a:lnSpc>
            </a:pPr>
            <a:r>
              <a:rPr lang="en-US" sz="2800"/>
              <a:t>18.10  Specification issues</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22ED8845-7070-DD4B-9B75-E13C3862E788}"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smtClean="0"/>
              <a:t>Chapter Eighteen</a:t>
            </a:r>
            <a:endParaRPr lang="en-US"/>
          </a:p>
        </p:txBody>
      </p:sp>
      <p:sp>
        <p:nvSpPr>
          <p:cNvPr id="13" name="Footer Placeholder 4"/>
          <p:cNvSpPr>
            <a:spLocks noGrp="1"/>
          </p:cNvSpPr>
          <p:nvPr>
            <p:ph type="ftr" sz="quarter" idx="11"/>
          </p:nvPr>
        </p:nvSpPr>
        <p:spPr/>
        <p:txBody>
          <a:bodyPr/>
          <a:lstStyle/>
          <a:p>
            <a:r>
              <a:rPr lang="en-US" smtClean="0"/>
              <a:t>Modern Programming Languages, 2nd ed.</a:t>
            </a:r>
            <a:endParaRPr lang="en-US"/>
          </a:p>
        </p:txBody>
      </p:sp>
      <p:sp>
        <p:nvSpPr>
          <p:cNvPr id="14" name="Slide Number Placeholder 5"/>
          <p:cNvSpPr>
            <a:spLocks noGrp="1"/>
          </p:cNvSpPr>
          <p:nvPr>
            <p:ph type="sldNum" sz="quarter" idx="12"/>
          </p:nvPr>
        </p:nvSpPr>
        <p:spPr/>
        <p:txBody>
          <a:bodyPr/>
          <a:lstStyle/>
          <a:p>
            <a:fld id="{1924668D-E533-DC4C-A8F2-824FFADC6647}" type="slidenum">
              <a:rPr lang="en-US"/>
              <a:pPr/>
              <a:t>30</a:t>
            </a:fld>
            <a:endParaRPr lang="en-US"/>
          </a:p>
        </p:txBody>
      </p:sp>
      <p:sp>
        <p:nvSpPr>
          <p:cNvPr id="582658" name="Rectangle 2"/>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82659" name="Text Box 3"/>
          <p:cNvSpPr txBox="1">
            <a:spLocks noChangeArrowheads="1"/>
          </p:cNvSpPr>
          <p:nvPr/>
        </p:nvSpPr>
        <p:spPr bwMode="auto">
          <a:xfrm>
            <a:off x="914400" y="609600"/>
            <a:ext cx="7086600" cy="40544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a:solidFill>
                  <a:srgbClr val="000000"/>
                </a:solidFill>
                <a:latin typeface="Courier New" pitchFamily="-108" charset="0"/>
                <a:ea typeface="Courier New" pitchFamily="-108" charset="0"/>
                <a:cs typeface="Courier New" pitchFamily="-108" charset="0"/>
              </a:rPr>
              <a:t>void </a:t>
            </a:r>
            <a:r>
              <a:rPr lang="en-US" sz="2000" b="1" dirty="0" err="1">
                <a:solidFill>
                  <a:srgbClr val="000000"/>
                </a:solidFill>
                <a:latin typeface="Courier New" pitchFamily="-108" charset="0"/>
                <a:ea typeface="Courier New" pitchFamily="-108" charset="0"/>
                <a:cs typeface="Courier New" pitchFamily="-108" charset="0"/>
              </a:rPr>
              <a:t>sigsum(by</a:t>
            </a:r>
            <a:r>
              <a:rPr lang="en-US" sz="2000" b="1" dirty="0">
                <a:solidFill>
                  <a:srgbClr val="000000"/>
                </a:solidFill>
                <a:latin typeface="Courier New" pitchFamily="-108" charset="0"/>
                <a:ea typeface="Courier New" pitchFamily="-108" charset="0"/>
                <a:cs typeface="Courier New" pitchFamily="-108" charset="0"/>
              </a:rPr>
              <a:t>-reference </a:t>
            </a:r>
            <a:r>
              <a:rPr lang="en-US" sz="2000" b="1" dirty="0" err="1">
                <a:solidFill>
                  <a:srgbClr val="000000"/>
                </a:solidFill>
                <a:latin typeface="Courier New" pitchFamily="-108" charset="0"/>
                <a:ea typeface="Courier New" pitchFamily="-108" charset="0"/>
                <a:cs typeface="Courier New" pitchFamily="-108" charset="0"/>
              </a:rPr>
              <a:t>int</a:t>
            </a: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n</a:t>
            </a:r>
            <a:r>
              <a:rPr lang="en-US" sz="2000" b="1" dirty="0">
                <a:solidFill>
                  <a:srgbClr val="000000"/>
                </a:solidFill>
                <a:latin typeface="Courier New" pitchFamily="-108" charset="0"/>
                <a:ea typeface="Courier New" pitchFamily="-108" charset="0"/>
                <a:cs typeface="Courier New" pitchFamily="-108" charset="0"/>
              </a:rPr>
              <a:t>, </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by-reference </a:t>
            </a:r>
            <a:r>
              <a:rPr lang="en-US" sz="2000" b="1" dirty="0" err="1">
                <a:solidFill>
                  <a:srgbClr val="000000"/>
                </a:solidFill>
                <a:latin typeface="Courier New" pitchFamily="-108" charset="0"/>
                <a:ea typeface="Courier New" pitchFamily="-108" charset="0"/>
                <a:cs typeface="Courier New" pitchFamily="-108" charset="0"/>
              </a:rPr>
              <a:t>int</a:t>
            </a: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ans</a:t>
            </a:r>
            <a:r>
              <a:rPr lang="en-US" sz="2000" b="1" dirty="0">
                <a:solidFill>
                  <a:srgbClr val="000000"/>
                </a:solidFill>
                <a:latin typeface="Courier New" pitchFamily="-108" charset="0"/>
                <a:ea typeface="Courier New" pitchFamily="-108" charset="0"/>
                <a:cs typeface="Courier New" pitchFamily="-108" charset="0"/>
              </a:rPr>
              <a:t>) {</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ans</a:t>
            </a:r>
            <a:r>
              <a:rPr lang="en-US" sz="2000" b="1" dirty="0">
                <a:solidFill>
                  <a:srgbClr val="000000"/>
                </a:solidFill>
                <a:latin typeface="Courier New" pitchFamily="-108" charset="0"/>
                <a:ea typeface="Courier New" pitchFamily="-108" charset="0"/>
                <a:cs typeface="Courier New" pitchFamily="-108" charset="0"/>
              </a:rPr>
              <a:t> = 0;</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int</a:t>
            </a: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i</a:t>
            </a:r>
            <a:r>
              <a:rPr lang="en-US" sz="2000" b="1" dirty="0">
                <a:solidFill>
                  <a:srgbClr val="000000"/>
                </a:solidFill>
                <a:latin typeface="Courier New" pitchFamily="-108" charset="0"/>
                <a:ea typeface="Courier New" pitchFamily="-108" charset="0"/>
                <a:cs typeface="Courier New" pitchFamily="-108" charset="0"/>
              </a:rPr>
              <a:t> = 1;</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while (</a:t>
            </a:r>
            <a:r>
              <a:rPr lang="en-US" sz="2000" b="1" dirty="0" err="1">
                <a:solidFill>
                  <a:srgbClr val="000000"/>
                </a:solidFill>
                <a:latin typeface="Courier New" pitchFamily="-108" charset="0"/>
                <a:ea typeface="Courier New" pitchFamily="-108" charset="0"/>
                <a:cs typeface="Courier New" pitchFamily="-108" charset="0"/>
              </a:rPr>
              <a:t>i</a:t>
            </a:r>
            <a:r>
              <a:rPr lang="en-US" sz="2000" b="1" dirty="0">
                <a:solidFill>
                  <a:srgbClr val="000000"/>
                </a:solidFill>
                <a:latin typeface="Courier New" pitchFamily="-108" charset="0"/>
                <a:ea typeface="Courier New" pitchFamily="-108" charset="0"/>
                <a:cs typeface="Courier New" pitchFamily="-108" charset="0"/>
              </a:rPr>
              <a:t> &lt;= </a:t>
            </a:r>
            <a:r>
              <a:rPr lang="en-US" sz="2000" b="1" dirty="0" err="1">
                <a:solidFill>
                  <a:srgbClr val="000000"/>
                </a:solidFill>
                <a:latin typeface="Courier New" pitchFamily="-108" charset="0"/>
                <a:ea typeface="Courier New" pitchFamily="-108" charset="0"/>
                <a:cs typeface="Courier New" pitchFamily="-108" charset="0"/>
              </a:rPr>
              <a:t>n</a:t>
            </a: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ans</a:t>
            </a:r>
            <a:r>
              <a:rPr lang="en-US" sz="2000" b="1" dirty="0">
                <a:solidFill>
                  <a:srgbClr val="000000"/>
                </a:solidFill>
                <a:latin typeface="Courier New" pitchFamily="-108" charset="0"/>
                <a:ea typeface="Courier New" pitchFamily="-108" charset="0"/>
                <a:cs typeface="Courier New" pitchFamily="-108" charset="0"/>
              </a:rPr>
              <a:t> += </a:t>
            </a:r>
            <a:r>
              <a:rPr lang="en-US" sz="2000" b="1" dirty="0" err="1">
                <a:solidFill>
                  <a:srgbClr val="000000"/>
                </a:solidFill>
                <a:latin typeface="Courier New" pitchFamily="-108" charset="0"/>
                <a:ea typeface="Courier New" pitchFamily="-108" charset="0"/>
                <a:cs typeface="Courier New" pitchFamily="-108" charset="0"/>
              </a:rPr>
              <a:t>i</a:t>
            </a:r>
            <a:r>
              <a:rPr lang="en-US" sz="2000" b="1" dirty="0">
                <a:solidFill>
                  <a:srgbClr val="000000"/>
                </a:solidFill>
                <a:latin typeface="Courier New" pitchFamily="-108" charset="0"/>
                <a:ea typeface="Courier New" pitchFamily="-108" charset="0"/>
                <a:cs typeface="Courier New" pitchFamily="-108" charset="0"/>
              </a:rPr>
              <a:t>++;</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a:r>
            <a:br>
              <a:rPr lang="en-US" sz="2000" b="1" dirty="0">
                <a:solidFill>
                  <a:srgbClr val="000000"/>
                </a:solidFill>
                <a:latin typeface="Courier New" pitchFamily="-108" charset="0"/>
                <a:ea typeface="Courier New" pitchFamily="-108" charset="0"/>
                <a:cs typeface="Courier New" pitchFamily="-108" charset="0"/>
              </a:rPr>
            </a:br>
            <a:r>
              <a:rPr lang="en-US" sz="2000" b="1" dirty="0" err="1">
                <a:solidFill>
                  <a:srgbClr val="000000"/>
                </a:solidFill>
                <a:latin typeface="Courier New" pitchFamily="-108" charset="0"/>
                <a:ea typeface="Courier New" pitchFamily="-108" charset="0"/>
                <a:cs typeface="Courier New" pitchFamily="-108" charset="0"/>
              </a:rPr>
              <a:t>int</a:t>
            </a: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g</a:t>
            </a:r>
            <a:r>
              <a:rPr lang="en-US" sz="2000" b="1" dirty="0">
                <a:solidFill>
                  <a:srgbClr val="000000"/>
                </a:solidFill>
                <a:latin typeface="Courier New" pitchFamily="-108" charset="0"/>
                <a:ea typeface="Courier New" pitchFamily="-108" charset="0"/>
                <a:cs typeface="Courier New" pitchFamily="-108" charset="0"/>
              </a:rPr>
              <a:t>() {</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int</a:t>
            </a: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x</a:t>
            </a:r>
            <a:r>
              <a:rPr lang="en-US" sz="2000" b="1" dirty="0">
                <a:solidFill>
                  <a:srgbClr val="000000"/>
                </a:solidFill>
                <a:latin typeface="Courier New" pitchFamily="-108" charset="0"/>
                <a:ea typeface="Courier New" pitchFamily="-108" charset="0"/>
                <a:cs typeface="Courier New" pitchFamily="-108" charset="0"/>
              </a:rPr>
              <a:t>;</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x</a:t>
            </a:r>
            <a:r>
              <a:rPr lang="en-US" sz="2000" b="1" dirty="0">
                <a:solidFill>
                  <a:srgbClr val="000000"/>
                </a:solidFill>
                <a:latin typeface="Courier New" pitchFamily="-108" charset="0"/>
                <a:ea typeface="Courier New" pitchFamily="-108" charset="0"/>
                <a:cs typeface="Courier New" pitchFamily="-108" charset="0"/>
              </a:rPr>
              <a:t> = 10;</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a:t>
            </a:r>
            <a:r>
              <a:rPr lang="en-US" sz="2000" b="1" dirty="0" err="1">
                <a:solidFill>
                  <a:srgbClr val="000000"/>
                </a:solidFill>
                <a:latin typeface="Courier New" pitchFamily="-108" charset="0"/>
                <a:ea typeface="Courier New" pitchFamily="-108" charset="0"/>
                <a:cs typeface="Courier New" pitchFamily="-108" charset="0"/>
              </a:rPr>
              <a:t>sigsum(x,x</a:t>
            </a:r>
            <a:r>
              <a:rPr lang="en-US" sz="2000" b="1" dirty="0">
                <a:solidFill>
                  <a:srgbClr val="000000"/>
                </a:solidFill>
                <a:latin typeface="Courier New" pitchFamily="-108" charset="0"/>
                <a:ea typeface="Courier New" pitchFamily="-108" charset="0"/>
                <a:cs typeface="Courier New" pitchFamily="-108" charset="0"/>
              </a:rPr>
              <a:t>);</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  return </a:t>
            </a:r>
            <a:r>
              <a:rPr lang="en-US" sz="2000" b="1" dirty="0" err="1">
                <a:solidFill>
                  <a:srgbClr val="000000"/>
                </a:solidFill>
                <a:latin typeface="Courier New" pitchFamily="-108" charset="0"/>
                <a:ea typeface="Courier New" pitchFamily="-108" charset="0"/>
                <a:cs typeface="Courier New" pitchFamily="-108" charset="0"/>
              </a:rPr>
              <a:t>x</a:t>
            </a:r>
            <a:r>
              <a:rPr lang="en-US" sz="2000" b="1" dirty="0">
                <a:solidFill>
                  <a:srgbClr val="000000"/>
                </a:solidFill>
                <a:latin typeface="Courier New" pitchFamily="-108" charset="0"/>
                <a:ea typeface="Courier New" pitchFamily="-108" charset="0"/>
                <a:cs typeface="Courier New" pitchFamily="-108" charset="0"/>
              </a:rPr>
              <a:t>;</a:t>
            </a:r>
            <a:br>
              <a:rPr lang="en-US" sz="2000" b="1" dirty="0">
                <a:solidFill>
                  <a:srgbClr val="000000"/>
                </a:solidFill>
                <a:latin typeface="Courier New" pitchFamily="-108" charset="0"/>
                <a:ea typeface="Courier New" pitchFamily="-108" charset="0"/>
                <a:cs typeface="Courier New" pitchFamily="-108" charset="0"/>
              </a:rPr>
            </a:br>
            <a:r>
              <a:rPr lang="en-US" sz="2000" b="1" dirty="0">
                <a:solidFill>
                  <a:srgbClr val="000000"/>
                </a:solidFill>
                <a:latin typeface="Courier New" pitchFamily="-108" charset="0"/>
                <a:ea typeface="Courier New" pitchFamily="-108" charset="0"/>
                <a:cs typeface="Courier New" pitchFamily="-108" charset="0"/>
              </a:rPr>
              <a:t>}</a:t>
            </a:r>
          </a:p>
        </p:txBody>
      </p:sp>
      <p:sp>
        <p:nvSpPr>
          <p:cNvPr id="582660" name="Rectangle 4"/>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82661" name="Text Box 5"/>
          <p:cNvSpPr txBox="1">
            <a:spLocks noChangeArrowheads="1"/>
          </p:cNvSpPr>
          <p:nvPr/>
        </p:nvSpPr>
        <p:spPr bwMode="auto">
          <a:xfrm>
            <a:off x="838200" y="4876800"/>
            <a:ext cx="21336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When </a:t>
            </a:r>
            <a:r>
              <a:rPr lang="en-US" b="1">
                <a:latin typeface="Courier New" pitchFamily="-108" charset="0"/>
              </a:rPr>
              <a:t>sigsum</a:t>
            </a:r>
            <a:r>
              <a:rPr lang="en-US"/>
              <a:t> is starting</a:t>
            </a:r>
          </a:p>
        </p:txBody>
      </p:sp>
      <p:sp>
        <p:nvSpPr>
          <p:cNvPr id="582662" name="Rectangle 6"/>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82663" name="Rectangle 7"/>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82664" name="Rectangle 8"/>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82665" name="Rectangle 9"/>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82668" name="Rectangle 12"/>
          <p:cNvSpPr>
            <a:spLocks noChangeArrowheads="1"/>
          </p:cNvSpPr>
          <p:nvPr/>
        </p:nvSpPr>
        <p:spPr bwMode="auto">
          <a:xfrm>
            <a:off x="2071688" y="2152650"/>
            <a:ext cx="9144000" cy="0"/>
          </a:xfrm>
          <a:prstGeom prst="rect">
            <a:avLst/>
          </a:prstGeom>
          <a:noFill/>
          <a:ln w="9525">
            <a:noFill/>
            <a:miter lim="800000"/>
            <a:headEnd/>
            <a:tailEnd/>
          </a:ln>
          <a:effectLst/>
        </p:spPr>
        <p:txBody>
          <a:bodyPr>
            <a:prstTxWarp prst="textNoShape">
              <a:avLst/>
            </a:prstTxWarp>
            <a:spAutoFit/>
          </a:bodyPr>
          <a:lstStyle/>
          <a:p>
            <a:endParaRPr lang="en-US"/>
          </a:p>
        </p:txBody>
      </p:sp>
      <p:grpSp>
        <p:nvGrpSpPr>
          <p:cNvPr id="15" name="Group 14"/>
          <p:cNvGrpSpPr/>
          <p:nvPr/>
        </p:nvGrpSpPr>
        <p:grpSpPr>
          <a:xfrm>
            <a:off x="3657600" y="2514600"/>
            <a:ext cx="4876800" cy="3733800"/>
            <a:chOff x="3810000" y="1828800"/>
            <a:chExt cx="4876800" cy="3733800"/>
          </a:xfrm>
        </p:grpSpPr>
        <p:sp>
          <p:nvSpPr>
            <p:cNvPr id="16" name="Rectangle 15"/>
            <p:cNvSpPr/>
            <p:nvPr/>
          </p:nvSpPr>
          <p:spPr bwMode="auto">
            <a:xfrm>
              <a:off x="6629400" y="3962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7" name="Rectangle 16"/>
            <p:cNvSpPr/>
            <p:nvPr/>
          </p:nvSpPr>
          <p:spPr bwMode="auto">
            <a:xfrm>
              <a:off x="6629400" y="3429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8" name="Rectangle 17"/>
            <p:cNvSpPr/>
            <p:nvPr/>
          </p:nvSpPr>
          <p:spPr bwMode="auto">
            <a:xfrm>
              <a:off x="6629400" y="2895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smtClean="0">
                  <a:latin typeface="Courier New"/>
                  <a:cs typeface="Courier New"/>
                </a:rPr>
                <a:t>x</a:t>
              </a:r>
              <a:r>
                <a:rPr lang="en-US" sz="1800" b="1" dirty="0" smtClean="0">
                  <a:latin typeface="Courier New"/>
                  <a:cs typeface="Courier New"/>
                </a:rPr>
                <a:t>: 10</a:t>
              </a:r>
              <a:endParaRPr lang="en-US" sz="1800" b="1" dirty="0">
                <a:latin typeface="Courier New"/>
                <a:cs typeface="Courier New"/>
              </a:endParaRPr>
            </a:p>
          </p:txBody>
        </p:sp>
        <p:sp>
          <p:nvSpPr>
            <p:cNvPr id="19" name="Rectangle 18"/>
            <p:cNvSpPr/>
            <p:nvPr/>
          </p:nvSpPr>
          <p:spPr bwMode="auto">
            <a:xfrm>
              <a:off x="3810000" y="5029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21" name="Rectangle 20"/>
            <p:cNvSpPr/>
            <p:nvPr/>
          </p:nvSpPr>
          <p:spPr bwMode="auto">
            <a:xfrm>
              <a:off x="3810000" y="4495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22" name="Rectangle 21"/>
            <p:cNvSpPr/>
            <p:nvPr/>
          </p:nvSpPr>
          <p:spPr bwMode="auto">
            <a:xfrm>
              <a:off x="3810000" y="2895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smtClean="0">
                  <a:latin typeface="Courier New"/>
                  <a:cs typeface="Courier New"/>
                </a:rPr>
                <a:t>n</a:t>
              </a:r>
              <a:r>
                <a:rPr lang="en-US" sz="1800" b="1" dirty="0" smtClean="0">
                  <a:latin typeface="Courier New"/>
                  <a:cs typeface="Courier New"/>
                </a:rPr>
                <a:t>: </a:t>
              </a:r>
              <a:endParaRPr lang="en-US" sz="1800" b="1" dirty="0">
                <a:latin typeface="Courier New"/>
                <a:cs typeface="Courier New"/>
              </a:endParaRPr>
            </a:p>
          </p:txBody>
        </p:sp>
        <p:sp>
          <p:nvSpPr>
            <p:cNvPr id="23" name="Rectangle 22"/>
            <p:cNvSpPr/>
            <p:nvPr/>
          </p:nvSpPr>
          <p:spPr bwMode="auto">
            <a:xfrm>
              <a:off x="3810000" y="1828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24" name="Curved Connector 23"/>
            <p:cNvCxnSpPr/>
            <p:nvPr/>
          </p:nvCxnSpPr>
          <p:spPr bwMode="auto">
            <a:xfrm rot="10800000" flipV="1">
              <a:off x="3810000" y="2095500"/>
              <a:ext cx="1588" cy="1066800"/>
            </a:xfrm>
            <a:prstGeom prst="curvedConnector3">
              <a:avLst>
                <a:gd name="adj1" fmla="val 27440365"/>
              </a:avLst>
            </a:prstGeom>
            <a:solidFill>
              <a:schemeClr val="accent1"/>
            </a:solidFill>
            <a:ln w="9525" cap="flat" cmpd="sng" algn="ctr">
              <a:solidFill>
                <a:schemeClr val="tx1"/>
              </a:solidFill>
              <a:prstDash val="solid"/>
              <a:round/>
              <a:headEnd type="none" w="med" len="med"/>
              <a:tailEnd type="triangle" w="lg" len="lg"/>
            </a:ln>
            <a:effectLst/>
          </p:spPr>
        </p:cxnSp>
        <p:cxnSp>
          <p:nvCxnSpPr>
            <p:cNvPr id="25" name="Curved Connector 24"/>
            <p:cNvCxnSpPr/>
            <p:nvPr/>
          </p:nvCxnSpPr>
          <p:spPr bwMode="auto">
            <a:xfrm flipV="1">
              <a:off x="4953000" y="3048000"/>
              <a:ext cx="2362200" cy="1524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26" name="Rectangle 25"/>
            <p:cNvSpPr/>
            <p:nvPr/>
          </p:nvSpPr>
          <p:spPr bwMode="auto">
            <a:xfrm>
              <a:off x="3810000" y="34290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smtClean="0">
                  <a:latin typeface="Courier New"/>
                  <a:cs typeface="Courier New"/>
                </a:rPr>
                <a:t>ans</a:t>
              </a:r>
              <a:r>
                <a:rPr lang="en-US" sz="1800" b="1" dirty="0" smtClean="0">
                  <a:latin typeface="Courier New"/>
                  <a:cs typeface="Courier New"/>
                </a:rPr>
                <a:t>: </a:t>
              </a:r>
              <a:endParaRPr lang="en-US" sz="1800" b="1" dirty="0">
                <a:latin typeface="Courier New"/>
                <a:cs typeface="Courier New"/>
              </a:endParaRPr>
            </a:p>
          </p:txBody>
        </p:sp>
        <p:sp>
          <p:nvSpPr>
            <p:cNvPr id="29" name="Rectangle 28"/>
            <p:cNvSpPr/>
            <p:nvPr/>
          </p:nvSpPr>
          <p:spPr bwMode="auto">
            <a:xfrm>
              <a:off x="3810000" y="3962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smtClean="0">
                  <a:latin typeface="Courier New"/>
                  <a:cs typeface="Courier New"/>
                </a:rPr>
                <a:t>i</a:t>
              </a:r>
              <a:r>
                <a:rPr lang="en-US" sz="1800" b="1" dirty="0" smtClean="0">
                  <a:latin typeface="Courier New"/>
                  <a:cs typeface="Courier New"/>
                </a:rPr>
                <a:t>: </a:t>
              </a:r>
              <a:r>
                <a:rPr lang="en-US" sz="1800" dirty="0" smtClean="0">
                  <a:latin typeface="Arial"/>
                  <a:cs typeface="Arial"/>
                </a:rPr>
                <a:t>?</a:t>
              </a:r>
              <a:r>
                <a:rPr lang="en-US" sz="1800" b="1" dirty="0" smtClean="0">
                  <a:latin typeface="Courier New"/>
                  <a:cs typeface="Courier New"/>
                </a:rPr>
                <a:t> </a:t>
              </a:r>
              <a:endParaRPr lang="en-US" sz="1800" b="1" dirty="0">
                <a:latin typeface="Courier New"/>
                <a:cs typeface="Courier New"/>
              </a:endParaRPr>
            </a:p>
          </p:txBody>
        </p:sp>
        <p:cxnSp>
          <p:nvCxnSpPr>
            <p:cNvPr id="33" name="Curved Connector 32"/>
            <p:cNvCxnSpPr/>
            <p:nvPr/>
          </p:nvCxnSpPr>
          <p:spPr bwMode="auto">
            <a:xfrm flipV="1">
              <a:off x="5105400" y="3200400"/>
              <a:ext cx="2133600" cy="5334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grpSp>
      <p:cxnSp>
        <p:nvCxnSpPr>
          <p:cNvPr id="37" name="Curved Connector 36"/>
          <p:cNvCxnSpPr>
            <a:stCxn id="19" idx="3"/>
            <a:endCxn id="18" idx="1"/>
          </p:cNvCxnSpPr>
          <p:nvPr/>
        </p:nvCxnSpPr>
        <p:spPr bwMode="auto">
          <a:xfrm flipV="1">
            <a:off x="5715000" y="3848100"/>
            <a:ext cx="762000" cy="21336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40" name="Rectangle 39"/>
          <p:cNvSpPr/>
          <p:nvPr/>
        </p:nvSpPr>
        <p:spPr bwMode="auto">
          <a:xfrm>
            <a:off x="6477000" y="5181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smtClean="0">
                <a:latin typeface="Courier New"/>
                <a:cs typeface="Courier New"/>
              </a:rPr>
              <a:t>result: </a:t>
            </a:r>
            <a:r>
              <a:rPr lang="en-US" sz="1800" dirty="0" smtClean="0">
                <a:latin typeface="Arial"/>
                <a:cs typeface="Arial"/>
              </a:rPr>
              <a:t>?</a:t>
            </a:r>
            <a:endParaRPr lang="en-US" sz="18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t>By Macro Expansion</a:t>
            </a:r>
          </a:p>
        </p:txBody>
      </p:sp>
      <p:sp>
        <p:nvSpPr>
          <p:cNvPr id="561155" name="Rectangle 3"/>
          <p:cNvSpPr>
            <a:spLocks noGrp="1" noChangeArrowheads="1"/>
          </p:cNvSpPr>
          <p:nvPr>
            <p:ph idx="1"/>
          </p:nvPr>
        </p:nvSpPr>
        <p:spPr>
          <a:xfrm>
            <a:off x="838200" y="3657600"/>
            <a:ext cx="7772400" cy="2209800"/>
          </a:xfrm>
        </p:spPr>
        <p:txBody>
          <a:bodyPr/>
          <a:lstStyle/>
          <a:p>
            <a:r>
              <a:rPr lang="en-US"/>
              <a:t>Like C macros</a:t>
            </a:r>
          </a:p>
          <a:p>
            <a:r>
              <a:rPr lang="en-US"/>
              <a:t>Natural implementation: textual substitution before compiling</a:t>
            </a:r>
          </a:p>
        </p:txBody>
      </p:sp>
      <p:sp>
        <p:nvSpPr>
          <p:cNvPr id="5" name="Date Placeholder 3"/>
          <p:cNvSpPr>
            <a:spLocks noGrp="1"/>
          </p:cNvSpPr>
          <p:nvPr>
            <p:ph type="dt" sz="half" idx="10"/>
          </p:nvPr>
        </p:nvSpPr>
        <p:spPr/>
        <p:txBody>
          <a:bodyPr/>
          <a:lstStyle/>
          <a:p>
            <a:r>
              <a:rPr lang="en-US" smtClean="0"/>
              <a:t>Chapter Eighteen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79F02619-F523-E447-98E2-304886212489}" type="slidenum">
              <a:rPr lang="en-US"/>
              <a:pPr/>
              <a:t>31</a:t>
            </a:fld>
            <a:endParaRPr lang="en-US"/>
          </a:p>
        </p:txBody>
      </p:sp>
      <p:sp>
        <p:nvSpPr>
          <p:cNvPr id="561156" name="Text Box 4"/>
          <p:cNvSpPr txBox="1">
            <a:spLocks noChangeArrowheads="1"/>
          </p:cNvSpPr>
          <p:nvPr/>
        </p:nvSpPr>
        <p:spPr bwMode="auto">
          <a:xfrm>
            <a:off x="1295400" y="1295400"/>
            <a:ext cx="6858000" cy="22828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For passing parameters by macro expansion, the body of the macro is evaluated in the caller’s context.  Each actual parameter is evaluated on every use of the corresponding formal parameter, in the context of that occurrence of that formal parameter (which is itself in the caller’s context).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689" name="Rectangle 9"/>
          <p:cNvSpPr>
            <a:spLocks noGrp="1" noChangeArrowheads="1"/>
          </p:cNvSpPr>
          <p:nvPr>
            <p:ph type="title"/>
          </p:nvPr>
        </p:nvSpPr>
        <p:spPr/>
        <p:txBody>
          <a:bodyPr/>
          <a:lstStyle/>
          <a:p>
            <a:r>
              <a:rPr lang="en-US"/>
              <a:t>Macro Expansions In C</a:t>
            </a:r>
          </a:p>
        </p:txBody>
      </p:sp>
      <p:sp>
        <p:nvSpPr>
          <p:cNvPr id="583690" name="Rectangle 10"/>
          <p:cNvSpPr>
            <a:spLocks noGrp="1" noChangeArrowheads="1"/>
          </p:cNvSpPr>
          <p:nvPr>
            <p:ph idx="1"/>
          </p:nvPr>
        </p:nvSpPr>
        <p:spPr>
          <a:xfrm>
            <a:off x="838200" y="2667000"/>
            <a:ext cx="7772400" cy="1371600"/>
          </a:xfrm>
        </p:spPr>
        <p:txBody>
          <a:bodyPr/>
          <a:lstStyle/>
          <a:p>
            <a:r>
              <a:rPr lang="en-US" dirty="0"/>
              <a:t>An extra step in the classical sequence</a:t>
            </a:r>
          </a:p>
          <a:p>
            <a:r>
              <a:rPr lang="en-US" dirty="0"/>
              <a:t>Macro expansion before compilation</a:t>
            </a:r>
          </a:p>
        </p:txBody>
      </p:sp>
      <p:sp>
        <p:nvSpPr>
          <p:cNvPr id="9" name="Date Placeholder 3"/>
          <p:cNvSpPr>
            <a:spLocks noGrp="1"/>
          </p:cNvSpPr>
          <p:nvPr>
            <p:ph type="dt" sz="half" idx="10"/>
          </p:nvPr>
        </p:nvSpPr>
        <p:spPr/>
        <p:txBody>
          <a:bodyPr/>
          <a:lstStyle/>
          <a:p>
            <a:r>
              <a:rPr lang="en-US" smtClean="0"/>
              <a:t>Chapter Eighteen</a:t>
            </a:r>
            <a:endParaRPr lang="en-US"/>
          </a:p>
        </p:txBody>
      </p:sp>
      <p:sp>
        <p:nvSpPr>
          <p:cNvPr id="10" name="Footer Placeholder 4"/>
          <p:cNvSpPr>
            <a:spLocks noGrp="1"/>
          </p:cNvSpPr>
          <p:nvPr>
            <p:ph type="ftr" sz="quarter" idx="11"/>
          </p:nvPr>
        </p:nvSpPr>
        <p:spPr/>
        <p:txBody>
          <a:bodyPr/>
          <a:lstStyle/>
          <a:p>
            <a:r>
              <a:rPr lang="en-US" smtClean="0"/>
              <a:t>Modern Programming Languages, 2nd ed.</a:t>
            </a:r>
            <a:endParaRPr lang="en-US"/>
          </a:p>
        </p:txBody>
      </p:sp>
      <p:sp>
        <p:nvSpPr>
          <p:cNvPr id="11" name="Slide Number Placeholder 5"/>
          <p:cNvSpPr>
            <a:spLocks noGrp="1"/>
          </p:cNvSpPr>
          <p:nvPr>
            <p:ph type="sldNum" sz="quarter" idx="12"/>
          </p:nvPr>
        </p:nvSpPr>
        <p:spPr/>
        <p:txBody>
          <a:bodyPr/>
          <a:lstStyle/>
          <a:p>
            <a:fld id="{80A8C5BF-9EA8-8D48-9E55-6F8E5436E3E0}" type="slidenum">
              <a:rPr lang="en-US"/>
              <a:pPr/>
              <a:t>32</a:t>
            </a:fld>
            <a:endParaRPr lang="en-US"/>
          </a:p>
        </p:txBody>
      </p:sp>
      <p:sp>
        <p:nvSpPr>
          <p:cNvPr id="583684" name="Text Box 4"/>
          <p:cNvSpPr txBox="1">
            <a:spLocks noChangeArrowheads="1"/>
          </p:cNvSpPr>
          <p:nvPr/>
        </p:nvSpPr>
        <p:spPr bwMode="auto">
          <a:xfrm>
            <a:off x="2743200" y="4114800"/>
            <a:ext cx="5867400" cy="701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Courier New" pitchFamily="-108" charset="0"/>
                <a:cs typeface="Courier New" pitchFamily="-108" charset="0"/>
              </a:rPr>
              <a:t>#define MIN(X,Y) ((X)&lt;(Y)?(X):(Y))</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Arial Unicode MS" pitchFamily="-108" charset="0"/>
                <a:cs typeface="Arial Unicode MS" pitchFamily="-108" charset="0"/>
              </a:rPr>
              <a:t>a = MIN(b,c);</a:t>
            </a:r>
            <a:endParaRPr lang="en-US" sz="2000"/>
          </a:p>
        </p:txBody>
      </p:sp>
      <p:sp>
        <p:nvSpPr>
          <p:cNvPr id="583691" name="Text Box 11"/>
          <p:cNvSpPr txBox="1">
            <a:spLocks noChangeArrowheads="1"/>
          </p:cNvSpPr>
          <p:nvPr/>
        </p:nvSpPr>
        <p:spPr bwMode="auto">
          <a:xfrm>
            <a:off x="2743200" y="5257800"/>
            <a:ext cx="58674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Arial Unicode MS" pitchFamily="-108" charset="0"/>
                <a:cs typeface="Arial Unicode MS" pitchFamily="-108" charset="0"/>
              </a:rPr>
              <a:t>a = ((b)&lt;(c)?(b):(c))</a:t>
            </a:r>
          </a:p>
        </p:txBody>
      </p:sp>
      <p:sp>
        <p:nvSpPr>
          <p:cNvPr id="583692" name="Text Box 12"/>
          <p:cNvSpPr txBox="1">
            <a:spLocks noChangeArrowheads="1"/>
          </p:cNvSpPr>
          <p:nvPr/>
        </p:nvSpPr>
        <p:spPr bwMode="auto">
          <a:xfrm>
            <a:off x="990600" y="4038600"/>
            <a:ext cx="12192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source file:</a:t>
            </a:r>
          </a:p>
        </p:txBody>
      </p:sp>
      <p:sp>
        <p:nvSpPr>
          <p:cNvPr id="583693" name="Text Box 13"/>
          <p:cNvSpPr txBox="1">
            <a:spLocks noChangeArrowheads="1"/>
          </p:cNvSpPr>
          <p:nvPr/>
        </p:nvSpPr>
        <p:spPr bwMode="auto">
          <a:xfrm>
            <a:off x="990600" y="5181600"/>
            <a:ext cx="13716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expanded source:</a:t>
            </a:r>
          </a:p>
        </p:txBody>
      </p:sp>
      <p:sp>
        <p:nvSpPr>
          <p:cNvPr id="12" name="Right Arrow 11"/>
          <p:cNvSpPr/>
          <p:nvPr/>
        </p:nvSpPr>
        <p:spPr bwMode="auto">
          <a:xfrm>
            <a:off x="609600" y="1752600"/>
            <a:ext cx="1219200" cy="609600"/>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08" charset="0"/>
              </a:rPr>
              <a:t>editor</a:t>
            </a:r>
            <a:endParaRPr kumimoji="0" lang="en-US" sz="1800" b="0" i="0" u="none" strike="noStrike" cap="none" normalizeH="0" baseline="0" dirty="0">
              <a:ln>
                <a:noFill/>
              </a:ln>
              <a:solidFill>
                <a:schemeClr val="tx1"/>
              </a:solidFill>
              <a:effectLst/>
              <a:latin typeface="Times New Roman" pitchFamily="-108" charset="0"/>
            </a:endParaRPr>
          </a:p>
        </p:txBody>
      </p:sp>
      <p:sp>
        <p:nvSpPr>
          <p:cNvPr id="13" name="Right Arrow 12"/>
          <p:cNvSpPr/>
          <p:nvPr/>
        </p:nvSpPr>
        <p:spPr bwMode="auto">
          <a:xfrm>
            <a:off x="2667000" y="1752600"/>
            <a:ext cx="1676400" cy="609600"/>
          </a:xfrm>
          <a:prstGeom prst="rightArrow">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rgbClr val="FF0000"/>
                </a:solidFill>
              </a:rPr>
              <a:t>p</a:t>
            </a:r>
            <a:r>
              <a:rPr kumimoji="0" lang="en-US" sz="1800" b="0" i="0" u="none" strike="noStrike" cap="none" normalizeH="0" baseline="0" dirty="0" smtClean="0">
                <a:ln>
                  <a:noFill/>
                </a:ln>
                <a:solidFill>
                  <a:srgbClr val="FF0000"/>
                </a:solidFill>
                <a:effectLst/>
                <a:latin typeface="Times New Roman" pitchFamily="-108" charset="0"/>
              </a:rPr>
              <a:t>re-processor</a:t>
            </a:r>
            <a:endParaRPr kumimoji="0" lang="en-US" sz="1800" b="0" i="0" u="none" strike="noStrike" cap="none" normalizeH="0" baseline="0" dirty="0">
              <a:ln>
                <a:noFill/>
              </a:ln>
              <a:solidFill>
                <a:srgbClr val="FF0000"/>
              </a:solidFill>
              <a:effectLst/>
              <a:latin typeface="Times New Roman" pitchFamily="-108" charset="0"/>
            </a:endParaRPr>
          </a:p>
        </p:txBody>
      </p:sp>
      <p:sp>
        <p:nvSpPr>
          <p:cNvPr id="14" name="Right Arrow 13"/>
          <p:cNvSpPr/>
          <p:nvPr/>
        </p:nvSpPr>
        <p:spPr bwMode="auto">
          <a:xfrm>
            <a:off x="5638800" y="1752600"/>
            <a:ext cx="1371600" cy="609600"/>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08" charset="0"/>
              </a:rPr>
              <a:t>compiler</a:t>
            </a:r>
            <a:endParaRPr kumimoji="0" lang="en-US" sz="1800" b="0" i="0" u="none" strike="noStrike" cap="none" normalizeH="0" baseline="0" dirty="0">
              <a:ln>
                <a:noFill/>
              </a:ln>
              <a:solidFill>
                <a:schemeClr val="tx1"/>
              </a:solidFill>
              <a:effectLst/>
              <a:latin typeface="Times New Roman" pitchFamily="-108" charset="0"/>
            </a:endParaRPr>
          </a:p>
        </p:txBody>
      </p:sp>
      <p:sp>
        <p:nvSpPr>
          <p:cNvPr id="15" name="TextBox 14"/>
          <p:cNvSpPr txBox="1"/>
          <p:nvPr/>
        </p:nvSpPr>
        <p:spPr>
          <a:xfrm>
            <a:off x="1676400" y="1676400"/>
            <a:ext cx="1143000" cy="646331"/>
          </a:xfrm>
          <a:prstGeom prst="rect">
            <a:avLst/>
          </a:prstGeom>
          <a:noFill/>
        </p:spPr>
        <p:txBody>
          <a:bodyPr wrap="square" rtlCol="0">
            <a:spAutoFit/>
          </a:bodyPr>
          <a:lstStyle/>
          <a:p>
            <a:pPr algn="ctr"/>
            <a:r>
              <a:rPr lang="en-US" sz="1800" dirty="0" smtClean="0"/>
              <a:t>source</a:t>
            </a:r>
          </a:p>
          <a:p>
            <a:pPr algn="ctr"/>
            <a:r>
              <a:rPr lang="en-US" sz="1800" dirty="0" smtClean="0"/>
              <a:t>file</a:t>
            </a:r>
            <a:endParaRPr lang="en-US" sz="1800" dirty="0"/>
          </a:p>
        </p:txBody>
      </p:sp>
      <p:sp>
        <p:nvSpPr>
          <p:cNvPr id="16" name="TextBox 15"/>
          <p:cNvSpPr txBox="1"/>
          <p:nvPr/>
        </p:nvSpPr>
        <p:spPr>
          <a:xfrm>
            <a:off x="4191000" y="1676400"/>
            <a:ext cx="1524000" cy="646331"/>
          </a:xfrm>
          <a:prstGeom prst="rect">
            <a:avLst/>
          </a:prstGeom>
          <a:noFill/>
          <a:ln>
            <a:noFill/>
          </a:ln>
        </p:spPr>
        <p:txBody>
          <a:bodyPr wrap="square" rtlCol="0">
            <a:spAutoFit/>
          </a:bodyPr>
          <a:lstStyle/>
          <a:p>
            <a:pPr algn="ctr"/>
            <a:r>
              <a:rPr lang="en-US" sz="1800" dirty="0" smtClean="0">
                <a:solidFill>
                  <a:srgbClr val="FF0000"/>
                </a:solidFill>
              </a:rPr>
              <a:t>expanded</a:t>
            </a:r>
          </a:p>
          <a:p>
            <a:pPr algn="ctr"/>
            <a:r>
              <a:rPr lang="en-US" sz="1800" dirty="0" smtClean="0">
                <a:solidFill>
                  <a:srgbClr val="FF0000"/>
                </a:solidFill>
              </a:rPr>
              <a:t>source</a:t>
            </a:r>
            <a:endParaRPr lang="en-US" sz="1800" dirty="0">
              <a:solidFill>
                <a:srgbClr val="FF0000"/>
              </a:solidFill>
            </a:endParaRPr>
          </a:p>
        </p:txBody>
      </p:sp>
      <p:sp>
        <p:nvSpPr>
          <p:cNvPr id="17" name="TextBox 16"/>
          <p:cNvSpPr txBox="1"/>
          <p:nvPr/>
        </p:nvSpPr>
        <p:spPr>
          <a:xfrm>
            <a:off x="6934200" y="1591270"/>
            <a:ext cx="1371600" cy="923330"/>
          </a:xfrm>
          <a:prstGeom prst="rect">
            <a:avLst/>
          </a:prstGeom>
          <a:noFill/>
        </p:spPr>
        <p:txBody>
          <a:bodyPr wrap="square" rtlCol="0">
            <a:spAutoFit/>
          </a:bodyPr>
          <a:lstStyle/>
          <a:p>
            <a:pPr algn="ctr"/>
            <a:r>
              <a:rPr lang="en-US" sz="1800" dirty="0" smtClean="0"/>
              <a:t>assembly-language </a:t>
            </a:r>
          </a:p>
          <a:p>
            <a:pPr algn="ctr"/>
            <a:r>
              <a:rPr lang="en-US" sz="1800" dirty="0" smtClean="0"/>
              <a:t>file</a:t>
            </a:r>
            <a:endParaRPr 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4706" name="Rectangle 1026"/>
          <p:cNvSpPr>
            <a:spLocks noGrp="1" noChangeArrowheads="1"/>
          </p:cNvSpPr>
          <p:nvPr>
            <p:ph type="title"/>
          </p:nvPr>
        </p:nvSpPr>
        <p:spPr/>
        <p:txBody>
          <a:bodyPr/>
          <a:lstStyle/>
          <a:p>
            <a:r>
              <a:rPr lang="en-US"/>
              <a:t>Preprocessing</a:t>
            </a:r>
          </a:p>
        </p:txBody>
      </p:sp>
      <p:sp>
        <p:nvSpPr>
          <p:cNvPr id="584707" name="Rectangle 1027"/>
          <p:cNvSpPr>
            <a:spLocks noGrp="1" noChangeArrowheads="1"/>
          </p:cNvSpPr>
          <p:nvPr>
            <p:ph idx="1"/>
          </p:nvPr>
        </p:nvSpPr>
        <p:spPr/>
        <p:txBody>
          <a:bodyPr/>
          <a:lstStyle/>
          <a:p>
            <a:r>
              <a:rPr lang="en-US"/>
              <a:t>Replace each use of the macro with a copy of the macro body, with actuals substituted for formals</a:t>
            </a:r>
          </a:p>
          <a:p>
            <a:r>
              <a:rPr lang="en-US"/>
              <a:t>An old technique, used in assemblers before the days of high-level languages</a:t>
            </a:r>
          </a:p>
          <a:p>
            <a:r>
              <a:rPr lang="en-US"/>
              <a:t>It has some odd effects…</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4AA62F18-94E9-AE43-A028-C0119165B52B}"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en-US"/>
              <a:t>Repeated Evaluation</a:t>
            </a:r>
          </a:p>
        </p:txBody>
      </p:sp>
      <p:sp>
        <p:nvSpPr>
          <p:cNvPr id="585731" name="Rectangle 3"/>
          <p:cNvSpPr>
            <a:spLocks noGrp="1" noChangeArrowheads="1"/>
          </p:cNvSpPr>
          <p:nvPr>
            <p:ph idx="1"/>
          </p:nvPr>
        </p:nvSpPr>
        <p:spPr>
          <a:xfrm>
            <a:off x="838200" y="1752600"/>
            <a:ext cx="7772400" cy="1905000"/>
          </a:xfrm>
        </p:spPr>
        <p:txBody>
          <a:bodyPr/>
          <a:lstStyle/>
          <a:p>
            <a:r>
              <a:rPr lang="en-US"/>
              <a:t>Each actual parameter is re-evaluated every time it is used</a:t>
            </a:r>
          </a:p>
        </p:txBody>
      </p:sp>
      <p:sp>
        <p:nvSpPr>
          <p:cNvPr id="8" name="Date Placeholder 3"/>
          <p:cNvSpPr>
            <a:spLocks noGrp="1"/>
          </p:cNvSpPr>
          <p:nvPr>
            <p:ph type="dt" sz="half" idx="10"/>
          </p:nvPr>
        </p:nvSpPr>
        <p:spPr/>
        <p:txBody>
          <a:bodyPr/>
          <a:lstStyle/>
          <a:p>
            <a:r>
              <a:rPr lang="en-US" smtClean="0"/>
              <a:t>Chapter Eighteen</a:t>
            </a:r>
            <a:endParaRPr lang="en-US"/>
          </a:p>
        </p:txBody>
      </p:sp>
      <p:sp>
        <p:nvSpPr>
          <p:cNvPr id="9" name="Footer Placeholder 4"/>
          <p:cNvSpPr>
            <a:spLocks noGrp="1"/>
          </p:cNvSpPr>
          <p:nvPr>
            <p:ph type="ftr" sz="quarter" idx="11"/>
          </p:nvPr>
        </p:nvSpPr>
        <p:spPr/>
        <p:txBody>
          <a:bodyPr/>
          <a:lstStyle/>
          <a:p>
            <a:r>
              <a:rPr lang="en-US" smtClean="0"/>
              <a:t>Modern Programming Languages, 2nd ed.</a:t>
            </a:r>
            <a:endParaRPr lang="en-US"/>
          </a:p>
        </p:txBody>
      </p:sp>
      <p:sp>
        <p:nvSpPr>
          <p:cNvPr id="10" name="Slide Number Placeholder 5"/>
          <p:cNvSpPr>
            <a:spLocks noGrp="1"/>
          </p:cNvSpPr>
          <p:nvPr>
            <p:ph type="sldNum" sz="quarter" idx="12"/>
          </p:nvPr>
        </p:nvSpPr>
        <p:spPr/>
        <p:txBody>
          <a:bodyPr/>
          <a:lstStyle/>
          <a:p>
            <a:fld id="{D3509570-A96F-8A40-8D65-520EB084A9C3}" type="slidenum">
              <a:rPr lang="en-US"/>
              <a:pPr/>
              <a:t>34</a:t>
            </a:fld>
            <a:endParaRPr lang="en-US"/>
          </a:p>
        </p:txBody>
      </p:sp>
      <p:sp>
        <p:nvSpPr>
          <p:cNvPr id="585732" name="Text Box 4"/>
          <p:cNvSpPr txBox="1">
            <a:spLocks noChangeArrowheads="1"/>
          </p:cNvSpPr>
          <p:nvPr/>
        </p:nvSpPr>
        <p:spPr bwMode="auto">
          <a:xfrm>
            <a:off x="2743200" y="3505200"/>
            <a:ext cx="5867400" cy="701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Courier New" pitchFamily="-108" charset="0"/>
                <a:cs typeface="Courier New" pitchFamily="-108" charset="0"/>
              </a:rPr>
              <a:t>#define MIN(X,Y) ((X)&lt;(Y)?(X):(Y))</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Arial Unicode MS" pitchFamily="-108" charset="0"/>
                <a:cs typeface="Arial Unicode MS" pitchFamily="-108" charset="0"/>
              </a:rPr>
              <a:t>a = MIN(b++,c++);</a:t>
            </a:r>
            <a:endParaRPr lang="en-US" sz="2000"/>
          </a:p>
        </p:txBody>
      </p:sp>
      <p:sp>
        <p:nvSpPr>
          <p:cNvPr id="585733" name="Text Box 5"/>
          <p:cNvSpPr txBox="1">
            <a:spLocks noChangeArrowheads="1"/>
          </p:cNvSpPr>
          <p:nvPr/>
        </p:nvSpPr>
        <p:spPr bwMode="auto">
          <a:xfrm>
            <a:off x="2743200" y="4648200"/>
            <a:ext cx="58674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Arial Unicode MS" pitchFamily="-108" charset="0"/>
                <a:cs typeface="Arial Unicode MS" pitchFamily="-108" charset="0"/>
              </a:rPr>
              <a:t>a = ((b++)&lt;(c++)?(b++):(c++))</a:t>
            </a:r>
          </a:p>
        </p:txBody>
      </p:sp>
      <p:sp>
        <p:nvSpPr>
          <p:cNvPr id="585734" name="Text Box 6"/>
          <p:cNvSpPr txBox="1">
            <a:spLocks noChangeArrowheads="1"/>
          </p:cNvSpPr>
          <p:nvPr/>
        </p:nvSpPr>
        <p:spPr bwMode="auto">
          <a:xfrm>
            <a:off x="990600" y="3429000"/>
            <a:ext cx="12192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source file:</a:t>
            </a:r>
          </a:p>
        </p:txBody>
      </p:sp>
      <p:sp>
        <p:nvSpPr>
          <p:cNvPr id="585735" name="Text Box 7"/>
          <p:cNvSpPr txBox="1">
            <a:spLocks noChangeArrowheads="1"/>
          </p:cNvSpPr>
          <p:nvPr/>
        </p:nvSpPr>
        <p:spPr bwMode="auto">
          <a:xfrm>
            <a:off x="990600" y="4572000"/>
            <a:ext cx="13716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expanded source: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en-US"/>
              <a:t>Capture Example</a:t>
            </a:r>
          </a:p>
        </p:txBody>
      </p:sp>
      <p:sp>
        <p:nvSpPr>
          <p:cNvPr id="7" name="Date Placeholder 3"/>
          <p:cNvSpPr>
            <a:spLocks noGrp="1"/>
          </p:cNvSpPr>
          <p:nvPr>
            <p:ph type="dt" sz="half" idx="10"/>
          </p:nvPr>
        </p:nvSpPr>
        <p:spPr/>
        <p:txBody>
          <a:bodyPr/>
          <a:lstStyle/>
          <a:p>
            <a:r>
              <a:rPr lang="en-US" smtClean="0"/>
              <a:t>Chapter Eighteen</a:t>
            </a:r>
            <a:endParaRPr lang="en-US"/>
          </a:p>
        </p:txBody>
      </p:sp>
      <p:sp>
        <p:nvSpPr>
          <p:cNvPr id="8" name="Footer Placeholder 4"/>
          <p:cNvSpPr>
            <a:spLocks noGrp="1"/>
          </p:cNvSpPr>
          <p:nvPr>
            <p:ph type="ftr" sz="quarter" idx="11"/>
          </p:nvPr>
        </p:nvSpPr>
        <p:spPr/>
        <p:txBody>
          <a:bodyPr/>
          <a:lstStyle/>
          <a:p>
            <a:r>
              <a:rPr lang="en-US" smtClean="0"/>
              <a:t>Modern Programming Languages, 2nd ed.</a:t>
            </a:r>
            <a:endParaRPr lang="en-US"/>
          </a:p>
        </p:txBody>
      </p:sp>
      <p:sp>
        <p:nvSpPr>
          <p:cNvPr id="9" name="Slide Number Placeholder 5"/>
          <p:cNvSpPr>
            <a:spLocks noGrp="1"/>
          </p:cNvSpPr>
          <p:nvPr>
            <p:ph type="sldNum" sz="quarter" idx="12"/>
          </p:nvPr>
        </p:nvSpPr>
        <p:spPr/>
        <p:txBody>
          <a:bodyPr/>
          <a:lstStyle/>
          <a:p>
            <a:fld id="{F1118C24-EEB6-F348-A9B9-CB9C3A84DD21}" type="slidenum">
              <a:rPr lang="en-US"/>
              <a:pPr/>
              <a:t>35</a:t>
            </a:fld>
            <a:endParaRPr lang="en-US"/>
          </a:p>
        </p:txBody>
      </p:sp>
      <p:sp>
        <p:nvSpPr>
          <p:cNvPr id="586756" name="Text Box 4"/>
          <p:cNvSpPr txBox="1">
            <a:spLocks noChangeArrowheads="1"/>
          </p:cNvSpPr>
          <p:nvPr/>
        </p:nvSpPr>
        <p:spPr bwMode="auto">
          <a:xfrm>
            <a:off x="1600200" y="1676400"/>
            <a:ext cx="7391400" cy="1920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Times New Roman" pitchFamily="-108" charset="0"/>
                <a:cs typeface="Times New Roman" pitchFamily="-108" charset="0"/>
              </a:rPr>
              <a:t>#define intswap(X,Y) {int temp=X; X=Y; Y=temp;}</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int main()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temp=1, b=2;</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intswap(temp,b);</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printf("%d, %d\n", temp, b);</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a:t>
            </a:r>
          </a:p>
        </p:txBody>
      </p:sp>
      <p:sp>
        <p:nvSpPr>
          <p:cNvPr id="586757" name="Text Box 5"/>
          <p:cNvSpPr txBox="1">
            <a:spLocks noChangeArrowheads="1"/>
          </p:cNvSpPr>
          <p:nvPr/>
        </p:nvSpPr>
        <p:spPr bwMode="auto">
          <a:xfrm>
            <a:off x="2057400" y="4098925"/>
            <a:ext cx="6934200" cy="16160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Times New Roman" pitchFamily="-108" charset="0"/>
                <a:cs typeface="Times New Roman" pitchFamily="-108" charset="0"/>
              </a:rPr>
              <a:t>int main()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temp=1, b=2;</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temp= temp ;  temp = b ;  b =temp;}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printf("%d, %d\n", temp, b);</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a:t>
            </a:r>
          </a:p>
        </p:txBody>
      </p:sp>
      <p:sp>
        <p:nvSpPr>
          <p:cNvPr id="586758" name="Text Box 6"/>
          <p:cNvSpPr txBox="1">
            <a:spLocks noChangeArrowheads="1"/>
          </p:cNvSpPr>
          <p:nvPr/>
        </p:nvSpPr>
        <p:spPr bwMode="auto">
          <a:xfrm>
            <a:off x="609600" y="2301875"/>
            <a:ext cx="12192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source file:</a:t>
            </a:r>
          </a:p>
        </p:txBody>
      </p:sp>
      <p:sp>
        <p:nvSpPr>
          <p:cNvPr id="586759" name="Text Box 7"/>
          <p:cNvSpPr txBox="1">
            <a:spLocks noChangeArrowheads="1"/>
          </p:cNvSpPr>
          <p:nvPr/>
        </p:nvSpPr>
        <p:spPr bwMode="auto">
          <a:xfrm>
            <a:off x="609600" y="4343400"/>
            <a:ext cx="13716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expanded source: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en-US"/>
              <a:t>Capture</a:t>
            </a:r>
          </a:p>
        </p:txBody>
      </p:sp>
      <p:sp>
        <p:nvSpPr>
          <p:cNvPr id="589827" name="Rectangle 3"/>
          <p:cNvSpPr>
            <a:spLocks noGrp="1" noChangeArrowheads="1"/>
          </p:cNvSpPr>
          <p:nvPr>
            <p:ph idx="1"/>
          </p:nvPr>
        </p:nvSpPr>
        <p:spPr>
          <a:xfrm>
            <a:off x="838200" y="1371600"/>
            <a:ext cx="7772400" cy="4648200"/>
          </a:xfrm>
        </p:spPr>
        <p:txBody>
          <a:bodyPr/>
          <a:lstStyle/>
          <a:p>
            <a:r>
              <a:rPr lang="en-US"/>
              <a:t>In a program fragment, any occurrence of a variable that is not statically bound is </a:t>
            </a:r>
            <a:r>
              <a:rPr lang="en-US" i="1"/>
              <a:t>free</a:t>
            </a:r>
            <a:endParaRPr lang="en-US"/>
          </a:p>
          <a:p>
            <a:r>
              <a:rPr lang="en-US"/>
              <a:t>When a fragment is moved to a different context, its free variables can become bound</a:t>
            </a:r>
          </a:p>
          <a:p>
            <a:r>
              <a:rPr lang="en-US"/>
              <a:t>This phenomenon is called </a:t>
            </a:r>
            <a:r>
              <a:rPr lang="en-US" i="1"/>
              <a:t>capture</a:t>
            </a:r>
            <a:r>
              <a:rPr lang="en-US"/>
              <a:t>:</a:t>
            </a:r>
          </a:p>
          <a:p>
            <a:pPr lvl="1"/>
            <a:r>
              <a:rPr lang="en-US"/>
              <a:t>Free variables in the actuals can be captured by definitions in the macro body</a:t>
            </a:r>
          </a:p>
          <a:p>
            <a:pPr lvl="1"/>
            <a:r>
              <a:rPr lang="en-US"/>
              <a:t>Also, free variables in the macro body can be captured by definitions in the caller</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63163B1A-A8EB-B24B-806E-489285205FA4}"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By Name</a:t>
            </a:r>
          </a:p>
        </p:txBody>
      </p:sp>
      <p:sp>
        <p:nvSpPr>
          <p:cNvPr id="562179" name="Rectangle 3"/>
          <p:cNvSpPr>
            <a:spLocks noGrp="1" noChangeArrowheads="1"/>
          </p:cNvSpPr>
          <p:nvPr>
            <p:ph idx="1"/>
          </p:nvPr>
        </p:nvSpPr>
        <p:spPr>
          <a:xfrm>
            <a:off x="838200" y="3352800"/>
            <a:ext cx="7772400" cy="2514600"/>
          </a:xfrm>
        </p:spPr>
        <p:txBody>
          <a:bodyPr/>
          <a:lstStyle/>
          <a:p>
            <a:r>
              <a:rPr lang="en-US"/>
              <a:t>Like macro expansion without capture</a:t>
            </a:r>
          </a:p>
          <a:p>
            <a:r>
              <a:rPr lang="en-US"/>
              <a:t>Algol 60 and others</a:t>
            </a:r>
          </a:p>
          <a:p>
            <a:r>
              <a:rPr lang="en-US"/>
              <a:t>Now unpopular</a:t>
            </a:r>
          </a:p>
        </p:txBody>
      </p:sp>
      <p:sp>
        <p:nvSpPr>
          <p:cNvPr id="5" name="Date Placeholder 3"/>
          <p:cNvSpPr>
            <a:spLocks noGrp="1"/>
          </p:cNvSpPr>
          <p:nvPr>
            <p:ph type="dt" sz="half" idx="10"/>
          </p:nvPr>
        </p:nvSpPr>
        <p:spPr/>
        <p:txBody>
          <a:bodyPr/>
          <a:lstStyle/>
          <a:p>
            <a:r>
              <a:rPr lang="en-US" smtClean="0"/>
              <a:t>Chapter Eighteen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6B80EC48-FC65-CA42-A8B6-63B695C9FF18}" type="slidenum">
              <a:rPr lang="en-US"/>
              <a:pPr/>
              <a:t>37</a:t>
            </a:fld>
            <a:endParaRPr lang="en-US"/>
          </a:p>
        </p:txBody>
      </p:sp>
      <p:sp>
        <p:nvSpPr>
          <p:cNvPr id="562180" name="Text Box 4"/>
          <p:cNvSpPr txBox="1">
            <a:spLocks noChangeArrowheads="1"/>
          </p:cNvSpPr>
          <p:nvPr/>
        </p:nvSpPr>
        <p:spPr bwMode="auto">
          <a:xfrm>
            <a:off x="1295400" y="1295400"/>
            <a:ext cx="6858000" cy="11874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For passing parameters by name, each actual parameter is evaluated in the caller’s context, on every use of the corresponding formal parameter.</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2903" name="Rectangle 7"/>
          <p:cNvSpPr>
            <a:spLocks noGrp="1" noChangeArrowheads="1"/>
          </p:cNvSpPr>
          <p:nvPr>
            <p:ph type="title"/>
          </p:nvPr>
        </p:nvSpPr>
        <p:spPr/>
        <p:txBody>
          <a:bodyPr/>
          <a:lstStyle/>
          <a:p>
            <a:r>
              <a:rPr lang="en-US"/>
              <a:t>Implementing By-Name</a:t>
            </a:r>
          </a:p>
        </p:txBody>
      </p:sp>
      <p:sp>
        <p:nvSpPr>
          <p:cNvPr id="592904" name="Rectangle 8"/>
          <p:cNvSpPr>
            <a:spLocks noGrp="1" noChangeArrowheads="1"/>
          </p:cNvSpPr>
          <p:nvPr>
            <p:ph idx="1"/>
          </p:nvPr>
        </p:nvSpPr>
        <p:spPr/>
        <p:txBody>
          <a:bodyPr/>
          <a:lstStyle/>
          <a:p>
            <a:pPr>
              <a:lnSpc>
                <a:spcPct val="90000"/>
              </a:lnSpc>
            </a:pPr>
            <a:r>
              <a:rPr lang="en-US"/>
              <a:t>The actual parameter is treated like a little anonymous function</a:t>
            </a:r>
          </a:p>
          <a:p>
            <a:pPr>
              <a:lnSpc>
                <a:spcPct val="90000"/>
              </a:lnSpc>
            </a:pPr>
            <a:r>
              <a:rPr lang="en-US"/>
              <a:t>Whenever the called method needs the value of the formal (either rvalue or lvalue) it calls the function to get it</a:t>
            </a:r>
          </a:p>
          <a:p>
            <a:pPr>
              <a:lnSpc>
                <a:spcPct val="90000"/>
              </a:lnSpc>
            </a:pPr>
            <a:r>
              <a:rPr lang="en-US"/>
              <a:t>The function must be passed with its nesting link, so it can be evaluated in the caller’s context</a:t>
            </a:r>
          </a:p>
        </p:txBody>
      </p:sp>
      <p:sp>
        <p:nvSpPr>
          <p:cNvPr id="5" name="Date Placeholder 3"/>
          <p:cNvSpPr>
            <a:spLocks noGrp="1"/>
          </p:cNvSpPr>
          <p:nvPr>
            <p:ph type="dt" sz="half" idx="10"/>
          </p:nvPr>
        </p:nvSpPr>
        <p:spPr/>
        <p:txBody>
          <a:bodyPr/>
          <a:lstStyle/>
          <a:p>
            <a:r>
              <a:rPr lang="en-US" smtClean="0"/>
              <a:t>Chapter Eighteen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6C093D3B-4420-8D4C-8FF3-8461C50768EE}" type="slidenum">
              <a:rPr lang="en-US"/>
              <a:pPr/>
              <a:t>38</a:t>
            </a:fld>
            <a:endParaRPr lang="en-US"/>
          </a:p>
        </p:txBody>
      </p:sp>
      <p:sp>
        <p:nvSpPr>
          <p:cNvPr id="592900" name="Text Box 4"/>
          <p:cNvSpPr txBox="1">
            <a:spLocks noChangeArrowheads="1"/>
          </p:cNvSpPr>
          <p:nvPr/>
        </p:nvSpPr>
        <p:spPr bwMode="auto">
          <a:xfrm>
            <a:off x="914400" y="1676400"/>
            <a:ext cx="3200400" cy="457200"/>
          </a:xfrm>
          <a:prstGeom prst="rect">
            <a:avLst/>
          </a:prstGeom>
          <a:noFill/>
          <a:ln w="9525">
            <a:noFill/>
            <a:miter lim="800000"/>
            <a:headEnd/>
            <a:tailEnd/>
          </a:ln>
          <a:effectLst/>
        </p:spPr>
        <p:txBody>
          <a:bodyPr>
            <a:prstTxWarp prst="textNoShape">
              <a:avLst/>
            </a:prstTxWarp>
            <a:spAutoFit/>
          </a:bodyPr>
          <a:lstStyle/>
          <a:p>
            <a:pPr>
              <a:spcBef>
                <a:spcPct val="50000"/>
              </a:spcBef>
            </a:pP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Chapter Eighteen</a:t>
            </a:r>
            <a:endParaRPr lang="en-US"/>
          </a:p>
        </p:txBody>
      </p:sp>
      <p:sp>
        <p:nvSpPr>
          <p:cNvPr id="8" name="Footer Placeholder 4"/>
          <p:cNvSpPr>
            <a:spLocks noGrp="1"/>
          </p:cNvSpPr>
          <p:nvPr>
            <p:ph type="ftr" sz="quarter" idx="11"/>
          </p:nvPr>
        </p:nvSpPr>
        <p:spPr/>
        <p:txBody>
          <a:bodyPr/>
          <a:lstStyle/>
          <a:p>
            <a:r>
              <a:rPr lang="en-US" smtClean="0"/>
              <a:t>Modern Programming Languages, 2nd ed.</a:t>
            </a:r>
            <a:endParaRPr lang="en-US"/>
          </a:p>
        </p:txBody>
      </p:sp>
      <p:sp>
        <p:nvSpPr>
          <p:cNvPr id="9" name="Slide Number Placeholder 5"/>
          <p:cNvSpPr>
            <a:spLocks noGrp="1"/>
          </p:cNvSpPr>
          <p:nvPr>
            <p:ph type="sldNum" sz="quarter" idx="12"/>
          </p:nvPr>
        </p:nvSpPr>
        <p:spPr/>
        <p:txBody>
          <a:bodyPr/>
          <a:lstStyle/>
          <a:p>
            <a:fld id="{3FCD0313-A167-3F44-B484-9805DA2776CD}" type="slidenum">
              <a:rPr lang="en-US"/>
              <a:pPr/>
              <a:t>39</a:t>
            </a:fld>
            <a:endParaRPr lang="en-US" dirty="0"/>
          </a:p>
        </p:txBody>
      </p:sp>
      <p:sp>
        <p:nvSpPr>
          <p:cNvPr id="591874" name="Rectangle 2"/>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91876" name="Text Box 4"/>
          <p:cNvSpPr txBox="1">
            <a:spLocks noChangeArrowheads="1"/>
          </p:cNvSpPr>
          <p:nvPr/>
        </p:nvSpPr>
        <p:spPr bwMode="auto">
          <a:xfrm>
            <a:off x="762000" y="609600"/>
            <a:ext cx="6248400" cy="2987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a:solidFill>
                  <a:srgbClr val="000000"/>
                </a:solidFill>
                <a:latin typeface="Courier New" pitchFamily="-108" charset="0"/>
                <a:ea typeface="Times New Roman" pitchFamily="-108" charset="0"/>
                <a:cs typeface="Times New Roman" pitchFamily="-108" charset="0"/>
              </a:rPr>
              <a:t>void </a:t>
            </a:r>
            <a:r>
              <a:rPr lang="en-US" sz="2000" b="1" dirty="0" err="1">
                <a:solidFill>
                  <a:srgbClr val="000000"/>
                </a:solidFill>
                <a:latin typeface="Courier New" pitchFamily="-108" charset="0"/>
                <a:ea typeface="Times New Roman" pitchFamily="-108" charset="0"/>
                <a:cs typeface="Times New Roman" pitchFamily="-108" charset="0"/>
              </a:rPr>
              <a:t>f(by</a:t>
            </a:r>
            <a:r>
              <a:rPr lang="en-US" sz="2000" b="1" dirty="0">
                <a:solidFill>
                  <a:srgbClr val="000000"/>
                </a:solidFill>
                <a:latin typeface="Courier New" pitchFamily="-108" charset="0"/>
                <a:ea typeface="Times New Roman" pitchFamily="-108" charset="0"/>
                <a:cs typeface="Times New Roman" pitchFamily="-108" charset="0"/>
              </a:rPr>
              <a:t>-name </a:t>
            </a:r>
            <a:r>
              <a:rPr lang="en-US" sz="2000" b="1" dirty="0" err="1">
                <a:solidFill>
                  <a:srgbClr val="000000"/>
                </a:solidFill>
                <a:latin typeface="Courier New" pitchFamily="-108" charset="0"/>
                <a:ea typeface="Times New Roman" pitchFamily="-108" charset="0"/>
                <a:cs typeface="Times New Roman" pitchFamily="-108" charset="0"/>
              </a:rPr>
              <a:t>int</a:t>
            </a:r>
            <a:r>
              <a:rPr lang="en-US" sz="2000" b="1" dirty="0">
                <a:solidFill>
                  <a:srgbClr val="000000"/>
                </a:solidFill>
                <a:latin typeface="Courier New" pitchFamily="-108" charset="0"/>
                <a:ea typeface="Times New Roman" pitchFamily="-108" charset="0"/>
                <a:cs typeface="Times New Roman" pitchFamily="-108" charset="0"/>
              </a:rPr>
              <a:t> a, by-name </a:t>
            </a:r>
            <a:r>
              <a:rPr lang="en-US" sz="2000" b="1" dirty="0" err="1">
                <a:solidFill>
                  <a:srgbClr val="000000"/>
                </a:solidFill>
                <a:latin typeface="Courier New" pitchFamily="-108" charset="0"/>
                <a:ea typeface="Times New Roman" pitchFamily="-108" charset="0"/>
                <a:cs typeface="Times New Roman" pitchFamily="-108" charset="0"/>
              </a:rPr>
              <a:t>int</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b</a:t>
            </a:r>
            <a:r>
              <a:rPr lang="en-US" sz="2000" b="1" dirty="0">
                <a:solidFill>
                  <a:srgbClr val="000000"/>
                </a:solidFill>
                <a:latin typeface="Courier New" pitchFamily="-108" charset="0"/>
                <a:ea typeface="Times New Roman" pitchFamily="-108" charset="0"/>
                <a:cs typeface="Times New Roman" pitchFamily="-108" charset="0"/>
              </a:rPr>
              <a:t>) {</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b</a:t>
            </a:r>
            <a:r>
              <a:rPr lang="en-US" sz="2000" b="1" dirty="0">
                <a:solidFill>
                  <a:srgbClr val="000000"/>
                </a:solidFill>
                <a:latin typeface="Courier New" pitchFamily="-108" charset="0"/>
                <a:ea typeface="Times New Roman" pitchFamily="-108" charset="0"/>
                <a:cs typeface="Times New Roman" pitchFamily="-108" charset="0"/>
              </a:rPr>
              <a:t>=5;</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b</a:t>
            </a:r>
            <a:r>
              <a:rPr lang="en-US" sz="2000" b="1" dirty="0">
                <a:solidFill>
                  <a:srgbClr val="000000"/>
                </a:solidFill>
                <a:latin typeface="Courier New" pitchFamily="-108" charset="0"/>
                <a:ea typeface="Times New Roman" pitchFamily="-108" charset="0"/>
                <a:cs typeface="Times New Roman" pitchFamily="-108" charset="0"/>
              </a:rPr>
              <a:t>=a;</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a:t>
            </a:r>
          </a:p>
          <a:p>
            <a:pPr>
              <a:spcBef>
                <a:spcPct val="50000"/>
              </a:spcBef>
            </a:pPr>
            <a:r>
              <a:rPr lang="en-US" sz="2000" b="1" dirty="0" err="1">
                <a:solidFill>
                  <a:srgbClr val="000000"/>
                </a:solidFill>
                <a:latin typeface="Courier New" pitchFamily="-108" charset="0"/>
                <a:ea typeface="Times New Roman" pitchFamily="-108" charset="0"/>
                <a:cs typeface="Times New Roman" pitchFamily="-108" charset="0"/>
              </a:rPr>
              <a:t>int</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g</a:t>
            </a:r>
            <a:r>
              <a:rPr lang="en-US" sz="2000" b="1" dirty="0">
                <a:solidFill>
                  <a:srgbClr val="000000"/>
                </a:solidFill>
                <a:latin typeface="Courier New" pitchFamily="-108" charset="0"/>
                <a:ea typeface="Times New Roman" pitchFamily="-108" charset="0"/>
                <a:cs typeface="Times New Roman" pitchFamily="-108" charset="0"/>
              </a:rPr>
              <a:t>() {</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int</a:t>
            </a:r>
            <a:r>
              <a:rPr lang="en-US" sz="2000" b="1" dirty="0">
                <a:solidFill>
                  <a:srgbClr val="000000"/>
                </a:solidFill>
                <a:latin typeface="Courier New" pitchFamily="-108" charset="0"/>
                <a:ea typeface="Times New Roman" pitchFamily="-108" charset="0"/>
                <a:cs typeface="Times New Roman" pitchFamily="-108" charset="0"/>
              </a:rPr>
              <a:t> </a:t>
            </a:r>
            <a:r>
              <a:rPr lang="en-US" sz="2000" b="1" dirty="0" err="1">
                <a:solidFill>
                  <a:srgbClr val="000000"/>
                </a:solidFill>
                <a:latin typeface="Courier New" pitchFamily="-108" charset="0"/>
                <a:ea typeface="Times New Roman" pitchFamily="-108" charset="0"/>
                <a:cs typeface="Times New Roman" pitchFamily="-108" charset="0"/>
              </a:rPr>
              <a:t>i</a:t>
            </a:r>
            <a:r>
              <a:rPr lang="en-US" sz="2000" b="1" dirty="0">
                <a:solidFill>
                  <a:srgbClr val="000000"/>
                </a:solidFill>
                <a:latin typeface="Courier New" pitchFamily="-108" charset="0"/>
                <a:ea typeface="Times New Roman" pitchFamily="-108" charset="0"/>
                <a:cs typeface="Times New Roman" pitchFamily="-108" charset="0"/>
              </a:rPr>
              <a:t> = 3;</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  f(i+1,i);</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  return </a:t>
            </a:r>
            <a:r>
              <a:rPr lang="en-US" sz="2000" b="1" dirty="0" err="1">
                <a:solidFill>
                  <a:srgbClr val="000000"/>
                </a:solidFill>
                <a:latin typeface="Courier New" pitchFamily="-108" charset="0"/>
                <a:ea typeface="Times New Roman" pitchFamily="-108" charset="0"/>
                <a:cs typeface="Times New Roman" pitchFamily="-108" charset="0"/>
              </a:rPr>
              <a:t>i</a:t>
            </a:r>
            <a:r>
              <a:rPr lang="en-US" sz="2000" b="1" dirty="0">
                <a:solidFill>
                  <a:srgbClr val="000000"/>
                </a:solidFill>
                <a:latin typeface="Courier New" pitchFamily="-108" charset="0"/>
                <a:ea typeface="Times New Roman" pitchFamily="-108" charset="0"/>
                <a:cs typeface="Times New Roman" pitchFamily="-108" charset="0"/>
              </a:rPr>
              <a:t>;</a:t>
            </a:r>
            <a:br>
              <a:rPr lang="en-US" sz="2000" b="1" dirty="0">
                <a:solidFill>
                  <a:srgbClr val="000000"/>
                </a:solidFill>
                <a:latin typeface="Courier New" pitchFamily="-108" charset="0"/>
                <a:ea typeface="Times New Roman" pitchFamily="-108" charset="0"/>
                <a:cs typeface="Times New Roman" pitchFamily="-108" charset="0"/>
              </a:rPr>
            </a:br>
            <a:r>
              <a:rPr lang="en-US" sz="2000" b="1" dirty="0">
                <a:solidFill>
                  <a:srgbClr val="000000"/>
                </a:solidFill>
                <a:latin typeface="Courier New" pitchFamily="-108" charset="0"/>
                <a:ea typeface="Times New Roman" pitchFamily="-108" charset="0"/>
                <a:cs typeface="Times New Roman" pitchFamily="-108" charset="0"/>
              </a:rPr>
              <a:t>}</a:t>
            </a:r>
          </a:p>
        </p:txBody>
      </p:sp>
      <p:sp>
        <p:nvSpPr>
          <p:cNvPr id="591878" name="Rectangle 6"/>
          <p:cNvSpPr>
            <a:spLocks noChangeArrowheads="1"/>
          </p:cNvSpPr>
          <p:nvPr/>
        </p:nvSpPr>
        <p:spPr bwMode="auto">
          <a:xfrm>
            <a:off x="2071688" y="1657350"/>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91879" name="Text Box 7"/>
          <p:cNvSpPr txBox="1">
            <a:spLocks noChangeArrowheads="1"/>
          </p:cNvSpPr>
          <p:nvPr/>
        </p:nvSpPr>
        <p:spPr bwMode="auto">
          <a:xfrm>
            <a:off x="838200" y="4876800"/>
            <a:ext cx="1905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dirty="0"/>
              <a:t>When </a:t>
            </a:r>
            <a:r>
              <a:rPr lang="en-US" b="1" dirty="0" err="1">
                <a:latin typeface="Courier New" pitchFamily="-108" charset="0"/>
              </a:rPr>
              <a:t>f</a:t>
            </a:r>
            <a:r>
              <a:rPr lang="en-US" dirty="0"/>
              <a:t> is starting</a:t>
            </a:r>
          </a:p>
        </p:txBody>
      </p:sp>
      <p:grpSp>
        <p:nvGrpSpPr>
          <p:cNvPr id="66" name="Group 65"/>
          <p:cNvGrpSpPr/>
          <p:nvPr/>
        </p:nvGrpSpPr>
        <p:grpSpPr>
          <a:xfrm>
            <a:off x="3352801" y="1371600"/>
            <a:ext cx="4876800" cy="4724400"/>
            <a:chOff x="3352801" y="1371600"/>
            <a:chExt cx="4876800" cy="4724400"/>
          </a:xfrm>
        </p:grpSpPr>
        <p:grpSp>
          <p:nvGrpSpPr>
            <p:cNvPr id="11" name="Group 9"/>
            <p:cNvGrpSpPr/>
            <p:nvPr/>
          </p:nvGrpSpPr>
          <p:grpSpPr>
            <a:xfrm>
              <a:off x="6172201" y="2667000"/>
              <a:ext cx="2057400" cy="990600"/>
              <a:chOff x="6400800" y="3276600"/>
              <a:chExt cx="2057400" cy="990600"/>
            </a:xfrm>
          </p:grpSpPr>
          <p:sp>
            <p:nvSpPr>
              <p:cNvPr id="27" name="Oval 26"/>
              <p:cNvSpPr/>
              <p:nvPr/>
            </p:nvSpPr>
            <p:spPr bwMode="auto">
              <a:xfrm>
                <a:off x="6400800" y="3276600"/>
                <a:ext cx="2057400" cy="990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sp>
            <p:nvSpPr>
              <p:cNvPr id="28" name="TextBox 27"/>
              <p:cNvSpPr txBox="1"/>
              <p:nvPr/>
            </p:nvSpPr>
            <p:spPr>
              <a:xfrm>
                <a:off x="6705600" y="3429000"/>
                <a:ext cx="1447800" cy="338554"/>
              </a:xfrm>
              <a:prstGeom prst="rect">
                <a:avLst/>
              </a:prstGeom>
              <a:noFill/>
            </p:spPr>
            <p:txBody>
              <a:bodyPr wrap="square" rtlCol="0">
                <a:spAutoFit/>
              </a:bodyPr>
              <a:lstStyle/>
              <a:p>
                <a:pPr algn="ctr"/>
                <a:r>
                  <a:rPr lang="en-US" sz="1600" b="1" dirty="0" err="1" smtClean="0">
                    <a:latin typeface="Courier New"/>
                    <a:cs typeface="Courier New"/>
                  </a:rPr>
                  <a:t>i</a:t>
                </a:r>
                <a:endParaRPr lang="en-US" sz="1600" b="1" dirty="0">
                  <a:latin typeface="Courier New"/>
                  <a:cs typeface="Courier New"/>
                </a:endParaRPr>
              </a:p>
            </p:txBody>
          </p:sp>
          <p:sp>
            <p:nvSpPr>
              <p:cNvPr id="29" name="Rectangle 28"/>
              <p:cNvSpPr/>
              <p:nvPr/>
            </p:nvSpPr>
            <p:spPr bwMode="auto">
              <a:xfrm>
                <a:off x="7010400" y="3886200"/>
                <a:ext cx="914400" cy="228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grpSp>
        <p:cxnSp>
          <p:nvCxnSpPr>
            <p:cNvPr id="20" name="Curved Connector 19"/>
            <p:cNvCxnSpPr>
              <a:endCxn id="35" idx="3"/>
            </p:cNvCxnSpPr>
            <p:nvPr/>
          </p:nvCxnSpPr>
          <p:spPr bwMode="auto">
            <a:xfrm>
              <a:off x="7696201" y="3390900"/>
              <a:ext cx="533400" cy="838200"/>
            </a:xfrm>
            <a:prstGeom prst="curvedConnector3">
              <a:avLst>
                <a:gd name="adj1" fmla="val 142857"/>
              </a:avLst>
            </a:prstGeom>
            <a:solidFill>
              <a:schemeClr val="accent1"/>
            </a:solidFill>
            <a:ln w="9525" cap="flat" cmpd="sng" algn="ctr">
              <a:solidFill>
                <a:schemeClr val="tx1"/>
              </a:solidFill>
              <a:prstDash val="solid"/>
              <a:round/>
              <a:headEnd type="none" w="med" len="med"/>
              <a:tailEnd type="triangle" w="lg" len="lg"/>
            </a:ln>
            <a:effectLst/>
          </p:spPr>
        </p:cxnSp>
        <p:sp>
          <p:nvSpPr>
            <p:cNvPr id="33" name="Rectangle 32"/>
            <p:cNvSpPr/>
            <p:nvPr/>
          </p:nvSpPr>
          <p:spPr bwMode="auto">
            <a:xfrm>
              <a:off x="6172201" y="5029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34" name="Rectangle 33"/>
            <p:cNvSpPr/>
            <p:nvPr/>
          </p:nvSpPr>
          <p:spPr bwMode="auto">
            <a:xfrm>
              <a:off x="6172201" y="4495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35" name="Rectangle 34"/>
            <p:cNvSpPr/>
            <p:nvPr/>
          </p:nvSpPr>
          <p:spPr bwMode="auto">
            <a:xfrm>
              <a:off x="6172201" y="3962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i</a:t>
              </a:r>
              <a:r>
                <a:rPr lang="en-US" sz="1800" b="1" dirty="0" smtClean="0">
                  <a:latin typeface="Courier New"/>
                  <a:cs typeface="Courier New"/>
                </a:rPr>
                <a:t>: 3</a:t>
              </a:r>
              <a:endParaRPr lang="en-US" sz="1800" b="1" dirty="0">
                <a:latin typeface="Courier New"/>
                <a:cs typeface="Courier New"/>
              </a:endParaRPr>
            </a:p>
          </p:txBody>
        </p:sp>
        <p:sp>
          <p:nvSpPr>
            <p:cNvPr id="36" name="Rectangle 35"/>
            <p:cNvSpPr/>
            <p:nvPr/>
          </p:nvSpPr>
          <p:spPr bwMode="auto">
            <a:xfrm>
              <a:off x="3352801" y="5562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37" name="Rectangle 36"/>
            <p:cNvSpPr/>
            <p:nvPr/>
          </p:nvSpPr>
          <p:spPr bwMode="auto">
            <a:xfrm>
              <a:off x="3352801" y="5029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39" name="Rectangle 38"/>
            <p:cNvSpPr/>
            <p:nvPr/>
          </p:nvSpPr>
          <p:spPr bwMode="auto">
            <a:xfrm>
              <a:off x="3352801" y="1371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40" name="Curved Connector 39"/>
            <p:cNvCxnSpPr>
              <a:stCxn id="39" idx="1"/>
              <a:endCxn id="42" idx="1"/>
            </p:cNvCxnSpPr>
            <p:nvPr/>
          </p:nvCxnSpPr>
          <p:spPr bwMode="auto">
            <a:xfrm rot="10800000" flipV="1">
              <a:off x="3352801" y="1638300"/>
              <a:ext cx="1588" cy="2590800"/>
            </a:xfrm>
            <a:prstGeom prst="curvedConnector3">
              <a:avLst>
                <a:gd name="adj1" fmla="val 14395466"/>
              </a:avLst>
            </a:prstGeom>
            <a:solidFill>
              <a:schemeClr val="accent1"/>
            </a:solidFill>
            <a:ln w="9525" cap="flat" cmpd="sng" algn="ctr">
              <a:solidFill>
                <a:schemeClr val="tx1"/>
              </a:solidFill>
              <a:prstDash val="solid"/>
              <a:round/>
              <a:headEnd type="none" w="med" len="med"/>
              <a:tailEnd type="triangle" w="lg" len="lg"/>
            </a:ln>
            <a:effectLst/>
          </p:spPr>
        </p:cxnSp>
        <p:sp>
          <p:nvSpPr>
            <p:cNvPr id="42" name="Rectangle 41"/>
            <p:cNvSpPr/>
            <p:nvPr/>
          </p:nvSpPr>
          <p:spPr bwMode="auto">
            <a:xfrm>
              <a:off x="3352801" y="3962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a:latin typeface="Courier New"/>
                  <a:cs typeface="Courier New"/>
                </a:rPr>
                <a:t>a</a:t>
              </a:r>
              <a:r>
                <a:rPr lang="en-US" sz="1800" b="1" dirty="0" smtClean="0">
                  <a:latin typeface="Courier New"/>
                  <a:cs typeface="Courier New"/>
                </a:rPr>
                <a:t>: </a:t>
              </a:r>
              <a:endParaRPr lang="en-US" sz="1800" b="1" dirty="0">
                <a:latin typeface="Courier New"/>
                <a:cs typeface="Courier New"/>
              </a:endParaRPr>
            </a:p>
          </p:txBody>
        </p:sp>
        <p:sp>
          <p:nvSpPr>
            <p:cNvPr id="43" name="Rectangle 42"/>
            <p:cNvSpPr/>
            <p:nvPr/>
          </p:nvSpPr>
          <p:spPr bwMode="auto">
            <a:xfrm>
              <a:off x="3352801" y="4495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smtClean="0">
                  <a:latin typeface="Courier New"/>
                  <a:cs typeface="Courier New"/>
                </a:rPr>
                <a:t>b</a:t>
              </a:r>
              <a:r>
                <a:rPr lang="en-US" sz="1800" b="1" dirty="0" smtClean="0">
                  <a:latin typeface="Courier New"/>
                  <a:cs typeface="Courier New"/>
                </a:rPr>
                <a:t>: </a:t>
              </a:r>
              <a:endParaRPr lang="en-US" sz="1800" b="1" dirty="0">
                <a:latin typeface="Courier New"/>
                <a:cs typeface="Courier New"/>
              </a:endParaRPr>
            </a:p>
          </p:txBody>
        </p:sp>
        <p:cxnSp>
          <p:nvCxnSpPr>
            <p:cNvPr id="45" name="Curved Connector 44"/>
            <p:cNvCxnSpPr>
              <a:stCxn id="36" idx="3"/>
              <a:endCxn id="35" idx="1"/>
            </p:cNvCxnSpPr>
            <p:nvPr/>
          </p:nvCxnSpPr>
          <p:spPr bwMode="auto">
            <a:xfrm flipV="1">
              <a:off x="5410201" y="4229100"/>
              <a:ext cx="762000" cy="16002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46" name="Rectangle 45"/>
            <p:cNvSpPr/>
            <p:nvPr/>
          </p:nvSpPr>
          <p:spPr bwMode="auto">
            <a:xfrm>
              <a:off x="6172201" y="5562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smtClean="0">
                  <a:latin typeface="Courier New"/>
                  <a:cs typeface="Courier New"/>
                </a:rPr>
                <a:t>result: </a:t>
              </a:r>
              <a:r>
                <a:rPr lang="en-US" sz="1800" dirty="0" smtClean="0">
                  <a:latin typeface="Arial"/>
                  <a:cs typeface="Arial"/>
                </a:rPr>
                <a:t>?</a:t>
              </a:r>
              <a:endParaRPr lang="en-US" sz="1800" dirty="0">
                <a:latin typeface="Arial"/>
                <a:cs typeface="Arial"/>
              </a:endParaRPr>
            </a:p>
          </p:txBody>
        </p:sp>
        <p:grpSp>
          <p:nvGrpSpPr>
            <p:cNvPr id="49" name="Group 9"/>
            <p:cNvGrpSpPr/>
            <p:nvPr/>
          </p:nvGrpSpPr>
          <p:grpSpPr>
            <a:xfrm>
              <a:off x="6172201" y="1447800"/>
              <a:ext cx="2057400" cy="990600"/>
              <a:chOff x="6400800" y="3276600"/>
              <a:chExt cx="2057400" cy="990600"/>
            </a:xfrm>
          </p:grpSpPr>
          <p:sp>
            <p:nvSpPr>
              <p:cNvPr id="50" name="Oval 49"/>
              <p:cNvSpPr/>
              <p:nvPr/>
            </p:nvSpPr>
            <p:spPr bwMode="auto">
              <a:xfrm>
                <a:off x="6400800" y="3276600"/>
                <a:ext cx="2057400" cy="990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sp>
            <p:nvSpPr>
              <p:cNvPr id="51" name="TextBox 50"/>
              <p:cNvSpPr txBox="1"/>
              <p:nvPr/>
            </p:nvSpPr>
            <p:spPr>
              <a:xfrm>
                <a:off x="6629400" y="3429000"/>
                <a:ext cx="1676400" cy="338554"/>
              </a:xfrm>
              <a:prstGeom prst="rect">
                <a:avLst/>
              </a:prstGeom>
              <a:noFill/>
            </p:spPr>
            <p:txBody>
              <a:bodyPr wrap="square" rtlCol="0">
                <a:spAutoFit/>
              </a:bodyPr>
              <a:lstStyle/>
              <a:p>
                <a:pPr algn="ctr"/>
                <a:r>
                  <a:rPr lang="en-US" sz="1600" b="1" dirty="0" smtClean="0">
                    <a:latin typeface="Courier New"/>
                    <a:cs typeface="Courier New"/>
                  </a:rPr>
                  <a:t>i+1</a:t>
                </a:r>
                <a:endParaRPr lang="en-US" sz="1600" b="1" dirty="0">
                  <a:latin typeface="Courier New"/>
                  <a:cs typeface="Courier New"/>
                </a:endParaRPr>
              </a:p>
            </p:txBody>
          </p:sp>
          <p:sp>
            <p:nvSpPr>
              <p:cNvPr id="52" name="Rectangle 51"/>
              <p:cNvSpPr/>
              <p:nvPr/>
            </p:nvSpPr>
            <p:spPr bwMode="auto">
              <a:xfrm>
                <a:off x="7010400" y="3886200"/>
                <a:ext cx="914400" cy="228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grpSp>
        <p:cxnSp>
          <p:nvCxnSpPr>
            <p:cNvPr id="53" name="Curved Connector 19"/>
            <p:cNvCxnSpPr>
              <a:stCxn id="52" idx="3"/>
              <a:endCxn id="35" idx="3"/>
            </p:cNvCxnSpPr>
            <p:nvPr/>
          </p:nvCxnSpPr>
          <p:spPr bwMode="auto">
            <a:xfrm>
              <a:off x="7696201" y="2171700"/>
              <a:ext cx="533400" cy="2057400"/>
            </a:xfrm>
            <a:prstGeom prst="curvedConnector3">
              <a:avLst>
                <a:gd name="adj1" fmla="val 142857"/>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0" name="Shape 59"/>
            <p:cNvCxnSpPr>
              <a:endCxn id="50" idx="2"/>
            </p:cNvCxnSpPr>
            <p:nvPr/>
          </p:nvCxnSpPr>
          <p:spPr bwMode="auto">
            <a:xfrm rot="5400000" flipH="1" flipV="1">
              <a:off x="4210051" y="2228851"/>
              <a:ext cx="2247900" cy="1676399"/>
            </a:xfrm>
            <a:prstGeom prst="curvedConnector2">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3" name="Curved Connector 62"/>
            <p:cNvCxnSpPr>
              <a:endCxn id="27" idx="2"/>
            </p:cNvCxnSpPr>
            <p:nvPr/>
          </p:nvCxnSpPr>
          <p:spPr bwMode="auto">
            <a:xfrm flipV="1">
              <a:off x="4495800" y="3162300"/>
              <a:ext cx="1676401" cy="16383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a:t>Parameter Correspondence</a:t>
            </a:r>
          </a:p>
        </p:txBody>
      </p:sp>
      <p:sp>
        <p:nvSpPr>
          <p:cNvPr id="606211" name="Rectangle 3"/>
          <p:cNvSpPr>
            <a:spLocks noGrp="1" noChangeArrowheads="1"/>
          </p:cNvSpPr>
          <p:nvPr>
            <p:ph idx="1"/>
          </p:nvPr>
        </p:nvSpPr>
        <p:spPr/>
        <p:txBody>
          <a:bodyPr/>
          <a:lstStyle/>
          <a:p>
            <a:r>
              <a:rPr lang="en-US"/>
              <a:t>A preliminary question: how does the language match up parameters?</a:t>
            </a:r>
          </a:p>
          <a:p>
            <a:r>
              <a:rPr lang="en-US"/>
              <a:t>That is, which formal parameters go with which actual parameters?</a:t>
            </a:r>
          </a:p>
          <a:p>
            <a:r>
              <a:rPr lang="en-US"/>
              <a:t>Most common case: </a:t>
            </a:r>
            <a:r>
              <a:rPr lang="en-US" i="1"/>
              <a:t>positional parameters</a:t>
            </a:r>
          </a:p>
          <a:p>
            <a:pPr lvl="1"/>
            <a:r>
              <a:rPr lang="en-US"/>
              <a:t>Correspondence determined by positions</a:t>
            </a:r>
          </a:p>
          <a:p>
            <a:pPr lvl="1"/>
            <a:r>
              <a:rPr lang="en-US" i="1"/>
              <a:t>n</a:t>
            </a:r>
            <a:r>
              <a:rPr lang="en-US"/>
              <a:t>th formal parameter matched with </a:t>
            </a:r>
            <a:r>
              <a:rPr lang="en-US" i="1"/>
              <a:t>n</a:t>
            </a:r>
            <a:r>
              <a:rPr lang="en-US"/>
              <a:t>th actual</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53C11CFF-5735-E64B-A19B-B96C01A3CCB0}" type="slidenum">
              <a:rPr lang="en-US"/>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a:t>Comparison</a:t>
            </a:r>
          </a:p>
        </p:txBody>
      </p:sp>
      <p:sp>
        <p:nvSpPr>
          <p:cNvPr id="593923" name="Rectangle 3"/>
          <p:cNvSpPr>
            <a:spLocks noGrp="1" noChangeArrowheads="1"/>
          </p:cNvSpPr>
          <p:nvPr>
            <p:ph idx="1"/>
          </p:nvPr>
        </p:nvSpPr>
        <p:spPr/>
        <p:txBody>
          <a:bodyPr/>
          <a:lstStyle/>
          <a:p>
            <a:r>
              <a:rPr lang="en-US"/>
              <a:t>Like macro expansion, by-name parameters are re-evaluated every time they are used</a:t>
            </a:r>
          </a:p>
          <a:p>
            <a:r>
              <a:rPr lang="en-US"/>
              <a:t>(Can be useful, but more often this is merely wasteful)</a:t>
            </a:r>
          </a:p>
          <a:p>
            <a:r>
              <a:rPr lang="en-US"/>
              <a:t>Unlike macro expansion, there is no possibility of capture</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5A19A359-B65E-1545-A654-50FDAF050581}" type="slidenum">
              <a:rPr lang="en-US"/>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By Need</a:t>
            </a:r>
          </a:p>
        </p:txBody>
      </p:sp>
      <p:sp>
        <p:nvSpPr>
          <p:cNvPr id="563203" name="Rectangle 3"/>
          <p:cNvSpPr>
            <a:spLocks noGrp="1" noChangeArrowheads="1"/>
          </p:cNvSpPr>
          <p:nvPr>
            <p:ph idx="1"/>
          </p:nvPr>
        </p:nvSpPr>
        <p:spPr>
          <a:xfrm>
            <a:off x="838200" y="3810000"/>
            <a:ext cx="7772400" cy="2057400"/>
          </a:xfrm>
        </p:spPr>
        <p:txBody>
          <a:bodyPr/>
          <a:lstStyle/>
          <a:p>
            <a:r>
              <a:rPr lang="en-US"/>
              <a:t>Used in lazy functional languages (Haskell)</a:t>
            </a:r>
          </a:p>
          <a:p>
            <a:r>
              <a:rPr lang="en-US"/>
              <a:t>Avoids wasteful recomputations of by-name</a:t>
            </a:r>
          </a:p>
        </p:txBody>
      </p:sp>
      <p:sp>
        <p:nvSpPr>
          <p:cNvPr id="5" name="Date Placeholder 3"/>
          <p:cNvSpPr>
            <a:spLocks noGrp="1"/>
          </p:cNvSpPr>
          <p:nvPr>
            <p:ph type="dt" sz="half" idx="10"/>
          </p:nvPr>
        </p:nvSpPr>
        <p:spPr/>
        <p:txBody>
          <a:bodyPr/>
          <a:lstStyle/>
          <a:p>
            <a:r>
              <a:rPr lang="en-US" smtClean="0"/>
              <a:t>Chapter Eighteen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8EE1DEDD-DA46-B940-B6D8-00C36384BD46}" type="slidenum">
              <a:rPr lang="en-US"/>
              <a:pPr/>
              <a:t>41</a:t>
            </a:fld>
            <a:endParaRPr lang="en-US"/>
          </a:p>
        </p:txBody>
      </p:sp>
      <p:sp>
        <p:nvSpPr>
          <p:cNvPr id="563204" name="Text Box 4"/>
          <p:cNvSpPr txBox="1">
            <a:spLocks noChangeArrowheads="1"/>
          </p:cNvSpPr>
          <p:nvPr/>
        </p:nvSpPr>
        <p:spPr bwMode="auto">
          <a:xfrm>
            <a:off x="1295400" y="1295400"/>
            <a:ext cx="6858000" cy="22828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For passing parameters by need, each actual parameter is evaluated in the caller’s context, on the first use of the corresponding formal parameter.  The value of the actual parameter is then cached, so that subsequent uses of the corresponding formal parameter do not cause reevaluation.</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Chapter Eighteen</a:t>
            </a:r>
            <a:endParaRPr lang="en-US"/>
          </a:p>
        </p:txBody>
      </p:sp>
      <p:sp>
        <p:nvSpPr>
          <p:cNvPr id="8" name="Footer Placeholder 4"/>
          <p:cNvSpPr>
            <a:spLocks noGrp="1"/>
          </p:cNvSpPr>
          <p:nvPr>
            <p:ph type="ftr" sz="quarter" idx="11"/>
          </p:nvPr>
        </p:nvSpPr>
        <p:spPr/>
        <p:txBody>
          <a:bodyPr/>
          <a:lstStyle/>
          <a:p>
            <a:r>
              <a:rPr lang="en-US" smtClean="0"/>
              <a:t>Modern Programming Languages, 2nd ed.</a:t>
            </a:r>
            <a:endParaRPr lang="en-US"/>
          </a:p>
        </p:txBody>
      </p:sp>
      <p:sp>
        <p:nvSpPr>
          <p:cNvPr id="9" name="Slide Number Placeholder 5"/>
          <p:cNvSpPr>
            <a:spLocks noGrp="1"/>
          </p:cNvSpPr>
          <p:nvPr>
            <p:ph type="sldNum" sz="quarter" idx="12"/>
          </p:nvPr>
        </p:nvSpPr>
        <p:spPr/>
        <p:txBody>
          <a:bodyPr/>
          <a:lstStyle/>
          <a:p>
            <a:fld id="{D503FCDE-EC33-5842-8A9B-0352F54ABB73}" type="slidenum">
              <a:rPr lang="en-US"/>
              <a:pPr/>
              <a:t>42</a:t>
            </a:fld>
            <a:endParaRPr lang="en-US"/>
          </a:p>
        </p:txBody>
      </p:sp>
      <p:sp>
        <p:nvSpPr>
          <p:cNvPr id="596994" name="Rectangle 2"/>
          <p:cNvSpPr>
            <a:spLocks noChangeArrowheads="1"/>
          </p:cNvSpPr>
          <p:nvPr/>
        </p:nvSpPr>
        <p:spPr bwMode="auto">
          <a:xfrm>
            <a:off x="2071688" y="1957388"/>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96995" name="Text Box 3"/>
          <p:cNvSpPr txBox="1">
            <a:spLocks noChangeArrowheads="1"/>
          </p:cNvSpPr>
          <p:nvPr/>
        </p:nvSpPr>
        <p:spPr bwMode="auto">
          <a:xfrm>
            <a:off x="762000" y="609600"/>
            <a:ext cx="6248400" cy="2987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Times New Roman" pitchFamily="-108" charset="0"/>
                <a:cs typeface="Times New Roman" pitchFamily="-108" charset="0"/>
              </a:rPr>
              <a:t>void f(by-need int a, by-need int b)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b=a;</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b=a;</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a:t>
            </a:r>
          </a:p>
          <a:p>
            <a:pPr>
              <a:spcBef>
                <a:spcPct val="50000"/>
              </a:spcBef>
            </a:pPr>
            <a:r>
              <a:rPr lang="en-US" sz="2000" b="1">
                <a:solidFill>
                  <a:srgbClr val="000000"/>
                </a:solidFill>
                <a:latin typeface="Courier New" pitchFamily="-108" charset="0"/>
                <a:ea typeface="Times New Roman" pitchFamily="-108" charset="0"/>
                <a:cs typeface="Times New Roman" pitchFamily="-108" charset="0"/>
              </a:rPr>
              <a:t>void g()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int i = 3;</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f(i+1,i);</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return i;</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a:t>
            </a:r>
          </a:p>
        </p:txBody>
      </p:sp>
      <p:sp>
        <p:nvSpPr>
          <p:cNvPr id="596996" name="Rectangle 4"/>
          <p:cNvSpPr>
            <a:spLocks noChangeArrowheads="1"/>
          </p:cNvSpPr>
          <p:nvPr/>
        </p:nvSpPr>
        <p:spPr bwMode="auto">
          <a:xfrm>
            <a:off x="2071688" y="1657350"/>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596998" name="Text Box 6"/>
          <p:cNvSpPr txBox="1">
            <a:spLocks noChangeArrowheads="1"/>
          </p:cNvSpPr>
          <p:nvPr/>
        </p:nvSpPr>
        <p:spPr bwMode="auto">
          <a:xfrm>
            <a:off x="838200" y="4876800"/>
            <a:ext cx="1905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When </a:t>
            </a:r>
            <a:r>
              <a:rPr lang="en-US" b="1">
                <a:latin typeface="Courier New" pitchFamily="-108" charset="0"/>
              </a:rPr>
              <a:t>f</a:t>
            </a:r>
            <a:r>
              <a:rPr lang="en-US"/>
              <a:t> is starting</a:t>
            </a:r>
          </a:p>
        </p:txBody>
      </p:sp>
      <p:grpSp>
        <p:nvGrpSpPr>
          <p:cNvPr id="10" name="Group 9"/>
          <p:cNvGrpSpPr/>
          <p:nvPr/>
        </p:nvGrpSpPr>
        <p:grpSpPr>
          <a:xfrm>
            <a:off x="3352801" y="1371600"/>
            <a:ext cx="4876800" cy="4724400"/>
            <a:chOff x="3352801" y="1371600"/>
            <a:chExt cx="4876800" cy="4724400"/>
          </a:xfrm>
        </p:grpSpPr>
        <p:grpSp>
          <p:nvGrpSpPr>
            <p:cNvPr id="11" name="Group 9"/>
            <p:cNvGrpSpPr/>
            <p:nvPr/>
          </p:nvGrpSpPr>
          <p:grpSpPr>
            <a:xfrm>
              <a:off x="6172201" y="2667000"/>
              <a:ext cx="2057400" cy="990600"/>
              <a:chOff x="6400800" y="3276600"/>
              <a:chExt cx="2057400" cy="990600"/>
            </a:xfrm>
          </p:grpSpPr>
          <p:sp>
            <p:nvSpPr>
              <p:cNvPr id="31" name="Oval 30"/>
              <p:cNvSpPr/>
              <p:nvPr/>
            </p:nvSpPr>
            <p:spPr bwMode="auto">
              <a:xfrm>
                <a:off x="6400800" y="3276600"/>
                <a:ext cx="2057400" cy="990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sp>
            <p:nvSpPr>
              <p:cNvPr id="32" name="TextBox 31"/>
              <p:cNvSpPr txBox="1"/>
              <p:nvPr/>
            </p:nvSpPr>
            <p:spPr>
              <a:xfrm>
                <a:off x="6705600" y="3429000"/>
                <a:ext cx="1447800" cy="338554"/>
              </a:xfrm>
              <a:prstGeom prst="rect">
                <a:avLst/>
              </a:prstGeom>
              <a:noFill/>
            </p:spPr>
            <p:txBody>
              <a:bodyPr wrap="square" rtlCol="0">
                <a:spAutoFit/>
              </a:bodyPr>
              <a:lstStyle/>
              <a:p>
                <a:pPr algn="ctr"/>
                <a:r>
                  <a:rPr lang="en-US" sz="1600" b="1" dirty="0" err="1" smtClean="0">
                    <a:latin typeface="Courier New"/>
                    <a:cs typeface="Courier New"/>
                  </a:rPr>
                  <a:t>i</a:t>
                </a:r>
                <a:endParaRPr lang="en-US" sz="1600" b="1" dirty="0">
                  <a:latin typeface="Courier New"/>
                  <a:cs typeface="Courier New"/>
                </a:endParaRPr>
              </a:p>
            </p:txBody>
          </p:sp>
          <p:sp>
            <p:nvSpPr>
              <p:cNvPr id="33" name="Rectangle 32"/>
              <p:cNvSpPr/>
              <p:nvPr/>
            </p:nvSpPr>
            <p:spPr bwMode="auto">
              <a:xfrm>
                <a:off x="7010400" y="3886200"/>
                <a:ext cx="914400" cy="228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grpSp>
        <p:cxnSp>
          <p:nvCxnSpPr>
            <p:cNvPr id="12" name="Curved Connector 11"/>
            <p:cNvCxnSpPr>
              <a:endCxn id="15" idx="3"/>
            </p:cNvCxnSpPr>
            <p:nvPr/>
          </p:nvCxnSpPr>
          <p:spPr bwMode="auto">
            <a:xfrm>
              <a:off x="7696201" y="3390900"/>
              <a:ext cx="533400" cy="838200"/>
            </a:xfrm>
            <a:prstGeom prst="curvedConnector3">
              <a:avLst>
                <a:gd name="adj1" fmla="val 142857"/>
              </a:avLst>
            </a:prstGeom>
            <a:solidFill>
              <a:schemeClr val="accent1"/>
            </a:solidFill>
            <a:ln w="9525" cap="flat" cmpd="sng" algn="ctr">
              <a:solidFill>
                <a:schemeClr val="tx1"/>
              </a:solidFill>
              <a:prstDash val="solid"/>
              <a:round/>
              <a:headEnd type="none" w="med" len="med"/>
              <a:tailEnd type="triangle" w="lg" len="lg"/>
            </a:ln>
            <a:effectLst/>
          </p:spPr>
        </p:cxnSp>
        <p:sp>
          <p:nvSpPr>
            <p:cNvPr id="13" name="Rectangle 12"/>
            <p:cNvSpPr/>
            <p:nvPr/>
          </p:nvSpPr>
          <p:spPr bwMode="auto">
            <a:xfrm>
              <a:off x="6172201" y="5029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4" name="Rectangle 13"/>
            <p:cNvSpPr/>
            <p:nvPr/>
          </p:nvSpPr>
          <p:spPr bwMode="auto">
            <a:xfrm>
              <a:off x="6172201" y="4495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5" name="Rectangle 14"/>
            <p:cNvSpPr/>
            <p:nvPr/>
          </p:nvSpPr>
          <p:spPr bwMode="auto">
            <a:xfrm>
              <a:off x="6172201" y="3962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a:latin typeface="Courier New"/>
                  <a:cs typeface="Courier New"/>
                </a:rPr>
                <a:t>i</a:t>
              </a:r>
              <a:r>
                <a:rPr lang="en-US" sz="1800" b="1" dirty="0" smtClean="0">
                  <a:latin typeface="Courier New"/>
                  <a:cs typeface="Courier New"/>
                </a:rPr>
                <a:t>: 3</a:t>
              </a:r>
              <a:endParaRPr lang="en-US" sz="1800" b="1" dirty="0">
                <a:latin typeface="Courier New"/>
                <a:cs typeface="Courier New"/>
              </a:endParaRPr>
            </a:p>
          </p:txBody>
        </p:sp>
        <p:sp>
          <p:nvSpPr>
            <p:cNvPr id="16" name="Rectangle 15"/>
            <p:cNvSpPr/>
            <p:nvPr/>
          </p:nvSpPr>
          <p:spPr bwMode="auto">
            <a:xfrm>
              <a:off x="3352801" y="5562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previous activation record</a:t>
              </a:r>
              <a:endParaRPr lang="en-US" sz="1800" dirty="0">
                <a:latin typeface="Arial"/>
                <a:cs typeface="Arial"/>
              </a:endParaRPr>
            </a:p>
          </p:txBody>
        </p:sp>
        <p:sp>
          <p:nvSpPr>
            <p:cNvPr id="17" name="Rectangle 16"/>
            <p:cNvSpPr/>
            <p:nvPr/>
          </p:nvSpPr>
          <p:spPr bwMode="auto">
            <a:xfrm>
              <a:off x="3352801" y="50292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return address</a:t>
              </a:r>
              <a:endParaRPr lang="en-US" sz="1800" dirty="0">
                <a:latin typeface="Arial"/>
                <a:cs typeface="Arial"/>
              </a:endParaRPr>
            </a:p>
          </p:txBody>
        </p:sp>
        <p:sp>
          <p:nvSpPr>
            <p:cNvPr id="18" name="Rectangle 17"/>
            <p:cNvSpPr/>
            <p:nvPr/>
          </p:nvSpPr>
          <p:spPr bwMode="auto">
            <a:xfrm>
              <a:off x="3352801" y="1371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smtClean="0">
                  <a:latin typeface="Arial"/>
                  <a:cs typeface="Arial"/>
                </a:rPr>
                <a:t>current</a:t>
              </a:r>
              <a:br>
                <a:rPr lang="en-US" sz="1800" dirty="0" smtClean="0">
                  <a:latin typeface="Arial"/>
                  <a:cs typeface="Arial"/>
                </a:rPr>
              </a:br>
              <a:r>
                <a:rPr lang="en-US" sz="1800" dirty="0" smtClean="0">
                  <a:latin typeface="Arial"/>
                  <a:cs typeface="Arial"/>
                </a:rPr>
                <a:t>activation record</a:t>
              </a:r>
              <a:endParaRPr lang="en-US" sz="1800" dirty="0">
                <a:latin typeface="Arial"/>
                <a:cs typeface="Arial"/>
              </a:endParaRPr>
            </a:p>
          </p:txBody>
        </p:sp>
        <p:cxnSp>
          <p:nvCxnSpPr>
            <p:cNvPr id="19" name="Curved Connector 18"/>
            <p:cNvCxnSpPr>
              <a:stCxn id="18" idx="1"/>
              <a:endCxn id="20" idx="1"/>
            </p:cNvCxnSpPr>
            <p:nvPr/>
          </p:nvCxnSpPr>
          <p:spPr bwMode="auto">
            <a:xfrm rot="10800000" flipV="1">
              <a:off x="3352801" y="1638300"/>
              <a:ext cx="1588" cy="2590800"/>
            </a:xfrm>
            <a:prstGeom prst="curvedConnector3">
              <a:avLst>
                <a:gd name="adj1" fmla="val 14395466"/>
              </a:avLst>
            </a:prstGeom>
            <a:solidFill>
              <a:schemeClr val="accent1"/>
            </a:solidFill>
            <a:ln w="9525" cap="flat" cmpd="sng" algn="ctr">
              <a:solidFill>
                <a:schemeClr val="tx1"/>
              </a:solidFill>
              <a:prstDash val="solid"/>
              <a:round/>
              <a:headEnd type="none" w="med" len="med"/>
              <a:tailEnd type="triangle" w="lg" len="lg"/>
            </a:ln>
            <a:effectLst/>
          </p:spPr>
        </p:cxnSp>
        <p:sp>
          <p:nvSpPr>
            <p:cNvPr id="20" name="Rectangle 19"/>
            <p:cNvSpPr/>
            <p:nvPr/>
          </p:nvSpPr>
          <p:spPr bwMode="auto">
            <a:xfrm>
              <a:off x="3352801" y="39624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a:latin typeface="Courier New"/>
                  <a:cs typeface="Courier New"/>
                </a:rPr>
                <a:t>a</a:t>
              </a:r>
              <a:r>
                <a:rPr lang="en-US" sz="1800" b="1" dirty="0" smtClean="0">
                  <a:latin typeface="Courier New"/>
                  <a:cs typeface="Courier New"/>
                </a:rPr>
                <a:t>: </a:t>
              </a:r>
              <a:endParaRPr lang="en-US" sz="1800" b="1" dirty="0">
                <a:latin typeface="Courier New"/>
                <a:cs typeface="Courier New"/>
              </a:endParaRPr>
            </a:p>
          </p:txBody>
        </p:sp>
        <p:sp>
          <p:nvSpPr>
            <p:cNvPr id="21" name="Rectangle 20"/>
            <p:cNvSpPr/>
            <p:nvPr/>
          </p:nvSpPr>
          <p:spPr bwMode="auto">
            <a:xfrm>
              <a:off x="3352801" y="44958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err="1" smtClean="0">
                  <a:latin typeface="Courier New"/>
                  <a:cs typeface="Courier New"/>
                </a:rPr>
                <a:t>b</a:t>
              </a:r>
              <a:r>
                <a:rPr lang="en-US" sz="1800" b="1" dirty="0" smtClean="0">
                  <a:latin typeface="Courier New"/>
                  <a:cs typeface="Courier New"/>
                </a:rPr>
                <a:t>: </a:t>
              </a:r>
              <a:endParaRPr lang="en-US" sz="1800" b="1" dirty="0">
                <a:latin typeface="Courier New"/>
                <a:cs typeface="Courier New"/>
              </a:endParaRPr>
            </a:p>
          </p:txBody>
        </p:sp>
        <p:cxnSp>
          <p:nvCxnSpPr>
            <p:cNvPr id="22" name="Curved Connector 21"/>
            <p:cNvCxnSpPr>
              <a:stCxn id="16" idx="3"/>
              <a:endCxn id="15" idx="1"/>
            </p:cNvCxnSpPr>
            <p:nvPr/>
          </p:nvCxnSpPr>
          <p:spPr bwMode="auto">
            <a:xfrm flipV="1">
              <a:off x="5410201" y="4229100"/>
              <a:ext cx="762000" cy="16002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23" name="Rectangle 22"/>
            <p:cNvSpPr/>
            <p:nvPr/>
          </p:nvSpPr>
          <p:spPr bwMode="auto">
            <a:xfrm>
              <a:off x="6172201" y="5562600"/>
              <a:ext cx="2057400" cy="5334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smtClean="0">
                  <a:latin typeface="Courier New"/>
                  <a:cs typeface="Courier New"/>
                </a:rPr>
                <a:t>result: </a:t>
              </a:r>
              <a:r>
                <a:rPr lang="en-US" sz="1800" dirty="0" smtClean="0">
                  <a:latin typeface="Arial"/>
                  <a:cs typeface="Arial"/>
                </a:rPr>
                <a:t>?</a:t>
              </a:r>
              <a:endParaRPr lang="en-US" sz="1800" dirty="0">
                <a:latin typeface="Arial"/>
                <a:cs typeface="Arial"/>
              </a:endParaRPr>
            </a:p>
          </p:txBody>
        </p:sp>
        <p:grpSp>
          <p:nvGrpSpPr>
            <p:cNvPr id="24" name="Group 9"/>
            <p:cNvGrpSpPr/>
            <p:nvPr/>
          </p:nvGrpSpPr>
          <p:grpSpPr>
            <a:xfrm>
              <a:off x="6172201" y="1447800"/>
              <a:ext cx="2057400" cy="990600"/>
              <a:chOff x="6400800" y="3276600"/>
              <a:chExt cx="2057400" cy="990600"/>
            </a:xfrm>
          </p:grpSpPr>
          <p:sp>
            <p:nvSpPr>
              <p:cNvPr id="28" name="Oval 27"/>
              <p:cNvSpPr/>
              <p:nvPr/>
            </p:nvSpPr>
            <p:spPr bwMode="auto">
              <a:xfrm>
                <a:off x="6400800" y="3276600"/>
                <a:ext cx="2057400" cy="990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sp>
            <p:nvSpPr>
              <p:cNvPr id="29" name="TextBox 28"/>
              <p:cNvSpPr txBox="1"/>
              <p:nvPr/>
            </p:nvSpPr>
            <p:spPr>
              <a:xfrm>
                <a:off x="6629400" y="3429000"/>
                <a:ext cx="1676400" cy="338554"/>
              </a:xfrm>
              <a:prstGeom prst="rect">
                <a:avLst/>
              </a:prstGeom>
              <a:noFill/>
            </p:spPr>
            <p:txBody>
              <a:bodyPr wrap="square" rtlCol="0">
                <a:spAutoFit/>
              </a:bodyPr>
              <a:lstStyle/>
              <a:p>
                <a:pPr algn="ctr"/>
                <a:r>
                  <a:rPr lang="en-US" sz="1600" b="1" dirty="0" smtClean="0">
                    <a:latin typeface="Courier New"/>
                    <a:cs typeface="Courier New"/>
                  </a:rPr>
                  <a:t>i+1</a:t>
                </a:r>
                <a:endParaRPr lang="en-US" sz="1600" b="1" dirty="0">
                  <a:latin typeface="Courier New"/>
                  <a:cs typeface="Courier New"/>
                </a:endParaRPr>
              </a:p>
            </p:txBody>
          </p:sp>
          <p:sp>
            <p:nvSpPr>
              <p:cNvPr id="30" name="Rectangle 29"/>
              <p:cNvSpPr/>
              <p:nvPr/>
            </p:nvSpPr>
            <p:spPr bwMode="auto">
              <a:xfrm>
                <a:off x="7010400" y="3886200"/>
                <a:ext cx="914400" cy="228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08" charset="0"/>
                </a:endParaRPr>
              </a:p>
            </p:txBody>
          </p:sp>
        </p:grpSp>
        <p:cxnSp>
          <p:nvCxnSpPr>
            <p:cNvPr id="25" name="Curved Connector 19"/>
            <p:cNvCxnSpPr>
              <a:stCxn id="30" idx="3"/>
              <a:endCxn id="15" idx="3"/>
            </p:cNvCxnSpPr>
            <p:nvPr/>
          </p:nvCxnSpPr>
          <p:spPr bwMode="auto">
            <a:xfrm>
              <a:off x="7696201" y="2171700"/>
              <a:ext cx="533400" cy="2057400"/>
            </a:xfrm>
            <a:prstGeom prst="curvedConnector3">
              <a:avLst>
                <a:gd name="adj1" fmla="val 142857"/>
              </a:avLst>
            </a:prstGeom>
            <a:solidFill>
              <a:schemeClr val="accent1"/>
            </a:solidFill>
            <a:ln w="9525" cap="flat" cmpd="sng" algn="ctr">
              <a:solidFill>
                <a:schemeClr val="tx1"/>
              </a:solidFill>
              <a:prstDash val="solid"/>
              <a:round/>
              <a:headEnd type="none" w="med" len="med"/>
              <a:tailEnd type="triangle" w="lg" len="lg"/>
            </a:ln>
            <a:effectLst/>
          </p:spPr>
        </p:cxnSp>
        <p:cxnSp>
          <p:nvCxnSpPr>
            <p:cNvPr id="26" name="Shape 25"/>
            <p:cNvCxnSpPr>
              <a:endCxn id="28" idx="2"/>
            </p:cNvCxnSpPr>
            <p:nvPr/>
          </p:nvCxnSpPr>
          <p:spPr bwMode="auto">
            <a:xfrm rot="5400000" flipH="1" flipV="1">
              <a:off x="4210051" y="2228851"/>
              <a:ext cx="2247900" cy="1676399"/>
            </a:xfrm>
            <a:prstGeom prst="curvedConnector2">
              <a:avLst/>
            </a:prstGeom>
            <a:solidFill>
              <a:schemeClr val="accent1"/>
            </a:solidFill>
            <a:ln w="9525" cap="flat" cmpd="sng" algn="ctr">
              <a:solidFill>
                <a:schemeClr val="tx1"/>
              </a:solidFill>
              <a:prstDash val="solid"/>
              <a:round/>
              <a:headEnd type="none" w="med" len="med"/>
              <a:tailEnd type="triangle" w="lg" len="lg"/>
            </a:ln>
            <a:effectLst/>
          </p:spPr>
        </p:cxnSp>
        <p:cxnSp>
          <p:nvCxnSpPr>
            <p:cNvPr id="27" name="Curved Connector 26"/>
            <p:cNvCxnSpPr>
              <a:endCxn id="31" idx="2"/>
            </p:cNvCxnSpPr>
            <p:nvPr/>
          </p:nvCxnSpPr>
          <p:spPr bwMode="auto">
            <a:xfrm flipV="1">
              <a:off x="4495800" y="3162300"/>
              <a:ext cx="1676401" cy="16383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a:t>Laziness</a:t>
            </a:r>
          </a:p>
        </p:txBody>
      </p:sp>
      <p:sp>
        <p:nvSpPr>
          <p:cNvPr id="5" name="Date Placeholder 3"/>
          <p:cNvSpPr>
            <a:spLocks noGrp="1"/>
          </p:cNvSpPr>
          <p:nvPr>
            <p:ph type="dt" sz="half" idx="10"/>
          </p:nvPr>
        </p:nvSpPr>
        <p:spPr/>
        <p:txBody>
          <a:bodyPr/>
          <a:lstStyle/>
          <a:p>
            <a:r>
              <a:rPr lang="en-US" smtClean="0"/>
              <a:t>Chapter Eighteen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64673CAE-48DE-8E4A-9B31-FEE8DC0A64F3}" type="slidenum">
              <a:rPr lang="en-US"/>
              <a:pPr/>
              <a:t>43</a:t>
            </a:fld>
            <a:endParaRPr lang="en-US"/>
          </a:p>
        </p:txBody>
      </p:sp>
      <p:sp>
        <p:nvSpPr>
          <p:cNvPr id="601092" name="Text Box 4"/>
          <p:cNvSpPr txBox="1">
            <a:spLocks noChangeArrowheads="1"/>
          </p:cNvSpPr>
          <p:nvPr/>
        </p:nvSpPr>
        <p:spPr bwMode="auto">
          <a:xfrm>
            <a:off x="1066800" y="1219200"/>
            <a:ext cx="5638800" cy="48164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a:solidFill>
                  <a:srgbClr val="000000"/>
                </a:solidFill>
                <a:latin typeface="Courier New" pitchFamily="-108" charset="0"/>
                <a:ea typeface="Courier New" pitchFamily="-108" charset="0"/>
                <a:cs typeface="Courier New" pitchFamily="-108" charset="0"/>
              </a:rPr>
              <a:t>boolean andand(by-need boolean a, </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by-need boolean b) {</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if (!a) return false;</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  else return b;</a:t>
            </a:r>
            <a:br>
              <a:rPr lang="en-US" sz="2000" b="1">
                <a:solidFill>
                  <a:srgbClr val="000000"/>
                </a:solidFill>
                <a:latin typeface="Courier New" pitchFamily="-108" charset="0"/>
                <a:ea typeface="Courier New" pitchFamily="-108" charset="0"/>
                <a:cs typeface="Courier New" pitchFamily="-108" charset="0"/>
              </a:rPr>
            </a:br>
            <a:r>
              <a:rPr lang="en-US" sz="2000" b="1">
                <a:solidFill>
                  <a:srgbClr val="000000"/>
                </a:solidFill>
                <a:latin typeface="Courier New" pitchFamily="-108" charset="0"/>
                <a:ea typeface="Courier New" pitchFamily="-108" charset="0"/>
                <a:cs typeface="Courier New" pitchFamily="-108" charset="0"/>
              </a:rPr>
              <a:t>}</a:t>
            </a:r>
            <a:br>
              <a:rPr lang="en-US" sz="2000" b="1">
                <a:solidFill>
                  <a:srgbClr val="000000"/>
                </a:solidFill>
                <a:latin typeface="Courier New" pitchFamily="-108" charset="0"/>
                <a:ea typeface="Courier New" pitchFamily="-108" charset="0"/>
                <a:cs typeface="Courier New" pitchFamily="-108" charset="0"/>
              </a:rPr>
            </a:br>
            <a:endParaRPr lang="en-US" sz="2000" b="1">
              <a:solidFill>
                <a:srgbClr val="000000"/>
              </a:solidFill>
              <a:latin typeface="Courier New" pitchFamily="-108" charset="0"/>
              <a:ea typeface="Courier New" pitchFamily="-108" charset="0"/>
              <a:cs typeface="Courier New" pitchFamily="-108" charset="0"/>
            </a:endParaRPr>
          </a:p>
          <a:p>
            <a:pPr>
              <a:spcBef>
                <a:spcPct val="50000"/>
              </a:spcBef>
            </a:pPr>
            <a:r>
              <a:rPr lang="en-US" sz="2000" b="1">
                <a:solidFill>
                  <a:srgbClr val="000000"/>
                </a:solidFill>
                <a:latin typeface="Courier New" pitchFamily="-108" charset="0"/>
                <a:ea typeface="Times New Roman" pitchFamily="-108" charset="0"/>
                <a:cs typeface="Times New Roman" pitchFamily="-108" charset="0"/>
              </a:rPr>
              <a:t>boolean g()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while (true)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return true;</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void f() {</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  andand(false,g());</a:t>
            </a:r>
            <a:br>
              <a:rPr lang="en-US" sz="2000" b="1">
                <a:solidFill>
                  <a:srgbClr val="000000"/>
                </a:solidFill>
                <a:latin typeface="Courier New" pitchFamily="-108" charset="0"/>
                <a:ea typeface="Times New Roman" pitchFamily="-108" charset="0"/>
                <a:cs typeface="Times New Roman" pitchFamily="-108" charset="0"/>
              </a:rPr>
            </a:br>
            <a:r>
              <a:rPr lang="en-US" sz="2000" b="1">
                <a:solidFill>
                  <a:srgbClr val="000000"/>
                </a:solidFill>
                <a:latin typeface="Courier New" pitchFamily="-108" charset="0"/>
                <a:ea typeface="Times New Roman" pitchFamily="-108" charset="0"/>
                <a:cs typeface="Times New Roman" pitchFamily="-108" charset="0"/>
              </a:rPr>
              <a:t>}</a:t>
            </a:r>
            <a:endParaRPr lang="en-US" sz="2000"/>
          </a:p>
        </p:txBody>
      </p:sp>
      <p:sp>
        <p:nvSpPr>
          <p:cNvPr id="601094" name="Text Box 6"/>
          <p:cNvSpPr txBox="1">
            <a:spLocks noChangeArrowheads="1"/>
          </p:cNvSpPr>
          <p:nvPr/>
        </p:nvSpPr>
        <p:spPr bwMode="auto">
          <a:xfrm>
            <a:off x="4724400" y="3429000"/>
            <a:ext cx="3810000" cy="2225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a:t>Here, </a:t>
            </a:r>
            <a:r>
              <a:rPr lang="en-US" sz="2000" b="1">
                <a:latin typeface="Courier New" pitchFamily="-108" charset="0"/>
              </a:rPr>
              <a:t>andand</a:t>
            </a:r>
            <a:r>
              <a:rPr lang="en-US" sz="2000"/>
              <a:t> is short-circuiting, like ML’s </a:t>
            </a:r>
            <a:r>
              <a:rPr lang="en-US" sz="2000" b="1">
                <a:latin typeface="Courier New" pitchFamily="-108" charset="0"/>
              </a:rPr>
              <a:t>andalso</a:t>
            </a:r>
            <a:r>
              <a:rPr lang="en-US" sz="2000"/>
              <a:t> and Java’s </a:t>
            </a:r>
            <a:r>
              <a:rPr lang="en-US" sz="2000" b="1">
                <a:latin typeface="Courier New" pitchFamily="-108" charset="0"/>
              </a:rPr>
              <a:t>&amp;&amp;</a:t>
            </a:r>
            <a:r>
              <a:rPr lang="en-US" sz="2000"/>
              <a:t> operators.</a:t>
            </a:r>
          </a:p>
          <a:p>
            <a:pPr>
              <a:spcBef>
                <a:spcPct val="50000"/>
              </a:spcBef>
            </a:pPr>
            <a:r>
              <a:rPr lang="en-US" sz="2000"/>
              <a:t>The method </a:t>
            </a:r>
            <a:r>
              <a:rPr lang="en-US" sz="2000" b="1">
                <a:latin typeface="Courier New" pitchFamily="-108" charset="0"/>
              </a:rPr>
              <a:t>f</a:t>
            </a:r>
            <a:r>
              <a:rPr lang="en-US" sz="2000"/>
              <a:t> will terminate.</a:t>
            </a:r>
          </a:p>
          <a:p>
            <a:pPr>
              <a:spcBef>
                <a:spcPct val="50000"/>
              </a:spcBef>
            </a:pPr>
            <a:r>
              <a:rPr lang="en-US" sz="2000"/>
              <a:t>Same behavior for by-name and macro expansion.</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9522" name="Rectangle 1026"/>
          <p:cNvSpPr>
            <a:spLocks noGrp="1" noChangeArrowheads="1"/>
          </p:cNvSpPr>
          <p:nvPr>
            <p:ph type="title"/>
          </p:nvPr>
        </p:nvSpPr>
        <p:spPr/>
        <p:txBody>
          <a:bodyPr/>
          <a:lstStyle/>
          <a:p>
            <a:r>
              <a:rPr lang="en-US"/>
              <a:t>Outline</a:t>
            </a:r>
          </a:p>
        </p:txBody>
      </p:sp>
      <p:sp>
        <p:nvSpPr>
          <p:cNvPr id="619523" name="Rectangle 1027"/>
          <p:cNvSpPr>
            <a:spLocks noGrp="1" noChangeArrowheads="1"/>
          </p:cNvSpPr>
          <p:nvPr>
            <p:ph idx="1"/>
          </p:nvPr>
        </p:nvSpPr>
        <p:spPr>
          <a:xfrm>
            <a:off x="838200" y="1752600"/>
            <a:ext cx="7772400" cy="4495800"/>
          </a:xfrm>
        </p:spPr>
        <p:txBody>
          <a:bodyPr/>
          <a:lstStyle/>
          <a:p>
            <a:pPr>
              <a:lnSpc>
                <a:spcPct val="90000"/>
              </a:lnSpc>
            </a:pPr>
            <a:r>
              <a:rPr lang="en-US" sz="2800">
                <a:solidFill>
                  <a:schemeClr val="bg2"/>
                </a:solidFill>
              </a:rPr>
              <a:t>18.2  Parameter correspondence</a:t>
            </a:r>
          </a:p>
          <a:p>
            <a:pPr>
              <a:lnSpc>
                <a:spcPct val="90000"/>
              </a:lnSpc>
            </a:pPr>
            <a:r>
              <a:rPr lang="en-US" sz="2800">
                <a:solidFill>
                  <a:schemeClr val="bg2"/>
                </a:solidFill>
              </a:rPr>
              <a:t>Implementation techniques</a:t>
            </a:r>
          </a:p>
          <a:p>
            <a:pPr lvl="1">
              <a:lnSpc>
                <a:spcPct val="90000"/>
              </a:lnSpc>
            </a:pPr>
            <a:r>
              <a:rPr lang="en-US" sz="2400">
                <a:solidFill>
                  <a:schemeClr val="bg2"/>
                </a:solidFill>
              </a:rPr>
              <a:t>18.3  By value</a:t>
            </a:r>
          </a:p>
          <a:p>
            <a:pPr lvl="1">
              <a:lnSpc>
                <a:spcPct val="90000"/>
              </a:lnSpc>
            </a:pPr>
            <a:r>
              <a:rPr lang="en-US" sz="2400">
                <a:solidFill>
                  <a:schemeClr val="bg2"/>
                </a:solidFill>
              </a:rPr>
              <a:t>18.4  By result</a:t>
            </a:r>
          </a:p>
          <a:p>
            <a:pPr lvl="1">
              <a:lnSpc>
                <a:spcPct val="90000"/>
              </a:lnSpc>
            </a:pPr>
            <a:r>
              <a:rPr lang="en-US" sz="2400">
                <a:solidFill>
                  <a:schemeClr val="bg2"/>
                </a:solidFill>
              </a:rPr>
              <a:t>18.5  By value-result</a:t>
            </a:r>
          </a:p>
          <a:p>
            <a:pPr lvl="1">
              <a:lnSpc>
                <a:spcPct val="90000"/>
              </a:lnSpc>
            </a:pPr>
            <a:r>
              <a:rPr lang="en-US" sz="2400">
                <a:solidFill>
                  <a:schemeClr val="bg2"/>
                </a:solidFill>
              </a:rPr>
              <a:t>18.6  By reference</a:t>
            </a:r>
          </a:p>
          <a:p>
            <a:pPr lvl="1">
              <a:lnSpc>
                <a:spcPct val="90000"/>
              </a:lnSpc>
            </a:pPr>
            <a:r>
              <a:rPr lang="en-US" sz="2400">
                <a:solidFill>
                  <a:schemeClr val="bg2"/>
                </a:solidFill>
              </a:rPr>
              <a:t>18.7  By macro expansion</a:t>
            </a:r>
          </a:p>
          <a:p>
            <a:pPr lvl="1">
              <a:lnSpc>
                <a:spcPct val="90000"/>
              </a:lnSpc>
            </a:pPr>
            <a:r>
              <a:rPr lang="en-US" sz="2400">
                <a:solidFill>
                  <a:schemeClr val="bg2"/>
                </a:solidFill>
              </a:rPr>
              <a:t>18.8  By name</a:t>
            </a:r>
          </a:p>
          <a:p>
            <a:pPr lvl="1">
              <a:lnSpc>
                <a:spcPct val="90000"/>
              </a:lnSpc>
            </a:pPr>
            <a:r>
              <a:rPr lang="en-US" sz="2400">
                <a:solidFill>
                  <a:schemeClr val="bg2"/>
                </a:solidFill>
              </a:rPr>
              <a:t>18.9  By need</a:t>
            </a:r>
          </a:p>
          <a:p>
            <a:pPr>
              <a:lnSpc>
                <a:spcPct val="90000"/>
              </a:lnSpc>
            </a:pPr>
            <a:r>
              <a:rPr lang="en-US" sz="2800"/>
              <a:t>18.10  Specification issues</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B6CD2348-1684-4E4C-9ED3-EDEC4F4E0ACC}" type="slidenum">
              <a:rPr lang="en-US"/>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Specification Issues</a:t>
            </a:r>
          </a:p>
        </p:txBody>
      </p:sp>
      <p:sp>
        <p:nvSpPr>
          <p:cNvPr id="564227" name="Rectangle 3"/>
          <p:cNvSpPr>
            <a:spLocks noGrp="1" noChangeArrowheads="1"/>
          </p:cNvSpPr>
          <p:nvPr>
            <p:ph idx="1"/>
          </p:nvPr>
        </p:nvSpPr>
        <p:spPr/>
        <p:txBody>
          <a:bodyPr/>
          <a:lstStyle/>
          <a:p>
            <a:r>
              <a:rPr lang="en-US"/>
              <a:t>Are these just implementation techniques, or part of the language specification?</a:t>
            </a:r>
          </a:p>
          <a:p>
            <a:r>
              <a:rPr lang="en-US"/>
              <a:t>Depends on the language:</a:t>
            </a:r>
          </a:p>
          <a:p>
            <a:pPr lvl="1"/>
            <a:r>
              <a:rPr lang="en-US"/>
              <a:t>Without side-effects, parameter-passing technique may be undetectable by the programmer </a:t>
            </a:r>
          </a:p>
          <a:p>
            <a:pPr lvl="1"/>
            <a:r>
              <a:rPr lang="en-US"/>
              <a:t>Even with side effects, some languages specify the parameter passing technique only partially</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51A92D62-0223-9848-BB1F-8632E1149AA1}" type="slidenum">
              <a:rPr lang="en-US"/>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a:t>Without Side Effects</a:t>
            </a:r>
          </a:p>
        </p:txBody>
      </p:sp>
      <p:sp>
        <p:nvSpPr>
          <p:cNvPr id="600067" name="Rectangle 3"/>
          <p:cNvSpPr>
            <a:spLocks noGrp="1" noChangeArrowheads="1"/>
          </p:cNvSpPr>
          <p:nvPr>
            <p:ph idx="1"/>
          </p:nvPr>
        </p:nvSpPr>
        <p:spPr/>
        <p:txBody>
          <a:bodyPr/>
          <a:lstStyle/>
          <a:p>
            <a:r>
              <a:rPr lang="en-US"/>
              <a:t>Big question: are parameters always evaluated (</a:t>
            </a:r>
            <a:r>
              <a:rPr lang="en-US" i="1"/>
              <a:t>eager evaluation</a:t>
            </a:r>
            <a:r>
              <a:rPr lang="en-US"/>
              <a:t>), or only if they are really needed (</a:t>
            </a:r>
            <a:r>
              <a:rPr lang="en-US" i="1"/>
              <a:t>lazy evaluation</a:t>
            </a:r>
            <a:r>
              <a:rPr lang="en-US"/>
              <a:t>)?</a:t>
            </a:r>
          </a:p>
          <a:p>
            <a:r>
              <a:rPr lang="en-US"/>
              <a:t>Cost model may also be used by the programmer (more in Chapter 21):</a:t>
            </a:r>
          </a:p>
          <a:p>
            <a:pPr lvl="1"/>
            <a:r>
              <a:rPr lang="en-US"/>
              <a:t>Is re-evaluation of a formal expensive?</a:t>
            </a:r>
          </a:p>
          <a:p>
            <a:pPr lvl="1"/>
            <a:r>
              <a:rPr lang="en-US"/>
              <a:t>Does parameter-passing take time proportional to the size of the object?</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03409CD8-08E7-6C42-AABE-291C25C8302B}" type="slidenum">
              <a:rPr lang="en-US"/>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t>With Side Effects</a:t>
            </a:r>
          </a:p>
        </p:txBody>
      </p:sp>
      <p:sp>
        <p:nvSpPr>
          <p:cNvPr id="602115" name="Rectangle 3"/>
          <p:cNvSpPr>
            <a:spLocks noGrp="1" noChangeArrowheads="1"/>
          </p:cNvSpPr>
          <p:nvPr>
            <p:ph idx="1"/>
          </p:nvPr>
        </p:nvSpPr>
        <p:spPr/>
        <p:txBody>
          <a:bodyPr/>
          <a:lstStyle/>
          <a:p>
            <a:pPr>
              <a:lnSpc>
                <a:spcPct val="90000"/>
              </a:lnSpc>
            </a:pPr>
            <a:r>
              <a:rPr lang="en-US"/>
              <a:t>A program can detect which parameter-passing technique is being used by the language system</a:t>
            </a:r>
          </a:p>
          <a:p>
            <a:pPr>
              <a:lnSpc>
                <a:spcPct val="90000"/>
              </a:lnSpc>
            </a:pPr>
            <a:r>
              <a:rPr lang="en-US"/>
              <a:t>But it may be an implementation detail that programs are not supposed to depend on—it may not be part of the specification of the language</a:t>
            </a:r>
          </a:p>
          <a:p>
            <a:pPr>
              <a:lnSpc>
                <a:spcPct val="90000"/>
              </a:lnSpc>
            </a:pPr>
            <a:r>
              <a:rPr lang="en-US"/>
              <a:t>Case in point: Ada</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CDAD3216-3F3B-0D4F-889C-C4F9629BA4E0}" type="slidenum">
              <a:rPr lang="en-US"/>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Ada Modes</a:t>
            </a:r>
          </a:p>
        </p:txBody>
      </p:sp>
      <p:sp>
        <p:nvSpPr>
          <p:cNvPr id="603139" name="Rectangle 3"/>
          <p:cNvSpPr>
            <a:spLocks noGrp="1" noChangeArrowheads="1"/>
          </p:cNvSpPr>
          <p:nvPr>
            <p:ph idx="1"/>
          </p:nvPr>
        </p:nvSpPr>
        <p:spPr/>
        <p:txBody>
          <a:bodyPr/>
          <a:lstStyle/>
          <a:p>
            <a:r>
              <a:rPr lang="en-US"/>
              <a:t>Three parameter-passing modes:</a:t>
            </a:r>
          </a:p>
          <a:p>
            <a:pPr lvl="1"/>
            <a:r>
              <a:rPr lang="en-US" b="1">
                <a:latin typeface="Courier New" pitchFamily="-108" charset="0"/>
              </a:rPr>
              <a:t>in</a:t>
            </a:r>
            <a:r>
              <a:rPr lang="en-US"/>
              <a:t>: these can be read in the called method, but not assigned—like constants</a:t>
            </a:r>
          </a:p>
          <a:p>
            <a:pPr lvl="1"/>
            <a:r>
              <a:rPr lang="en-US" b="1">
                <a:latin typeface="Courier New" pitchFamily="-108" charset="0"/>
              </a:rPr>
              <a:t>out</a:t>
            </a:r>
            <a:r>
              <a:rPr lang="en-US"/>
              <a:t>: these must be assigned and cannot be read</a:t>
            </a:r>
          </a:p>
          <a:p>
            <a:pPr lvl="1"/>
            <a:r>
              <a:rPr lang="en-US" b="1">
                <a:latin typeface="Courier New" pitchFamily="-108" charset="0"/>
              </a:rPr>
              <a:t>in out</a:t>
            </a:r>
            <a:r>
              <a:rPr lang="en-US"/>
              <a:t>: may be read and/or assigned</a:t>
            </a:r>
          </a:p>
          <a:p>
            <a:r>
              <a:rPr lang="en-US"/>
              <a:t>Ada specification intentionally leaves some flexibility for implementations</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4CBE7FBD-8525-5747-A950-E773C440E0CD}" type="slidenum">
              <a:rPr lang="en-US"/>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en-US"/>
              <a:t>Ada Implementations</a:t>
            </a:r>
          </a:p>
        </p:txBody>
      </p:sp>
      <p:sp>
        <p:nvSpPr>
          <p:cNvPr id="604163" name="Rectangle 3"/>
          <p:cNvSpPr>
            <a:spLocks noGrp="1" noChangeArrowheads="1"/>
          </p:cNvSpPr>
          <p:nvPr>
            <p:ph idx="1"/>
          </p:nvPr>
        </p:nvSpPr>
        <p:spPr/>
        <p:txBody>
          <a:bodyPr/>
          <a:lstStyle/>
          <a:p>
            <a:pPr>
              <a:lnSpc>
                <a:spcPct val="90000"/>
              </a:lnSpc>
            </a:pPr>
            <a:r>
              <a:rPr lang="en-US"/>
              <a:t>Copying is specified for scalar values:</a:t>
            </a:r>
          </a:p>
          <a:p>
            <a:pPr lvl="1">
              <a:lnSpc>
                <a:spcPct val="90000"/>
              </a:lnSpc>
            </a:pPr>
            <a:r>
              <a:rPr lang="en-US" b="1">
                <a:latin typeface="Courier New" pitchFamily="-108" charset="0"/>
              </a:rPr>
              <a:t>in</a:t>
            </a:r>
            <a:r>
              <a:rPr lang="en-US"/>
              <a:t> = value, </a:t>
            </a:r>
            <a:r>
              <a:rPr lang="en-US" b="1">
                <a:latin typeface="Courier New" pitchFamily="-108" charset="0"/>
              </a:rPr>
              <a:t>out</a:t>
            </a:r>
            <a:r>
              <a:rPr lang="en-US"/>
              <a:t> = result, </a:t>
            </a:r>
            <a:r>
              <a:rPr lang="en-US" b="1">
                <a:latin typeface="Courier New" pitchFamily="-108" charset="0"/>
              </a:rPr>
              <a:t>in out</a:t>
            </a:r>
            <a:r>
              <a:rPr lang="en-US"/>
              <a:t> = value/result</a:t>
            </a:r>
          </a:p>
          <a:p>
            <a:pPr>
              <a:lnSpc>
                <a:spcPct val="90000"/>
              </a:lnSpc>
            </a:pPr>
            <a:r>
              <a:rPr lang="en-US"/>
              <a:t>Aggregates like arrays and records </a:t>
            </a:r>
            <a:r>
              <a:rPr lang="en-US" i="1"/>
              <a:t>may</a:t>
            </a:r>
            <a:r>
              <a:rPr lang="en-US"/>
              <a:t> be passed by reference instead</a:t>
            </a:r>
          </a:p>
          <a:p>
            <a:pPr>
              <a:lnSpc>
                <a:spcPct val="90000"/>
              </a:lnSpc>
            </a:pPr>
            <a:r>
              <a:rPr lang="en-US"/>
              <a:t>Any program that can detect the difference (like some of our earlier examples) is not a legal Ada program</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EE53A461-CF0F-614A-B0F3-8F46F5E28812}" type="slidenum">
              <a:rPr lang="en-US"/>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Keyword Parameters</a:t>
            </a:r>
          </a:p>
        </p:txBody>
      </p:sp>
      <p:sp>
        <p:nvSpPr>
          <p:cNvPr id="607235" name="Rectangle 3"/>
          <p:cNvSpPr>
            <a:spLocks noGrp="1" noChangeArrowheads="1"/>
          </p:cNvSpPr>
          <p:nvPr>
            <p:ph idx="1"/>
          </p:nvPr>
        </p:nvSpPr>
        <p:spPr/>
        <p:txBody>
          <a:bodyPr/>
          <a:lstStyle/>
          <a:p>
            <a:r>
              <a:rPr lang="en-US"/>
              <a:t>Correspondence can be determined by matching parameter names</a:t>
            </a:r>
          </a:p>
          <a:p>
            <a:r>
              <a:rPr lang="en-US"/>
              <a:t>Ada:</a:t>
            </a:r>
            <a:br>
              <a:rPr lang="en-US"/>
            </a:br>
            <a:r>
              <a:rPr lang="en-US"/>
              <a:t>	</a:t>
            </a:r>
            <a:r>
              <a:rPr lang="en-US" sz="2400" b="1">
                <a:latin typeface="Courier New" pitchFamily="-108" charset="0"/>
              </a:rPr>
              <a:t>DIVIDE(DIVIDEND =&gt; X, DIVISOR =&gt; Y);</a:t>
            </a:r>
          </a:p>
          <a:p>
            <a:r>
              <a:rPr lang="en-US"/>
              <a:t>Matches actual parameter </a:t>
            </a:r>
            <a:r>
              <a:rPr lang="en-US" sz="2400" b="1">
                <a:latin typeface="Courier New" pitchFamily="-108" charset="0"/>
              </a:rPr>
              <a:t>X</a:t>
            </a:r>
            <a:r>
              <a:rPr lang="en-US"/>
              <a:t> to formal parameter </a:t>
            </a:r>
            <a:r>
              <a:rPr lang="en-US" sz="2400" b="1">
                <a:latin typeface="Courier New" pitchFamily="-108" charset="0"/>
              </a:rPr>
              <a:t>DIVIDEND</a:t>
            </a:r>
            <a:r>
              <a:rPr lang="en-US"/>
              <a:t>, and </a:t>
            </a:r>
            <a:r>
              <a:rPr lang="en-US" sz="2400" b="1">
                <a:latin typeface="Courier New" pitchFamily="-108" charset="0"/>
              </a:rPr>
              <a:t>Y</a:t>
            </a:r>
            <a:r>
              <a:rPr lang="en-US"/>
              <a:t> to </a:t>
            </a:r>
            <a:r>
              <a:rPr lang="en-US" sz="2400" b="1">
                <a:latin typeface="Courier New" pitchFamily="-108" charset="0"/>
              </a:rPr>
              <a:t>DIVISOR</a:t>
            </a:r>
          </a:p>
          <a:p>
            <a:r>
              <a:rPr lang="en-US"/>
              <a:t>Parameter order is irrelevant here</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8490FF67-EE09-B54B-870A-A7A3387BA1BA}" type="slidenum">
              <a:rPr lang="en-US"/>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en-US"/>
              <a:t>Conclusion</a:t>
            </a:r>
          </a:p>
        </p:txBody>
      </p:sp>
      <p:sp>
        <p:nvSpPr>
          <p:cNvPr id="615427" name="Rectangle 3"/>
          <p:cNvSpPr>
            <a:spLocks noGrp="1" noChangeArrowheads="1"/>
          </p:cNvSpPr>
          <p:nvPr>
            <p:ph idx="1"/>
          </p:nvPr>
        </p:nvSpPr>
        <p:spPr>
          <a:xfrm>
            <a:off x="838200" y="1447800"/>
            <a:ext cx="7772400" cy="4114800"/>
          </a:xfrm>
        </p:spPr>
        <p:txBody>
          <a:bodyPr/>
          <a:lstStyle/>
          <a:p>
            <a:pPr>
              <a:lnSpc>
                <a:spcPct val="90000"/>
              </a:lnSpc>
            </a:pPr>
            <a:r>
              <a:rPr lang="en-US"/>
              <a:t>Today:</a:t>
            </a:r>
          </a:p>
          <a:p>
            <a:pPr lvl="1">
              <a:lnSpc>
                <a:spcPct val="90000"/>
              </a:lnSpc>
            </a:pPr>
            <a:r>
              <a:rPr lang="en-US"/>
              <a:t>How to match formals with actuals</a:t>
            </a:r>
          </a:p>
          <a:p>
            <a:pPr lvl="1">
              <a:lnSpc>
                <a:spcPct val="90000"/>
              </a:lnSpc>
            </a:pPr>
            <a:r>
              <a:rPr lang="en-US"/>
              <a:t>Seven different parameter-passing techniques</a:t>
            </a:r>
          </a:p>
          <a:p>
            <a:pPr lvl="1">
              <a:lnSpc>
                <a:spcPct val="90000"/>
              </a:lnSpc>
            </a:pPr>
            <a:r>
              <a:rPr lang="en-US"/>
              <a:t>Ideas about where to draw the line between language definition and implementation detail</a:t>
            </a:r>
          </a:p>
          <a:p>
            <a:pPr>
              <a:lnSpc>
                <a:spcPct val="90000"/>
              </a:lnSpc>
            </a:pPr>
            <a:r>
              <a:rPr lang="en-US"/>
              <a:t>These are not the only schemes that have been tried, just some of the most common</a:t>
            </a:r>
          </a:p>
          <a:p>
            <a:pPr>
              <a:lnSpc>
                <a:spcPct val="90000"/>
              </a:lnSpc>
            </a:pPr>
            <a:r>
              <a:rPr lang="en-US"/>
              <a:t>The CS corollary of Murphy’s Law:</a:t>
            </a:r>
            <a:endParaRPr lang="en-US" i="1"/>
          </a:p>
        </p:txBody>
      </p:sp>
      <p:sp>
        <p:nvSpPr>
          <p:cNvPr id="5" name="Date Placeholder 3"/>
          <p:cNvSpPr>
            <a:spLocks noGrp="1"/>
          </p:cNvSpPr>
          <p:nvPr>
            <p:ph type="dt" sz="half" idx="10"/>
          </p:nvPr>
        </p:nvSpPr>
        <p:spPr/>
        <p:txBody>
          <a:bodyPr/>
          <a:lstStyle/>
          <a:p>
            <a:r>
              <a:rPr lang="en-US" smtClean="0"/>
              <a:t>Chapter Eighteen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40D0AA3B-CC98-9E46-A8AE-FB722FABC50C}" type="slidenum">
              <a:rPr lang="en-US"/>
              <a:pPr/>
              <a:t>50</a:t>
            </a:fld>
            <a:endParaRPr lang="en-US"/>
          </a:p>
        </p:txBody>
      </p:sp>
      <p:sp>
        <p:nvSpPr>
          <p:cNvPr id="615428" name="Text Box 4"/>
          <p:cNvSpPr txBox="1">
            <a:spLocks noChangeArrowheads="1"/>
          </p:cNvSpPr>
          <p:nvPr/>
        </p:nvSpPr>
        <p:spPr bwMode="auto">
          <a:xfrm>
            <a:off x="1828800" y="5334000"/>
            <a:ext cx="5638800" cy="82232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i="1"/>
              <a:t>Inside every little problem there is a big problem waiting to get out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a:t>Mixed Keyword And Positional</a:t>
            </a:r>
          </a:p>
        </p:txBody>
      </p:sp>
      <p:sp>
        <p:nvSpPr>
          <p:cNvPr id="608259" name="Rectangle 3"/>
          <p:cNvSpPr>
            <a:spLocks noGrp="1" noChangeArrowheads="1"/>
          </p:cNvSpPr>
          <p:nvPr>
            <p:ph idx="1"/>
          </p:nvPr>
        </p:nvSpPr>
        <p:spPr/>
        <p:txBody>
          <a:bodyPr/>
          <a:lstStyle/>
          <a:p>
            <a:r>
              <a:rPr lang="en-US"/>
              <a:t>Most languages that support keyword parameters allow both: Ada, Fortran, Dylan, Python</a:t>
            </a:r>
          </a:p>
          <a:p>
            <a:r>
              <a:rPr lang="en-US"/>
              <a:t>The first parameters in a list can be positional, and the remainder can be keyword parameters</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44398DAB-6CA8-3549-BE05-6252BE740112}"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a:t>Optional Parameters</a:t>
            </a:r>
          </a:p>
        </p:txBody>
      </p:sp>
      <p:sp>
        <p:nvSpPr>
          <p:cNvPr id="610307" name="Rectangle 3"/>
          <p:cNvSpPr>
            <a:spLocks noGrp="1" noChangeArrowheads="1"/>
          </p:cNvSpPr>
          <p:nvPr>
            <p:ph idx="1"/>
          </p:nvPr>
        </p:nvSpPr>
        <p:spPr>
          <a:xfrm>
            <a:off x="838200" y="1752600"/>
            <a:ext cx="7772400" cy="3505200"/>
          </a:xfrm>
        </p:spPr>
        <p:txBody>
          <a:bodyPr/>
          <a:lstStyle/>
          <a:p>
            <a:r>
              <a:rPr lang="en-US"/>
              <a:t>Optional, with default values: formal parameter list includes default values to be used if the corresponding actual is missing</a:t>
            </a:r>
          </a:p>
          <a:p>
            <a:r>
              <a:rPr lang="en-US"/>
              <a:t>This gives a very short way of writing certain kinds of overloaded function definitions</a:t>
            </a:r>
          </a:p>
        </p:txBody>
      </p:sp>
      <p:sp>
        <p:nvSpPr>
          <p:cNvPr id="4" name="Date Placeholder 3"/>
          <p:cNvSpPr>
            <a:spLocks noGrp="1"/>
          </p:cNvSpPr>
          <p:nvPr>
            <p:ph type="dt" sz="half" idx="10"/>
          </p:nvPr>
        </p:nvSpPr>
        <p:spPr/>
        <p:txBody>
          <a:bodyPr/>
          <a:lstStyle/>
          <a:p>
            <a:r>
              <a:rPr lang="en-US" smtClean="0"/>
              <a:t>Chapter Eighteen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1A36655F-9084-8F48-A4D3-8517D839DD4F}"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a:t>Example: C++</a:t>
            </a:r>
          </a:p>
        </p:txBody>
      </p:sp>
      <p:sp>
        <p:nvSpPr>
          <p:cNvPr id="5" name="Date Placeholder 3"/>
          <p:cNvSpPr>
            <a:spLocks noGrp="1"/>
          </p:cNvSpPr>
          <p:nvPr>
            <p:ph type="dt" sz="half" idx="10"/>
          </p:nvPr>
        </p:nvSpPr>
        <p:spPr/>
        <p:txBody>
          <a:bodyPr/>
          <a:lstStyle/>
          <a:p>
            <a:r>
              <a:rPr lang="en-US" smtClean="0"/>
              <a:t>Chapter Eighteen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095B1AEC-4A1E-3040-85B6-0DAEFC9B417B}" type="slidenum">
              <a:rPr lang="en-US"/>
              <a:pPr/>
              <a:t>8</a:t>
            </a:fld>
            <a:endParaRPr lang="en-US"/>
          </a:p>
        </p:txBody>
      </p:sp>
      <p:sp>
        <p:nvSpPr>
          <p:cNvPr id="611332" name="Text Box 4"/>
          <p:cNvSpPr txBox="1">
            <a:spLocks noChangeArrowheads="1"/>
          </p:cNvSpPr>
          <p:nvPr/>
        </p:nvSpPr>
        <p:spPr bwMode="auto">
          <a:xfrm>
            <a:off x="838200" y="1981200"/>
            <a:ext cx="79248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latin typeface="Courier New" pitchFamily="-108" charset="0"/>
              </a:rPr>
              <a:t>int f(int a=1, int b=2, int c=3) { </a:t>
            </a:r>
            <a:r>
              <a:rPr lang="en-US" i="1"/>
              <a:t>body</a:t>
            </a:r>
            <a:r>
              <a:rPr lang="en-US" b="1">
                <a:latin typeface="Courier New" pitchFamily="-108" charset="0"/>
              </a:rPr>
              <a:t> }</a:t>
            </a:r>
          </a:p>
        </p:txBody>
      </p:sp>
      <p:sp>
        <p:nvSpPr>
          <p:cNvPr id="611333" name="Text Box 5"/>
          <p:cNvSpPr txBox="1">
            <a:spLocks noChangeArrowheads="1"/>
          </p:cNvSpPr>
          <p:nvPr/>
        </p:nvSpPr>
        <p:spPr bwMode="auto">
          <a:xfrm>
            <a:off x="838200" y="3657600"/>
            <a:ext cx="7924800" cy="1552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latin typeface="Courier New" pitchFamily="-108" charset="0"/>
              </a:rPr>
              <a:t>int f() {f(1,2,3);}</a:t>
            </a:r>
            <a:br>
              <a:rPr lang="en-US" b="1">
                <a:latin typeface="Courier New" pitchFamily="-108" charset="0"/>
              </a:rPr>
            </a:br>
            <a:r>
              <a:rPr lang="en-US" b="1">
                <a:latin typeface="Courier New" pitchFamily="-108" charset="0"/>
              </a:rPr>
              <a:t>int f(int a) {f(a,2,3);}</a:t>
            </a:r>
            <a:br>
              <a:rPr lang="en-US" b="1">
                <a:latin typeface="Courier New" pitchFamily="-108" charset="0"/>
              </a:rPr>
            </a:br>
            <a:r>
              <a:rPr lang="en-US" b="1">
                <a:latin typeface="Courier New" pitchFamily="-108" charset="0"/>
              </a:rPr>
              <a:t>int f(int a, int b) {f(a,b,3);}</a:t>
            </a:r>
            <a:br>
              <a:rPr lang="en-US" b="1">
                <a:latin typeface="Courier New" pitchFamily="-108" charset="0"/>
              </a:rPr>
            </a:br>
            <a:r>
              <a:rPr lang="en-US" b="1">
                <a:latin typeface="Courier New" pitchFamily="-108" charset="0"/>
              </a:rPr>
              <a:t>int f(int a, int b, int c) { </a:t>
            </a:r>
            <a:r>
              <a:rPr lang="en-US" i="1"/>
              <a:t>body</a:t>
            </a:r>
            <a:r>
              <a:rPr lang="en-US" b="1">
                <a:latin typeface="Courier New" pitchFamily="-10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t>Unlimited Parameter Lists</a:t>
            </a:r>
          </a:p>
        </p:txBody>
      </p:sp>
      <p:sp>
        <p:nvSpPr>
          <p:cNvPr id="612355" name="Rectangle 3"/>
          <p:cNvSpPr>
            <a:spLocks noGrp="1" noChangeArrowheads="1"/>
          </p:cNvSpPr>
          <p:nvPr>
            <p:ph idx="1"/>
          </p:nvPr>
        </p:nvSpPr>
        <p:spPr>
          <a:xfrm>
            <a:off x="838200" y="1447800"/>
            <a:ext cx="7772400" cy="4114800"/>
          </a:xfrm>
        </p:spPr>
        <p:txBody>
          <a:bodyPr/>
          <a:lstStyle/>
          <a:p>
            <a:pPr>
              <a:lnSpc>
                <a:spcPct val="90000"/>
              </a:lnSpc>
            </a:pPr>
            <a:r>
              <a:rPr lang="en-US"/>
              <a:t>Some languages allow actual parameter lists of unbounded length: C, C++, and scripting languages like JavaScript, Python, and Perl</a:t>
            </a:r>
          </a:p>
          <a:p>
            <a:pPr>
              <a:lnSpc>
                <a:spcPct val="90000"/>
              </a:lnSpc>
            </a:pPr>
            <a:r>
              <a:rPr lang="en-US"/>
              <a:t>Library routines must be used to access the excess actual parameters</a:t>
            </a:r>
          </a:p>
          <a:p>
            <a:pPr>
              <a:lnSpc>
                <a:spcPct val="90000"/>
              </a:lnSpc>
            </a:pPr>
            <a:r>
              <a:rPr lang="en-US"/>
              <a:t>A hole in static type systems, since the types of the excess parameters cannot be checked at compile time</a:t>
            </a:r>
          </a:p>
        </p:txBody>
      </p:sp>
      <p:sp>
        <p:nvSpPr>
          <p:cNvPr id="5" name="Date Placeholder 3"/>
          <p:cNvSpPr>
            <a:spLocks noGrp="1"/>
          </p:cNvSpPr>
          <p:nvPr>
            <p:ph type="dt" sz="half" idx="10"/>
          </p:nvPr>
        </p:nvSpPr>
        <p:spPr/>
        <p:txBody>
          <a:bodyPr/>
          <a:lstStyle/>
          <a:p>
            <a:r>
              <a:rPr lang="en-US" smtClean="0"/>
              <a:t>Chapter Eighteen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9C7A96C6-FC56-924E-BD65-1EA44D4E8176}" type="slidenum">
              <a:rPr lang="en-US"/>
              <a:pPr/>
              <a:t>9</a:t>
            </a:fld>
            <a:endParaRPr lang="en-US"/>
          </a:p>
        </p:txBody>
      </p:sp>
      <p:sp>
        <p:nvSpPr>
          <p:cNvPr id="612356" name="Text Box 4"/>
          <p:cNvSpPr txBox="1">
            <a:spLocks noChangeArrowheads="1"/>
          </p:cNvSpPr>
          <p:nvPr/>
        </p:nvSpPr>
        <p:spPr bwMode="auto">
          <a:xfrm>
            <a:off x="1066800" y="5410200"/>
            <a:ext cx="71628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latin typeface="Courier New" pitchFamily="-108" charset="0"/>
              </a:rPr>
              <a:t>int printf(char *format, ...) { </a:t>
            </a:r>
            <a:r>
              <a:rPr lang="en-US" i="1"/>
              <a:t>body</a:t>
            </a:r>
            <a:r>
              <a:rPr lang="en-US" b="1">
                <a:latin typeface="Courier New" pitchFamily="-108" charset="0"/>
              </a:rPr>
              <a:t> }</a:t>
            </a:r>
          </a:p>
        </p:txBody>
      </p:sp>
    </p:spTree>
  </p:cSld>
  <p:clrMapOvr>
    <a:masterClrMapping/>
  </p:clrMapOvr>
</p:sld>
</file>

<file path=ppt/theme/theme1.xml><?xml version="1.0" encoding="utf-8"?>
<a:theme xmlns:a="http://schemas.openxmlformats.org/drawingml/2006/main" name="parse trees">
  <a:themeElements>
    <a:clrScheme name="parse trees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parse tre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parse trees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parse trees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parse trees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parse trees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mpl.potx</Template>
  <TotalTime>6055</TotalTime>
  <Words>4021</Words>
  <Application>Microsoft Macintosh PowerPoint</Application>
  <PresentationFormat>On-screen Show (4:3)</PresentationFormat>
  <Paragraphs>521</Paragraphs>
  <Slides>50</Slides>
  <Notes>1</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50</vt:i4>
      </vt:variant>
    </vt:vector>
  </HeadingPairs>
  <TitlesOfParts>
    <vt:vector size="55" baseType="lpstr">
      <vt:lpstr>Times New Roman</vt:lpstr>
      <vt:lpstr>Monotype Sorts</vt:lpstr>
      <vt:lpstr>Courier New</vt:lpstr>
      <vt:lpstr>Arial Unicode MS</vt:lpstr>
      <vt:lpstr>parse trees</vt:lpstr>
      <vt:lpstr>Parameters</vt:lpstr>
      <vt:lpstr>Parameter Passing</vt:lpstr>
      <vt:lpstr>Outline</vt:lpstr>
      <vt:lpstr>Parameter Correspondence</vt:lpstr>
      <vt:lpstr>Keyword Parameters</vt:lpstr>
      <vt:lpstr>Mixed Keyword And Positional</vt:lpstr>
      <vt:lpstr>Optional Parameters</vt:lpstr>
      <vt:lpstr>Example: C++</vt:lpstr>
      <vt:lpstr>Unlimited Parameter Lists</vt:lpstr>
      <vt:lpstr>Outline</vt:lpstr>
      <vt:lpstr>By Value</vt:lpstr>
      <vt:lpstr>Slide 12</vt:lpstr>
      <vt:lpstr>Changes Visible To The Caller</vt:lpstr>
      <vt:lpstr>Slide 14</vt:lpstr>
      <vt:lpstr>Slide 15</vt:lpstr>
      <vt:lpstr>By Result</vt:lpstr>
      <vt:lpstr>Slide 17</vt:lpstr>
      <vt:lpstr>Slide 18</vt:lpstr>
      <vt:lpstr>Slide 19</vt:lpstr>
      <vt:lpstr>By Value-Result</vt:lpstr>
      <vt:lpstr>Slide 21</vt:lpstr>
      <vt:lpstr>Slide 22</vt:lpstr>
      <vt:lpstr>Slide 23</vt:lpstr>
      <vt:lpstr>By Reference</vt:lpstr>
      <vt:lpstr>Slide 25</vt:lpstr>
      <vt:lpstr>Slide 26</vt:lpstr>
      <vt:lpstr>Implementing Reference</vt:lpstr>
      <vt:lpstr>Aliasing</vt:lpstr>
      <vt:lpstr>Example</vt:lpstr>
      <vt:lpstr>Slide 30</vt:lpstr>
      <vt:lpstr>By Macro Expansion</vt:lpstr>
      <vt:lpstr>Macro Expansions In C</vt:lpstr>
      <vt:lpstr>Preprocessing</vt:lpstr>
      <vt:lpstr>Repeated Evaluation</vt:lpstr>
      <vt:lpstr>Capture Example</vt:lpstr>
      <vt:lpstr>Capture</vt:lpstr>
      <vt:lpstr>By Name</vt:lpstr>
      <vt:lpstr>Implementing By-Name</vt:lpstr>
      <vt:lpstr>Slide 39</vt:lpstr>
      <vt:lpstr>Comparison</vt:lpstr>
      <vt:lpstr>By Need</vt:lpstr>
      <vt:lpstr>Slide 42</vt:lpstr>
      <vt:lpstr>Laziness</vt:lpstr>
      <vt:lpstr>Outline</vt:lpstr>
      <vt:lpstr>Specification Issues</vt:lpstr>
      <vt:lpstr>Without Side Effects</vt:lpstr>
      <vt:lpstr>With Side Effects</vt:lpstr>
      <vt:lpstr>Ada Modes</vt:lpstr>
      <vt:lpstr>Ada Implementations</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Parameters</dc:title>
  <dc:subject>Textbook, Chapter Eighteen</dc:subject>
  <dc:creator>Adam Webber</dc:creator>
  <cp:lastModifiedBy>Adam Webber</cp:lastModifiedBy>
  <cp:revision>87</cp:revision>
  <dcterms:created xsi:type="dcterms:W3CDTF">2010-04-01T01:38:57Z</dcterms:created>
  <dcterms:modified xsi:type="dcterms:W3CDTF">2010-04-01T03:25:06Z</dcterms:modified>
</cp:coreProperties>
</file>