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68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slides/slide76.xml" ContentType="application/vnd.openxmlformats-officedocument.presentationml.slide+xml"/>
  <Override PartName="/ppt/slides/slide55.xml" ContentType="application/vnd.openxmlformats-officedocument.presentationml.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69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70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2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73.xml" ContentType="application/vnd.openxmlformats-officedocument.presentationml.slide+xml"/>
  <Override PartName="/ppt/slides/slide32.xml" ContentType="application/vnd.openxmlformats-officedocument.presentationml.slide+xml"/>
  <Override PartName="/ppt/slides/slide71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1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43" r:id="rId21"/>
    <p:sldId id="341" r:id="rId22"/>
    <p:sldId id="276" r:id="rId23"/>
    <p:sldId id="323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5" r:id="rId33"/>
    <p:sldId id="324" r:id="rId34"/>
    <p:sldId id="288" r:id="rId35"/>
    <p:sldId id="289" r:id="rId36"/>
    <p:sldId id="290" r:id="rId37"/>
    <p:sldId id="291" r:id="rId38"/>
    <p:sldId id="292" r:id="rId39"/>
    <p:sldId id="325" r:id="rId40"/>
    <p:sldId id="294" r:id="rId41"/>
    <p:sldId id="295" r:id="rId42"/>
    <p:sldId id="296" r:id="rId43"/>
    <p:sldId id="297" r:id="rId44"/>
    <p:sldId id="326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27" r:id="rId64"/>
    <p:sldId id="318" r:id="rId65"/>
    <p:sldId id="319" r:id="rId66"/>
    <p:sldId id="320" r:id="rId67"/>
    <p:sldId id="328" r:id="rId68"/>
    <p:sldId id="321" r:id="rId69"/>
    <p:sldId id="329" r:id="rId70"/>
    <p:sldId id="331" r:id="rId71"/>
    <p:sldId id="333" r:id="rId72"/>
    <p:sldId id="334" r:id="rId73"/>
    <p:sldId id="335" r:id="rId74"/>
    <p:sldId id="336" r:id="rId75"/>
    <p:sldId id="338" r:id="rId76"/>
    <p:sldId id="340" r:id="rId77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2235" autoAdjust="0"/>
  </p:normalViewPr>
  <p:slideViewPr>
    <p:cSldViewPr>
      <p:cViewPr varScale="1">
        <p:scale>
          <a:sx n="143" d="100"/>
          <a:sy n="143" d="100"/>
        </p:scale>
        <p:origin x="-2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slide" Target="slides/slide73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77" Type="http://schemas.openxmlformats.org/officeDocument/2006/relationships/slide" Target="slides/slide76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slide" Target="slides/slide70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slide" Target="slides/slide72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82" Type="http://schemas.openxmlformats.org/officeDocument/2006/relationships/viewProps" Target="viewProps.xml"/><Relationship Id="rId69" Type="http://schemas.openxmlformats.org/officeDocument/2006/relationships/slide" Target="slides/slide68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75" Type="http://schemas.openxmlformats.org/officeDocument/2006/relationships/slide" Target="slides/slide7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slide" Target="slides/slide75.xml"/><Relationship Id="rId79" Type="http://schemas.openxmlformats.org/officeDocument/2006/relationships/handoutMaster" Target="handoutMasters/handoutMaster1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84" Type="http://schemas.openxmlformats.org/officeDocument/2006/relationships/tableStyles" Target="tableStyle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83" Type="http://schemas.openxmlformats.org/officeDocument/2006/relationships/theme" Target="theme/theme1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78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8AF5639F-4AAB-EC4D-9883-28DB5E971D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9955798C-16D7-A244-89AF-C1E4DC7B6F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D20470-9BBB-FE4A-B344-444CCDDD2FA0}" type="slidenum">
              <a:rPr lang="en-US"/>
              <a:pPr/>
              <a:t>1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798C-16D7-A244-89AF-C1E4DC7B6F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-10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324600"/>
            <a:ext cx="3124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153742-7722-8A47-8936-470264A41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2ED9F2C-FC1B-9A49-9F3F-CA64D3AE8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0C045C-6A16-154A-9F58-4E2BC52AA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D21BEB-54A0-7D41-88B8-00DCC9A63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5052D11-4386-D740-9151-632534C152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4E9FF4-D965-884D-BD13-487E68569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BDEBAA-6C30-E146-B1CB-9AC88FCD7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B8DE80-60DF-1644-BBD2-739A325C2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2480907-394F-8D47-A7B3-A60B26FF6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DAFD3C-9131-4146-89B5-31F1A16AED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4DBF40-20A9-9A49-9F70-86701126A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3013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B8CCB2-BA3E-454D-B210-BBF018913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-108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A First Look At Prolog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EDA90BC-E520-1449-9E91-544BBB5622B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Prolog Database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Prolog language system maintains a collection of facts and rules of inference</a:t>
            </a:r>
          </a:p>
          <a:p>
            <a:pPr>
              <a:lnSpc>
                <a:spcPct val="90000"/>
              </a:lnSpc>
            </a:pPr>
            <a:r>
              <a:rPr lang="en-US"/>
              <a:t>It is like an internal database that changes as the Prolog language system runs</a:t>
            </a:r>
          </a:p>
          <a:p>
            <a:pPr>
              <a:lnSpc>
                <a:spcPct val="90000"/>
              </a:lnSpc>
            </a:pPr>
            <a:r>
              <a:rPr lang="en-US"/>
              <a:t>A Prolog program is just a set of data for this database</a:t>
            </a:r>
          </a:p>
          <a:p>
            <a:pPr>
              <a:lnSpc>
                <a:spcPct val="90000"/>
              </a:lnSpc>
            </a:pPr>
            <a:r>
              <a:rPr lang="en-US"/>
              <a:t>The simplest kind of thing in the database is a </a:t>
            </a:r>
            <a:r>
              <a:rPr lang="en-US" i="1"/>
              <a:t>fact</a:t>
            </a:r>
            <a:r>
              <a:rPr lang="en-US"/>
              <a:t>: a term followed by a period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66A-F616-9A43-B57F-066E59C0155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3528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Prolog program of six facts</a:t>
            </a:r>
          </a:p>
          <a:p>
            <a:pPr>
              <a:lnSpc>
                <a:spcPct val="90000"/>
              </a:lnSpc>
            </a:pPr>
            <a:r>
              <a:rPr lang="en-US"/>
              <a:t>Defining a </a:t>
            </a:r>
            <a:r>
              <a:rPr lang="en-US" i="1"/>
              <a:t>predicate</a:t>
            </a:r>
            <a:r>
              <a:rPr lang="en-US"/>
              <a:t> </a:t>
            </a:r>
            <a:r>
              <a:rPr lang="en-US" b="1">
                <a:latin typeface="Courier New" pitchFamily="-108" charset="0"/>
              </a:rPr>
              <a:t>parent</a:t>
            </a:r>
            <a:r>
              <a:rPr lang="en-US"/>
              <a:t> of </a:t>
            </a:r>
            <a:r>
              <a:rPr lang="en-US" i="1"/>
              <a:t>arity</a:t>
            </a:r>
            <a:r>
              <a:rPr lang="en-US"/>
              <a:t> 2</a:t>
            </a:r>
          </a:p>
          <a:p>
            <a:pPr>
              <a:lnSpc>
                <a:spcPct val="90000"/>
              </a:lnSpc>
            </a:pPr>
            <a:r>
              <a:rPr lang="en-US"/>
              <a:t>We would naturally interpret these as facts about families: Kim is the parent of Holly and so 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B84E2-CB53-7B4A-AB63-4F6E73E33D34}" type="slidenum">
              <a:rPr lang="en-US"/>
              <a:pPr/>
              <a:t>11</a:t>
            </a:fld>
            <a:endParaRPr lang="en-US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600200" y="1295400"/>
            <a:ext cx="6172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parent(kim,holly).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parent(margaret,kim).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parent(margaret,kent).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parent(esther,margaret).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parent(herbert,margaret).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parent(herbert,jean).</a:t>
            </a:r>
            <a:endParaRPr 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bg2"/>
                </a:solidFill>
              </a:rPr>
              <a:t>Terms</a:t>
            </a:r>
          </a:p>
          <a:p>
            <a:r>
              <a:rPr lang="en-US" sz="2800"/>
              <a:t>Using a Prolog language system</a:t>
            </a:r>
          </a:p>
          <a:p>
            <a:r>
              <a:rPr lang="en-US" sz="2800">
                <a:solidFill>
                  <a:schemeClr val="bg2"/>
                </a:solidFill>
              </a:rPr>
              <a:t>Rules</a:t>
            </a:r>
          </a:p>
          <a:p>
            <a:r>
              <a:rPr lang="en-US" sz="2800">
                <a:solidFill>
                  <a:schemeClr val="bg2"/>
                </a:solidFill>
              </a:rPr>
              <a:t>The two faces of Prolog</a:t>
            </a:r>
          </a:p>
          <a:p>
            <a:r>
              <a:rPr lang="en-US" sz="2800">
                <a:solidFill>
                  <a:schemeClr val="bg2"/>
                </a:solidFill>
              </a:rPr>
              <a:t>Operators</a:t>
            </a:r>
          </a:p>
          <a:p>
            <a:r>
              <a:rPr lang="en-US" sz="2800">
                <a:solidFill>
                  <a:schemeClr val="bg2"/>
                </a:solidFill>
              </a:rPr>
              <a:t>Lists</a:t>
            </a:r>
          </a:p>
          <a:p>
            <a:r>
              <a:rPr lang="en-US" sz="2800">
                <a:solidFill>
                  <a:schemeClr val="bg2"/>
                </a:solidFill>
              </a:rPr>
              <a:t>Negation and failure</a:t>
            </a:r>
          </a:p>
          <a:p>
            <a:r>
              <a:rPr lang="en-US" sz="2800">
                <a:solidFill>
                  <a:schemeClr val="bg2"/>
                </a:solidFill>
              </a:rPr>
              <a:t>What Prolog is good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FA758-27EF-F848-81B3-711FF0186847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SWI-Prolog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2672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Prompting for a query with </a:t>
            </a:r>
            <a:r>
              <a:rPr lang="en-US" b="1" dirty="0">
                <a:latin typeface="Courier New" pitchFamily="-108" charset="0"/>
              </a:rPr>
              <a:t>?-</a:t>
            </a:r>
          </a:p>
          <a:p>
            <a:pPr>
              <a:lnSpc>
                <a:spcPct val="90000"/>
              </a:lnSpc>
            </a:pPr>
            <a:r>
              <a:rPr lang="en-US" dirty="0"/>
              <a:t>Normally interactive: get query, print result, repeat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136A-8CCB-5C48-A980-B09D2DFC018C}" type="slidenum">
              <a:rPr lang="en-US"/>
              <a:pPr/>
              <a:t>13</a:t>
            </a:fld>
            <a:endParaRPr lang="en-US"/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609600" y="1498600"/>
            <a:ext cx="80010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Welcome to SWI-Prolog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…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For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help, use ?-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help(Topic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 or ?-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apropos(Word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-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08" charset="0"/>
              </a:rPr>
              <a:t>consult</a:t>
            </a:r>
            <a:r>
              <a:rPr lang="en-US"/>
              <a:t> Predicate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657600"/>
            <a:ext cx="7772400" cy="2362200"/>
          </a:xfrm>
        </p:spPr>
        <p:txBody>
          <a:bodyPr/>
          <a:lstStyle/>
          <a:p>
            <a:r>
              <a:rPr lang="en-US" dirty="0"/>
              <a:t>Predefined predicate to read a program from a file into the database</a:t>
            </a:r>
          </a:p>
          <a:p>
            <a:r>
              <a:rPr lang="en-US" dirty="0"/>
              <a:t>File </a:t>
            </a:r>
            <a:r>
              <a:rPr lang="en-US" b="1" dirty="0">
                <a:latin typeface="Courier New" pitchFamily="-108" charset="0"/>
              </a:rPr>
              <a:t>relations</a:t>
            </a:r>
            <a:r>
              <a:rPr lang="en-US" dirty="0"/>
              <a:t> (or </a:t>
            </a:r>
            <a:r>
              <a:rPr lang="en-US" b="1" dirty="0" err="1">
                <a:latin typeface="Courier New" pitchFamily="-108" charset="0"/>
              </a:rPr>
              <a:t>relations.pl</a:t>
            </a:r>
            <a:r>
              <a:rPr lang="en-US" dirty="0"/>
              <a:t>) contains our </a:t>
            </a:r>
            <a:r>
              <a:rPr lang="en-US" b="1" dirty="0">
                <a:latin typeface="Courier New" pitchFamily="-108" charset="0"/>
              </a:rPr>
              <a:t>parent</a:t>
            </a:r>
            <a:r>
              <a:rPr lang="en-US" dirty="0"/>
              <a:t> facts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B5AF1-EA10-4C4E-BBED-80B2C760464B}" type="slidenum">
              <a:rPr lang="en-US"/>
              <a:pPr/>
              <a:t>14</a:t>
            </a:fld>
            <a:endParaRPr lang="en-US"/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1295400" y="1600200"/>
            <a:ext cx="67056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consult(relations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b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% relations compiled 0.00 sec,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852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bytes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true.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1104900"/>
          </a:xfrm>
        </p:spPr>
        <p:txBody>
          <a:bodyPr/>
          <a:lstStyle/>
          <a:p>
            <a:r>
              <a:rPr lang="en-US"/>
              <a:t>Simple Queries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3528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query asks the language system to prove something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Some turn out to be </a:t>
            </a:r>
            <a:r>
              <a:rPr lang="en-US" b="1" dirty="0" smtClean="0">
                <a:latin typeface="Courier New" pitchFamily="-108" charset="0"/>
              </a:rPr>
              <a:t>true</a:t>
            </a:r>
            <a:r>
              <a:rPr lang="en-US" dirty="0" smtClean="0"/>
              <a:t>, some </a:t>
            </a:r>
            <a:r>
              <a:rPr lang="en-US" b="1" dirty="0" smtClean="0">
                <a:latin typeface="Courier New" pitchFamily="-108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dirty="0"/>
              <a:t>(Some queries, like </a:t>
            </a:r>
            <a:r>
              <a:rPr lang="en-US" b="1" dirty="0">
                <a:latin typeface="Courier New" pitchFamily="-108" charset="0"/>
              </a:rPr>
              <a:t>consult</a:t>
            </a:r>
            <a:r>
              <a:rPr lang="en-US" dirty="0"/>
              <a:t>, are executed only for their side-effects)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D3B06-FA21-1843-ADEC-B8653FB2FAF6}" type="slidenum">
              <a:rPr lang="en-US"/>
              <a:pPr/>
              <a:t>15</a:t>
            </a:fld>
            <a:endParaRPr lang="en-US"/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2057400" y="1127125"/>
            <a:ext cx="5334000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parent(margaret,kent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true.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parent(fred,pebbles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false.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Period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581400"/>
            <a:ext cx="7772400" cy="2286000"/>
          </a:xfrm>
        </p:spPr>
        <p:txBody>
          <a:bodyPr/>
          <a:lstStyle/>
          <a:p>
            <a:r>
              <a:rPr lang="en-US" dirty="0"/>
              <a:t>Queries can take multiple lines</a:t>
            </a:r>
          </a:p>
          <a:p>
            <a:r>
              <a:rPr lang="en-US" dirty="0"/>
              <a:t>If you forget the final period, Prolog prompts for more input with </a:t>
            </a:r>
            <a:r>
              <a:rPr lang="en-US" b="1" dirty="0">
                <a:latin typeface="Courier New" pitchFamily="-108" charset="0"/>
              </a:rPr>
              <a:t>|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9A08E-7FC3-1145-B019-FFC5BAC8FB9E}" type="slidenum">
              <a:rPr lang="en-US"/>
              <a:pPr/>
              <a:t>16</a:t>
            </a:fld>
            <a:endParaRPr lang="en-US"/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1981200" y="1651000"/>
            <a:ext cx="48006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parent(margaret,kent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</a:t>
            </a:r>
            <a:b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   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true.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Queries With Variables</a:t>
            </a:r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36576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Any term can appear as a query, including a term with variables</a:t>
            </a:r>
          </a:p>
          <a:p>
            <a:pPr>
              <a:lnSpc>
                <a:spcPct val="90000"/>
              </a:lnSpc>
            </a:pPr>
            <a:r>
              <a:rPr lang="en-US" dirty="0"/>
              <a:t>The Prolog system shows the bindings necessary to prove the query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8F39-0100-1E4F-B61E-346F53B6475D}" type="slidenum">
              <a:rPr lang="en-US"/>
              <a:pPr/>
              <a:t>17</a:t>
            </a:fld>
            <a:endParaRPr lang="en-US"/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1600200" y="1143000"/>
            <a:ext cx="42672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parent(P,jean</a:t>
            </a:r>
            <a:r>
              <a:rPr lang="en-US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 </a:t>
            </a:r>
            <a:r>
              <a:rPr lang="en-US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herbert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 </a:t>
            </a:r>
            <a:b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parent(P,esther</a:t>
            </a:r>
            <a:r>
              <a:rPr lang="en-US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false.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Normally, variables can appear in any or all positions in a query:</a:t>
            </a:r>
          </a:p>
          <a:p>
            <a:pPr lvl="1"/>
            <a:r>
              <a:rPr lang="en-US" b="1">
                <a:latin typeface="Courier New" pitchFamily="-108" charset="0"/>
              </a:rPr>
              <a:t>parent(Parent,jean)</a:t>
            </a:r>
            <a:r>
              <a:rPr lang="en-US"/>
              <a:t> </a:t>
            </a:r>
          </a:p>
          <a:p>
            <a:pPr lvl="1"/>
            <a:r>
              <a:rPr lang="en-US" b="1">
                <a:latin typeface="Courier New" pitchFamily="-108" charset="0"/>
              </a:rPr>
              <a:t>parent(esther,Child)</a:t>
            </a:r>
          </a:p>
          <a:p>
            <a:pPr lvl="1"/>
            <a:r>
              <a:rPr lang="en-US" b="1">
                <a:latin typeface="Courier New" pitchFamily="-108" charset="0"/>
              </a:rPr>
              <a:t>parent(Parent,Child)</a:t>
            </a:r>
            <a:endParaRPr lang="en-US"/>
          </a:p>
          <a:p>
            <a:pPr lvl="1"/>
            <a:r>
              <a:rPr lang="en-US" b="1">
                <a:latin typeface="Courier New" pitchFamily="-108" charset="0"/>
              </a:rPr>
              <a:t>parent(Person,Person)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7527-A826-464D-848E-C8F5C2FF7F18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Solutions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048000"/>
            <a:ext cx="82296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When the system finds a solution, it prints the binding it found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it could continue to search for additional solutions, it then prompts for input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Hitting Enter makes it stop searching and print the final period…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BF8-CFEC-B746-B900-C830703AE4EE}" type="slidenum">
              <a:rPr lang="en-US"/>
              <a:pPr/>
              <a:t>19</a:t>
            </a:fld>
            <a:endParaRPr lang="en-US"/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2286000" y="1371600"/>
            <a:ext cx="4648200" cy="1200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 </a:t>
            </a:r>
            <a:r>
              <a:rPr lang="en-US" i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parent(Parent,Child</a:t>
            </a:r>
            <a: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b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kim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b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Child = holly .</a:t>
            </a:r>
            <a:endParaRPr lang="en-US" b="1" dirty="0">
              <a:solidFill>
                <a:srgbClr val="000000"/>
              </a:solidFill>
              <a:latin typeface="Courier New" pitchFamily="-108" charset="0"/>
              <a:ea typeface="Courier New" pitchFamily="-108" charset="0"/>
              <a:cs typeface="Courier New" pitchFamily="-10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Terms</a:t>
            </a:r>
          </a:p>
          <a:p>
            <a:r>
              <a:rPr lang="en-US" sz="2800"/>
              <a:t>Using a Prolog language system</a:t>
            </a:r>
          </a:p>
          <a:p>
            <a:r>
              <a:rPr lang="en-US" sz="2800"/>
              <a:t>Rules</a:t>
            </a:r>
          </a:p>
          <a:p>
            <a:r>
              <a:rPr lang="en-US" sz="2800"/>
              <a:t>The two faces of Prolog</a:t>
            </a:r>
          </a:p>
          <a:p>
            <a:r>
              <a:rPr lang="en-US" sz="2800"/>
              <a:t>Operators</a:t>
            </a:r>
          </a:p>
          <a:p>
            <a:r>
              <a:rPr lang="en-US" sz="2800"/>
              <a:t>Lists</a:t>
            </a:r>
          </a:p>
          <a:p>
            <a:r>
              <a:rPr lang="en-US" sz="2800"/>
              <a:t>Negation and failure</a:t>
            </a:r>
          </a:p>
          <a:p>
            <a:r>
              <a:rPr lang="en-US" sz="2800"/>
              <a:t>What Prolog is good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2FA8-5BB1-8249-A6FB-25EE134FF8F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Solutions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4191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… entering a semicolon makes it continue the search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 often as you do this, it will try to find another solution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this case, there is one for every fact in the database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BF8-CFEC-B746-B900-C830703AE4EE}" type="slidenum">
              <a:rPr lang="en-US"/>
              <a:pPr/>
              <a:t>20</a:t>
            </a:fld>
            <a:endParaRPr lang="en-US"/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4419600" y="1354753"/>
            <a:ext cx="4648200" cy="4893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 </a:t>
            </a:r>
            <a:r>
              <a:rPr lang="en-US" i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parent(Parent,Child</a:t>
            </a:r>
            <a: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b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kim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b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Child = holly </a:t>
            </a:r>
            <a: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b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margaret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b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Child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kim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b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margaret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b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Child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kent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b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esther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b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Child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margaret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b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herbert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b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Child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margaret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br>
              <a:rPr lang="en-US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 =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herbert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b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Child = jean.</a:t>
            </a:r>
            <a:endParaRPr lang="en-US" b="1" dirty="0">
              <a:solidFill>
                <a:srgbClr val="000000"/>
              </a:solidFill>
              <a:latin typeface="Courier New" pitchFamily="-108" charset="0"/>
              <a:ea typeface="Courier New" pitchFamily="-108" charset="0"/>
              <a:cs typeface="Courier New" pitchFamily="-10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Conjunctions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6576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conjunctive query has a list of query terms separated by commas</a:t>
            </a:r>
          </a:p>
          <a:p>
            <a:pPr>
              <a:lnSpc>
                <a:spcPct val="90000"/>
              </a:lnSpc>
            </a:pPr>
            <a:r>
              <a:rPr lang="en-US" dirty="0"/>
              <a:t>The Prolog system tries prove them all (using a single set of bindings)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ABF8-CFEC-B746-B900-C830703AE4EE}" type="slidenum">
              <a:rPr lang="en-US"/>
              <a:pPr/>
              <a:t>21</a:t>
            </a:fld>
            <a:endParaRPr lang="en-US"/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762000" y="1683603"/>
            <a:ext cx="77724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 </a:t>
            </a:r>
            <a:r>
              <a:rPr lang="en-US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parent(margaret,X</a:t>
            </a:r>
            <a:r>
              <a:rPr lang="en-US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), </a:t>
            </a:r>
            <a:r>
              <a:rPr lang="en-US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parent(X,holly</a:t>
            </a:r>
            <a:r>
              <a:rPr lang="en-US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</a:t>
            </a:r>
            <a:r>
              <a:rPr lang="en-US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kim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2040-56A6-494D-AA2A-1D55A0936C2B}" type="slidenum">
              <a:rPr lang="en-US"/>
              <a:pPr/>
              <a:t>22</a:t>
            </a:fld>
            <a:endParaRPr lang="en-US"/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533400" y="859572"/>
            <a:ext cx="82296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parent(Parent,kim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),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parent(Grandparent,Parent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margaret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Grandparent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esther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margaret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Grandparent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herbert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false.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parent(esther,Child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),</a:t>
            </a:r>
            <a:b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parent(Child,Grandchild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),</a:t>
            </a:r>
            <a:b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|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 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parent(Grandchild,GreatGrandchild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Child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margaret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Grandchild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kim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 err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GreatGrandchild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= holly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.</a:t>
            </a: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bg2"/>
                </a:solidFill>
              </a:rPr>
              <a:t>Terms</a:t>
            </a:r>
          </a:p>
          <a:p>
            <a:r>
              <a:rPr lang="en-US" sz="2800">
                <a:solidFill>
                  <a:schemeClr val="bg2"/>
                </a:solidFill>
              </a:rPr>
              <a:t>Using a Prolog language system</a:t>
            </a:r>
          </a:p>
          <a:p>
            <a:r>
              <a:rPr lang="en-US" sz="2800"/>
              <a:t>Rules</a:t>
            </a:r>
          </a:p>
          <a:p>
            <a:r>
              <a:rPr lang="en-US" sz="2800">
                <a:solidFill>
                  <a:schemeClr val="bg2"/>
                </a:solidFill>
              </a:rPr>
              <a:t>The two faces of Prolog</a:t>
            </a:r>
          </a:p>
          <a:p>
            <a:r>
              <a:rPr lang="en-US" sz="2800">
                <a:solidFill>
                  <a:schemeClr val="bg2"/>
                </a:solidFill>
              </a:rPr>
              <a:t>Operators</a:t>
            </a:r>
          </a:p>
          <a:p>
            <a:r>
              <a:rPr lang="en-US" sz="2800">
                <a:solidFill>
                  <a:schemeClr val="bg2"/>
                </a:solidFill>
              </a:rPr>
              <a:t>Lists</a:t>
            </a:r>
          </a:p>
          <a:p>
            <a:r>
              <a:rPr lang="en-US" sz="2800">
                <a:solidFill>
                  <a:schemeClr val="bg2"/>
                </a:solidFill>
              </a:rPr>
              <a:t>Negation and failure</a:t>
            </a:r>
          </a:p>
          <a:p>
            <a:r>
              <a:rPr lang="en-US" sz="2800">
                <a:solidFill>
                  <a:schemeClr val="bg2"/>
                </a:solidFill>
              </a:rPr>
              <a:t>What Prolog is good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92F0-364A-0E48-8ACF-47F1FE01FCD2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Need For Rules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Previous example had a lengthy query for great-grandchildren of Esther</a:t>
            </a:r>
          </a:p>
          <a:p>
            <a:pPr>
              <a:lnSpc>
                <a:spcPct val="90000"/>
              </a:lnSpc>
            </a:pPr>
            <a:r>
              <a:rPr lang="en-US"/>
              <a:t>It would be nicer to query directly:</a:t>
            </a:r>
            <a:br>
              <a:rPr lang="en-US"/>
            </a:br>
            <a:r>
              <a:rPr lang="en-US"/>
              <a:t>	</a:t>
            </a:r>
            <a:r>
              <a:rPr lang="en-US" sz="2400" b="1">
                <a:latin typeface="Courier New" pitchFamily="-108" charset="0"/>
              </a:rPr>
              <a:t>greatgrandparent(esther,GGC)</a:t>
            </a:r>
          </a:p>
          <a:p>
            <a:pPr>
              <a:lnSpc>
                <a:spcPct val="90000"/>
              </a:lnSpc>
            </a:pPr>
            <a:r>
              <a:rPr lang="en-US"/>
              <a:t>But we do not want to add separate facts of that form to the database</a:t>
            </a:r>
          </a:p>
          <a:p>
            <a:pPr>
              <a:lnSpc>
                <a:spcPct val="90000"/>
              </a:lnSpc>
            </a:pPr>
            <a:r>
              <a:rPr lang="en-US"/>
              <a:t>The relation should follow from the </a:t>
            </a:r>
            <a:r>
              <a:rPr lang="en-US" b="1">
                <a:latin typeface="Courier New" pitchFamily="-108" charset="0"/>
              </a:rPr>
              <a:t>parent</a:t>
            </a:r>
            <a:r>
              <a:rPr lang="en-US"/>
              <a:t> relation already defined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D9CF-C0F6-3B4A-81F6-FBDDF19192F0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Rule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971800"/>
            <a:ext cx="7772400" cy="3352800"/>
          </a:xfrm>
        </p:spPr>
        <p:txBody>
          <a:bodyPr/>
          <a:lstStyle/>
          <a:p>
            <a:r>
              <a:rPr lang="en-US" dirty="0"/>
              <a:t>A rule says how to prove something: to prove the head, prove the conditions</a:t>
            </a:r>
          </a:p>
          <a:p>
            <a:r>
              <a:rPr lang="en-US" dirty="0"/>
              <a:t>To prove </a:t>
            </a:r>
            <a:r>
              <a:rPr lang="en-US" sz="2400" b="1" dirty="0" err="1">
                <a:latin typeface="Courier New" pitchFamily="-108" charset="0"/>
              </a:rPr>
              <a:t>greatgrandparent(GGP,GGC</a:t>
            </a:r>
            <a:r>
              <a:rPr lang="en-US" sz="2400" b="1" dirty="0">
                <a:latin typeface="Courier New" pitchFamily="-108" charset="0"/>
              </a:rPr>
              <a:t>)</a:t>
            </a:r>
            <a:r>
              <a:rPr lang="en-US" dirty="0"/>
              <a:t>, find some </a:t>
            </a:r>
            <a:r>
              <a:rPr lang="en-US" sz="2400" b="1" dirty="0">
                <a:latin typeface="Courier New" pitchFamily="-108" charset="0"/>
              </a:rPr>
              <a:t>GP</a:t>
            </a:r>
            <a:r>
              <a:rPr lang="en-US" dirty="0"/>
              <a:t> and </a:t>
            </a:r>
            <a:r>
              <a:rPr lang="en-US" sz="2400" b="1" dirty="0">
                <a:latin typeface="Courier New" pitchFamily="-108" charset="0"/>
              </a:rPr>
              <a:t>P</a:t>
            </a:r>
            <a:r>
              <a:rPr lang="en-US" dirty="0"/>
              <a:t> for which you can prove </a:t>
            </a:r>
            <a:r>
              <a:rPr lang="en-US" sz="2400" b="1" dirty="0" err="1">
                <a:latin typeface="Courier New" pitchFamily="-108" charset="0"/>
              </a:rPr>
              <a:t>parent(GGP,GP</a:t>
            </a:r>
            <a:r>
              <a:rPr lang="en-US" sz="2400" b="1" dirty="0">
                <a:latin typeface="Courier New" pitchFamily="-108" charset="0"/>
              </a:rPr>
              <a:t>)</a:t>
            </a:r>
            <a:r>
              <a:rPr lang="en-US" dirty="0"/>
              <a:t>, then </a:t>
            </a:r>
            <a:r>
              <a:rPr lang="en-US" sz="2400" b="1" dirty="0" err="1">
                <a:latin typeface="Courier New" pitchFamily="-108" charset="0"/>
              </a:rPr>
              <a:t>parent(GP,P</a:t>
            </a:r>
            <a:r>
              <a:rPr lang="en-US" sz="2400" b="1" dirty="0">
                <a:latin typeface="Courier New" pitchFamily="-108" charset="0"/>
              </a:rPr>
              <a:t>)</a:t>
            </a:r>
            <a:r>
              <a:rPr lang="en-US" dirty="0"/>
              <a:t> and then finally </a:t>
            </a:r>
            <a:r>
              <a:rPr lang="en-US" sz="2400" b="1" dirty="0" err="1">
                <a:latin typeface="Courier New" pitchFamily="-108" charset="0"/>
              </a:rPr>
              <a:t>parent(P,GGC</a:t>
            </a:r>
            <a:r>
              <a:rPr lang="en-US" sz="2400" b="1" dirty="0">
                <a:latin typeface="Courier New" pitchFamily="-108" charset="0"/>
              </a:rPr>
              <a:t>)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7599B-AA25-E14A-827F-F4F8278F0B41}" type="slidenum">
              <a:rPr lang="en-US"/>
              <a:pPr/>
              <a:t>25</a:t>
            </a:fld>
            <a:endParaRPr lang="en-US"/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1905000" y="1371600"/>
            <a:ext cx="5562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greatgrandparent(GGP,GGC) :- 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parent(GGP,GP), 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parent(GP,P),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parent(P,GGC).</a:t>
            </a:r>
            <a:endParaRPr lang="en-US" sz="2000"/>
          </a:p>
        </p:txBody>
      </p:sp>
      <p:sp>
        <p:nvSpPr>
          <p:cNvPr id="502789" name="Oval 5"/>
          <p:cNvSpPr>
            <a:spLocks noChangeArrowheads="1"/>
          </p:cNvSpPr>
          <p:nvPr/>
        </p:nvSpPr>
        <p:spPr bwMode="auto">
          <a:xfrm>
            <a:off x="1676400" y="1676400"/>
            <a:ext cx="3505200" cy="1066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790" name="Text Box 6"/>
          <p:cNvSpPr txBox="1">
            <a:spLocks noChangeArrowheads="1"/>
          </p:cNvSpPr>
          <p:nvPr/>
        </p:nvSpPr>
        <p:spPr bwMode="auto">
          <a:xfrm>
            <a:off x="5791200" y="22860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conditions</a:t>
            </a:r>
          </a:p>
        </p:txBody>
      </p:sp>
      <p:sp>
        <p:nvSpPr>
          <p:cNvPr id="502792" name="Text Box 8"/>
          <p:cNvSpPr txBox="1">
            <a:spLocks noChangeArrowheads="1"/>
          </p:cNvSpPr>
          <p:nvPr/>
        </p:nvSpPr>
        <p:spPr bwMode="auto">
          <a:xfrm>
            <a:off x="3657600" y="6096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head</a:t>
            </a:r>
          </a:p>
        </p:txBody>
      </p:sp>
      <p:cxnSp>
        <p:nvCxnSpPr>
          <p:cNvPr id="502793" name="AutoShape 9"/>
          <p:cNvCxnSpPr>
            <a:cxnSpLocks noChangeShapeType="1"/>
            <a:stCxn id="502790" idx="1"/>
            <a:endCxn id="502789" idx="6"/>
          </p:cNvCxnSpPr>
          <p:nvPr/>
        </p:nvCxnSpPr>
        <p:spPr bwMode="auto">
          <a:xfrm flipH="1" flipV="1">
            <a:off x="5181600" y="22098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02794" name="Line 10"/>
          <p:cNvSpPr>
            <a:spLocks noChangeShapeType="1"/>
          </p:cNvSpPr>
          <p:nvPr/>
        </p:nvSpPr>
        <p:spPr bwMode="auto">
          <a:xfrm>
            <a:off x="40386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Program With The Rule</a:t>
            </a:r>
          </a:p>
        </p:txBody>
      </p:sp>
      <p:sp>
        <p:nvSpPr>
          <p:cNvPr id="503813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42672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program consists of a list of </a:t>
            </a:r>
            <a:r>
              <a:rPr lang="en-US" i="1"/>
              <a:t>clauses</a:t>
            </a:r>
          </a:p>
          <a:p>
            <a:pPr>
              <a:lnSpc>
                <a:spcPct val="90000"/>
              </a:lnSpc>
            </a:pPr>
            <a:r>
              <a:rPr lang="en-US"/>
              <a:t>A clause is either a fact or a rule, and ends with a period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464C-D75C-2C45-8E12-7EEF2253E2DB}" type="slidenum">
              <a:rPr lang="en-US"/>
              <a:pPr/>
              <a:t>26</a:t>
            </a:fld>
            <a:endParaRPr lang="en-US"/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1295400" y="1431925"/>
            <a:ext cx="74676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parent(kim,holly).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parent(margaret,kim).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parent(margaret,kent).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parent(esther,margaret).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parent(herbert,margaret).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parent(herbert,jean).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greatgrandparent(GGP,GGC) :- 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parent(GGP,GP), parent(GP,P), parent(P,GGC).</a:t>
            </a: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048000"/>
            <a:ext cx="77724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shows the initial query and final result</a:t>
            </a:r>
          </a:p>
          <a:p>
            <a:pPr>
              <a:lnSpc>
                <a:spcPct val="90000"/>
              </a:lnSpc>
            </a:pPr>
            <a:r>
              <a:rPr lang="en-US" dirty="0"/>
              <a:t>Internally, there are intermediate </a:t>
            </a:r>
            <a:r>
              <a:rPr lang="en-US" i="1" dirty="0"/>
              <a:t>goals: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first goal is the initial query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next is what remains to be proved after transforming the first goal using one of the clauses (in this case, the </a:t>
            </a:r>
            <a:r>
              <a:rPr lang="en-US" dirty="0" err="1"/>
              <a:t>greatgrandparent</a:t>
            </a:r>
            <a:r>
              <a:rPr lang="en-US" dirty="0"/>
              <a:t> rule)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so on, until nothing remains to be proved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9DA0-AD7C-DC48-81DD-709529CA6F5C}" type="slidenum">
              <a:rPr lang="en-US"/>
              <a:pPr/>
              <a:t>27</a:t>
            </a:fld>
            <a:endParaRPr lang="en-US"/>
          </a:p>
        </p:txBody>
      </p:sp>
      <p:sp>
        <p:nvSpPr>
          <p:cNvPr id="505860" name="Text Box 4"/>
          <p:cNvSpPr txBox="1">
            <a:spLocks noChangeArrowheads="1"/>
          </p:cNvSpPr>
          <p:nvPr/>
        </p:nvSpPr>
        <p:spPr bwMode="auto">
          <a:xfrm>
            <a:off x="1219200" y="1270000"/>
            <a:ext cx="70104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greatgrandparent(esther,GreatGrandchild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GreatGrandchild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holly .</a:t>
            </a: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C25-4180-6849-823D-DADA72A033A6}" type="slidenum">
              <a:rPr lang="en-US"/>
              <a:pPr/>
              <a:t>28</a:t>
            </a:fld>
            <a:endParaRPr lang="en-US"/>
          </a:p>
        </p:txBody>
      </p:sp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609600" y="2895600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greatgrandparent(esther,GreatGrandchild)</a:t>
            </a: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7620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0688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772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ea typeface="Courier New" pitchFamily="-108" charset="0"/>
                <a:cs typeface="Courier New" pitchFamily="-108" charset="0"/>
              </a:rPr>
              <a:t>1.   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parent(kim,holly).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sz="2000">
                <a:solidFill>
                  <a:srgbClr val="000000"/>
                </a:solidFill>
                <a:ea typeface="Courier New" pitchFamily="-108" charset="0"/>
                <a:cs typeface="Courier New" pitchFamily="-108" charset="0"/>
              </a:rPr>
              <a:t>2.   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parent(margaret,kim).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>
                <a:solidFill>
                  <a:srgbClr val="000000"/>
                </a:solidFill>
                <a:ea typeface="Courier New" pitchFamily="-108" charset="0"/>
                <a:cs typeface="Courier New" pitchFamily="-108" charset="0"/>
              </a:rPr>
              <a:t>3.   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parent(margaret,kent).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>
                <a:solidFill>
                  <a:srgbClr val="000000"/>
                </a:solidFill>
                <a:ea typeface="Courier New" pitchFamily="-108" charset="0"/>
                <a:cs typeface="Courier New" pitchFamily="-108" charset="0"/>
              </a:rPr>
              <a:t>4.   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parent(esther,margaret).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>
                <a:solidFill>
                  <a:srgbClr val="000000"/>
                </a:solidFill>
                <a:ea typeface="Courier New" pitchFamily="-108" charset="0"/>
                <a:cs typeface="Courier New" pitchFamily="-108" charset="0"/>
              </a:rPr>
              <a:t>5.   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parent(herbert,margaret).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>
                <a:solidFill>
                  <a:srgbClr val="000000"/>
                </a:solidFill>
                <a:ea typeface="Courier New" pitchFamily="-108" charset="0"/>
                <a:cs typeface="Courier New" pitchFamily="-108" charset="0"/>
              </a:rPr>
              <a:t>6.   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parent(herbert,jean).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>
                <a:solidFill>
                  <a:srgbClr val="000000"/>
                </a:solidFill>
                <a:ea typeface="Courier New" pitchFamily="-108" charset="0"/>
                <a:cs typeface="Courier New" pitchFamily="-108" charset="0"/>
              </a:rPr>
              <a:t>7.   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greatgrandparent(GGP,GGC) :- 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  parent(GGP,GP), parent(GP,P), parent(P,GGC).</a:t>
            </a:r>
          </a:p>
        </p:txBody>
      </p:sp>
      <p:sp>
        <p:nvSpPr>
          <p:cNvPr id="506888" name="Text Box 8"/>
          <p:cNvSpPr txBox="1">
            <a:spLocks noChangeArrowheads="1"/>
          </p:cNvSpPr>
          <p:nvPr/>
        </p:nvSpPr>
        <p:spPr bwMode="auto">
          <a:xfrm>
            <a:off x="609600" y="3733800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parent(esther,GP), parent(GP,P), parent(P,GreatGrandchild)</a:t>
            </a:r>
          </a:p>
        </p:txBody>
      </p:sp>
      <p:sp>
        <p:nvSpPr>
          <p:cNvPr id="506889" name="Text Box 9"/>
          <p:cNvSpPr txBox="1">
            <a:spLocks noChangeArrowheads="1"/>
          </p:cNvSpPr>
          <p:nvPr/>
        </p:nvSpPr>
        <p:spPr bwMode="auto">
          <a:xfrm>
            <a:off x="609600" y="4510088"/>
            <a:ext cx="822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parent(margaret,P), parent(P,GreatGrandchild)</a:t>
            </a:r>
          </a:p>
        </p:txBody>
      </p:sp>
      <p:sp>
        <p:nvSpPr>
          <p:cNvPr id="506890" name="Text Box 10"/>
          <p:cNvSpPr txBox="1">
            <a:spLocks noChangeArrowheads="1"/>
          </p:cNvSpPr>
          <p:nvPr/>
        </p:nvSpPr>
        <p:spPr bwMode="auto">
          <a:xfrm>
            <a:off x="609600" y="5410200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parent(kim,GreatGrandchild) </a:t>
            </a:r>
            <a:endParaRPr lang="en-US" sz="1800"/>
          </a:p>
        </p:txBody>
      </p:sp>
      <p:sp>
        <p:nvSpPr>
          <p:cNvPr id="506891" name="Text Box 11"/>
          <p:cNvSpPr txBox="1">
            <a:spLocks noChangeArrowheads="1"/>
          </p:cNvSpPr>
          <p:nvPr/>
        </p:nvSpPr>
        <p:spPr bwMode="auto">
          <a:xfrm>
            <a:off x="1524000" y="3276600"/>
            <a:ext cx="701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Clause 7, binding </a:t>
            </a:r>
            <a:r>
              <a:rPr lang="en-US" sz="1800" b="1">
                <a:latin typeface="Courier New" pitchFamily="-108" charset="0"/>
              </a:rPr>
              <a:t>GGP</a:t>
            </a:r>
            <a:r>
              <a:rPr lang="en-US" sz="1800"/>
              <a:t> to </a:t>
            </a:r>
            <a:r>
              <a:rPr lang="en-US" sz="1800" b="1">
                <a:latin typeface="Courier New" pitchFamily="-108" charset="0"/>
              </a:rPr>
              <a:t>esther</a:t>
            </a:r>
            <a:r>
              <a:rPr lang="en-US" sz="1800"/>
              <a:t> and </a:t>
            </a:r>
            <a:r>
              <a:rPr lang="en-US" sz="1800" b="1">
                <a:latin typeface="Courier New" pitchFamily="-108" charset="0"/>
              </a:rPr>
              <a:t>GGC</a:t>
            </a:r>
            <a:r>
              <a:rPr lang="en-US" sz="1800"/>
              <a:t> to </a:t>
            </a:r>
            <a:r>
              <a:rPr lang="en-US" sz="1800" b="1">
                <a:latin typeface="Courier New" pitchFamily="-108" charset="0"/>
              </a:rPr>
              <a:t>GreatGrandChild</a:t>
            </a:r>
          </a:p>
        </p:txBody>
      </p:sp>
      <p:sp>
        <p:nvSpPr>
          <p:cNvPr id="506892" name="AutoShape 12"/>
          <p:cNvSpPr>
            <a:spLocks noChangeArrowheads="1"/>
          </p:cNvSpPr>
          <p:nvPr/>
        </p:nvSpPr>
        <p:spPr bwMode="auto">
          <a:xfrm>
            <a:off x="1295400" y="32766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6893" name="AutoShape 13"/>
          <p:cNvSpPr>
            <a:spLocks noChangeArrowheads="1"/>
          </p:cNvSpPr>
          <p:nvPr/>
        </p:nvSpPr>
        <p:spPr bwMode="auto">
          <a:xfrm>
            <a:off x="1295400" y="41148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6894" name="AutoShape 14"/>
          <p:cNvSpPr>
            <a:spLocks noChangeArrowheads="1"/>
          </p:cNvSpPr>
          <p:nvPr/>
        </p:nvSpPr>
        <p:spPr bwMode="auto">
          <a:xfrm>
            <a:off x="1295400" y="48768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6895" name="AutoShape 15"/>
          <p:cNvSpPr>
            <a:spLocks noChangeArrowheads="1"/>
          </p:cNvSpPr>
          <p:nvPr/>
        </p:nvSpPr>
        <p:spPr bwMode="auto">
          <a:xfrm>
            <a:off x="1295400" y="57912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6896" name="Text Box 16"/>
          <p:cNvSpPr txBox="1">
            <a:spLocks noChangeArrowheads="1"/>
          </p:cNvSpPr>
          <p:nvPr/>
        </p:nvSpPr>
        <p:spPr bwMode="auto">
          <a:xfrm>
            <a:off x="1524000" y="4114800"/>
            <a:ext cx="701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Clause 4, binding </a:t>
            </a:r>
            <a:r>
              <a:rPr lang="en-US" sz="1800" b="1">
                <a:latin typeface="Courier New" pitchFamily="-108" charset="0"/>
              </a:rPr>
              <a:t>GP</a:t>
            </a:r>
            <a:r>
              <a:rPr lang="en-US" sz="1800"/>
              <a:t> to </a:t>
            </a:r>
            <a:r>
              <a:rPr lang="en-US" sz="1800" b="1">
                <a:latin typeface="Courier New" pitchFamily="-108" charset="0"/>
              </a:rPr>
              <a:t>margaret</a:t>
            </a:r>
          </a:p>
        </p:txBody>
      </p:sp>
      <p:sp>
        <p:nvSpPr>
          <p:cNvPr id="506897" name="Text Box 17"/>
          <p:cNvSpPr txBox="1">
            <a:spLocks noChangeArrowheads="1"/>
          </p:cNvSpPr>
          <p:nvPr/>
        </p:nvSpPr>
        <p:spPr bwMode="auto">
          <a:xfrm>
            <a:off x="1524000" y="4967288"/>
            <a:ext cx="701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Clause 2, binding </a:t>
            </a:r>
            <a:r>
              <a:rPr lang="en-US" sz="1800" b="1">
                <a:latin typeface="Courier New" pitchFamily="-108" charset="0"/>
              </a:rPr>
              <a:t>P</a:t>
            </a:r>
            <a:r>
              <a:rPr lang="en-US" sz="1800"/>
              <a:t> to </a:t>
            </a:r>
            <a:r>
              <a:rPr lang="en-US" sz="1800" b="1">
                <a:latin typeface="Courier New" pitchFamily="-108" charset="0"/>
              </a:rPr>
              <a:t>kim</a:t>
            </a:r>
          </a:p>
        </p:txBody>
      </p:sp>
      <p:sp>
        <p:nvSpPr>
          <p:cNvPr id="506898" name="Text Box 18"/>
          <p:cNvSpPr txBox="1">
            <a:spLocks noChangeArrowheads="1"/>
          </p:cNvSpPr>
          <p:nvPr/>
        </p:nvSpPr>
        <p:spPr bwMode="auto">
          <a:xfrm>
            <a:off x="1524000" y="5805488"/>
            <a:ext cx="701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Clause 1, binding </a:t>
            </a:r>
            <a:r>
              <a:rPr lang="en-US" sz="1800" b="1">
                <a:latin typeface="Courier New" pitchFamily="-108" charset="0"/>
              </a:rPr>
              <a:t>GreatGrandchild</a:t>
            </a:r>
            <a:r>
              <a:rPr lang="en-US" sz="1800"/>
              <a:t> to </a:t>
            </a:r>
            <a:r>
              <a:rPr lang="en-US" sz="1800" b="1">
                <a:latin typeface="Courier New" pitchFamily="-108" charset="0"/>
              </a:rPr>
              <a:t>holly</a:t>
            </a:r>
          </a:p>
        </p:txBody>
      </p:sp>
      <p:sp>
        <p:nvSpPr>
          <p:cNvPr id="506899" name="Text Box 19"/>
          <p:cNvSpPr txBox="1">
            <a:spLocks noChangeArrowheads="1"/>
          </p:cNvSpPr>
          <p:nvPr/>
        </p:nvSpPr>
        <p:spPr bwMode="auto">
          <a:xfrm>
            <a:off x="6019800" y="457200"/>
            <a:ext cx="2362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We will see more about Prolog’s model of execution in Chapter 20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Using Other Rules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352800"/>
            <a:ext cx="7772400" cy="2514600"/>
          </a:xfrm>
        </p:spPr>
        <p:txBody>
          <a:bodyPr/>
          <a:lstStyle/>
          <a:p>
            <a:r>
              <a:rPr lang="en-US"/>
              <a:t>Same relation, defined indirectly</a:t>
            </a:r>
          </a:p>
          <a:p>
            <a:r>
              <a:rPr lang="en-US"/>
              <a:t>Note that both clauses use a variable </a:t>
            </a:r>
            <a:r>
              <a:rPr lang="en-US" b="1">
                <a:latin typeface="Courier New" pitchFamily="-108" charset="0"/>
              </a:rPr>
              <a:t>P</a:t>
            </a:r>
          </a:p>
          <a:p>
            <a:r>
              <a:rPr lang="en-US"/>
              <a:t>The scope of the definition of a variable is the clause that contains it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29A1E-F4A5-9F48-826D-313F8036C1E7}" type="slidenum">
              <a:rPr lang="en-US"/>
              <a:pPr/>
              <a:t>29</a:t>
            </a:fld>
            <a:endParaRPr lang="en-US"/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1676400" y="1447800"/>
            <a:ext cx="6096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grandparent(GP,GC) :-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parent(GP,P), parent(P,GC).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greatgrandparent(GGP,GGC) :- 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grandparent(GGP,P), parent(P,GGC).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Everything in Prolog is built from </a:t>
            </a:r>
            <a:r>
              <a:rPr lang="en-US" i="1"/>
              <a:t>terms</a:t>
            </a:r>
            <a:r>
              <a:rPr lang="en-US"/>
              <a:t>:</a:t>
            </a:r>
          </a:p>
          <a:p>
            <a:pPr lvl="1"/>
            <a:r>
              <a:rPr lang="en-US"/>
              <a:t>Prolog programs</a:t>
            </a:r>
          </a:p>
          <a:p>
            <a:pPr lvl="1"/>
            <a:r>
              <a:rPr lang="en-US"/>
              <a:t>The data manipulated by Prolog programs</a:t>
            </a:r>
          </a:p>
          <a:p>
            <a:r>
              <a:rPr lang="en-US"/>
              <a:t>Three kinds of terms:</a:t>
            </a:r>
          </a:p>
          <a:p>
            <a:pPr lvl="1"/>
            <a:r>
              <a:rPr lang="en-US"/>
              <a:t>Constants: integers, real numbers, atoms</a:t>
            </a:r>
          </a:p>
          <a:p>
            <a:pPr lvl="1"/>
            <a:r>
              <a:rPr lang="en-US"/>
              <a:t>Variables</a:t>
            </a:r>
          </a:p>
          <a:p>
            <a:pPr lvl="1"/>
            <a:r>
              <a:rPr lang="en-US"/>
              <a:t>Compound terms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2109-C270-2B40-A853-57879968BFC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Rules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895600"/>
            <a:ext cx="77724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ourier New" pitchFamily="-108" charset="0"/>
              </a:rPr>
              <a:t>X</a:t>
            </a:r>
            <a:r>
              <a:rPr lang="en-US"/>
              <a:t> is an ancestor of </a:t>
            </a:r>
            <a:r>
              <a:rPr lang="en-US" b="1">
                <a:latin typeface="Courier New" pitchFamily="-108" charset="0"/>
              </a:rPr>
              <a:t>Y</a:t>
            </a:r>
            <a:r>
              <a:rPr lang="en-US"/>
              <a:t> if:</a:t>
            </a:r>
          </a:p>
          <a:p>
            <a:pPr lvl="1">
              <a:lnSpc>
                <a:spcPct val="90000"/>
              </a:lnSpc>
            </a:pPr>
            <a:r>
              <a:rPr lang="en-US"/>
              <a:t>Base case: </a:t>
            </a:r>
            <a:r>
              <a:rPr lang="en-US" b="1">
                <a:latin typeface="Courier New" pitchFamily="-108" charset="0"/>
              </a:rPr>
              <a:t>X</a:t>
            </a:r>
            <a:r>
              <a:rPr lang="en-US"/>
              <a:t> is a parent of </a:t>
            </a:r>
            <a:r>
              <a:rPr lang="en-US" b="1">
                <a:latin typeface="Courier New" pitchFamily="-108" charset="0"/>
              </a:rPr>
              <a:t>Y</a:t>
            </a:r>
          </a:p>
          <a:p>
            <a:pPr lvl="1">
              <a:lnSpc>
                <a:spcPct val="90000"/>
              </a:lnSpc>
            </a:pPr>
            <a:r>
              <a:rPr lang="en-US"/>
              <a:t>Recursive case: there is some </a:t>
            </a:r>
            <a:r>
              <a:rPr lang="en-US" b="1">
                <a:latin typeface="Courier New" pitchFamily="-108" charset="0"/>
              </a:rPr>
              <a:t>Z</a:t>
            </a:r>
            <a:r>
              <a:rPr lang="en-US"/>
              <a:t> such that </a:t>
            </a:r>
            <a:r>
              <a:rPr lang="en-US" b="1">
                <a:latin typeface="Courier New" pitchFamily="-108" charset="0"/>
              </a:rPr>
              <a:t>Z</a:t>
            </a:r>
            <a:r>
              <a:rPr lang="en-US"/>
              <a:t> is a parent of </a:t>
            </a:r>
            <a:r>
              <a:rPr lang="en-US" b="1">
                <a:latin typeface="Courier New" pitchFamily="-108" charset="0"/>
              </a:rPr>
              <a:t>Y</a:t>
            </a:r>
            <a:r>
              <a:rPr lang="en-US"/>
              <a:t>, and </a:t>
            </a:r>
            <a:r>
              <a:rPr lang="en-US" b="1">
                <a:latin typeface="Courier New" pitchFamily="-108" charset="0"/>
              </a:rPr>
              <a:t>X</a:t>
            </a:r>
            <a:r>
              <a:rPr lang="en-US"/>
              <a:t> is an ancestor of </a:t>
            </a:r>
            <a:r>
              <a:rPr lang="en-US" b="1">
                <a:latin typeface="Courier New" pitchFamily="-108" charset="0"/>
              </a:rPr>
              <a:t>Z</a:t>
            </a:r>
          </a:p>
          <a:p>
            <a:pPr>
              <a:lnSpc>
                <a:spcPct val="90000"/>
              </a:lnSpc>
            </a:pPr>
            <a:r>
              <a:rPr lang="en-US"/>
              <a:t>Prolog tries rules in the order you give them, so put base-case rules and facts first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E6317-C722-2D41-B975-BB4C718190F0}" type="slidenum">
              <a:rPr lang="en-US"/>
              <a:pPr/>
              <a:t>30</a:t>
            </a:fld>
            <a:endParaRPr lang="en-US"/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1752600" y="1295400"/>
            <a:ext cx="6019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ancestor(X,Y) :- parent(X,Y).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ancestor(X,Y) :-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parent(Z,Y),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ancestor(X,Z).</a:t>
            </a:r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A28A-1631-3B4D-8359-A85D5884C71A}" type="slidenum">
              <a:rPr lang="en-US"/>
              <a:pPr/>
              <a:t>31</a:t>
            </a:fld>
            <a:endParaRPr lang="en-US"/>
          </a:p>
        </p:txBody>
      </p:sp>
      <p:sp>
        <p:nvSpPr>
          <p:cNvPr id="510978" name="Text Box 2"/>
          <p:cNvSpPr txBox="1">
            <a:spLocks noChangeArrowheads="1"/>
          </p:cNvSpPr>
          <p:nvPr/>
        </p:nvSpPr>
        <p:spPr bwMode="auto">
          <a:xfrm>
            <a:off x="914400" y="533400"/>
            <a:ext cx="77724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ancestor(jean,jean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false.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ancestor(kim,holly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true .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ancestor(A,holly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kim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margaret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esther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herbert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false.</a:t>
            </a:r>
            <a:endParaRPr lang="en-US" sz="2000" b="1" dirty="0">
              <a:solidFill>
                <a:srgbClr val="000000"/>
              </a:solidFill>
              <a:latin typeface="Courier New" pitchFamily="-108" charset="0"/>
              <a:ea typeface="Courier New" pitchFamily="-108" charset="0"/>
              <a:cs typeface="Courier New" pitchFamily="-10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Syntax Of Prolog</a:t>
            </a:r>
          </a:p>
        </p:txBody>
      </p:sp>
      <p:sp>
        <p:nvSpPr>
          <p:cNvPr id="5099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have seen the complete core syntax: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There is not much more syntax for Prolog than this: it is a very simple language</a:t>
            </a:r>
          </a:p>
          <a:p>
            <a:r>
              <a:rPr lang="en-US"/>
              <a:t>Syntactically, that is!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7C9C-5331-4F42-B76E-F79EC9535D87}" type="slidenum">
              <a:rPr lang="en-US"/>
              <a:pPr/>
              <a:t>32</a:t>
            </a:fld>
            <a:endParaRPr lang="en-US"/>
          </a:p>
        </p:txBody>
      </p:sp>
      <p:sp>
        <p:nvSpPr>
          <p:cNvPr id="509958" name="Text Box 6"/>
          <p:cNvSpPr txBox="1">
            <a:spLocks noChangeArrowheads="1"/>
          </p:cNvSpPr>
          <p:nvPr/>
        </p:nvSpPr>
        <p:spPr bwMode="auto">
          <a:xfrm>
            <a:off x="1676400" y="2362200"/>
            <a:ext cx="6629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clause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 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fact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rule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fact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 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term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rule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 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term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:- 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termlist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termlist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 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term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term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termlist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endParaRPr 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bg2"/>
                </a:solidFill>
              </a:rPr>
              <a:t>Terms</a:t>
            </a:r>
          </a:p>
          <a:p>
            <a:r>
              <a:rPr lang="en-US" sz="2800">
                <a:solidFill>
                  <a:schemeClr val="bg2"/>
                </a:solidFill>
              </a:rPr>
              <a:t>Using a Prolog language system</a:t>
            </a:r>
          </a:p>
          <a:p>
            <a:r>
              <a:rPr lang="en-US" sz="2800">
                <a:solidFill>
                  <a:schemeClr val="bg2"/>
                </a:solidFill>
              </a:rPr>
              <a:t>Rules</a:t>
            </a:r>
          </a:p>
          <a:p>
            <a:r>
              <a:rPr lang="en-US" sz="2800"/>
              <a:t>The two faces of Prolog</a:t>
            </a:r>
          </a:p>
          <a:p>
            <a:r>
              <a:rPr lang="en-US" sz="2800">
                <a:solidFill>
                  <a:schemeClr val="bg2"/>
                </a:solidFill>
              </a:rPr>
              <a:t>Operators</a:t>
            </a:r>
          </a:p>
          <a:p>
            <a:r>
              <a:rPr lang="en-US" sz="2800">
                <a:solidFill>
                  <a:schemeClr val="bg2"/>
                </a:solidFill>
              </a:rPr>
              <a:t>Lists</a:t>
            </a:r>
          </a:p>
          <a:p>
            <a:r>
              <a:rPr lang="en-US" sz="2800">
                <a:solidFill>
                  <a:schemeClr val="bg2"/>
                </a:solidFill>
              </a:rPr>
              <a:t>Negation and failure</a:t>
            </a:r>
          </a:p>
          <a:p>
            <a:r>
              <a:rPr lang="en-US" sz="2800">
                <a:solidFill>
                  <a:schemeClr val="bg2"/>
                </a:solidFill>
              </a:rPr>
              <a:t>What Prolog is good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6159-308D-F54B-82D4-AD2D104CF92F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Procedural Side</a:t>
            </a:r>
          </a:p>
        </p:txBody>
      </p:sp>
      <p:sp>
        <p:nvSpPr>
          <p:cNvPr id="513029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2590800"/>
            <a:ext cx="77724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rule says how to prove something:</a:t>
            </a:r>
          </a:p>
          <a:p>
            <a:pPr lvl="1">
              <a:lnSpc>
                <a:spcPct val="90000"/>
              </a:lnSpc>
            </a:pPr>
            <a:r>
              <a:rPr lang="en-US"/>
              <a:t>To prove </a:t>
            </a:r>
            <a:r>
              <a:rPr lang="en-US" sz="2000" b="1">
                <a:latin typeface="Courier New" pitchFamily="-108" charset="0"/>
              </a:rPr>
              <a:t>greatgrandparent(GGP,GGC)</a:t>
            </a:r>
            <a:r>
              <a:rPr lang="en-US"/>
              <a:t>, find some </a:t>
            </a:r>
            <a:r>
              <a:rPr lang="en-US" sz="2000" b="1">
                <a:latin typeface="Courier New" pitchFamily="-108" charset="0"/>
              </a:rPr>
              <a:t>GP</a:t>
            </a:r>
            <a:r>
              <a:rPr lang="en-US"/>
              <a:t> and </a:t>
            </a:r>
            <a:r>
              <a:rPr lang="en-US" sz="2000" b="1">
                <a:latin typeface="Courier New" pitchFamily="-108" charset="0"/>
              </a:rPr>
              <a:t>P</a:t>
            </a:r>
            <a:r>
              <a:rPr lang="en-US"/>
              <a:t> for which you can prove </a:t>
            </a:r>
            <a:r>
              <a:rPr lang="en-US" sz="2000" b="1">
                <a:latin typeface="Courier New" pitchFamily="-108" charset="0"/>
              </a:rPr>
              <a:t>parent(GGP,GP)</a:t>
            </a:r>
            <a:r>
              <a:rPr lang="en-US"/>
              <a:t>, then </a:t>
            </a:r>
            <a:r>
              <a:rPr lang="en-US" sz="2000" b="1">
                <a:latin typeface="Courier New" pitchFamily="-108" charset="0"/>
              </a:rPr>
              <a:t>parent(GP,P)</a:t>
            </a:r>
            <a:r>
              <a:rPr lang="en-US"/>
              <a:t> and then finally </a:t>
            </a:r>
            <a:r>
              <a:rPr lang="en-US" sz="2000" b="1">
                <a:latin typeface="Courier New" pitchFamily="-108" charset="0"/>
              </a:rPr>
              <a:t>parent(P,GGC)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Prolog program specifies proof procedures for queries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CF22-AB9D-CC49-B66E-11BEDCBB9919}" type="slidenum">
              <a:rPr lang="en-US"/>
              <a:pPr/>
              <a:t>34</a:t>
            </a:fld>
            <a:endParaRPr lang="en-US"/>
          </a:p>
        </p:txBody>
      </p:sp>
      <p:sp>
        <p:nvSpPr>
          <p:cNvPr id="513030" name="Text Box 6"/>
          <p:cNvSpPr txBox="1">
            <a:spLocks noChangeArrowheads="1"/>
          </p:cNvSpPr>
          <p:nvPr/>
        </p:nvSpPr>
        <p:spPr bwMode="auto">
          <a:xfrm>
            <a:off x="1066800" y="1447800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greatgrandparent(GGP,GGC) :- 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parent(GGP,GP), parent(GP,P), parent(P,GGC).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Declarative Side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3124200"/>
          </a:xfrm>
        </p:spPr>
        <p:txBody>
          <a:bodyPr/>
          <a:lstStyle/>
          <a:p>
            <a:r>
              <a:rPr lang="en-US"/>
              <a:t>A rule is a logical assertion:</a:t>
            </a:r>
          </a:p>
          <a:p>
            <a:pPr lvl="1"/>
            <a:r>
              <a:rPr lang="en-US"/>
              <a:t>For all bindings of </a:t>
            </a:r>
            <a:r>
              <a:rPr lang="en-US" sz="2000" b="1">
                <a:latin typeface="Courier New" pitchFamily="-108" charset="0"/>
              </a:rPr>
              <a:t>GGP</a:t>
            </a:r>
            <a:r>
              <a:rPr lang="en-US"/>
              <a:t>, </a:t>
            </a:r>
            <a:r>
              <a:rPr lang="en-US" sz="2000" b="1">
                <a:latin typeface="Courier New" pitchFamily="-108" charset="0"/>
              </a:rPr>
              <a:t>GP</a:t>
            </a:r>
            <a:r>
              <a:rPr lang="en-US"/>
              <a:t>, </a:t>
            </a:r>
            <a:r>
              <a:rPr lang="en-US" sz="2000" b="1">
                <a:latin typeface="Courier New" pitchFamily="-108" charset="0"/>
              </a:rPr>
              <a:t>P</a:t>
            </a:r>
            <a:r>
              <a:rPr lang="en-US"/>
              <a:t>, and </a:t>
            </a:r>
            <a:r>
              <a:rPr lang="en-US" sz="2000" b="1">
                <a:latin typeface="Courier New" pitchFamily="-108" charset="0"/>
              </a:rPr>
              <a:t>GGC</a:t>
            </a:r>
            <a:r>
              <a:rPr lang="en-US"/>
              <a:t>, if </a:t>
            </a:r>
            <a:r>
              <a:rPr lang="en-US" sz="2000" b="1">
                <a:latin typeface="Courier New" pitchFamily="-108" charset="0"/>
              </a:rPr>
              <a:t>parent(GGP,GP)</a:t>
            </a:r>
            <a:r>
              <a:rPr lang="en-US"/>
              <a:t> and </a:t>
            </a:r>
            <a:r>
              <a:rPr lang="en-US" sz="2000" b="1">
                <a:latin typeface="Courier New" pitchFamily="-108" charset="0"/>
              </a:rPr>
              <a:t>parent(GP,P)</a:t>
            </a:r>
            <a:r>
              <a:rPr lang="en-US"/>
              <a:t> and </a:t>
            </a:r>
            <a:r>
              <a:rPr lang="en-US" sz="2000" b="1">
                <a:latin typeface="Courier New" pitchFamily="-108" charset="0"/>
              </a:rPr>
              <a:t>parent(P,GGC)</a:t>
            </a:r>
            <a:r>
              <a:rPr lang="en-US"/>
              <a:t>, then </a:t>
            </a:r>
            <a:r>
              <a:rPr lang="en-US" sz="2000" b="1">
                <a:latin typeface="Courier New" pitchFamily="-108" charset="0"/>
              </a:rPr>
              <a:t>greatgrandparent(GGP,GGC)</a:t>
            </a:r>
          </a:p>
          <a:p>
            <a:r>
              <a:rPr lang="en-US"/>
              <a:t>Just a formula – it doesn’t say how to </a:t>
            </a:r>
            <a:r>
              <a:rPr lang="en-US" i="1"/>
              <a:t>do</a:t>
            </a:r>
            <a:r>
              <a:rPr lang="en-US"/>
              <a:t> anything – it just makes an assertion: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9317B-26DE-B142-9079-772ECAAC4E37}" type="slidenum">
              <a:rPr lang="en-US"/>
              <a:pPr/>
              <a:t>35</a:t>
            </a:fld>
            <a:endParaRPr lang="en-US"/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2328863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4052" name="Object 4"/>
          <p:cNvGraphicFramePr>
            <a:graphicFrameLocks noChangeAspect="1"/>
          </p:cNvGraphicFramePr>
          <p:nvPr/>
        </p:nvGraphicFramePr>
        <p:xfrm>
          <a:off x="838200" y="5181600"/>
          <a:ext cx="7696200" cy="735013"/>
        </p:xfrm>
        <a:graphic>
          <a:graphicData uri="http://schemas.openxmlformats.org/presentationml/2006/ole">
            <p:oleObj spid="_x0000_s514052" r:id="rId3" imgW="4483100" imgH="431800" progId="Equation.3">
              <p:embed/>
            </p:oleObj>
          </a:graphicData>
        </a:graphic>
      </p:graphicFrame>
      <p:sp>
        <p:nvSpPr>
          <p:cNvPr id="514055" name="Rectangle 7"/>
          <p:cNvSpPr>
            <a:spLocks noChangeArrowheads="1"/>
          </p:cNvSpPr>
          <p:nvPr/>
        </p:nvSpPr>
        <p:spPr bwMode="auto">
          <a:xfrm>
            <a:off x="215265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Declarative Languages</a:t>
            </a:r>
          </a:p>
        </p:txBody>
      </p:sp>
      <p:sp>
        <p:nvSpPr>
          <p:cNvPr id="515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piece of the program corresponds to a simple mathematical abstraction</a:t>
            </a:r>
          </a:p>
          <a:p>
            <a:pPr lvl="1"/>
            <a:r>
              <a:rPr lang="en-US"/>
              <a:t>Prolog clauses – formulas in first-order logic</a:t>
            </a:r>
          </a:p>
          <a:p>
            <a:pPr lvl="1"/>
            <a:r>
              <a:rPr lang="en-US"/>
              <a:t>ML fun definitions – functions</a:t>
            </a:r>
          </a:p>
          <a:p>
            <a:r>
              <a:rPr lang="en-US"/>
              <a:t>Many people use </a:t>
            </a:r>
            <a:r>
              <a:rPr lang="en-US" i="1"/>
              <a:t>declarative</a:t>
            </a:r>
            <a:r>
              <a:rPr lang="en-US"/>
              <a:t> as the opposite of </a:t>
            </a:r>
            <a:r>
              <a:rPr lang="en-US" i="1"/>
              <a:t>imperative</a:t>
            </a:r>
            <a:r>
              <a:rPr lang="en-US"/>
              <a:t>, including both logic languages and functional languages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44EC-8D52-B447-AE98-B5ABDF41AC3C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Declarative Advantages</a:t>
            </a:r>
          </a:p>
        </p:txBody>
      </p:sp>
      <p:sp>
        <p:nvSpPr>
          <p:cNvPr id="516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Imperative languages are doomed to subtle side-effects and interdependencies</a:t>
            </a:r>
          </a:p>
          <a:p>
            <a:pPr>
              <a:lnSpc>
                <a:spcPct val="90000"/>
              </a:lnSpc>
            </a:pPr>
            <a:r>
              <a:rPr lang="en-US"/>
              <a:t>Simpler declarative semantics makes it easier to develop and maintain correct programs</a:t>
            </a:r>
          </a:p>
          <a:p>
            <a:pPr>
              <a:lnSpc>
                <a:spcPct val="90000"/>
              </a:lnSpc>
            </a:pPr>
            <a:r>
              <a:rPr lang="en-US"/>
              <a:t>Higher-level, more like </a:t>
            </a:r>
            <a:r>
              <a:rPr lang="en-US" i="1"/>
              <a:t>automatic programming</a:t>
            </a:r>
            <a:r>
              <a:rPr lang="en-US"/>
              <a:t>: describe the problem and have the computer write the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D468-B73C-3C41-8C45-16E51ABE7FD5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Has Both Aspects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Partly declarative</a:t>
            </a:r>
          </a:p>
          <a:p>
            <a:pPr lvl="1"/>
            <a:r>
              <a:rPr lang="en-US"/>
              <a:t>A Prolog program has logical content</a:t>
            </a:r>
          </a:p>
          <a:p>
            <a:r>
              <a:rPr lang="en-US"/>
              <a:t>Partly procedural</a:t>
            </a:r>
          </a:p>
          <a:p>
            <a:pPr lvl="1"/>
            <a:r>
              <a:rPr lang="en-US"/>
              <a:t>A Prolog program has procedural concerns: clause ordering, condition ordering, side-effecting predicates, etc.</a:t>
            </a:r>
          </a:p>
          <a:p>
            <a:r>
              <a:rPr lang="en-US"/>
              <a:t>It is important to be aware of both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E611-8835-2D43-9369-1A7EBC37D5F5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bg2"/>
                </a:solidFill>
              </a:rPr>
              <a:t>Terms</a:t>
            </a:r>
          </a:p>
          <a:p>
            <a:r>
              <a:rPr lang="en-US" sz="2800">
                <a:solidFill>
                  <a:schemeClr val="bg2"/>
                </a:solidFill>
              </a:rPr>
              <a:t>Using a Prolog language system</a:t>
            </a:r>
          </a:p>
          <a:p>
            <a:r>
              <a:rPr lang="en-US" sz="2800">
                <a:solidFill>
                  <a:schemeClr val="bg2"/>
                </a:solidFill>
              </a:rPr>
              <a:t>Rules</a:t>
            </a:r>
          </a:p>
          <a:p>
            <a:r>
              <a:rPr lang="en-US" sz="2800">
                <a:solidFill>
                  <a:schemeClr val="bg2"/>
                </a:solidFill>
              </a:rPr>
              <a:t>The two faces of Prolog</a:t>
            </a:r>
          </a:p>
          <a:p>
            <a:r>
              <a:rPr lang="en-US" sz="2800"/>
              <a:t>Operators</a:t>
            </a:r>
          </a:p>
          <a:p>
            <a:r>
              <a:rPr lang="en-US" sz="2800">
                <a:solidFill>
                  <a:schemeClr val="bg2"/>
                </a:solidFill>
              </a:rPr>
              <a:t>Lists</a:t>
            </a:r>
          </a:p>
          <a:p>
            <a:r>
              <a:rPr lang="en-US" sz="2800">
                <a:solidFill>
                  <a:schemeClr val="bg2"/>
                </a:solidFill>
              </a:rPr>
              <a:t>Negation and failure</a:t>
            </a:r>
          </a:p>
          <a:p>
            <a:r>
              <a:rPr lang="en-US" sz="2800">
                <a:solidFill>
                  <a:schemeClr val="bg2"/>
                </a:solidFill>
              </a:rPr>
              <a:t>What Prolog is good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226D-F9FC-9540-90DD-E00A46EE3696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Integer constants: </a:t>
            </a:r>
            <a:r>
              <a:rPr lang="en-US" b="1">
                <a:latin typeface="Courier New" pitchFamily="-108" charset="0"/>
              </a:rPr>
              <a:t>123</a:t>
            </a:r>
          </a:p>
          <a:p>
            <a:pPr>
              <a:lnSpc>
                <a:spcPct val="90000"/>
              </a:lnSpc>
            </a:pPr>
            <a:r>
              <a:rPr lang="en-US"/>
              <a:t>Real constants: </a:t>
            </a:r>
            <a:r>
              <a:rPr lang="en-US" b="1">
                <a:latin typeface="Courier New" pitchFamily="-108" charset="0"/>
              </a:rPr>
              <a:t>1.23</a:t>
            </a:r>
          </a:p>
          <a:p>
            <a:pPr>
              <a:lnSpc>
                <a:spcPct val="90000"/>
              </a:lnSpc>
            </a:pPr>
            <a:r>
              <a:rPr lang="en-US"/>
              <a:t>Atoms:</a:t>
            </a:r>
          </a:p>
          <a:p>
            <a:pPr lvl="1">
              <a:lnSpc>
                <a:spcPct val="90000"/>
              </a:lnSpc>
            </a:pPr>
            <a:r>
              <a:rPr lang="en-US"/>
              <a:t>A lowercase letter followed by any number of additional letters, digits or underscores: </a:t>
            </a:r>
            <a:r>
              <a:rPr lang="en-US" b="1">
                <a:latin typeface="Courier New" pitchFamily="-108" charset="0"/>
              </a:rPr>
              <a:t>fred</a:t>
            </a:r>
          </a:p>
          <a:p>
            <a:pPr lvl="1">
              <a:lnSpc>
                <a:spcPct val="90000"/>
              </a:lnSpc>
            </a:pPr>
            <a:r>
              <a:rPr lang="en-US"/>
              <a:t>A sequence of non-alphanumeric characters: </a:t>
            </a:r>
            <a:br>
              <a:rPr lang="en-US"/>
            </a:br>
            <a:r>
              <a:rPr lang="en-US" b="1">
                <a:latin typeface="Courier New" pitchFamily="-108" charset="0"/>
              </a:rPr>
              <a:t>*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.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=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@#$</a:t>
            </a:r>
          </a:p>
          <a:p>
            <a:pPr lvl="1">
              <a:lnSpc>
                <a:spcPct val="90000"/>
              </a:lnSpc>
            </a:pPr>
            <a:r>
              <a:rPr lang="en-US"/>
              <a:t>Plus a few special atoms: </a:t>
            </a:r>
            <a:r>
              <a:rPr lang="en-US" b="1">
                <a:latin typeface="Courier New" pitchFamily="-108" charset="0"/>
              </a:rPr>
              <a:t>[]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399D-DDDE-4449-BC2E-FFDED8FB76BD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Prolog has some predefined operators (and the ability to define new ones)</a:t>
            </a:r>
          </a:p>
          <a:p>
            <a:r>
              <a:rPr lang="en-US"/>
              <a:t>An operator is just a predicate for which a special abbreviated syntax is supported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2CE2-9AAE-6244-A691-06713283632B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04900"/>
          </a:xfrm>
        </p:spPr>
        <p:txBody>
          <a:bodyPr/>
          <a:lstStyle/>
          <a:p>
            <a:r>
              <a:rPr lang="en-US"/>
              <a:t>The = Predicate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7772400" cy="4114800"/>
          </a:xfrm>
        </p:spPr>
        <p:txBody>
          <a:bodyPr/>
          <a:lstStyle/>
          <a:p>
            <a:r>
              <a:rPr lang="en-US" dirty="0"/>
              <a:t>The goal </a:t>
            </a:r>
            <a:r>
              <a:rPr lang="en-US" b="1" dirty="0">
                <a:latin typeface="Courier New" pitchFamily="-108" charset="0"/>
              </a:rPr>
              <a:t>=(X,Y)</a:t>
            </a:r>
            <a:r>
              <a:rPr lang="en-US" dirty="0"/>
              <a:t> succeeds if and only if </a:t>
            </a:r>
            <a:r>
              <a:rPr lang="en-US" b="1" dirty="0">
                <a:latin typeface="Courier New" pitchFamily="-108" charset="0"/>
              </a:rPr>
              <a:t>X </a:t>
            </a:r>
            <a:r>
              <a:rPr lang="en-US" dirty="0"/>
              <a:t>and </a:t>
            </a:r>
            <a:r>
              <a:rPr lang="en-US" b="1" dirty="0">
                <a:latin typeface="Courier New" pitchFamily="-108" charset="0"/>
              </a:rPr>
              <a:t>Y</a:t>
            </a:r>
            <a:r>
              <a:rPr lang="en-US" dirty="0"/>
              <a:t> can be unified: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Since = is an operator, it can be and usually is written like this: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0624-17E5-D04A-BB01-41741823EB23}" type="slidenum">
              <a:rPr lang="en-US"/>
              <a:pPr/>
              <a:t>41</a:t>
            </a:fld>
            <a:endParaRPr lang="en-US"/>
          </a:p>
        </p:txBody>
      </p:sp>
      <p:sp>
        <p:nvSpPr>
          <p:cNvPr id="520196" name="Text Box 4"/>
          <p:cNvSpPr txBox="1">
            <a:spLocks noChangeArrowheads="1"/>
          </p:cNvSpPr>
          <p:nvPr/>
        </p:nvSpPr>
        <p:spPr bwMode="auto">
          <a:xfrm>
            <a:off x="1447800" y="2340114"/>
            <a:ext cx="69342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=(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parent(adam,seth),parent(adam,X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seth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 </a:t>
            </a:r>
            <a:endParaRPr lang="en-US" sz="2000" dirty="0"/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1447800" y="4419600"/>
            <a:ext cx="69342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parent(adam,seth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)=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parent(adam,X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seth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 </a:t>
            </a:r>
            <a:endParaRPr lang="en-US" sz="2000" b="1" dirty="0">
              <a:solidFill>
                <a:srgbClr val="000000"/>
              </a:solidFill>
              <a:latin typeface="Courier New" pitchFamily="-108" charset="0"/>
              <a:ea typeface="Courier New" pitchFamily="-108" charset="0"/>
              <a:cs typeface="Courier New" pitchFamily="-10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1219200"/>
          </a:xfrm>
        </p:spPr>
        <p:txBody>
          <a:bodyPr/>
          <a:lstStyle/>
          <a:p>
            <a:r>
              <a:rPr lang="en-US"/>
              <a:t>Predicates </a:t>
            </a:r>
            <a:r>
              <a:rPr lang="en-US" b="1">
                <a:latin typeface="Courier New" pitchFamily="-108" charset="0"/>
              </a:rPr>
              <a:t>+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-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*</a:t>
            </a:r>
            <a:r>
              <a:rPr lang="en-US"/>
              <a:t> and </a:t>
            </a:r>
            <a:r>
              <a:rPr lang="en-US" b="1">
                <a:latin typeface="Courier New" pitchFamily="-108" charset="0"/>
              </a:rPr>
              <a:t>/</a:t>
            </a:r>
            <a:r>
              <a:rPr lang="en-US"/>
              <a:t> are operators too, with the usual precedence and associativity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A79BE-E604-CC49-B901-CC97832E2D0E}" type="slidenum">
              <a:rPr lang="en-US"/>
              <a:pPr/>
              <a:t>42</a:t>
            </a:fld>
            <a:endParaRPr lang="en-US"/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1143000" y="3245584"/>
            <a:ext cx="32766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X = +(1,*(2,3)).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1+2*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3. 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X = 1+2*3.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1+2*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3.</a:t>
            </a:r>
            <a:endParaRPr lang="en-US" sz="2000" dirty="0"/>
          </a:p>
        </p:txBody>
      </p:sp>
      <p:sp>
        <p:nvSpPr>
          <p:cNvPr id="522245" name="Text Box 5"/>
          <p:cNvSpPr txBox="1">
            <a:spLocks noChangeArrowheads="1"/>
          </p:cNvSpPr>
          <p:nvPr/>
        </p:nvSpPr>
        <p:spPr bwMode="auto">
          <a:xfrm>
            <a:off x="4800600" y="3733800"/>
            <a:ext cx="381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Prolog lets you use operator notation, and prints it out that way, but the underlying term is still </a:t>
            </a:r>
            <a:r>
              <a:rPr lang="en-US" b="1">
                <a:latin typeface="Courier New" pitchFamily="-108" charset="0"/>
              </a:rPr>
              <a:t>+(1,*(2,3))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Evaluated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6576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term is still </a:t>
            </a:r>
            <a:r>
              <a:rPr lang="en-US" b="1" dirty="0">
                <a:latin typeface="Courier New" pitchFamily="-108" charset="0"/>
              </a:rPr>
              <a:t>+(1,*(2,3))</a:t>
            </a:r>
          </a:p>
          <a:p>
            <a:pPr>
              <a:lnSpc>
                <a:spcPct val="90000"/>
              </a:lnSpc>
            </a:pPr>
            <a:r>
              <a:rPr lang="en-US" dirty="0"/>
              <a:t>It is not evaluated</a:t>
            </a:r>
          </a:p>
          <a:p>
            <a:pPr>
              <a:lnSpc>
                <a:spcPct val="90000"/>
              </a:lnSpc>
            </a:pPr>
            <a:r>
              <a:rPr lang="en-US" dirty="0"/>
              <a:t>There is a way to make Prolog evaluate such terms, but we won’t need it yet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153B-4CE0-E547-9098-5DC386D7CF99}" type="slidenum">
              <a:rPr lang="en-US"/>
              <a:pPr/>
              <a:t>43</a:t>
            </a:fld>
            <a:endParaRPr lang="en-US"/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1752600" y="1490008"/>
            <a:ext cx="61722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+(X,Y) = 1+2*3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1,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Y = 2*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3. 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7 = 1+2*3.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false.</a:t>
            </a:r>
            <a:endParaRPr 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bg2"/>
                </a:solidFill>
              </a:rPr>
              <a:t>Terms</a:t>
            </a:r>
          </a:p>
          <a:p>
            <a:r>
              <a:rPr lang="en-US" sz="2800">
                <a:solidFill>
                  <a:schemeClr val="bg2"/>
                </a:solidFill>
              </a:rPr>
              <a:t>Using a Prolog language system</a:t>
            </a:r>
          </a:p>
          <a:p>
            <a:r>
              <a:rPr lang="en-US" sz="2800">
                <a:solidFill>
                  <a:schemeClr val="bg2"/>
                </a:solidFill>
              </a:rPr>
              <a:t>Rules</a:t>
            </a:r>
          </a:p>
          <a:p>
            <a:r>
              <a:rPr lang="en-US" sz="2800">
                <a:solidFill>
                  <a:schemeClr val="bg2"/>
                </a:solidFill>
              </a:rPr>
              <a:t>The two faces of Prolog</a:t>
            </a:r>
          </a:p>
          <a:p>
            <a:r>
              <a:rPr lang="en-US" sz="2800">
                <a:solidFill>
                  <a:schemeClr val="bg2"/>
                </a:solidFill>
              </a:rPr>
              <a:t>Operators</a:t>
            </a:r>
          </a:p>
          <a:p>
            <a:r>
              <a:rPr lang="en-US" sz="2800"/>
              <a:t>Lists</a:t>
            </a:r>
          </a:p>
          <a:p>
            <a:r>
              <a:rPr lang="en-US" sz="2800">
                <a:solidFill>
                  <a:schemeClr val="bg2"/>
                </a:solidFill>
              </a:rPr>
              <a:t>Negation and failure</a:t>
            </a:r>
          </a:p>
          <a:p>
            <a:r>
              <a:rPr lang="en-US" sz="2800">
                <a:solidFill>
                  <a:schemeClr val="bg2"/>
                </a:solidFill>
              </a:rPr>
              <a:t>What Prolog is good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A405-81BC-6C4C-9CEC-05ED99DE3A98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in Prolog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2286000"/>
          </a:xfrm>
        </p:spPr>
        <p:txBody>
          <a:bodyPr/>
          <a:lstStyle/>
          <a:p>
            <a:r>
              <a:rPr lang="en-US"/>
              <a:t>A bit like ML lists</a:t>
            </a:r>
          </a:p>
          <a:p>
            <a:r>
              <a:rPr lang="en-US"/>
              <a:t>The atom </a:t>
            </a:r>
            <a:r>
              <a:rPr lang="en-US" b="1">
                <a:latin typeface="Courier New" pitchFamily="-108" charset="0"/>
              </a:rPr>
              <a:t>[]</a:t>
            </a:r>
            <a:r>
              <a:rPr lang="en-US"/>
              <a:t> represents the empty list</a:t>
            </a:r>
          </a:p>
          <a:p>
            <a:r>
              <a:rPr lang="en-US"/>
              <a:t>A predicate </a:t>
            </a:r>
            <a:r>
              <a:rPr lang="en-US" b="1">
                <a:latin typeface="Courier New" pitchFamily="-108" charset="0"/>
              </a:rPr>
              <a:t>.</a:t>
            </a:r>
            <a:r>
              <a:rPr lang="en-US"/>
              <a:t> corresponds to ML’s </a:t>
            </a:r>
            <a:r>
              <a:rPr lang="en-US" b="1">
                <a:latin typeface="Courier New" pitchFamily="-108" charset="0"/>
              </a:rPr>
              <a:t>::</a:t>
            </a:r>
            <a:r>
              <a:rPr lang="en-US"/>
              <a:t> operator</a:t>
            </a:r>
          </a:p>
        </p:txBody>
      </p:sp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85E99-D466-2641-ABC1-2FE0E34F1DC2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526372" name="Group 36"/>
          <p:cNvGrpSpPr>
            <a:grpSpLocks/>
          </p:cNvGrpSpPr>
          <p:nvPr/>
        </p:nvGrpSpPr>
        <p:grpSpPr bwMode="auto">
          <a:xfrm>
            <a:off x="685800" y="3962400"/>
            <a:ext cx="7772400" cy="2133600"/>
            <a:chOff x="-2" y="-2"/>
            <a:chExt cx="3545" cy="2019"/>
          </a:xfrm>
        </p:grpSpPr>
        <p:grpSp>
          <p:nvGrpSpPr>
            <p:cNvPr id="526370" name="Group 34"/>
            <p:cNvGrpSpPr>
              <a:grpSpLocks/>
            </p:cNvGrpSpPr>
            <p:nvPr/>
          </p:nvGrpSpPr>
          <p:grpSpPr bwMode="auto">
            <a:xfrm>
              <a:off x="0" y="0"/>
              <a:ext cx="3541" cy="2015"/>
              <a:chOff x="0" y="0"/>
              <a:chExt cx="3541" cy="2015"/>
            </a:xfrm>
          </p:grpSpPr>
          <p:grpSp>
            <p:nvGrpSpPr>
              <p:cNvPr id="526351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403"/>
                <a:chOff x="0" y="0"/>
                <a:chExt cx="1776" cy="403"/>
              </a:xfrm>
            </p:grpSpPr>
            <p:sp>
              <p:nvSpPr>
                <p:cNvPr id="526340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ML expression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526350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6353" name="Group 17"/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403"/>
                <a:chOff x="1776" y="0"/>
                <a:chExt cx="1765" cy="403"/>
              </a:xfrm>
            </p:grpSpPr>
            <p:sp>
              <p:nvSpPr>
                <p:cNvPr id="526341" name="Rectangle 5"/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Prolog term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526352" name="Rectangle 16"/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6355" name="Group 19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526342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[]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6354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6357" name="Group 21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526343" name="Rectangle 7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[]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6356" name="Rectangle 20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6359" name="Group 23"/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526344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1::[]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6358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6361" name="Group 25"/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526345" name="Rectangle 9"/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.(1,[])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6360" name="Rectangle 24"/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6363" name="Group 27"/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52634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1::2::3::[]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6362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6365" name="Group 29"/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526347" name="Rectangle 11"/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.(1,.(2,.(3,[])))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6364" name="Rectangle 28"/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6367" name="Group 31"/>
              <p:cNvGrpSpPr>
                <a:grpSpLocks/>
              </p:cNvGrpSpPr>
              <p:nvPr/>
            </p:nvGrpSpPr>
            <p:grpSpPr bwMode="auto">
              <a:xfrm>
                <a:off x="0" y="1612"/>
                <a:ext cx="1776" cy="403"/>
                <a:chOff x="0" y="1612"/>
                <a:chExt cx="1776" cy="403"/>
              </a:xfrm>
            </p:grpSpPr>
            <p:sp>
              <p:nvSpPr>
                <p:cNvPr id="526348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No equivalent.</a:t>
                  </a:r>
                </a:p>
                <a:p>
                  <a:endParaRPr lang="en-US" sz="2000"/>
                </a:p>
              </p:txBody>
            </p:sp>
            <p:sp>
              <p:nvSpPr>
                <p:cNvPr id="526366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6369" name="Group 33"/>
              <p:cNvGrpSpPr>
                <a:grpSpLocks/>
              </p:cNvGrpSpPr>
              <p:nvPr/>
            </p:nvGrpSpPr>
            <p:grpSpPr bwMode="auto">
              <a:xfrm>
                <a:off x="1776" y="1612"/>
                <a:ext cx="1765" cy="403"/>
                <a:chOff x="1776" y="1612"/>
                <a:chExt cx="1765" cy="403"/>
              </a:xfrm>
            </p:grpSpPr>
            <p:sp>
              <p:nvSpPr>
                <p:cNvPr id="526349" name="Rectangle 13"/>
                <p:cNvSpPr>
                  <a:spLocks noChangeArrowheads="1"/>
                </p:cNvSpPr>
                <p:nvPr/>
              </p:nvSpPr>
              <p:spPr bwMode="auto">
                <a:xfrm>
                  <a:off x="1819" y="1612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.(1,.(parent(X,Y),[]))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6368" name="Rectangle 32"/>
                <p:cNvSpPr>
                  <a:spLocks noChangeArrowheads="1"/>
                </p:cNvSpPr>
                <p:nvPr/>
              </p:nvSpPr>
              <p:spPr bwMode="auto">
                <a:xfrm>
                  <a:off x="1776" y="1612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>
              <a:off x="-2" y="-2"/>
              <a:ext cx="3545" cy="201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Notation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657600"/>
            <a:ext cx="77724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ML-style notation for lists</a:t>
            </a:r>
          </a:p>
          <a:p>
            <a:pPr>
              <a:lnSpc>
                <a:spcPct val="90000"/>
              </a:lnSpc>
            </a:pPr>
            <a:r>
              <a:rPr lang="en-US"/>
              <a:t>These are just abbreviations for the underlying term using the </a:t>
            </a:r>
            <a:r>
              <a:rPr lang="en-US" b="1">
                <a:latin typeface="Courier New" pitchFamily="-108" charset="0"/>
              </a:rPr>
              <a:t>.</a:t>
            </a:r>
            <a:r>
              <a:rPr lang="en-US"/>
              <a:t> Predicate</a:t>
            </a:r>
          </a:p>
          <a:p>
            <a:pPr>
              <a:lnSpc>
                <a:spcPct val="90000"/>
              </a:lnSpc>
            </a:pPr>
            <a:r>
              <a:rPr lang="en-US"/>
              <a:t>Prolog usually displays lists in this notation</a:t>
            </a:r>
          </a:p>
        </p:txBody>
      </p:sp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96DF-BBBF-A247-86C5-705E146280A9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528420" name="Group 36"/>
          <p:cNvGrpSpPr>
            <a:grpSpLocks/>
          </p:cNvGrpSpPr>
          <p:nvPr/>
        </p:nvGrpSpPr>
        <p:grpSpPr bwMode="auto">
          <a:xfrm>
            <a:off x="609600" y="1371600"/>
            <a:ext cx="7848600" cy="1828800"/>
            <a:chOff x="-2" y="-2"/>
            <a:chExt cx="3545" cy="2019"/>
          </a:xfrm>
        </p:grpSpPr>
        <p:grpSp>
          <p:nvGrpSpPr>
            <p:cNvPr id="528418" name="Group 34"/>
            <p:cNvGrpSpPr>
              <a:grpSpLocks/>
            </p:cNvGrpSpPr>
            <p:nvPr/>
          </p:nvGrpSpPr>
          <p:grpSpPr bwMode="auto">
            <a:xfrm>
              <a:off x="0" y="0"/>
              <a:ext cx="3541" cy="2015"/>
              <a:chOff x="0" y="0"/>
              <a:chExt cx="3541" cy="2015"/>
            </a:xfrm>
          </p:grpSpPr>
          <p:grpSp>
            <p:nvGrpSpPr>
              <p:cNvPr id="528399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403"/>
                <a:chOff x="0" y="0"/>
                <a:chExt cx="1776" cy="403"/>
              </a:xfrm>
            </p:grpSpPr>
            <p:sp>
              <p:nvSpPr>
                <p:cNvPr id="528388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List notation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528398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8401" name="Group 17"/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403"/>
                <a:chOff x="1776" y="0"/>
                <a:chExt cx="1765" cy="403"/>
              </a:xfrm>
            </p:grpSpPr>
            <p:sp>
              <p:nvSpPr>
                <p:cNvPr id="528389" name="Rectangle 5"/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Term denoted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528400" name="Rectangle 16"/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8403" name="Group 19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528390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[]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840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8405" name="Group 21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528391" name="Rectangle 7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[]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8404" name="Rectangle 20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8407" name="Group 23"/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528392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[1]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8406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8409" name="Group 25"/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528393" name="Rectangle 9"/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.(1,[])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8408" name="Rectangle 24"/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8411" name="Group 27"/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528394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[1,2,3]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8410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8413" name="Group 29"/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528395" name="Rectangle 11"/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.(1,.(2,.(3,[])))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8412" name="Rectangle 28"/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8415" name="Group 31"/>
              <p:cNvGrpSpPr>
                <a:grpSpLocks/>
              </p:cNvGrpSpPr>
              <p:nvPr/>
            </p:nvGrpSpPr>
            <p:grpSpPr bwMode="auto">
              <a:xfrm>
                <a:off x="0" y="1612"/>
                <a:ext cx="1776" cy="403"/>
                <a:chOff x="0" y="1612"/>
                <a:chExt cx="1776" cy="403"/>
              </a:xfrm>
            </p:grpSpPr>
            <p:sp>
              <p:nvSpPr>
                <p:cNvPr id="528396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[1,parent(X,Y)]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8414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8417" name="Group 33"/>
              <p:cNvGrpSpPr>
                <a:grpSpLocks/>
              </p:cNvGrpSpPr>
              <p:nvPr/>
            </p:nvGrpSpPr>
            <p:grpSpPr bwMode="auto">
              <a:xfrm>
                <a:off x="1776" y="1612"/>
                <a:ext cx="1765" cy="403"/>
                <a:chOff x="1776" y="1612"/>
                <a:chExt cx="1765" cy="403"/>
              </a:xfrm>
            </p:grpSpPr>
            <p:sp>
              <p:nvSpPr>
                <p:cNvPr id="528397" name="Rectangle 13"/>
                <p:cNvSpPr>
                  <a:spLocks noChangeArrowheads="1"/>
                </p:cNvSpPr>
                <p:nvPr/>
              </p:nvSpPr>
              <p:spPr bwMode="auto">
                <a:xfrm>
                  <a:off x="1819" y="1612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.(1,.(parent(X,Y),[]))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28416" name="Rectangle 32"/>
                <p:cNvSpPr>
                  <a:spLocks noChangeArrowheads="1"/>
                </p:cNvSpPr>
                <p:nvPr/>
              </p:nvSpPr>
              <p:spPr bwMode="auto">
                <a:xfrm>
                  <a:off x="1776" y="1612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28419" name="Rectangle 35"/>
            <p:cNvSpPr>
              <a:spLocks noChangeArrowheads="1"/>
            </p:cNvSpPr>
            <p:nvPr/>
          </p:nvSpPr>
          <p:spPr bwMode="auto">
            <a:xfrm>
              <a:off x="-2" y="-2"/>
              <a:ext cx="3545" cy="201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4BA8-F635-E546-83DA-52A1F3170248}" type="slidenum">
              <a:rPr lang="en-US"/>
              <a:pPr/>
              <a:t>47</a:t>
            </a:fld>
            <a:endParaRPr lang="en-US"/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1524000" y="1676400"/>
            <a:ext cx="6400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= .(1,.(2,.(3,[]))).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[1, 2, 3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]. 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.(X,Y) = [1,2,3].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1,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Y = [2, 3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]. </a:t>
            </a:r>
            <a:endParaRPr 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List Notation With Tail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743200"/>
            <a:ext cx="80772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Last in a list can be the symbol </a:t>
            </a:r>
            <a:r>
              <a:rPr lang="en-US" b="1">
                <a:latin typeface="Courier New" pitchFamily="-108" charset="0"/>
              </a:rPr>
              <a:t>|</a:t>
            </a:r>
            <a:r>
              <a:rPr lang="en-US"/>
              <a:t> followed by a final term for the tail of the list</a:t>
            </a:r>
          </a:p>
          <a:p>
            <a:pPr>
              <a:lnSpc>
                <a:spcPct val="90000"/>
              </a:lnSpc>
            </a:pPr>
            <a:r>
              <a:rPr lang="en-US"/>
              <a:t>Useful in patterns: </a:t>
            </a:r>
            <a:r>
              <a:rPr lang="en-US" b="1">
                <a:latin typeface="Courier New" pitchFamily="-108" charset="0"/>
              </a:rPr>
              <a:t>[1,2|X]</a:t>
            </a:r>
            <a:r>
              <a:rPr lang="en-US"/>
              <a:t> unifies with any list that starts with </a:t>
            </a:r>
            <a:r>
              <a:rPr lang="en-US" b="1">
                <a:latin typeface="Courier New" pitchFamily="-108" charset="0"/>
              </a:rPr>
              <a:t>1,2</a:t>
            </a:r>
            <a:r>
              <a:rPr lang="en-US"/>
              <a:t> and binds </a:t>
            </a:r>
            <a:r>
              <a:rPr lang="en-US" b="1">
                <a:latin typeface="Courier New" pitchFamily="-108" charset="0"/>
              </a:rPr>
              <a:t>X</a:t>
            </a:r>
            <a:r>
              <a:rPr lang="en-US"/>
              <a:t> to the tail</a:t>
            </a:r>
          </a:p>
        </p:txBody>
      </p:sp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D443-BC43-DB40-9213-516273532F7A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530463" name="Group 31"/>
          <p:cNvGrpSpPr>
            <a:grpSpLocks/>
          </p:cNvGrpSpPr>
          <p:nvPr/>
        </p:nvGrpSpPr>
        <p:grpSpPr bwMode="auto">
          <a:xfrm>
            <a:off x="1524000" y="1219200"/>
            <a:ext cx="5627688" cy="1371600"/>
            <a:chOff x="-2" y="-2"/>
            <a:chExt cx="3545" cy="1616"/>
          </a:xfrm>
        </p:grpSpPr>
        <p:grpSp>
          <p:nvGrpSpPr>
            <p:cNvPr id="530461" name="Group 29"/>
            <p:cNvGrpSpPr>
              <a:grpSpLocks/>
            </p:cNvGrpSpPr>
            <p:nvPr/>
          </p:nvGrpSpPr>
          <p:grpSpPr bwMode="auto">
            <a:xfrm>
              <a:off x="0" y="0"/>
              <a:ext cx="3541" cy="1612"/>
              <a:chOff x="0" y="0"/>
              <a:chExt cx="3541" cy="1612"/>
            </a:xfrm>
          </p:grpSpPr>
          <p:grpSp>
            <p:nvGrpSpPr>
              <p:cNvPr id="530446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403"/>
                <a:chOff x="0" y="0"/>
                <a:chExt cx="1776" cy="403"/>
              </a:xfrm>
            </p:grpSpPr>
            <p:sp>
              <p:nvSpPr>
                <p:cNvPr id="530437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List notation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530445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0448" name="Group 16"/>
              <p:cNvGrpSpPr>
                <a:grpSpLocks/>
              </p:cNvGrpSpPr>
              <p:nvPr/>
            </p:nvGrpSpPr>
            <p:grpSpPr bwMode="auto">
              <a:xfrm>
                <a:off x="1776" y="0"/>
                <a:ext cx="1765" cy="403"/>
                <a:chOff x="1776" y="0"/>
                <a:chExt cx="1765" cy="403"/>
              </a:xfrm>
            </p:grpSpPr>
            <p:sp>
              <p:nvSpPr>
                <p:cNvPr id="530438" name="Rectangle 6"/>
                <p:cNvSpPr>
                  <a:spLocks noChangeArrowheads="1"/>
                </p:cNvSpPr>
                <p:nvPr/>
              </p:nvSpPr>
              <p:spPr bwMode="auto">
                <a:xfrm>
                  <a:off x="1819" y="0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Term denoted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530447" name="Rectangle 15"/>
                <p:cNvSpPr>
                  <a:spLocks noChangeArrowheads="1"/>
                </p:cNvSpPr>
                <p:nvPr/>
              </p:nvSpPr>
              <p:spPr bwMode="auto">
                <a:xfrm>
                  <a:off x="1776" y="0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0450" name="Group 18"/>
              <p:cNvGrpSpPr>
                <a:grpSpLocks/>
              </p:cNvGrpSpPr>
              <p:nvPr/>
            </p:nvGrpSpPr>
            <p:grpSpPr bwMode="auto">
              <a:xfrm>
                <a:off x="0" y="403"/>
                <a:ext cx="1776" cy="403"/>
                <a:chOff x="0" y="403"/>
                <a:chExt cx="1776" cy="403"/>
              </a:xfrm>
            </p:grpSpPr>
            <p:sp>
              <p:nvSpPr>
                <p:cNvPr id="53043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[1|X]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30449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0452" name="Group 20"/>
              <p:cNvGrpSpPr>
                <a:grpSpLocks/>
              </p:cNvGrpSpPr>
              <p:nvPr/>
            </p:nvGrpSpPr>
            <p:grpSpPr bwMode="auto">
              <a:xfrm>
                <a:off x="1776" y="403"/>
                <a:ext cx="1765" cy="403"/>
                <a:chOff x="1776" y="403"/>
                <a:chExt cx="1765" cy="403"/>
              </a:xfrm>
            </p:grpSpPr>
            <p:sp>
              <p:nvSpPr>
                <p:cNvPr id="530440" name="Rectangle 8"/>
                <p:cNvSpPr>
                  <a:spLocks noChangeArrowheads="1"/>
                </p:cNvSpPr>
                <p:nvPr/>
              </p:nvSpPr>
              <p:spPr bwMode="auto">
                <a:xfrm>
                  <a:off x="1819" y="403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.(1,X)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304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776" y="403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0454" name="Group 22"/>
              <p:cNvGrpSpPr>
                <a:grpSpLocks/>
              </p:cNvGrpSpPr>
              <p:nvPr/>
            </p:nvGrpSpPr>
            <p:grpSpPr bwMode="auto">
              <a:xfrm>
                <a:off x="0" y="806"/>
                <a:ext cx="1776" cy="403"/>
                <a:chOff x="0" y="806"/>
                <a:chExt cx="1776" cy="403"/>
              </a:xfrm>
            </p:grpSpPr>
            <p:sp>
              <p:nvSpPr>
                <p:cNvPr id="530441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[1,2|X]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30453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0456" name="Group 24"/>
              <p:cNvGrpSpPr>
                <a:grpSpLocks/>
              </p:cNvGrpSpPr>
              <p:nvPr/>
            </p:nvGrpSpPr>
            <p:grpSpPr bwMode="auto">
              <a:xfrm>
                <a:off x="1776" y="806"/>
                <a:ext cx="1765" cy="403"/>
                <a:chOff x="1776" y="806"/>
                <a:chExt cx="1765" cy="403"/>
              </a:xfrm>
            </p:grpSpPr>
            <p:sp>
              <p:nvSpPr>
                <p:cNvPr id="530442" name="Rectangle 10"/>
                <p:cNvSpPr>
                  <a:spLocks noChangeArrowheads="1"/>
                </p:cNvSpPr>
                <p:nvPr/>
              </p:nvSpPr>
              <p:spPr bwMode="auto">
                <a:xfrm>
                  <a:off x="1819" y="806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 dirty="0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.(1,.(2,X)</a:t>
                  </a:r>
                  <a:r>
                    <a:rPr lang="en-US" sz="2000" b="1" dirty="0" smtClean="0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)</a:t>
                  </a:r>
                  <a:endParaRPr lang="en-US" sz="2000" dirty="0" smtClean="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 dirty="0"/>
                </a:p>
              </p:txBody>
            </p:sp>
            <p:sp>
              <p:nvSpPr>
                <p:cNvPr id="530455" name="Rectangle 23"/>
                <p:cNvSpPr>
                  <a:spLocks noChangeArrowheads="1"/>
                </p:cNvSpPr>
                <p:nvPr/>
              </p:nvSpPr>
              <p:spPr bwMode="auto">
                <a:xfrm>
                  <a:off x="1776" y="806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0458" name="Group 26"/>
              <p:cNvGrpSpPr>
                <a:grpSpLocks/>
              </p:cNvGrpSpPr>
              <p:nvPr/>
            </p:nvGrpSpPr>
            <p:grpSpPr bwMode="auto">
              <a:xfrm>
                <a:off x="0" y="1209"/>
                <a:ext cx="1776" cy="403"/>
                <a:chOff x="0" y="1209"/>
                <a:chExt cx="1776" cy="403"/>
              </a:xfrm>
            </p:grpSpPr>
            <p:sp>
              <p:nvSpPr>
                <p:cNvPr id="53044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169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[1,2|[3,4]]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3045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177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0460" name="Group 28"/>
              <p:cNvGrpSpPr>
                <a:grpSpLocks/>
              </p:cNvGrpSpPr>
              <p:nvPr/>
            </p:nvGrpSpPr>
            <p:grpSpPr bwMode="auto">
              <a:xfrm>
                <a:off x="1776" y="1209"/>
                <a:ext cx="1765" cy="403"/>
                <a:chOff x="1776" y="1209"/>
                <a:chExt cx="1765" cy="403"/>
              </a:xfrm>
            </p:grpSpPr>
            <p:sp>
              <p:nvSpPr>
                <p:cNvPr id="530444" name="Rectangle 12"/>
                <p:cNvSpPr>
                  <a:spLocks noChangeArrowheads="1"/>
                </p:cNvSpPr>
                <p:nvPr/>
              </p:nvSpPr>
              <p:spPr bwMode="auto">
                <a:xfrm>
                  <a:off x="1819" y="1209"/>
                  <a:ext cx="1679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same as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 [1,2,3,4]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30459" name="Rectangle 27"/>
                <p:cNvSpPr>
                  <a:spLocks noChangeArrowheads="1"/>
                </p:cNvSpPr>
                <p:nvPr/>
              </p:nvSpPr>
              <p:spPr bwMode="auto">
                <a:xfrm>
                  <a:off x="1776" y="1209"/>
                  <a:ext cx="176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30462" name="Rectangle 30"/>
            <p:cNvSpPr>
              <a:spLocks noChangeArrowheads="1"/>
            </p:cNvSpPr>
            <p:nvPr/>
          </p:nvSpPr>
          <p:spPr bwMode="auto">
            <a:xfrm>
              <a:off x="-2" y="-2"/>
              <a:ext cx="3545" cy="1616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0464" name="Rectangle 32"/>
          <p:cNvSpPr>
            <a:spLocks noChangeArrowheads="1"/>
          </p:cNvSpPr>
          <p:nvPr/>
        </p:nvSpPr>
        <p:spPr bwMode="auto">
          <a:xfrm>
            <a:off x="1828800" y="4930914"/>
            <a:ext cx="53340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[1,2|X] = [1,2,3,4,5].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[3, 4, 5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].</a:t>
            </a:r>
            <a:endParaRPr lang="en-US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08" charset="0"/>
              </a:rPr>
              <a:t>append</a:t>
            </a:r>
            <a:r>
              <a:rPr lang="en-US"/>
              <a:t> Predicate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810000"/>
            <a:ext cx="7772400" cy="1676400"/>
          </a:xfrm>
        </p:spPr>
        <p:txBody>
          <a:bodyPr/>
          <a:lstStyle/>
          <a:p>
            <a:r>
              <a:rPr lang="en-US" dirty="0"/>
              <a:t>Predefined </a:t>
            </a:r>
            <a:r>
              <a:rPr lang="en-US" b="1" dirty="0" err="1">
                <a:latin typeface="Courier New" pitchFamily="-108" charset="0"/>
              </a:rPr>
              <a:t>append(X,Y,Z</a:t>
            </a:r>
            <a:r>
              <a:rPr lang="en-US" b="1" dirty="0">
                <a:latin typeface="Courier New" pitchFamily="-108" charset="0"/>
              </a:rPr>
              <a:t>)</a:t>
            </a:r>
            <a:r>
              <a:rPr lang="en-US" dirty="0"/>
              <a:t> succeeds if and only if </a:t>
            </a:r>
            <a:r>
              <a:rPr lang="en-US" b="1" dirty="0">
                <a:latin typeface="Courier New" pitchFamily="-108" charset="0"/>
              </a:rPr>
              <a:t>Z</a:t>
            </a:r>
            <a:r>
              <a:rPr lang="en-US" dirty="0"/>
              <a:t> is the result of appending the list </a:t>
            </a:r>
            <a:r>
              <a:rPr lang="en-US" b="1" dirty="0">
                <a:latin typeface="Courier New" pitchFamily="-108" charset="0"/>
              </a:rPr>
              <a:t>Y</a:t>
            </a:r>
            <a:r>
              <a:rPr lang="en-US" dirty="0"/>
              <a:t> onto the end of the list </a:t>
            </a:r>
            <a:r>
              <a:rPr lang="en-US" b="1" dirty="0">
                <a:latin typeface="Courier New" pitchFamily="-108" charset="0"/>
              </a:rPr>
              <a:t>X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CD3E-FCF7-1043-B375-59C7C0DAF734}" type="slidenum">
              <a:rPr lang="en-US"/>
              <a:pPr/>
              <a:t>49</a:t>
            </a:fld>
            <a:endParaRPr lang="en-US"/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524000" y="2035314"/>
            <a:ext cx="66294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append([1,2],[3,4],Z)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Z = [1, 2, 3, 4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].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Atoms Are Not Variables</a:t>
            </a:r>
          </a:p>
        </p:txBody>
      </p:sp>
      <p:sp>
        <p:nvSpPr>
          <p:cNvPr id="4782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atom can look like an ML or Java variable:</a:t>
            </a:r>
          </a:p>
          <a:p>
            <a:pPr lvl="1"/>
            <a:r>
              <a:rPr lang="en-US" b="1">
                <a:latin typeface="Courier New" pitchFamily="-108" charset="0"/>
              </a:rPr>
              <a:t>i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size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length</a:t>
            </a:r>
          </a:p>
          <a:p>
            <a:r>
              <a:rPr lang="en-US"/>
              <a:t>But an atom is not a variable; it is not bound to anything, never equal to anything else</a:t>
            </a:r>
          </a:p>
          <a:p>
            <a:r>
              <a:rPr lang="en-US"/>
              <a:t>Think of atoms as being more like string constants: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"</a:t>
            </a:r>
            <a:r>
              <a:rPr lang="en-US" b="1">
                <a:latin typeface="Courier New" pitchFamily="-108" charset="0"/>
              </a:rPr>
              <a:t>i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"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"</a:t>
            </a:r>
            <a:r>
              <a:rPr lang="en-US" b="1">
                <a:latin typeface="Courier New" pitchFamily="-108" charset="0"/>
              </a:rPr>
              <a:t>size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"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"</a:t>
            </a:r>
            <a:r>
              <a:rPr lang="en-US" b="1">
                <a:latin typeface="Courier New" pitchFamily="-108" charset="0"/>
              </a:rPr>
              <a:t>length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D434-A96E-1449-8294-155F1165252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Just A Function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191000"/>
            <a:ext cx="7772400" cy="1676400"/>
          </a:xfrm>
        </p:spPr>
        <p:txBody>
          <a:bodyPr/>
          <a:lstStyle/>
          <a:p>
            <a:r>
              <a:rPr lang="en-US" b="1" dirty="0">
                <a:latin typeface="Courier New" pitchFamily="-108" charset="0"/>
              </a:rPr>
              <a:t>append</a:t>
            </a:r>
            <a:r>
              <a:rPr lang="en-US" dirty="0"/>
              <a:t> can be used with any pattern of instantiation (that is, with variables in any positions)</a:t>
            </a:r>
            <a:endParaRPr lang="en-US" b="1" dirty="0">
              <a:latin typeface="Courier New" pitchFamily="-108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064A-95AA-5842-A62F-8310088FDEEF}" type="slidenum">
              <a:rPr lang="en-US"/>
              <a:pPr/>
              <a:t>50</a:t>
            </a:fld>
            <a:endParaRPr lang="en-US"/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1524000" y="1752600"/>
            <a:ext cx="66294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append(X,[3,4],[1,2,3,4]).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[1, 2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] .</a:t>
            </a:r>
            <a:endParaRPr lang="en-US" sz="2000" b="1" dirty="0">
              <a:solidFill>
                <a:srgbClr val="000000"/>
              </a:solidFill>
              <a:latin typeface="Courier New" pitchFamily="-108" charset="0"/>
              <a:ea typeface="Courier New" pitchFamily="-108" charset="0"/>
              <a:cs typeface="Courier New" pitchFamily="-10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Just A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8EB-866F-D748-9A13-3F64A99CCF8C}" type="slidenum">
              <a:rPr lang="en-US"/>
              <a:pPr/>
              <a:t>51</a:t>
            </a:fld>
            <a:endParaRPr lang="en-US"/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1524000" y="1371600"/>
            <a:ext cx="6629400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append(X,Y,[1,2,3]).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= [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],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Y = [1, 2, 3]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X = [1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],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Y = [2, 3]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X = [1, 2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],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Y = [3]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X = [1, 2, 3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],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Y = []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false.</a:t>
            </a:r>
            <a:endParaRPr lang="en-US" sz="2000" b="1" dirty="0">
              <a:solidFill>
                <a:srgbClr val="000000"/>
              </a:solidFill>
              <a:latin typeface="Courier New" pitchFamily="-108" charset="0"/>
              <a:ea typeface="Times New Roman" pitchFamily="-108" charset="0"/>
              <a:cs typeface="Times New Roman" pitchFamily="-10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6AB4E-0739-1348-9033-AF64D280730A}" type="slidenum">
              <a:rPr lang="en-US"/>
              <a:pPr/>
              <a:t>52</a:t>
            </a:fld>
            <a:endParaRPr lang="en-US"/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838200" y="2819400"/>
            <a:ext cx="7696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append([], B, B).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append([Head|TailA], B, [Head|TailC]) :-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append(TailA, B, TailC).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04900"/>
          </a:xfrm>
        </p:spPr>
        <p:txBody>
          <a:bodyPr/>
          <a:lstStyle/>
          <a:p>
            <a:r>
              <a:rPr lang="en-US"/>
              <a:t>Other Predefined List Predicates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572000"/>
            <a:ext cx="7772400" cy="1295400"/>
          </a:xfrm>
        </p:spPr>
        <p:txBody>
          <a:bodyPr/>
          <a:lstStyle/>
          <a:p>
            <a:r>
              <a:rPr lang="en-US"/>
              <a:t>All flexible, like </a:t>
            </a:r>
            <a:r>
              <a:rPr lang="en-US" b="1">
                <a:latin typeface="Courier New" pitchFamily="-108" charset="0"/>
              </a:rPr>
              <a:t>append</a:t>
            </a:r>
          </a:p>
          <a:p>
            <a:r>
              <a:rPr lang="en-US"/>
              <a:t>Queries can contain variables anywhere</a:t>
            </a:r>
          </a:p>
        </p:txBody>
      </p:sp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1DFD-549F-724D-83F5-3BD615386DBA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536612" name="Group 36"/>
          <p:cNvGrpSpPr>
            <a:grpSpLocks/>
          </p:cNvGrpSpPr>
          <p:nvPr/>
        </p:nvGrpSpPr>
        <p:grpSpPr bwMode="auto">
          <a:xfrm>
            <a:off x="457200" y="1492250"/>
            <a:ext cx="8534400" cy="2927350"/>
            <a:chOff x="-2" y="-2"/>
            <a:chExt cx="3545" cy="2249"/>
          </a:xfrm>
        </p:grpSpPr>
        <p:grpSp>
          <p:nvGrpSpPr>
            <p:cNvPr id="536610" name="Group 34"/>
            <p:cNvGrpSpPr>
              <a:grpSpLocks/>
            </p:cNvGrpSpPr>
            <p:nvPr/>
          </p:nvGrpSpPr>
          <p:grpSpPr bwMode="auto">
            <a:xfrm>
              <a:off x="0" y="0"/>
              <a:ext cx="3541" cy="2245"/>
              <a:chOff x="0" y="0"/>
              <a:chExt cx="3541" cy="2245"/>
            </a:xfrm>
          </p:grpSpPr>
          <p:grpSp>
            <p:nvGrpSpPr>
              <p:cNvPr id="536591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108" cy="403"/>
                <a:chOff x="0" y="0"/>
                <a:chExt cx="1108" cy="403"/>
              </a:xfrm>
            </p:grpSpPr>
            <p:sp>
              <p:nvSpPr>
                <p:cNvPr id="536580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2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Predicate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536590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0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6593" name="Group 17"/>
              <p:cNvGrpSpPr>
                <a:grpSpLocks/>
              </p:cNvGrpSpPr>
              <p:nvPr/>
            </p:nvGrpSpPr>
            <p:grpSpPr bwMode="auto">
              <a:xfrm>
                <a:off x="1108" y="0"/>
                <a:ext cx="2433" cy="403"/>
                <a:chOff x="1108" y="0"/>
                <a:chExt cx="2433" cy="403"/>
              </a:xfrm>
            </p:grpSpPr>
            <p:sp>
              <p:nvSpPr>
                <p:cNvPr id="536581" name="Rectangle 5"/>
                <p:cNvSpPr>
                  <a:spLocks noChangeArrowheads="1"/>
                </p:cNvSpPr>
                <p:nvPr/>
              </p:nvSpPr>
              <p:spPr bwMode="auto">
                <a:xfrm>
                  <a:off x="1151" y="0"/>
                  <a:ext cx="234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Description</a:t>
                  </a:r>
                </a:p>
                <a:p>
                  <a:pPr algn="ctr"/>
                  <a:endParaRPr lang="en-US" sz="2000"/>
                </a:p>
              </p:txBody>
            </p:sp>
            <p:sp>
              <p:nvSpPr>
                <p:cNvPr id="536592" name="Rectangle 16"/>
                <p:cNvSpPr>
                  <a:spLocks noChangeArrowheads="1"/>
                </p:cNvSpPr>
                <p:nvPr/>
              </p:nvSpPr>
              <p:spPr bwMode="auto">
                <a:xfrm>
                  <a:off x="1108" y="0"/>
                  <a:ext cx="24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6595" name="Group 19"/>
              <p:cNvGrpSpPr>
                <a:grpSpLocks/>
              </p:cNvGrpSpPr>
              <p:nvPr/>
            </p:nvGrpSpPr>
            <p:grpSpPr bwMode="auto">
              <a:xfrm>
                <a:off x="0" y="403"/>
                <a:ext cx="1108" cy="403"/>
                <a:chOff x="0" y="403"/>
                <a:chExt cx="1108" cy="403"/>
              </a:xfrm>
            </p:grpSpPr>
            <p:sp>
              <p:nvSpPr>
                <p:cNvPr id="536582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102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member(X,Y)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36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110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6597" name="Group 21"/>
              <p:cNvGrpSpPr>
                <a:grpSpLocks/>
              </p:cNvGrpSpPr>
              <p:nvPr/>
            </p:nvGrpSpPr>
            <p:grpSpPr bwMode="auto">
              <a:xfrm>
                <a:off x="1108" y="403"/>
                <a:ext cx="2433" cy="403"/>
                <a:chOff x="1108" y="403"/>
                <a:chExt cx="2433" cy="403"/>
              </a:xfrm>
            </p:grpSpPr>
            <p:sp>
              <p:nvSpPr>
                <p:cNvPr id="536583" name="Rectangle 7"/>
                <p:cNvSpPr>
                  <a:spLocks noChangeArrowheads="1"/>
                </p:cNvSpPr>
                <p:nvPr/>
              </p:nvSpPr>
              <p:spPr bwMode="auto">
                <a:xfrm>
                  <a:off x="1151" y="403"/>
                  <a:ext cx="234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Provable if the list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Y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 contains the element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X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.</a:t>
                  </a:r>
                </a:p>
                <a:p>
                  <a:endParaRPr lang="en-US" sz="2000"/>
                </a:p>
              </p:txBody>
            </p:sp>
            <p:sp>
              <p:nvSpPr>
                <p:cNvPr id="536596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8" y="403"/>
                  <a:ext cx="24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6599" name="Group 23"/>
              <p:cNvGrpSpPr>
                <a:grpSpLocks/>
              </p:cNvGrpSpPr>
              <p:nvPr/>
            </p:nvGrpSpPr>
            <p:grpSpPr bwMode="auto">
              <a:xfrm>
                <a:off x="0" y="806"/>
                <a:ext cx="1108" cy="518"/>
                <a:chOff x="0" y="806"/>
                <a:chExt cx="1108" cy="518"/>
              </a:xfrm>
            </p:grpSpPr>
            <p:sp>
              <p:nvSpPr>
                <p:cNvPr id="536584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102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select(X,Y,Z)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36598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110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6601" name="Group 25"/>
              <p:cNvGrpSpPr>
                <a:grpSpLocks/>
              </p:cNvGrpSpPr>
              <p:nvPr/>
            </p:nvGrpSpPr>
            <p:grpSpPr bwMode="auto">
              <a:xfrm>
                <a:off x="1108" y="806"/>
                <a:ext cx="2433" cy="518"/>
                <a:chOff x="1108" y="806"/>
                <a:chExt cx="2433" cy="518"/>
              </a:xfrm>
            </p:grpSpPr>
            <p:sp>
              <p:nvSpPr>
                <p:cNvPr id="536585" name="Rectangle 9"/>
                <p:cNvSpPr>
                  <a:spLocks noChangeArrowheads="1"/>
                </p:cNvSpPr>
                <p:nvPr/>
              </p:nvSpPr>
              <p:spPr bwMode="auto">
                <a:xfrm>
                  <a:off x="1151" y="806"/>
                  <a:ext cx="2347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Provable if the list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Y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 contains the element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X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, and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Z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 is the same as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Y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 but with one instance of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X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 removed.</a:t>
                  </a:r>
                </a:p>
                <a:p>
                  <a:endParaRPr lang="en-US" sz="2000"/>
                </a:p>
              </p:txBody>
            </p:sp>
            <p:sp>
              <p:nvSpPr>
                <p:cNvPr id="536600" name="Rectangle 24"/>
                <p:cNvSpPr>
                  <a:spLocks noChangeArrowheads="1"/>
                </p:cNvSpPr>
                <p:nvPr/>
              </p:nvSpPr>
              <p:spPr bwMode="auto">
                <a:xfrm>
                  <a:off x="1108" y="806"/>
                  <a:ext cx="243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6603" name="Group 27"/>
              <p:cNvGrpSpPr>
                <a:grpSpLocks/>
              </p:cNvGrpSpPr>
              <p:nvPr/>
            </p:nvGrpSpPr>
            <p:grpSpPr bwMode="auto">
              <a:xfrm>
                <a:off x="0" y="1324"/>
                <a:ext cx="1108" cy="518"/>
                <a:chOff x="0" y="1324"/>
                <a:chExt cx="1108" cy="518"/>
              </a:xfrm>
            </p:grpSpPr>
            <p:sp>
              <p:nvSpPr>
                <p:cNvPr id="53658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102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nth0(X,Y,Z)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36602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110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6605" name="Group 29"/>
              <p:cNvGrpSpPr>
                <a:grpSpLocks/>
              </p:cNvGrpSpPr>
              <p:nvPr/>
            </p:nvGrpSpPr>
            <p:grpSpPr bwMode="auto">
              <a:xfrm>
                <a:off x="1108" y="1324"/>
                <a:ext cx="2433" cy="518"/>
                <a:chOff x="1108" y="1324"/>
                <a:chExt cx="2433" cy="518"/>
              </a:xfrm>
            </p:grpSpPr>
            <p:sp>
              <p:nvSpPr>
                <p:cNvPr id="536587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1" y="1324"/>
                  <a:ext cx="2347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Provable if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X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 is an integer,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Y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 is a list, and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Z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 is the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X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th element of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Y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, counting from 0.</a:t>
                  </a:r>
                </a:p>
                <a:p>
                  <a:endParaRPr lang="en-US" sz="2000"/>
                </a:p>
              </p:txBody>
            </p:sp>
            <p:sp>
              <p:nvSpPr>
                <p:cNvPr id="536604" name="Rectangle 28"/>
                <p:cNvSpPr>
                  <a:spLocks noChangeArrowheads="1"/>
                </p:cNvSpPr>
                <p:nvPr/>
              </p:nvSpPr>
              <p:spPr bwMode="auto">
                <a:xfrm>
                  <a:off x="1108" y="1324"/>
                  <a:ext cx="2433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6607" name="Group 31"/>
              <p:cNvGrpSpPr>
                <a:grpSpLocks/>
              </p:cNvGrpSpPr>
              <p:nvPr/>
            </p:nvGrpSpPr>
            <p:grpSpPr bwMode="auto">
              <a:xfrm>
                <a:off x="0" y="1842"/>
                <a:ext cx="1108" cy="403"/>
                <a:chOff x="0" y="1842"/>
                <a:chExt cx="1108" cy="403"/>
              </a:xfrm>
            </p:grpSpPr>
            <p:sp>
              <p:nvSpPr>
                <p:cNvPr id="536588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1842"/>
                  <a:ext cx="102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length(X,Y)</a:t>
                  </a:r>
                  <a:endParaRPr lang="en-US" sz="2000">
                    <a:ea typeface="Times New Roman" pitchFamily="-108" charset="0"/>
                    <a:cs typeface="Times New Roman" pitchFamily="-108" charset="0"/>
                  </a:endParaRPr>
                </a:p>
                <a:p>
                  <a:endParaRPr lang="en-US" sz="2000"/>
                </a:p>
              </p:txBody>
            </p:sp>
            <p:sp>
              <p:nvSpPr>
                <p:cNvPr id="536606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110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6609" name="Group 33"/>
              <p:cNvGrpSpPr>
                <a:grpSpLocks/>
              </p:cNvGrpSpPr>
              <p:nvPr/>
            </p:nvGrpSpPr>
            <p:grpSpPr bwMode="auto">
              <a:xfrm>
                <a:off x="1108" y="1842"/>
                <a:ext cx="2433" cy="403"/>
                <a:chOff x="1108" y="1842"/>
                <a:chExt cx="2433" cy="403"/>
              </a:xfrm>
            </p:grpSpPr>
            <p:sp>
              <p:nvSpPr>
                <p:cNvPr id="536589" name="Rectangle 13"/>
                <p:cNvSpPr>
                  <a:spLocks noChangeArrowheads="1"/>
                </p:cNvSpPr>
                <p:nvPr/>
              </p:nvSpPr>
              <p:spPr bwMode="auto">
                <a:xfrm>
                  <a:off x="1151" y="1842"/>
                  <a:ext cx="2347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Provable if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X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 is a list of length </a:t>
                  </a:r>
                  <a:r>
                    <a:rPr lang="en-US" sz="2000" b="1">
                      <a:latin typeface="Courier New" pitchFamily="-108" charset="0"/>
                      <a:ea typeface="Times New Roman" pitchFamily="-108" charset="0"/>
                      <a:cs typeface="Times New Roman" pitchFamily="-108" charset="0"/>
                    </a:rPr>
                    <a:t>Y</a:t>
                  </a:r>
                  <a:r>
                    <a:rPr lang="en-US" sz="2000">
                      <a:ea typeface="Times New Roman" pitchFamily="-108" charset="0"/>
                      <a:cs typeface="Times New Roman" pitchFamily="-108" charset="0"/>
                    </a:rPr>
                    <a:t>.</a:t>
                  </a:r>
                </a:p>
                <a:p>
                  <a:endParaRPr lang="en-US" sz="2000"/>
                </a:p>
              </p:txBody>
            </p:sp>
            <p:sp>
              <p:nvSpPr>
                <p:cNvPr id="536608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8" y="1842"/>
                  <a:ext cx="243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36611" name="Rectangle 35"/>
            <p:cNvSpPr>
              <a:spLocks noChangeArrowheads="1"/>
            </p:cNvSpPr>
            <p:nvPr/>
          </p:nvSpPr>
          <p:spPr bwMode="auto">
            <a:xfrm>
              <a:off x="-2" y="-2"/>
              <a:ext cx="3545" cy="2249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b="1">
                <a:latin typeface="Courier New" pitchFamily="-108" charset="0"/>
              </a:rPr>
              <a:t>select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3AA8-5D02-C94D-846E-7A26B62BD672}" type="slidenum">
              <a:rPr lang="en-US"/>
              <a:pPr/>
              <a:t>54</a:t>
            </a:fld>
            <a:endParaRPr lang="en-US"/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1371600" y="1524000"/>
            <a:ext cx="6629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select(2,[1,2,3],Z)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Z = [1, 3]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false.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select(2,Y,[1,3]).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Y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[2, 1, 3]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Y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[1, 2, 3]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Y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[1, 3, 2]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false.</a:t>
            </a:r>
            <a:endParaRPr 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08" charset="0"/>
              </a:rPr>
              <a:t>reverse</a:t>
            </a:r>
            <a:r>
              <a:rPr lang="en-US"/>
              <a:t> Predicate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962400"/>
            <a:ext cx="7772400" cy="1676400"/>
          </a:xfrm>
        </p:spPr>
        <p:txBody>
          <a:bodyPr/>
          <a:lstStyle/>
          <a:p>
            <a:r>
              <a:rPr lang="en-US" dirty="0"/>
              <a:t>Predefined </a:t>
            </a:r>
            <a:r>
              <a:rPr lang="en-US" b="1" dirty="0" err="1">
                <a:latin typeface="Courier New" pitchFamily="-108" charset="0"/>
              </a:rPr>
              <a:t>reverse(X,Y</a:t>
            </a:r>
            <a:r>
              <a:rPr lang="en-US" b="1" dirty="0">
                <a:latin typeface="Courier New" pitchFamily="-108" charset="0"/>
              </a:rPr>
              <a:t>)</a:t>
            </a:r>
            <a:r>
              <a:rPr lang="en-US" dirty="0"/>
              <a:t> unifies </a:t>
            </a:r>
            <a:r>
              <a:rPr lang="en-US" b="1" dirty="0">
                <a:latin typeface="Courier New" pitchFamily="-108" charset="0"/>
              </a:rPr>
              <a:t>Y</a:t>
            </a:r>
            <a:r>
              <a:rPr lang="en-US" dirty="0"/>
              <a:t> with the reverse of the list </a:t>
            </a:r>
            <a:r>
              <a:rPr lang="en-US" b="1" dirty="0">
                <a:latin typeface="Courier New" pitchFamily="-108" charset="0"/>
              </a:rPr>
              <a:t>X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0A41-A6ED-304D-ACAE-CE2FDCACAC6E}" type="slidenum">
              <a:rPr lang="en-US"/>
              <a:pPr/>
              <a:t>55</a:t>
            </a:fld>
            <a:endParaRPr lang="en-US"/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1524000" y="2035314"/>
            <a:ext cx="66294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 reverse([1,2,3,4],Y)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Y = [4, 3, 2, 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].</a:t>
            </a:r>
            <a:endParaRPr lang="en-US" sz="2000" b="1" dirty="0">
              <a:solidFill>
                <a:srgbClr val="000000"/>
              </a:solidFill>
              <a:latin typeface="Courier New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Implementation</a:t>
            </a:r>
          </a:p>
        </p:txBody>
      </p:sp>
      <p:sp>
        <p:nvSpPr>
          <p:cNvPr id="539653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4038600"/>
            <a:ext cx="7772400" cy="1828800"/>
          </a:xfrm>
        </p:spPr>
        <p:txBody>
          <a:bodyPr/>
          <a:lstStyle/>
          <a:p>
            <a:r>
              <a:rPr lang="en-US"/>
              <a:t>Not an efficient way to reverse</a:t>
            </a:r>
          </a:p>
          <a:p>
            <a:r>
              <a:rPr lang="en-US"/>
              <a:t>We’ll see why, and a more efficient solution, in Chapter 21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6EC9-9A2E-1348-BDC9-7AA41C8C7EF0}" type="slidenum">
              <a:rPr lang="en-US"/>
              <a:pPr/>
              <a:t>56</a:t>
            </a:fld>
            <a:endParaRPr lang="en-US"/>
          </a:p>
        </p:txBody>
      </p:sp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769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reverse([],[]).</a:t>
            </a: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reverse([Head|Tail],X) :-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reverse(Tail,Y),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append(Y,[Head],X).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04900"/>
          </a:xfrm>
        </p:spPr>
        <p:txBody>
          <a:bodyPr/>
          <a:lstStyle/>
          <a:p>
            <a:r>
              <a:rPr lang="en-US" dirty="0" smtClean="0"/>
              <a:t>Non-Terminating Queries</a:t>
            </a:r>
            <a:endParaRPr 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505200"/>
            <a:ext cx="77724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Asking for another solution caused an infinite loop</a:t>
            </a:r>
          </a:p>
          <a:p>
            <a:pPr>
              <a:lnSpc>
                <a:spcPct val="90000"/>
              </a:lnSpc>
            </a:pPr>
            <a:r>
              <a:rPr lang="en-US" dirty="0"/>
              <a:t>Hit</a:t>
            </a:r>
            <a:r>
              <a:rPr lang="en-US" dirty="0" smtClean="0"/>
              <a:t> Control</a:t>
            </a:r>
            <a:r>
              <a:rPr lang="en-US" dirty="0"/>
              <a:t>-C to stop it, then </a:t>
            </a:r>
            <a:r>
              <a:rPr lang="en-US" i="1" dirty="0">
                <a:latin typeface="Courier New" pitchFamily="-108" charset="0"/>
              </a:rPr>
              <a:t>a</a:t>
            </a:r>
            <a:r>
              <a:rPr lang="en-US" dirty="0"/>
              <a:t> for abort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-108" charset="0"/>
              </a:rPr>
              <a:t>reverse</a:t>
            </a:r>
            <a:r>
              <a:rPr lang="en-US" dirty="0"/>
              <a:t> cannot be used as flexibly as </a:t>
            </a:r>
            <a:r>
              <a:rPr lang="en-US" b="1" dirty="0">
                <a:latin typeface="Courier New" pitchFamily="-108" charset="0"/>
              </a:rPr>
              <a:t>append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CFCC-AFBF-6644-9F01-81E5A5B55132}" type="slidenum">
              <a:rPr lang="en-US"/>
              <a:pPr/>
              <a:t>57</a:t>
            </a:fld>
            <a:endParaRPr lang="en-US"/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6477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?-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reverse(X,[1,2,3,4])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X = [4, 3, 2, 1]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;</a:t>
            </a:r>
            <a:b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^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C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Action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h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 for help) ? 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bort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% Execution Aborted</a:t>
            </a:r>
            <a:b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?-</a:t>
            </a:r>
            <a:endParaRPr 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Flexible and Inflexible</a:t>
            </a:r>
          </a:p>
        </p:txBody>
      </p:sp>
      <p:sp>
        <p:nvSpPr>
          <p:cNvPr id="541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Ideally, predicates should all be flexible like </a:t>
            </a:r>
            <a:r>
              <a:rPr lang="en-US" b="1">
                <a:latin typeface="Courier New" pitchFamily="-108" charset="0"/>
              </a:rPr>
              <a:t>append</a:t>
            </a:r>
          </a:p>
          <a:p>
            <a:r>
              <a:rPr lang="en-US"/>
              <a:t>They are more declarative, with fewer procedural quirks to consider</a:t>
            </a:r>
          </a:p>
          <a:p>
            <a:r>
              <a:rPr lang="en-US"/>
              <a:t>But inflexible implementations are sometimes used, for efficiency or simplicity</a:t>
            </a:r>
          </a:p>
          <a:p>
            <a:r>
              <a:rPr lang="en-US"/>
              <a:t>Another example is </a:t>
            </a:r>
            <a:r>
              <a:rPr lang="en-US" b="1">
                <a:latin typeface="Courier New" pitchFamily="-108" charset="0"/>
              </a:rPr>
              <a:t>sort</a:t>
            </a:r>
            <a:r>
              <a:rPr lang="en-US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1E49-513E-8640-A710-72FBBE21A5D2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8862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fully flexible </a:t>
            </a:r>
            <a:r>
              <a:rPr lang="en-US" b="1">
                <a:latin typeface="Courier New" pitchFamily="-108" charset="0"/>
              </a:rPr>
              <a:t>sort</a:t>
            </a:r>
            <a:r>
              <a:rPr lang="en-US"/>
              <a:t> would also be able to unsort—find all permutations</a:t>
            </a:r>
          </a:p>
          <a:p>
            <a:pPr>
              <a:lnSpc>
                <a:spcPct val="90000"/>
              </a:lnSpc>
            </a:pPr>
            <a:r>
              <a:rPr lang="en-US"/>
              <a:t>But it would not be as efficient for the more common task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BF6F-FF7C-194F-98A7-9E4669A639BF}" type="slidenum">
              <a:rPr lang="en-US"/>
              <a:pPr/>
              <a:t>59</a:t>
            </a:fld>
            <a:endParaRPr lang="en-US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80772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 sort([2,3,1,4],X)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X = [1, 2, 3, 4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].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?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-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sort(X,[1,2,3,4]).</a:t>
            </a:r>
            <a:b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Arial Unicode MS" pitchFamily="-108" charset="0"/>
                <a:cs typeface="Arial Unicode MS" pitchFamily="-108" charset="0"/>
              </a:rPr>
              <a:t>ERROR: Arguments are not sufficiently instantiated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479237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r>
              <a:rPr lang="en-US"/>
              <a:t>Any name beginning with an uppercase letter or an underscore, followed by any number of additional letters, digits or underscores: </a:t>
            </a:r>
            <a:r>
              <a:rPr lang="en-US" b="1">
                <a:latin typeface="Courier New" pitchFamily="-108" charset="0"/>
              </a:rPr>
              <a:t>X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Child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Fred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_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_123</a:t>
            </a:r>
          </a:p>
          <a:p>
            <a:r>
              <a:rPr lang="en-US"/>
              <a:t>Most of the variables you write will start with an uppercase letter</a:t>
            </a:r>
          </a:p>
          <a:p>
            <a:r>
              <a:rPr lang="en-US"/>
              <a:t>Those starting with an underscore, including </a:t>
            </a:r>
            <a:r>
              <a:rPr lang="en-US" b="1">
                <a:latin typeface="Courier New" pitchFamily="-108" charset="0"/>
              </a:rPr>
              <a:t>_</a:t>
            </a:r>
            <a:r>
              <a:rPr lang="en-US"/>
              <a:t>, get special treatment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F7E0-BB68-EE4F-A4C8-E480FAB73B44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Anonymous Variable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variable </a:t>
            </a:r>
            <a:r>
              <a:rPr lang="en-US" b="1">
                <a:latin typeface="Courier New" pitchFamily="-108" charset="0"/>
              </a:rPr>
              <a:t>_</a:t>
            </a:r>
            <a:r>
              <a:rPr lang="en-US"/>
              <a:t> is an anonymous variable</a:t>
            </a:r>
          </a:p>
          <a:p>
            <a:r>
              <a:rPr lang="en-US"/>
              <a:t>Every occurrence is bound independently of every other occurrence</a:t>
            </a:r>
          </a:p>
          <a:p>
            <a:r>
              <a:rPr lang="en-US"/>
              <a:t>In effect, much like ML’s </a:t>
            </a:r>
            <a:r>
              <a:rPr lang="en-US" b="1">
                <a:latin typeface="Courier New" pitchFamily="-108" charset="0"/>
              </a:rPr>
              <a:t>_</a:t>
            </a:r>
            <a:r>
              <a:rPr lang="en-US"/>
              <a:t>: it matches any term without introducing bindings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E545-92D0-3340-9A02-638A847FBFD7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743200"/>
            <a:ext cx="7772400" cy="2209800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b="1" dirty="0" err="1">
                <a:latin typeface="Courier New" pitchFamily="-108" charset="0"/>
              </a:rPr>
              <a:t>tailof(X,Y</a:t>
            </a:r>
            <a:r>
              <a:rPr lang="en-US" b="1" dirty="0">
                <a:latin typeface="Courier New" pitchFamily="-108" charset="0"/>
              </a:rPr>
              <a:t>)</a:t>
            </a:r>
            <a:r>
              <a:rPr lang="en-US" dirty="0"/>
              <a:t> succeeds when </a:t>
            </a:r>
            <a:r>
              <a:rPr lang="en-US" b="1" dirty="0">
                <a:latin typeface="Courier New" pitchFamily="-108" charset="0"/>
              </a:rPr>
              <a:t>X</a:t>
            </a:r>
            <a:r>
              <a:rPr lang="en-US" dirty="0"/>
              <a:t> is a non-empty list and </a:t>
            </a:r>
            <a:r>
              <a:rPr lang="en-US" b="1" dirty="0">
                <a:latin typeface="Courier New" pitchFamily="-108" charset="0"/>
              </a:rPr>
              <a:t>Y</a:t>
            </a:r>
            <a:r>
              <a:rPr lang="en-US" dirty="0"/>
              <a:t> is the tail of that list</a:t>
            </a:r>
          </a:p>
          <a:p>
            <a:r>
              <a:rPr lang="en-US" dirty="0"/>
              <a:t>Don’t use this, even though it works: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A597-1025-F64F-866E-3E43D1393960}" type="slidenum">
              <a:rPr lang="en-US"/>
              <a:pPr/>
              <a:t>61</a:t>
            </a:fld>
            <a:endParaRPr lang="en-US"/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524000" y="19050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tailof([_|A],A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endParaRPr lang="en-US" dirty="0"/>
          </a:p>
        </p:txBody>
      </p:sp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1524000" y="48006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tailof([Head|A],A</a:t>
            </a:r>
            <a:r>
              <a:rPr lang="en-US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 Warning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819400"/>
            <a:ext cx="77724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Don’t ignore warning message about singleton variables</a:t>
            </a:r>
          </a:p>
          <a:p>
            <a:pPr>
              <a:lnSpc>
                <a:spcPct val="90000"/>
              </a:lnSpc>
            </a:pPr>
            <a:r>
              <a:rPr lang="en-US" dirty="0"/>
              <a:t>As in ML, it is bad style to introduce a variable you never use</a:t>
            </a:r>
          </a:p>
          <a:p>
            <a:pPr>
              <a:lnSpc>
                <a:spcPct val="90000"/>
              </a:lnSpc>
            </a:pPr>
            <a:r>
              <a:rPr lang="en-US" dirty="0"/>
              <a:t>More importantly: </a:t>
            </a:r>
            <a:r>
              <a:rPr lang="en-US" i="1" dirty="0"/>
              <a:t>if you misspell a variable name, this is the only warning you will see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364E-5AAF-1F4D-8F92-93F45F78BEA8}" type="slidenum">
              <a:rPr lang="en-US"/>
              <a:pPr/>
              <a:t>62</a:t>
            </a:fld>
            <a:endParaRPr lang="en-US"/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7696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append([], B, B).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append([Head|TailA], B, [Head|TailC]) :-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append(TailA, B, Tailc).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bg2"/>
                </a:solidFill>
              </a:rPr>
              <a:t>Terms</a:t>
            </a:r>
          </a:p>
          <a:p>
            <a:r>
              <a:rPr lang="en-US" sz="2800">
                <a:solidFill>
                  <a:schemeClr val="bg2"/>
                </a:solidFill>
              </a:rPr>
              <a:t>Using a Prolog language system</a:t>
            </a:r>
          </a:p>
          <a:p>
            <a:r>
              <a:rPr lang="en-US" sz="2800">
                <a:solidFill>
                  <a:schemeClr val="bg2"/>
                </a:solidFill>
              </a:rPr>
              <a:t>Rules</a:t>
            </a:r>
          </a:p>
          <a:p>
            <a:r>
              <a:rPr lang="en-US" sz="2800">
                <a:solidFill>
                  <a:schemeClr val="bg2"/>
                </a:solidFill>
              </a:rPr>
              <a:t>The two faces of Prolog</a:t>
            </a:r>
          </a:p>
          <a:p>
            <a:r>
              <a:rPr lang="en-US" sz="2800">
                <a:solidFill>
                  <a:schemeClr val="bg2"/>
                </a:solidFill>
              </a:rPr>
              <a:t>Operators</a:t>
            </a:r>
          </a:p>
          <a:p>
            <a:r>
              <a:rPr lang="en-US" sz="2800">
                <a:solidFill>
                  <a:schemeClr val="bg2"/>
                </a:solidFill>
              </a:rPr>
              <a:t>Lists</a:t>
            </a:r>
          </a:p>
          <a:p>
            <a:r>
              <a:rPr lang="en-US" sz="2800"/>
              <a:t>Negation and failure</a:t>
            </a:r>
          </a:p>
          <a:p>
            <a:r>
              <a:rPr lang="en-US" sz="2800">
                <a:solidFill>
                  <a:schemeClr val="bg2"/>
                </a:solidFill>
              </a:rPr>
              <a:t>What Prolog is good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EECD-305B-0B4A-85E2-7C6B0E6EEC53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08" charset="0"/>
              </a:rPr>
              <a:t>not</a:t>
            </a:r>
            <a:r>
              <a:rPr lang="en-US"/>
              <a:t> Predicate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733800"/>
            <a:ext cx="7772400" cy="2133600"/>
          </a:xfrm>
        </p:spPr>
        <p:txBody>
          <a:bodyPr/>
          <a:lstStyle/>
          <a:p>
            <a:r>
              <a:rPr lang="en-US" dirty="0"/>
              <a:t>For simple applications, it often works quite a bit logical negation</a:t>
            </a:r>
          </a:p>
          <a:p>
            <a:r>
              <a:rPr lang="en-US" dirty="0"/>
              <a:t>But it has an important procedural side…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1DA7-5B49-7544-9C0F-538941F7A29D}" type="slidenum">
              <a:rPr lang="en-US"/>
              <a:pPr/>
              <a:t>64</a:t>
            </a:fld>
            <a:endParaRPr lang="en-US"/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1524000" y="1447800"/>
            <a:ext cx="64770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member(1,[1,2,3]).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true .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not(member(4,[1,2,3])).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false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Negation As Failure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prove </a:t>
            </a:r>
            <a:r>
              <a:rPr lang="en-US" b="1">
                <a:latin typeface="Courier New" pitchFamily="-108" charset="0"/>
              </a:rPr>
              <a:t>not(X)</a:t>
            </a:r>
            <a:r>
              <a:rPr lang="en-US"/>
              <a:t>, Prolog attempts to prove </a:t>
            </a:r>
            <a:r>
              <a:rPr lang="en-US" b="1">
                <a:latin typeface="Courier New" pitchFamily="-108" charset="0"/>
              </a:rPr>
              <a:t>X</a:t>
            </a:r>
          </a:p>
          <a:p>
            <a:r>
              <a:rPr lang="en-US" b="1">
                <a:latin typeface="Courier New" pitchFamily="-108" charset="0"/>
              </a:rPr>
              <a:t>not(X)</a:t>
            </a:r>
            <a:r>
              <a:rPr lang="en-US"/>
              <a:t> succeeds if </a:t>
            </a:r>
            <a:r>
              <a:rPr lang="en-US" b="1">
                <a:latin typeface="Courier New" pitchFamily="-108" charset="0"/>
              </a:rPr>
              <a:t>X</a:t>
            </a:r>
            <a:r>
              <a:rPr lang="en-US"/>
              <a:t> fails</a:t>
            </a:r>
          </a:p>
          <a:p>
            <a:r>
              <a:rPr lang="en-US"/>
              <a:t>The two faces again:</a:t>
            </a:r>
          </a:p>
          <a:p>
            <a:pPr lvl="1"/>
            <a:r>
              <a:rPr lang="en-US"/>
              <a:t>Declarative: </a:t>
            </a:r>
            <a:r>
              <a:rPr lang="en-US" b="1">
                <a:latin typeface="Courier New" pitchFamily="-108" charset="0"/>
              </a:rPr>
              <a:t>not(X)</a:t>
            </a:r>
            <a:r>
              <a:rPr lang="en-US"/>
              <a:t> = </a:t>
            </a:r>
            <a:r>
              <a:rPr lang="en-US">
                <a:ea typeface="Times New Roman" pitchFamily="-108" charset="0"/>
                <a:cs typeface="Times New Roman" pitchFamily="-108" charset="0"/>
              </a:rPr>
              <a:t>¬</a:t>
            </a:r>
            <a:r>
              <a:rPr lang="en-US" b="1"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X</a:t>
            </a:r>
            <a:endParaRPr lang="en-US" b="1">
              <a:latin typeface="Courier New" pitchFamily="-108" charset="0"/>
            </a:endParaRPr>
          </a:p>
          <a:p>
            <a:pPr lvl="1"/>
            <a:r>
              <a:rPr lang="en-US"/>
              <a:t>Procedural: </a:t>
            </a:r>
            <a:r>
              <a:rPr lang="en-US" b="1">
                <a:latin typeface="Courier New" pitchFamily="-108" charset="0"/>
              </a:rPr>
              <a:t>not(X)</a:t>
            </a:r>
            <a:r>
              <a:rPr lang="en-US"/>
              <a:t> succeeds if </a:t>
            </a:r>
            <a:r>
              <a:rPr lang="en-US" b="1">
                <a:latin typeface="Courier New" pitchFamily="-108" charset="0"/>
              </a:rPr>
              <a:t>X</a:t>
            </a:r>
            <a:r>
              <a:rPr lang="en-US"/>
              <a:t> fails, fails if </a:t>
            </a:r>
            <a:r>
              <a:rPr lang="en-US" b="1">
                <a:latin typeface="Courier New" pitchFamily="-108" charset="0"/>
              </a:rPr>
              <a:t>X</a:t>
            </a:r>
            <a:r>
              <a:rPr lang="en-US"/>
              <a:t> succeeds, and runs forever if </a:t>
            </a:r>
            <a:r>
              <a:rPr lang="en-US" b="1">
                <a:latin typeface="Courier New" pitchFamily="-108" charset="0"/>
              </a:rPr>
              <a:t>X</a:t>
            </a:r>
            <a:r>
              <a:rPr lang="en-US"/>
              <a:t> runs forever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0F65-93CA-7A4D-9812-DBAB6AE07963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049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A510-34F7-B342-9909-811CEFFF89F5}" type="slidenum">
              <a:rPr lang="en-US"/>
              <a:pPr/>
              <a:t>66</a:t>
            </a:fld>
            <a:endParaRPr lang="en-US"/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5410200" y="868501"/>
            <a:ext cx="2895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sibling(X,Y) :- 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parent(P,X), 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parent(P,Y),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not(X=Y).</a:t>
            </a:r>
            <a:endParaRPr lang="en-US" sz="2000"/>
          </a:p>
        </p:txBody>
      </p:sp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4953000" y="2468701"/>
            <a:ext cx="3733800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sibling(X,Y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kim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Y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kent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kent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Y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kim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margaret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Y = jean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=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jean,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Y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margaret</a:t>
            </a: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;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false.</a:t>
            </a:r>
            <a:endParaRPr lang="en-US" sz="2000" b="1" dirty="0">
              <a:solidFill>
                <a:srgbClr val="000000"/>
              </a:solidFill>
              <a:latin typeface="Courier New" pitchFamily="-108" charset="0"/>
              <a:ea typeface="Courier New" pitchFamily="-108" charset="0"/>
              <a:cs typeface="Courier New" pitchFamily="-108" charset="0"/>
            </a:endParaRPr>
          </a:p>
        </p:txBody>
      </p:sp>
      <p:sp>
        <p:nvSpPr>
          <p:cNvPr id="549895" name="Text Box 7"/>
          <p:cNvSpPr txBox="1">
            <a:spLocks noChangeArrowheads="1"/>
          </p:cNvSpPr>
          <p:nvPr/>
        </p:nvSpPr>
        <p:spPr bwMode="auto">
          <a:xfrm>
            <a:off x="1295400" y="1498600"/>
            <a:ext cx="2895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sibling(X,Y) :- 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not(X=Y), 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parent(P,X), 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parent(P,Y).</a:t>
            </a:r>
            <a:endParaRPr lang="en-US" sz="2000"/>
          </a:p>
        </p:txBody>
      </p:sp>
      <p:sp>
        <p:nvSpPr>
          <p:cNvPr id="549896" name="Text Box 8"/>
          <p:cNvSpPr txBox="1">
            <a:spLocks noChangeArrowheads="1"/>
          </p:cNvSpPr>
          <p:nvPr/>
        </p:nvSpPr>
        <p:spPr bwMode="auto">
          <a:xfrm>
            <a:off x="838200" y="3098800"/>
            <a:ext cx="37338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sibling(kim,kent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true 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sibling(kim,kim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false.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?-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sibling(X,Y</a:t>
            </a:r>
            <a:r>
              <a:rPr lang="en-US" sz="2000" i="1" dirty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).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-108" charset="0"/>
                <a:ea typeface="Times New Roman" pitchFamily="-108" charset="0"/>
                <a:cs typeface="Times New Roman" pitchFamily="-108" charset="0"/>
              </a:rPr>
              <a:t>false.</a:t>
            </a:r>
            <a:endParaRPr lang="en-US" sz="20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bg2"/>
                </a:solidFill>
              </a:rPr>
              <a:t>Terms</a:t>
            </a:r>
          </a:p>
          <a:p>
            <a:r>
              <a:rPr lang="en-US" sz="2800">
                <a:solidFill>
                  <a:schemeClr val="bg2"/>
                </a:solidFill>
              </a:rPr>
              <a:t>Using a Prolog language system</a:t>
            </a:r>
          </a:p>
          <a:p>
            <a:r>
              <a:rPr lang="en-US" sz="2800">
                <a:solidFill>
                  <a:schemeClr val="bg2"/>
                </a:solidFill>
              </a:rPr>
              <a:t>Rules</a:t>
            </a:r>
          </a:p>
          <a:p>
            <a:r>
              <a:rPr lang="en-US" sz="2800">
                <a:solidFill>
                  <a:schemeClr val="bg2"/>
                </a:solidFill>
              </a:rPr>
              <a:t>The two faces of Prolog</a:t>
            </a:r>
          </a:p>
          <a:p>
            <a:r>
              <a:rPr lang="en-US" sz="2800">
                <a:solidFill>
                  <a:schemeClr val="bg2"/>
                </a:solidFill>
              </a:rPr>
              <a:t>Operators</a:t>
            </a:r>
          </a:p>
          <a:p>
            <a:r>
              <a:rPr lang="en-US" sz="2800">
                <a:solidFill>
                  <a:schemeClr val="bg2"/>
                </a:solidFill>
              </a:rPr>
              <a:t>Lists</a:t>
            </a:r>
          </a:p>
          <a:p>
            <a:r>
              <a:rPr lang="en-US" sz="2800">
                <a:solidFill>
                  <a:schemeClr val="bg2"/>
                </a:solidFill>
              </a:rPr>
              <a:t>Negation and failure</a:t>
            </a:r>
          </a:p>
          <a:p>
            <a:r>
              <a:rPr lang="en-US" sz="2800"/>
              <a:t>What Prolog is good for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20FA0-50E9-E34B-A761-B9296389BC69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Classic Riddle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man travels with wolf, goat and cabbage</a:t>
            </a:r>
          </a:p>
          <a:p>
            <a:r>
              <a:rPr lang="en-US"/>
              <a:t>Wants to cross a river from west to east</a:t>
            </a:r>
          </a:p>
          <a:p>
            <a:r>
              <a:rPr lang="en-US"/>
              <a:t>A rowboat is available, but only large enough for the man plus one possession</a:t>
            </a:r>
          </a:p>
          <a:p>
            <a:r>
              <a:rPr lang="en-US"/>
              <a:t>Wolf eats goat if left alone together</a:t>
            </a:r>
          </a:p>
          <a:p>
            <a:r>
              <a:rPr lang="en-US"/>
              <a:t>Goat eats cabbage if left alone together</a:t>
            </a:r>
          </a:p>
          <a:p>
            <a:r>
              <a:rPr lang="en-US"/>
              <a:t>How can the man cross without loss?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E973-1F7A-DE4C-9CB4-78CDC6D650F0}" type="slidenum">
              <a:rPr lang="en-US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Configurations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Represent a configuration of this system as a list showing which bank each thing is on in this order: man, wolf, goat, cabbage</a:t>
            </a:r>
          </a:p>
          <a:p>
            <a:pPr>
              <a:lnSpc>
                <a:spcPct val="90000"/>
              </a:lnSpc>
            </a:pPr>
            <a:r>
              <a:rPr lang="en-US"/>
              <a:t>Initial configuration: </a:t>
            </a:r>
            <a:r>
              <a:rPr lang="en-US" b="1">
                <a:latin typeface="Courier New" pitchFamily="-108" charset="0"/>
              </a:rPr>
              <a:t>[w,w,w,w]</a:t>
            </a:r>
          </a:p>
          <a:p>
            <a:pPr>
              <a:lnSpc>
                <a:spcPct val="90000"/>
              </a:lnSpc>
            </a:pPr>
            <a:r>
              <a:rPr lang="en-US"/>
              <a:t>If man crosses with wolf, new state is </a:t>
            </a:r>
            <a:r>
              <a:rPr lang="en-US" b="1">
                <a:latin typeface="Courier New" pitchFamily="-108" charset="0"/>
              </a:rPr>
              <a:t>[e,e,w,w]</a:t>
            </a:r>
            <a:r>
              <a:rPr lang="en-US"/>
              <a:t> – but then goat eats cabbage, so we can’t go through that state</a:t>
            </a:r>
          </a:p>
          <a:p>
            <a:pPr>
              <a:lnSpc>
                <a:spcPct val="90000"/>
              </a:lnSpc>
            </a:pPr>
            <a:r>
              <a:rPr lang="en-US"/>
              <a:t>Desired final state: </a:t>
            </a:r>
            <a:r>
              <a:rPr lang="en-US" b="1">
                <a:latin typeface="Courier New" pitchFamily="-108" charset="0"/>
              </a:rPr>
              <a:t>[e,e,e,e]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DAF6-63CE-9F4D-A58F-E98A0F427EB0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Compound Terms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 atom followed by a parenthesized, comma-separated list of one or more terms: </a:t>
            </a:r>
            <a:r>
              <a:rPr lang="en-US" b="1">
                <a:latin typeface="Courier New" pitchFamily="-108" charset="0"/>
              </a:rPr>
              <a:t>x(y,z)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+(1,2)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.(1,[])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parent(adam,seth)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x(Y,x(Y,Z))</a:t>
            </a:r>
          </a:p>
          <a:p>
            <a:pPr>
              <a:lnSpc>
                <a:spcPct val="90000"/>
              </a:lnSpc>
            </a:pPr>
            <a:r>
              <a:rPr lang="en-US"/>
              <a:t>A compound term can look like an ML function call: </a:t>
            </a:r>
            <a:r>
              <a:rPr lang="en-US" b="1">
                <a:latin typeface="Courier New" pitchFamily="-108" charset="0"/>
              </a:rPr>
              <a:t>f(x,y)</a:t>
            </a:r>
          </a:p>
          <a:p>
            <a:pPr>
              <a:lnSpc>
                <a:spcPct val="90000"/>
              </a:lnSpc>
            </a:pPr>
            <a:r>
              <a:rPr lang="en-US"/>
              <a:t>Again, this is misleading</a:t>
            </a:r>
          </a:p>
          <a:p>
            <a:pPr>
              <a:lnSpc>
                <a:spcPct val="90000"/>
              </a:lnSpc>
            </a:pPr>
            <a:r>
              <a:rPr lang="en-US"/>
              <a:t>Think of them as structured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2FE2-622C-9D44-B3C9-1F5737E70A1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Moves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each move, man crosses with at most one of his possessions</a:t>
            </a:r>
          </a:p>
          <a:p>
            <a:r>
              <a:rPr lang="en-US"/>
              <a:t>We will represent these four moves with four atoms: </a:t>
            </a:r>
            <a:r>
              <a:rPr lang="en-US" b="1">
                <a:latin typeface="Courier New" pitchFamily="-108" charset="0"/>
              </a:rPr>
              <a:t>wolf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goat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cabbage</a:t>
            </a:r>
            <a:r>
              <a:rPr lang="en-US"/>
              <a:t>, </a:t>
            </a:r>
            <a:r>
              <a:rPr lang="en-US" b="1">
                <a:latin typeface="Courier New" pitchFamily="-108" charset="0"/>
              </a:rPr>
              <a:t>nothing</a:t>
            </a:r>
          </a:p>
          <a:p>
            <a:r>
              <a:rPr lang="en-US"/>
              <a:t>(Here, </a:t>
            </a:r>
            <a:r>
              <a:rPr lang="en-US" b="1">
                <a:latin typeface="Courier New" pitchFamily="-108" charset="0"/>
              </a:rPr>
              <a:t>nothing</a:t>
            </a:r>
            <a:r>
              <a:rPr lang="en-US"/>
              <a:t> indicates that the man crosses alone in the boat)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1973-1F1D-9540-8018-59E2BD7BED7E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Moves Transform Configurations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move transforms one configuration to another</a:t>
            </a:r>
          </a:p>
          <a:p>
            <a:r>
              <a:rPr lang="en-US"/>
              <a:t>In Prolog, we will write this as a predicate: </a:t>
            </a:r>
            <a:r>
              <a:rPr lang="en-US" b="1">
                <a:latin typeface="Courier New" pitchFamily="-108" charset="0"/>
              </a:rPr>
              <a:t>move(Config,Move,NextConfig)</a:t>
            </a:r>
          </a:p>
          <a:p>
            <a:pPr lvl="1"/>
            <a:r>
              <a:rPr lang="en-US" b="1">
                <a:latin typeface="Courier New" pitchFamily="-108" charset="0"/>
              </a:rPr>
              <a:t>Config</a:t>
            </a:r>
            <a:r>
              <a:rPr lang="en-US"/>
              <a:t> is a configuration (like </a:t>
            </a:r>
            <a:r>
              <a:rPr lang="en-US" b="1">
                <a:latin typeface="Courier New" pitchFamily="-108" charset="0"/>
              </a:rPr>
              <a:t>[w,w,w,w]</a:t>
            </a:r>
            <a:r>
              <a:rPr lang="en-US"/>
              <a:t>)</a:t>
            </a:r>
          </a:p>
          <a:p>
            <a:pPr lvl="1"/>
            <a:r>
              <a:rPr lang="en-US" b="1">
                <a:latin typeface="Courier New" pitchFamily="-108" charset="0"/>
              </a:rPr>
              <a:t>Move</a:t>
            </a:r>
            <a:r>
              <a:rPr lang="en-US"/>
              <a:t> is a move (like </a:t>
            </a:r>
            <a:r>
              <a:rPr lang="en-US" b="1">
                <a:latin typeface="Courier New" pitchFamily="-108" charset="0"/>
              </a:rPr>
              <a:t>wolf</a:t>
            </a:r>
            <a:r>
              <a:rPr lang="en-US"/>
              <a:t>)</a:t>
            </a:r>
          </a:p>
          <a:p>
            <a:pPr lvl="1"/>
            <a:r>
              <a:rPr lang="en-US" b="1">
                <a:latin typeface="Courier New" pitchFamily="-108" charset="0"/>
              </a:rPr>
              <a:t>NextConfig</a:t>
            </a:r>
            <a:r>
              <a:rPr lang="en-US"/>
              <a:t> is the resulting configuration (in this case, </a:t>
            </a:r>
            <a:r>
              <a:rPr lang="en-US" b="1">
                <a:latin typeface="Courier New" pitchFamily="-108" charset="0"/>
              </a:rPr>
              <a:t>[e,e,w,w]</a:t>
            </a:r>
            <a:r>
              <a:rPr lang="en-US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98FB-223A-ED4E-8FB2-152917C5ED24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latin typeface="Courier New" pitchFamily="-108" charset="0"/>
              </a:rPr>
              <a:t>move</a:t>
            </a:r>
            <a:r>
              <a:rPr lang="en-US"/>
              <a:t> Predicate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44A3-86A1-6949-A7C9-D63F41441A58}" type="slidenum">
              <a:rPr lang="en-US"/>
              <a:pPr/>
              <a:t>72</a:t>
            </a:fld>
            <a:endParaRPr lang="en-US"/>
          </a:p>
        </p:txBody>
      </p:sp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81534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change(e,w).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change(w,e).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move([X,X,Goat,Cabbage],wolf,[Y,Y,Goat,Cabbage]) :-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change(X,Y).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move([X,Wolf,X,Cabbage],goat,[Y,Wolf,Y,Cabbage]) :-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change(X,Y).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move([X,Wolf,Goat,X],cabbage,[Y,Wolf,Goat,Y]) :-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change(X,Y).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move([X,Wolf,Goat,C],nothing,[Y,Wolf,Goat,C]) :-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change(X,Y).</a:t>
            </a:r>
          </a:p>
          <a:p>
            <a:pPr>
              <a:spcBef>
                <a:spcPct val="50000"/>
              </a:spcBef>
            </a:pPr>
            <a:endParaRPr lang="en-US" sz="2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 Configurations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2590800"/>
          </a:xfrm>
        </p:spPr>
        <p:txBody>
          <a:bodyPr/>
          <a:lstStyle/>
          <a:p>
            <a:r>
              <a:rPr lang="en-US"/>
              <a:t>A configuration is safe if </a:t>
            </a:r>
          </a:p>
          <a:p>
            <a:pPr lvl="1"/>
            <a:r>
              <a:rPr lang="en-US"/>
              <a:t>At least one of the goat or the wolf is on the same side as the man, and</a:t>
            </a:r>
          </a:p>
          <a:p>
            <a:pPr lvl="1"/>
            <a:r>
              <a:rPr lang="en-US"/>
              <a:t>At least one of the goat or the cabbage is on the same side as the man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6D24-E185-1B4B-86B4-AD0461E267B8}" type="slidenum">
              <a:rPr lang="en-US"/>
              <a:pPr/>
              <a:t>73</a:t>
            </a:fld>
            <a:endParaRPr lang="en-US"/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1295400" y="4191000"/>
            <a:ext cx="6858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oneEq(X,X,_).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oneEq(X,_,X).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safe([Man,Wolf,Goat,Cabbage]) :-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oneEq(Man,Goat,Wolf),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oneEq(Man,Goat,Cabbage).</a:t>
            </a:r>
            <a:endParaRPr lang="en-US" sz="2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solution is a starting configuration and a list of moves that takes you to </a:t>
            </a:r>
            <a:r>
              <a:rPr lang="en-US" b="1">
                <a:latin typeface="Courier New" pitchFamily="-108" charset="0"/>
              </a:rPr>
              <a:t>[e,e,e,e]</a:t>
            </a:r>
            <a:r>
              <a:rPr lang="en-US"/>
              <a:t>, where all the intermediate configurations are safe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526A-83F7-5044-815F-BF7CD09DE3BA}" type="slidenum">
              <a:rPr lang="en-US"/>
              <a:pPr/>
              <a:t>74</a:t>
            </a:fld>
            <a:endParaRPr lang="en-US"/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1676400" y="4114800"/>
            <a:ext cx="6172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solution([e,e,e,e],[]).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solution(Config,[Move|Rest]) :-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move(Config,Move,NextConfig),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safe(NextConfig),</a:t>
            </a:r>
            <a:b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 solution(NextConfig,Rest).</a:t>
            </a:r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Prolog Finds A Solution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276600"/>
            <a:ext cx="7772400" cy="2438400"/>
          </a:xfrm>
        </p:spPr>
        <p:txBody>
          <a:bodyPr/>
          <a:lstStyle/>
          <a:p>
            <a:r>
              <a:rPr lang="en-US" sz="2800" dirty="0"/>
              <a:t>Note: without the </a:t>
            </a:r>
            <a:r>
              <a:rPr lang="en-US" sz="2800" b="1" dirty="0">
                <a:latin typeface="Courier New" pitchFamily="-108" charset="0"/>
              </a:rPr>
              <a:t>length(X,7)</a:t>
            </a:r>
            <a:r>
              <a:rPr lang="en-US" sz="2800" dirty="0"/>
              <a:t> restriction, Prolog would not find a solution</a:t>
            </a:r>
          </a:p>
          <a:p>
            <a:r>
              <a:rPr lang="en-US" sz="2800" dirty="0"/>
              <a:t>It gets lost looking at possible solutions like </a:t>
            </a:r>
            <a:r>
              <a:rPr lang="en-US" sz="2800" b="1" dirty="0">
                <a:latin typeface="Courier New" pitchFamily="-108" charset="0"/>
              </a:rPr>
              <a:t>[</a:t>
            </a:r>
            <a:r>
              <a:rPr lang="en-US" sz="2800" b="1" dirty="0" err="1">
                <a:latin typeface="Courier New" pitchFamily="-108" charset="0"/>
              </a:rPr>
              <a:t>goat,goat,goat,goat,goat</a:t>
            </a:r>
            <a:r>
              <a:rPr lang="en-US" sz="2800" b="1" dirty="0">
                <a:latin typeface="Courier New" pitchFamily="-108" charset="0"/>
              </a:rPr>
              <a:t>…]</a:t>
            </a:r>
          </a:p>
          <a:p>
            <a:r>
              <a:rPr lang="en-US" sz="2800" dirty="0"/>
              <a:t>More about this in Chapter 20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C594-FA4F-CD49-BBCE-7CD093192648}" type="slidenum">
              <a:rPr lang="en-US"/>
              <a:pPr/>
              <a:t>75</a:t>
            </a:fld>
            <a:endParaRPr lang="en-US"/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83820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?- </a:t>
            </a:r>
            <a:r>
              <a:rPr lang="en-US" sz="18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length(X,7),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solution([w,w,w,w],X</a:t>
            </a:r>
            <a:r>
              <a:rPr lang="en-US" sz="1800" i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</a:t>
            </a:r>
            <a:r>
              <a:rPr lang="en-US" sz="1800" i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.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/>
            </a:r>
            <a:br>
              <a:rPr lang="en-US" sz="18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X = [goat, nothing, wolf, goat, cabbage, nothing, goat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] 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Prolog Is Good For</a:t>
            </a:r>
          </a:p>
        </p:txBody>
      </p:sp>
      <p:sp>
        <p:nvSpPr>
          <p:cNvPr id="5744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program specified a problem logically</a:t>
            </a:r>
          </a:p>
          <a:p>
            <a:r>
              <a:rPr lang="en-US"/>
              <a:t>It did not say how to search for a solution to the problem – Prolog took it from there</a:t>
            </a:r>
          </a:p>
          <a:p>
            <a:r>
              <a:rPr lang="en-US"/>
              <a:t>That’s one kind of problem Prolog is especially good for</a:t>
            </a:r>
          </a:p>
          <a:p>
            <a:r>
              <a:rPr lang="en-US"/>
              <a:t>More examples to come in Chapter 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1117-883A-924B-AEA4-DE42449CD315}" type="slidenum">
              <a:rPr lang="en-US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Terms</a:t>
            </a:r>
          </a:p>
        </p:txBody>
      </p:sp>
      <p:sp>
        <p:nvSpPr>
          <p:cNvPr id="483333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3200400"/>
            <a:ext cx="77724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All Prolog programs and data are built from such terms</a:t>
            </a:r>
          </a:p>
          <a:p>
            <a:pPr>
              <a:lnSpc>
                <a:spcPct val="90000"/>
              </a:lnSpc>
            </a:pPr>
            <a:r>
              <a:rPr lang="en-US"/>
              <a:t>Later, we will see that, for instance, </a:t>
            </a:r>
            <a:r>
              <a:rPr lang="en-US" b="1">
                <a:latin typeface="Courier New" pitchFamily="-108" charset="0"/>
              </a:rPr>
              <a:t>+(1,2)</a:t>
            </a:r>
            <a:r>
              <a:rPr lang="en-US"/>
              <a:t> is usually written as </a:t>
            </a:r>
            <a:r>
              <a:rPr lang="en-US" b="1">
                <a:latin typeface="Courier New" pitchFamily="-108" charset="0"/>
              </a:rPr>
              <a:t>1+2</a:t>
            </a:r>
          </a:p>
          <a:p>
            <a:pPr>
              <a:lnSpc>
                <a:spcPct val="90000"/>
              </a:lnSpc>
            </a:pPr>
            <a:r>
              <a:rPr lang="en-US"/>
              <a:t>But these are not new kinds of terms, just abbreviations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FB81-3227-3D49-AAAF-D346AE0DF836}" type="slidenum">
              <a:rPr lang="en-US"/>
              <a:pPr/>
              <a:t>8</a:t>
            </a:fld>
            <a:endParaRPr lang="en-US"/>
          </a:p>
        </p:txBody>
      </p:sp>
      <p:sp>
        <p:nvSpPr>
          <p:cNvPr id="483334" name="Text Box 6"/>
          <p:cNvSpPr txBox="1">
            <a:spLocks noChangeArrowheads="1"/>
          </p:cNvSpPr>
          <p:nvPr/>
        </p:nvSpPr>
        <p:spPr bwMode="auto">
          <a:xfrm>
            <a:off x="1143000" y="1447800"/>
            <a:ext cx="6934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term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constant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variable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compound-term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constant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integer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real number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| 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atom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b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compound-term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atom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( 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termlist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)</a:t>
            </a:r>
            <a:b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</a:b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termlist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::= 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term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|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term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,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&lt;</a:t>
            </a:r>
            <a:r>
              <a:rPr lang="en-US" sz="2000" i="1">
                <a:solidFill>
                  <a:srgbClr val="000000"/>
                </a:solidFill>
                <a:ea typeface="Times New Roman" pitchFamily="-108" charset="0"/>
                <a:cs typeface="Times New Roman" pitchFamily="-108" charset="0"/>
              </a:rPr>
              <a:t>termlist</a:t>
            </a:r>
            <a:r>
              <a:rPr lang="en-US" sz="2000">
                <a:solidFill>
                  <a:srgbClr val="000000"/>
                </a:solidFill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&gt;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Pattern-matching using Prolog terms</a:t>
            </a:r>
          </a:p>
          <a:p>
            <a:pPr>
              <a:lnSpc>
                <a:spcPct val="90000"/>
              </a:lnSpc>
            </a:pPr>
            <a:r>
              <a:rPr lang="en-US"/>
              <a:t>Two terms </a:t>
            </a:r>
            <a:r>
              <a:rPr lang="en-US" i="1"/>
              <a:t>unify</a:t>
            </a:r>
            <a:r>
              <a:rPr lang="en-US"/>
              <a:t> if there is some way of binding their variables that makes them identical</a:t>
            </a:r>
          </a:p>
          <a:p>
            <a:pPr>
              <a:lnSpc>
                <a:spcPct val="90000"/>
              </a:lnSpc>
            </a:pPr>
            <a:r>
              <a:rPr lang="en-US"/>
              <a:t>For instance, </a:t>
            </a:r>
            <a:r>
              <a:rPr lang="en-US" b="1">
                <a:latin typeface="Courier New" pitchFamily="-108" charset="0"/>
              </a:rPr>
              <a:t>parent(adam,Child)</a:t>
            </a:r>
            <a:r>
              <a:rPr lang="en-US"/>
              <a:t> and </a:t>
            </a:r>
            <a:r>
              <a:rPr lang="en-US" b="1">
                <a:latin typeface="Courier New" pitchFamily="-108" charset="0"/>
              </a:rPr>
              <a:t>parent(adam,seth)</a:t>
            </a:r>
            <a:r>
              <a:rPr lang="en-US"/>
              <a:t> unify by binding the variable </a:t>
            </a:r>
            <a:r>
              <a:rPr lang="en-US" b="1">
                <a:latin typeface="Courier New" pitchFamily="-108" charset="0"/>
              </a:rPr>
              <a:t>Child</a:t>
            </a:r>
            <a:r>
              <a:rPr lang="en-US"/>
              <a:t> to the atom </a:t>
            </a:r>
            <a:r>
              <a:rPr lang="en-US" b="1">
                <a:latin typeface="Courier New" pitchFamily="-108" charset="0"/>
              </a:rPr>
              <a:t>seth</a:t>
            </a:r>
          </a:p>
          <a:p>
            <a:pPr>
              <a:lnSpc>
                <a:spcPct val="90000"/>
              </a:lnSpc>
            </a:pPr>
            <a:r>
              <a:rPr lang="en-US"/>
              <a:t>More details later: Chapter 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Nineteen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Modern Programming Languages, 2nd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D757-9DB1-694F-9652-F4BF7BFF892F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se trees">
  <a:themeElements>
    <a:clrScheme name="parse tree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arse 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parse tree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se tree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mpl.potx</Template>
  <TotalTime>5540</TotalTime>
  <Words>5868</Words>
  <Application>Microsoft Macintosh PowerPoint</Application>
  <PresentationFormat>On-screen Show (4:3)</PresentationFormat>
  <Paragraphs>644</Paragraphs>
  <Slides>76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parse trees</vt:lpstr>
      <vt:lpstr>Equation.3</vt:lpstr>
      <vt:lpstr>A First Look At Prolog</vt:lpstr>
      <vt:lpstr>Outline</vt:lpstr>
      <vt:lpstr>Terms</vt:lpstr>
      <vt:lpstr>Constants</vt:lpstr>
      <vt:lpstr>Atoms Are Not Variables</vt:lpstr>
      <vt:lpstr>Variables</vt:lpstr>
      <vt:lpstr>Compound Terms</vt:lpstr>
      <vt:lpstr>Terms</vt:lpstr>
      <vt:lpstr>Unification</vt:lpstr>
      <vt:lpstr>The Prolog Database</vt:lpstr>
      <vt:lpstr>Example</vt:lpstr>
      <vt:lpstr>Outline</vt:lpstr>
      <vt:lpstr>SWI-Prolog</vt:lpstr>
      <vt:lpstr>The consult Predicate</vt:lpstr>
      <vt:lpstr>Simple Queries</vt:lpstr>
      <vt:lpstr>Final Period</vt:lpstr>
      <vt:lpstr>Queries With Variables</vt:lpstr>
      <vt:lpstr>Flexibility</vt:lpstr>
      <vt:lpstr>Multiple Solutions</vt:lpstr>
      <vt:lpstr>Multiple Solutions</vt:lpstr>
      <vt:lpstr>Conjunctions</vt:lpstr>
      <vt:lpstr>Slide 22</vt:lpstr>
      <vt:lpstr>Outline</vt:lpstr>
      <vt:lpstr>The Need For Rules</vt:lpstr>
      <vt:lpstr>A Rule</vt:lpstr>
      <vt:lpstr>A Program With The Rule</vt:lpstr>
      <vt:lpstr>Example</vt:lpstr>
      <vt:lpstr>Slide 28</vt:lpstr>
      <vt:lpstr>Rules Using Other Rules</vt:lpstr>
      <vt:lpstr>Recursive Rules</vt:lpstr>
      <vt:lpstr>Slide 31</vt:lpstr>
      <vt:lpstr>Core Syntax Of Prolog</vt:lpstr>
      <vt:lpstr>Outline</vt:lpstr>
      <vt:lpstr>The Procedural Side</vt:lpstr>
      <vt:lpstr>The Declarative Side</vt:lpstr>
      <vt:lpstr>Declarative Languages</vt:lpstr>
      <vt:lpstr>Declarative Advantages</vt:lpstr>
      <vt:lpstr>Prolog Has Both Aspects</vt:lpstr>
      <vt:lpstr>Outline</vt:lpstr>
      <vt:lpstr>Operators</vt:lpstr>
      <vt:lpstr>The = Predicate</vt:lpstr>
      <vt:lpstr>Arithmetic Operators</vt:lpstr>
      <vt:lpstr>Not Evaluated</vt:lpstr>
      <vt:lpstr>Outline</vt:lpstr>
      <vt:lpstr>Lists in Prolog</vt:lpstr>
      <vt:lpstr>List Notation</vt:lpstr>
      <vt:lpstr>Example</vt:lpstr>
      <vt:lpstr>List Notation With Tail</vt:lpstr>
      <vt:lpstr>The append Predicate</vt:lpstr>
      <vt:lpstr>Not Just A Function</vt:lpstr>
      <vt:lpstr>Not Just A Function</vt:lpstr>
      <vt:lpstr>An Implementation</vt:lpstr>
      <vt:lpstr>Other Predefined List Predicates</vt:lpstr>
      <vt:lpstr>Using select</vt:lpstr>
      <vt:lpstr>The reverse Predicate</vt:lpstr>
      <vt:lpstr>An Implementation</vt:lpstr>
      <vt:lpstr>Non-Terminating Queries</vt:lpstr>
      <vt:lpstr>Flexible and Inflexible</vt:lpstr>
      <vt:lpstr>Example</vt:lpstr>
      <vt:lpstr>The Anonymous Variable</vt:lpstr>
      <vt:lpstr>Example</vt:lpstr>
      <vt:lpstr>Dire Warning</vt:lpstr>
      <vt:lpstr>Outline</vt:lpstr>
      <vt:lpstr>The not Predicate</vt:lpstr>
      <vt:lpstr>Negation As Failure</vt:lpstr>
      <vt:lpstr>Example</vt:lpstr>
      <vt:lpstr>Outline</vt:lpstr>
      <vt:lpstr>A Classic Riddle</vt:lpstr>
      <vt:lpstr>Configurations</vt:lpstr>
      <vt:lpstr>Moves</vt:lpstr>
      <vt:lpstr>Moves Transform Configurations</vt:lpstr>
      <vt:lpstr>The move Predicate</vt:lpstr>
      <vt:lpstr>Safe Configurations</vt:lpstr>
      <vt:lpstr>Solutions</vt:lpstr>
      <vt:lpstr>Prolog Finds A Solution</vt:lpstr>
      <vt:lpstr>What Prolog Is Good For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First Look At Prolog</dc:title>
  <dc:subject>Textbook, Chapter Ninteen</dc:subject>
  <dc:creator>Adam Webber</dc:creator>
  <cp:lastModifiedBy>Adam Webber</cp:lastModifiedBy>
  <cp:revision>81</cp:revision>
  <dcterms:created xsi:type="dcterms:W3CDTF">2010-04-05T19:08:08Z</dcterms:created>
  <dcterms:modified xsi:type="dcterms:W3CDTF">2010-04-05T19:32:17Z</dcterms:modified>
</cp:coreProperties>
</file>