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embeddings/oleObject4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embeddings/oleObject2.bin" ContentType="application/vnd.openxmlformats-officedocument.oleObject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Default Extension="wmf" ContentType="image/x-wmf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vml" ContentType="application/vnd.openxmlformats-officedocument.vmlDrawi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slides/slide53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embeddings/oleObject6.bin" ContentType="application/vnd.openxmlformats-officedocument.oleObject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embeddings/oleObject5.bin" ContentType="application/vnd.openxmlformats-officedocument.oleObject"/>
  <Override PartName="/ppt/slides/slide63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59.xml" ContentType="application/vnd.openxmlformats-officedocument.presentationml.slide+xml"/>
  <Default Extension="jpeg" ContentType="image/jpeg"/>
  <Override PartName="/ppt/slides/slide6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1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08" r:id="rId4"/>
    <p:sldId id="309" r:id="rId5"/>
    <p:sldId id="310" r:id="rId6"/>
    <p:sldId id="312" r:id="rId7"/>
    <p:sldId id="311" r:id="rId8"/>
    <p:sldId id="313" r:id="rId9"/>
    <p:sldId id="262" r:id="rId10"/>
    <p:sldId id="258" r:id="rId11"/>
    <p:sldId id="314" r:id="rId12"/>
    <p:sldId id="263" r:id="rId13"/>
    <p:sldId id="264" r:id="rId14"/>
    <p:sldId id="266" r:id="rId15"/>
    <p:sldId id="259" r:id="rId16"/>
    <p:sldId id="269" r:id="rId17"/>
    <p:sldId id="315" r:id="rId18"/>
    <p:sldId id="270" r:id="rId19"/>
    <p:sldId id="271" r:id="rId20"/>
    <p:sldId id="316" r:id="rId21"/>
    <p:sldId id="317" r:id="rId22"/>
    <p:sldId id="274" r:id="rId23"/>
    <p:sldId id="318" r:id="rId24"/>
    <p:sldId id="319" r:id="rId25"/>
    <p:sldId id="260" r:id="rId26"/>
    <p:sldId id="320" r:id="rId27"/>
    <p:sldId id="277" r:id="rId28"/>
    <p:sldId id="321" r:id="rId29"/>
    <p:sldId id="278" r:id="rId30"/>
    <p:sldId id="279" r:id="rId31"/>
    <p:sldId id="280" r:id="rId32"/>
    <p:sldId id="281" r:id="rId33"/>
    <p:sldId id="322" r:id="rId34"/>
    <p:sldId id="283" r:id="rId35"/>
    <p:sldId id="323" r:id="rId36"/>
    <p:sldId id="285" r:id="rId37"/>
    <p:sldId id="284" r:id="rId38"/>
    <p:sldId id="282" r:id="rId39"/>
    <p:sldId id="261" r:id="rId40"/>
    <p:sldId id="295" r:id="rId41"/>
    <p:sldId id="287" r:id="rId42"/>
    <p:sldId id="289" r:id="rId43"/>
    <p:sldId id="290" r:id="rId44"/>
    <p:sldId id="292" r:id="rId45"/>
    <p:sldId id="324" r:id="rId46"/>
    <p:sldId id="326" r:id="rId47"/>
    <p:sldId id="327" r:id="rId48"/>
    <p:sldId id="328" r:id="rId49"/>
    <p:sldId id="329" r:id="rId50"/>
    <p:sldId id="330" r:id="rId51"/>
    <p:sldId id="293" r:id="rId52"/>
    <p:sldId id="294" r:id="rId53"/>
    <p:sldId id="296" r:id="rId54"/>
    <p:sldId id="325" r:id="rId55"/>
    <p:sldId id="297" r:id="rId56"/>
    <p:sldId id="298" r:id="rId57"/>
    <p:sldId id="299" r:id="rId58"/>
    <p:sldId id="300" r:id="rId59"/>
    <p:sldId id="301" r:id="rId60"/>
    <p:sldId id="302" r:id="rId61"/>
    <p:sldId id="304" r:id="rId62"/>
    <p:sldId id="305" r:id="rId63"/>
    <p:sldId id="306" r:id="rId64"/>
    <p:sldId id="307" r:id="rId65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schemeClr val="tx1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836" autoAdjust="0"/>
    <p:restoredTop sz="92235" autoAdjust="0"/>
  </p:normalViewPr>
  <p:slideViewPr>
    <p:cSldViewPr>
      <p:cViewPr varScale="1">
        <p:scale>
          <a:sx n="109" d="100"/>
          <a:sy n="109" d="100"/>
        </p:scale>
        <p:origin x="-5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72"/>
        <p:guide pos="21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theme" Target="theme/theme1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presProps" Target="presProps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notesMaster" Target="notesMasters/notesMaster1.xml"/><Relationship Id="rId36" Type="http://schemas.openxmlformats.org/officeDocument/2006/relationships/slide" Target="slides/slide35.xml"/><Relationship Id="rId7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slide" Target="slides/slide64.xml"/><Relationship Id="rId67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printerSettings" Target="printerSettings/printerSettings1.bin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2E589663-91AF-0540-8297-BADFD26D3E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692FE28B-3326-7640-89DE-5C0BF76D2F6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1C8B8-36EC-D149-9A7B-FBA15C325276}" type="slidenum">
              <a:rPr lang="en-US"/>
              <a:pPr/>
              <a:t>1</a:t>
            </a:fld>
            <a:endParaRPr lang="en-US"/>
          </a:p>
        </p:txBody>
      </p:sp>
      <p:sp>
        <p:nvSpPr>
          <p:cNvPr id="168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-10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324600"/>
            <a:ext cx="3124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5C8EF91-3577-A347-9695-4A03F08A5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7CD8EF8-9455-EA4C-B0B4-740B91031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1C3C5F-D617-1541-9F8C-405F8C8EF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50A94B-6F49-9640-BBE0-FE690F810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1BFF7A-EC1F-A645-AF6A-A5B54131F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92082F-5A38-1941-8362-9896884A1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6B9F43-77D1-344A-B1AF-51FCDB0F8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4EA5B8C-E840-A84E-B3F4-D8C85C764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E94E12-566D-2942-8E3D-609C507BF1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45DB96-8044-924B-8484-70506002D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ABEDCCF-8559-C342-B8D5-CFF6CF4B5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3013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13BFF5-974F-044D-9122-6765BDAC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1" Type="http://schemas.openxmlformats.org/officeDocument/2006/relationships/vmlDrawing" Target="../drawings/vmlDrawing1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1" Type="http://schemas.openxmlformats.org/officeDocument/2006/relationships/vmlDrawing" Target="../drawings/vmlDrawing3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1" Type="http://schemas.openxmlformats.org/officeDocument/2006/relationships/vmlDrawing" Target="../drawings/vmlDrawing4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.bin"/><Relationship Id="rId1" Type="http://schemas.openxmlformats.org/officeDocument/2006/relationships/vmlDrawing" Target="../drawings/vmlDrawing5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1" Type="http://schemas.openxmlformats.org/officeDocument/2006/relationships/vmlDrawing" Target="../drawings/vmlDrawing6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Relationship Id="rId1" Type="http://schemas.openxmlformats.org/officeDocument/2006/relationships/vmlDrawing" Target="../drawings/vmlDrawing7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A Second Look At Prolog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2EC8FA4B-AE5B-6742-891A-15A9CDCB5BF0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 advTm="13152"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Unification</a:t>
            </a:r>
          </a:p>
          <a:p>
            <a:r>
              <a:rPr lang="en-US"/>
              <a:t>Three views of Prolog’s execution model</a:t>
            </a:r>
          </a:p>
          <a:p>
            <a:pPr lvl="1"/>
            <a:r>
              <a:rPr lang="en-US"/>
              <a:t>Procedural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Implementational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Abstract</a:t>
            </a:r>
          </a:p>
          <a:p>
            <a:r>
              <a:rPr lang="en-US">
                <a:solidFill>
                  <a:schemeClr val="bg2"/>
                </a:solidFill>
              </a:rPr>
              <a:t>The lighter side of Prolog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698C-D330-D142-A8B5-68471659B88B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Procedural View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way to think of it: each clause is a procedure for proving goals</a:t>
            </a:r>
          </a:p>
          <a:p>
            <a:pPr lvl="1"/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 :- q, r. </a:t>
            </a:r>
            <a:r>
              <a:rPr lang="en-US"/>
              <a:t>– To prove a goal, first unify the goal with 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</a:t>
            </a:r>
            <a:r>
              <a:rPr lang="en-US"/>
              <a:t>, then prove 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q</a:t>
            </a:r>
            <a:r>
              <a:rPr lang="en-US"/>
              <a:t>, then prove 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r</a:t>
            </a:r>
          </a:p>
          <a:p>
            <a:pPr lvl="1"/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s. </a:t>
            </a:r>
            <a:r>
              <a:rPr lang="en-US"/>
              <a:t>– To prove a goal, unify it with 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</a:t>
            </a:r>
          </a:p>
          <a:p>
            <a:r>
              <a:rPr lang="en-US"/>
              <a:t>A proof may involve “calls” to other procedures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A221-6CD4-AE4D-B787-E50408AC6469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Procedural Examples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0BFF-0781-0248-8669-1EF101A30885}" type="slidenum">
              <a:rPr lang="en-US"/>
              <a:pPr/>
              <a:t>12</a:t>
            </a:fld>
            <a:endParaRPr lang="en-US"/>
          </a:p>
        </p:txBody>
      </p:sp>
      <p:sp>
        <p:nvSpPr>
          <p:cNvPr id="615428" name="Text Box 4"/>
          <p:cNvSpPr txBox="1">
            <a:spLocks noChangeArrowheads="1"/>
          </p:cNvSpPr>
          <p:nvPr/>
        </p:nvSpPr>
        <p:spPr bwMode="auto">
          <a:xfrm>
            <a:off x="914400" y="2041525"/>
            <a:ext cx="2438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 :- q, r.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q :- s.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r :- s.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s.</a:t>
            </a:r>
            <a:endParaRPr lang="en-US" sz="2000"/>
          </a:p>
        </p:txBody>
      </p:sp>
      <p:sp>
        <p:nvSpPr>
          <p:cNvPr id="615429" name="Text Box 5"/>
          <p:cNvSpPr txBox="1">
            <a:spLocks noChangeArrowheads="1"/>
          </p:cNvSpPr>
          <p:nvPr/>
        </p:nvSpPr>
        <p:spPr bwMode="auto">
          <a:xfrm>
            <a:off x="914400" y="4708525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 :- p.</a:t>
            </a:r>
          </a:p>
        </p:txBody>
      </p:sp>
      <p:sp>
        <p:nvSpPr>
          <p:cNvPr id="615430" name="Text Box 6"/>
          <p:cNvSpPr txBox="1">
            <a:spLocks noChangeArrowheads="1"/>
          </p:cNvSpPr>
          <p:nvPr/>
        </p:nvSpPr>
        <p:spPr bwMode="auto">
          <a:xfrm>
            <a:off x="3505200" y="47085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boolean p() {return p();}</a:t>
            </a:r>
          </a:p>
        </p:txBody>
      </p:sp>
      <p:sp>
        <p:nvSpPr>
          <p:cNvPr id="615431" name="Text Box 7"/>
          <p:cNvSpPr txBox="1">
            <a:spLocks noChangeArrowheads="1"/>
          </p:cNvSpPr>
          <p:nvPr/>
        </p:nvSpPr>
        <p:spPr bwMode="auto">
          <a:xfrm>
            <a:off x="3505200" y="2041525"/>
            <a:ext cx="5105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boolean p() {return q() &amp;&amp; r();}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boolean q() {return s();}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boolean r() {return s();}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boolean s() {return true;}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304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One complication: backtracking</a:t>
            </a:r>
          </a:p>
          <a:p>
            <a:pPr>
              <a:lnSpc>
                <a:spcPct val="90000"/>
              </a:lnSpc>
            </a:pPr>
            <a:r>
              <a:rPr lang="en-US"/>
              <a:t>Prolog explores all possible targets of each call, until it finds as many successes as the caller requires or runs out of possibilities</a:t>
            </a:r>
          </a:p>
          <a:p>
            <a:pPr>
              <a:lnSpc>
                <a:spcPct val="90000"/>
              </a:lnSpc>
            </a:pPr>
            <a:r>
              <a:rPr lang="en-US"/>
              <a:t>Consider the goal </a:t>
            </a:r>
            <a:r>
              <a:rPr lang="en-US" b="1">
                <a:latin typeface="Courier New" pitchFamily="-110" charset="0"/>
              </a:rPr>
              <a:t>p</a:t>
            </a:r>
            <a:r>
              <a:rPr lang="en-US"/>
              <a:t> here: it succeeds, but only after backtracking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CEC6-3CE9-714E-9040-EBF96A547851}" type="slidenum">
              <a:rPr lang="en-US"/>
              <a:pPr/>
              <a:t>13</a:t>
            </a:fld>
            <a:endParaRPr lang="en-US"/>
          </a:p>
        </p:txBody>
      </p:sp>
      <p:sp>
        <p:nvSpPr>
          <p:cNvPr id="616452" name="Text Box 4"/>
          <p:cNvSpPr txBox="1">
            <a:spLocks noChangeArrowheads="1"/>
          </p:cNvSpPr>
          <p:nvPr/>
        </p:nvSpPr>
        <p:spPr bwMode="auto">
          <a:xfrm>
            <a:off x="3505200" y="4572000"/>
            <a:ext cx="23622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1.  p :- q, r.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2.  q :- s.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3.  q.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4.  r.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5.  s :- 0=1.</a:t>
            </a:r>
            <a:endParaRPr 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02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04900"/>
          </a:xfrm>
        </p:spPr>
        <p:txBody>
          <a:bodyPr/>
          <a:lstStyle/>
          <a:p>
            <a:r>
              <a:rPr lang="en-US"/>
              <a:t>Substitution</a:t>
            </a:r>
          </a:p>
        </p:txBody>
      </p:sp>
      <p:sp>
        <p:nvSpPr>
          <p:cNvPr id="618503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028700"/>
            <a:ext cx="7772400" cy="1257300"/>
          </a:xfrm>
        </p:spPr>
        <p:txBody>
          <a:bodyPr/>
          <a:lstStyle/>
          <a:p>
            <a:r>
              <a:rPr lang="en-US"/>
              <a:t>Another complication: substitution</a:t>
            </a:r>
          </a:p>
          <a:p>
            <a:r>
              <a:rPr lang="en-US"/>
              <a:t>A hidden flow of information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08DE-9401-DC44-B376-2FCCB2D55613}" type="slidenum">
              <a:rPr lang="en-US"/>
              <a:pPr/>
              <a:t>14</a:t>
            </a:fld>
            <a:endParaRPr lang="en-US"/>
          </a:p>
        </p:txBody>
      </p:sp>
      <p:sp>
        <p:nvSpPr>
          <p:cNvPr id="618504" name="Text Box 8"/>
          <p:cNvSpPr txBox="1">
            <a:spLocks noChangeArrowheads="1"/>
          </p:cNvSpPr>
          <p:nvPr/>
        </p:nvSpPr>
        <p:spPr bwMode="auto">
          <a:xfrm>
            <a:off x="990600" y="2590800"/>
            <a:ext cx="35814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ea typeface="Courier New" pitchFamily="-110" charset="0"/>
                <a:cs typeface="Courier New" pitchFamily="-110" charset="0"/>
                <a:sym typeface="Symbol" pitchFamily="-110" charset="2"/>
              </a:rPr>
              <a:t></a:t>
            </a:r>
            <a:r>
              <a:rPr lang="en-US" sz="2000" baseline="-30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1</a:t>
            </a:r>
            <a:r>
              <a:rPr lang="en-US" sz="2000"/>
              <a:t> = MGU(</a:t>
            </a:r>
            <a:r>
              <a:rPr lang="en-US" sz="2000" b="1">
                <a:latin typeface="Courier New" pitchFamily="-110" charset="0"/>
              </a:rPr>
              <a:t>p(f(Y))</a:t>
            </a:r>
            <a:r>
              <a:rPr lang="en-US" sz="2000"/>
              <a:t>,</a:t>
            </a:r>
            <a:r>
              <a:rPr lang="en-US" sz="2000" i="1"/>
              <a:t>t</a:t>
            </a:r>
            <a:r>
              <a:rPr lang="en-US" sz="2000"/>
              <a:t>) is applied to all subsequent conditions in the clause</a:t>
            </a:r>
            <a:endParaRPr lang="en-US" sz="2000" i="1"/>
          </a:p>
        </p:txBody>
      </p:sp>
      <p:sp>
        <p:nvSpPr>
          <p:cNvPr id="618506" name="Text Box 10"/>
          <p:cNvSpPr txBox="1">
            <a:spLocks noChangeArrowheads="1"/>
          </p:cNvSpPr>
          <p:nvPr/>
        </p:nvSpPr>
        <p:spPr bwMode="auto">
          <a:xfrm>
            <a:off x="3733800" y="5080000"/>
            <a:ext cx="358140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ea typeface="Courier New" pitchFamily="-110" charset="0"/>
                <a:cs typeface="Courier New" pitchFamily="-110" charset="0"/>
                <a:sym typeface="Symbol" pitchFamily="-110" charset="2"/>
              </a:rPr>
              <a:t></a:t>
            </a:r>
            <a:r>
              <a:rPr lang="en-US" sz="2000" baseline="-30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2</a:t>
            </a:r>
            <a:r>
              <a:rPr lang="en-US" sz="2000"/>
              <a:t>  = substitution developed by </a:t>
            </a:r>
            <a:r>
              <a:rPr lang="en-US" sz="2000" b="1">
                <a:latin typeface="Courier New" pitchFamily="-110" charset="0"/>
              </a:rPr>
              <a:t>q</a:t>
            </a:r>
            <a:r>
              <a:rPr lang="en-US" sz="2000"/>
              <a:t> to prove </a:t>
            </a:r>
            <a:r>
              <a:rPr lang="en-US" sz="2000">
                <a:solidFill>
                  <a:srgbClr val="000000"/>
                </a:solidFill>
                <a:ea typeface="Courier New" pitchFamily="-110" charset="0"/>
                <a:cs typeface="Courier New" pitchFamily="-110" charset="0"/>
                <a:sym typeface="Symbol" pitchFamily="-110" charset="2"/>
              </a:rPr>
              <a:t></a:t>
            </a:r>
            <a:r>
              <a:rPr lang="en-US" sz="2000" baseline="-30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1</a:t>
            </a:r>
            <a:r>
              <a:rPr lang="en-US" sz="2000"/>
              <a:t>(</a:t>
            </a:r>
            <a:r>
              <a:rPr lang="en-US" sz="2000" b="1">
                <a:latin typeface="Courier New" pitchFamily="-110" charset="0"/>
              </a:rPr>
              <a:t>q(Y)</a:t>
            </a:r>
            <a:r>
              <a:rPr lang="en-US" sz="2000"/>
              <a:t>), is applied to all subsequent conditions in the clause</a:t>
            </a:r>
          </a:p>
        </p:txBody>
      </p:sp>
      <p:sp>
        <p:nvSpPr>
          <p:cNvPr id="618508" name="Text Box 12"/>
          <p:cNvSpPr txBox="1">
            <a:spLocks noChangeArrowheads="1"/>
          </p:cNvSpPr>
          <p:nvPr/>
        </p:nvSpPr>
        <p:spPr bwMode="auto">
          <a:xfrm>
            <a:off x="5486400" y="2209800"/>
            <a:ext cx="3276600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ea typeface="Courier New" pitchFamily="-110" charset="0"/>
                <a:cs typeface="Courier New" pitchFamily="-110" charset="0"/>
                <a:sym typeface="Symbol" pitchFamily="-110" charset="2"/>
              </a:rPr>
              <a:t></a:t>
            </a:r>
            <a:r>
              <a:rPr lang="en-US" sz="2000" baseline="-30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3</a:t>
            </a:r>
            <a:r>
              <a:rPr lang="en-US" sz="2000"/>
              <a:t> = substitution developed by </a:t>
            </a:r>
            <a:r>
              <a:rPr lang="en-US" sz="2000" b="1">
                <a:latin typeface="Courier New" pitchFamily="-110" charset="0"/>
              </a:rPr>
              <a:t>r</a:t>
            </a:r>
            <a:r>
              <a:rPr lang="en-US" sz="2000"/>
              <a:t> to prove </a:t>
            </a:r>
            <a:r>
              <a:rPr lang="en-US" sz="2000">
                <a:solidFill>
                  <a:srgbClr val="000000"/>
                </a:solidFill>
                <a:ea typeface="Courier New" pitchFamily="-110" charset="0"/>
                <a:cs typeface="Courier New" pitchFamily="-110" charset="0"/>
                <a:sym typeface="Symbol" pitchFamily="-110" charset="2"/>
              </a:rPr>
              <a:t></a:t>
            </a:r>
            <a:r>
              <a:rPr lang="en-US" sz="2000" baseline="-30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2</a:t>
            </a:r>
            <a:r>
              <a:rPr lang="en-US" sz="2000"/>
              <a:t>(</a:t>
            </a:r>
            <a:r>
              <a:rPr lang="en-US" sz="2000">
                <a:solidFill>
                  <a:srgbClr val="000000"/>
                </a:solidFill>
                <a:ea typeface="Courier New" pitchFamily="-110" charset="0"/>
                <a:cs typeface="Courier New" pitchFamily="-110" charset="0"/>
                <a:sym typeface="Symbol" pitchFamily="-110" charset="2"/>
              </a:rPr>
              <a:t></a:t>
            </a:r>
            <a:r>
              <a:rPr lang="en-US" sz="2000" baseline="-30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1</a:t>
            </a:r>
            <a:r>
              <a:rPr lang="en-US" sz="2000"/>
              <a:t>(</a:t>
            </a:r>
            <a:r>
              <a:rPr lang="en-US" sz="2000" b="1">
                <a:latin typeface="Courier New" pitchFamily="-110" charset="0"/>
              </a:rPr>
              <a:t>r(Y)</a:t>
            </a:r>
            <a:r>
              <a:rPr lang="en-US" sz="2000"/>
              <a:t>))</a:t>
            </a:r>
          </a:p>
          <a:p>
            <a:pPr>
              <a:spcBef>
                <a:spcPct val="50000"/>
              </a:spcBef>
            </a:pPr>
            <a:r>
              <a:rPr lang="en-US" sz="2000"/>
              <a:t>combined substitution is returned to caller </a:t>
            </a:r>
          </a:p>
          <a:p>
            <a:pPr>
              <a:spcBef>
                <a:spcPct val="50000"/>
              </a:spcBef>
            </a:pPr>
            <a:r>
              <a:rPr lang="en-US" sz="2000"/>
              <a:t>term proved: </a:t>
            </a:r>
            <a:r>
              <a:rPr lang="en-US" sz="2000">
                <a:solidFill>
                  <a:srgbClr val="000000"/>
                </a:solidFill>
                <a:ea typeface="Courier New" pitchFamily="-110" charset="0"/>
                <a:cs typeface="Courier New" pitchFamily="-110" charset="0"/>
                <a:sym typeface="Symbol" pitchFamily="-110" charset="2"/>
              </a:rPr>
              <a:t></a:t>
            </a:r>
            <a:r>
              <a:rPr lang="en-US" sz="2000" baseline="-30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3</a:t>
            </a:r>
            <a:r>
              <a:rPr lang="en-US" sz="2000"/>
              <a:t>(</a:t>
            </a:r>
            <a:r>
              <a:rPr lang="en-US" sz="2000">
                <a:solidFill>
                  <a:srgbClr val="000000"/>
                </a:solidFill>
                <a:ea typeface="Courier New" pitchFamily="-110" charset="0"/>
                <a:cs typeface="Courier New" pitchFamily="-110" charset="0"/>
                <a:sym typeface="Symbol" pitchFamily="-110" charset="2"/>
              </a:rPr>
              <a:t></a:t>
            </a:r>
            <a:r>
              <a:rPr lang="en-US" sz="2000" baseline="-30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2</a:t>
            </a:r>
            <a:r>
              <a:rPr lang="en-US" sz="2000"/>
              <a:t>(</a:t>
            </a:r>
            <a:r>
              <a:rPr lang="en-US" sz="2000">
                <a:solidFill>
                  <a:srgbClr val="000000"/>
                </a:solidFill>
                <a:ea typeface="Courier New" pitchFamily="-110" charset="0"/>
                <a:cs typeface="Courier New" pitchFamily="-110" charset="0"/>
                <a:sym typeface="Symbol" pitchFamily="-110" charset="2"/>
              </a:rPr>
              <a:t></a:t>
            </a:r>
            <a:r>
              <a:rPr lang="en-US" sz="2000" baseline="-30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1</a:t>
            </a:r>
            <a:r>
              <a:rPr lang="en-US" sz="2000"/>
              <a:t>(</a:t>
            </a:r>
            <a:r>
              <a:rPr lang="en-US" sz="2000" i="1"/>
              <a:t>t</a:t>
            </a:r>
            <a:r>
              <a:rPr lang="en-US" sz="2000"/>
              <a:t>)))</a:t>
            </a:r>
          </a:p>
        </p:txBody>
      </p:sp>
      <p:sp>
        <p:nvSpPr>
          <p:cNvPr id="618510" name="Text Box 14"/>
          <p:cNvSpPr txBox="1">
            <a:spLocks noChangeArrowheads="1"/>
          </p:cNvSpPr>
          <p:nvPr/>
        </p:nvSpPr>
        <p:spPr bwMode="auto">
          <a:xfrm>
            <a:off x="838200" y="4648200"/>
            <a:ext cx="13716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original goal term </a:t>
            </a:r>
            <a:r>
              <a:rPr lang="en-US" sz="2000" i="1"/>
              <a:t>t</a:t>
            </a:r>
          </a:p>
        </p:txBody>
      </p:sp>
      <p:cxnSp>
        <p:nvCxnSpPr>
          <p:cNvPr id="618514" name="AutoShape 18"/>
          <p:cNvCxnSpPr>
            <a:cxnSpLocks noChangeShapeType="1"/>
            <a:stCxn id="618510" idx="1"/>
            <a:endCxn id="618522" idx="1"/>
          </p:cNvCxnSpPr>
          <p:nvPr/>
        </p:nvCxnSpPr>
        <p:spPr bwMode="auto">
          <a:xfrm rot="10800000" flipH="1">
            <a:off x="838200" y="4389438"/>
            <a:ext cx="1676400" cy="614362"/>
          </a:xfrm>
          <a:prstGeom prst="curvedConnector3">
            <a:avLst>
              <a:gd name="adj1" fmla="val -13634"/>
            </a:avLst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618515" name="AutoShape 19"/>
          <p:cNvCxnSpPr>
            <a:cxnSpLocks noChangeShapeType="1"/>
            <a:stCxn id="618504" idx="1"/>
            <a:endCxn id="618522" idx="3"/>
          </p:cNvCxnSpPr>
          <p:nvPr/>
        </p:nvCxnSpPr>
        <p:spPr bwMode="auto">
          <a:xfrm rot="10800000" flipH="1" flipV="1">
            <a:off x="990600" y="3098800"/>
            <a:ext cx="2743200" cy="1290638"/>
          </a:xfrm>
          <a:prstGeom prst="curvedConnector5">
            <a:avLst>
              <a:gd name="adj1" fmla="val -8333"/>
              <a:gd name="adj2" fmla="val 60884"/>
              <a:gd name="adj3" fmla="val 108333"/>
            </a:avLst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</p:spPr>
      </p:cxnSp>
      <p:cxnSp>
        <p:nvCxnSpPr>
          <p:cNvPr id="618516" name="AutoShape 20"/>
          <p:cNvCxnSpPr>
            <a:cxnSpLocks noChangeShapeType="1"/>
            <a:stCxn id="618506" idx="1"/>
            <a:endCxn id="618518" idx="3"/>
          </p:cNvCxnSpPr>
          <p:nvPr/>
        </p:nvCxnSpPr>
        <p:spPr bwMode="auto">
          <a:xfrm rot="10800000" flipH="1">
            <a:off x="3733800" y="4427538"/>
            <a:ext cx="1524000" cy="1312862"/>
          </a:xfrm>
          <a:prstGeom prst="curvedConnector5">
            <a:avLst>
              <a:gd name="adj1" fmla="val -15000"/>
              <a:gd name="adj2" fmla="val 64935"/>
              <a:gd name="adj3" fmla="val 115000"/>
            </a:avLst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</p:spPr>
      </p:cxnSp>
      <p:cxnSp>
        <p:nvCxnSpPr>
          <p:cNvPr id="618520" name="AutoShape 24"/>
          <p:cNvCxnSpPr>
            <a:cxnSpLocks noChangeShapeType="1"/>
            <a:stCxn id="618504" idx="3"/>
            <a:endCxn id="618518" idx="1"/>
          </p:cNvCxnSpPr>
          <p:nvPr/>
        </p:nvCxnSpPr>
        <p:spPr bwMode="auto">
          <a:xfrm flipH="1">
            <a:off x="4495800" y="3098800"/>
            <a:ext cx="76200" cy="1328738"/>
          </a:xfrm>
          <a:prstGeom prst="curvedConnector5">
            <a:avLst>
              <a:gd name="adj1" fmla="val -300000"/>
              <a:gd name="adj2" fmla="val 59019"/>
              <a:gd name="adj3" fmla="val 400000"/>
            </a:avLst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618521" name="AutoShape 25"/>
          <p:cNvCxnSpPr>
            <a:cxnSpLocks noChangeShapeType="1"/>
            <a:stCxn id="618506" idx="3"/>
            <a:endCxn id="618519" idx="1"/>
          </p:cNvCxnSpPr>
          <p:nvPr/>
        </p:nvCxnSpPr>
        <p:spPr bwMode="auto">
          <a:xfrm flipH="1" flipV="1">
            <a:off x="5867400" y="4427538"/>
            <a:ext cx="1447800" cy="1312862"/>
          </a:xfrm>
          <a:prstGeom prst="curvedConnector5">
            <a:avLst>
              <a:gd name="adj1" fmla="val -15792"/>
              <a:gd name="adj2" fmla="val 65056"/>
              <a:gd name="adj3" fmla="val 115792"/>
            </a:avLst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sp>
        <p:nvSpPr>
          <p:cNvPr id="618500" name="Text Box 4"/>
          <p:cNvSpPr txBox="1">
            <a:spLocks noChangeArrowheads="1"/>
          </p:cNvSpPr>
          <p:nvPr/>
        </p:nvSpPr>
        <p:spPr bwMode="auto">
          <a:xfrm>
            <a:off x="2514600" y="4160838"/>
            <a:ext cx="487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p(f(Y))  :-  q(Y)  ,  r(Y)   .</a:t>
            </a:r>
          </a:p>
        </p:txBody>
      </p:sp>
      <p:cxnSp>
        <p:nvCxnSpPr>
          <p:cNvPr id="618517" name="AutoShape 21"/>
          <p:cNvCxnSpPr>
            <a:cxnSpLocks noChangeShapeType="1"/>
            <a:stCxn id="618519" idx="3"/>
            <a:endCxn id="618508" idx="2"/>
          </p:cNvCxnSpPr>
          <p:nvPr/>
        </p:nvCxnSpPr>
        <p:spPr bwMode="auto">
          <a:xfrm flipV="1">
            <a:off x="6629400" y="4140200"/>
            <a:ext cx="495300" cy="287338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sp>
        <p:nvSpPr>
          <p:cNvPr id="618518" name="Rectangle 22"/>
          <p:cNvSpPr>
            <a:spLocks noChangeArrowheads="1"/>
          </p:cNvSpPr>
          <p:nvPr/>
        </p:nvSpPr>
        <p:spPr bwMode="auto">
          <a:xfrm>
            <a:off x="4495800" y="4160838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8519" name="Rectangle 23"/>
          <p:cNvSpPr>
            <a:spLocks noChangeArrowheads="1"/>
          </p:cNvSpPr>
          <p:nvPr/>
        </p:nvSpPr>
        <p:spPr bwMode="auto">
          <a:xfrm>
            <a:off x="5867400" y="4160838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8522" name="Rectangle 26"/>
          <p:cNvSpPr>
            <a:spLocks noChangeArrowheads="1"/>
          </p:cNvSpPr>
          <p:nvPr/>
        </p:nvSpPr>
        <p:spPr bwMode="auto">
          <a:xfrm>
            <a:off x="2514600" y="4160838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Unification</a:t>
            </a:r>
          </a:p>
          <a:p>
            <a:r>
              <a:rPr lang="en-US"/>
              <a:t>Three views of Prolog’s execution model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Procedural</a:t>
            </a:r>
          </a:p>
          <a:p>
            <a:pPr lvl="1"/>
            <a:r>
              <a:rPr lang="en-US"/>
              <a:t>Implementational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Abstract</a:t>
            </a:r>
          </a:p>
          <a:p>
            <a:r>
              <a:rPr lang="en-US">
                <a:solidFill>
                  <a:schemeClr val="bg2"/>
                </a:solidFill>
              </a:rPr>
              <a:t>The lighter side of Prolog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68D6-FCB9-5647-A607-DFBD46FCA9AC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Resolution</a:t>
            </a:r>
          </a:p>
        </p:txBody>
      </p:sp>
      <p:sp>
        <p:nvSpPr>
          <p:cNvPr id="622598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2743200"/>
          </a:xfrm>
        </p:spPr>
        <p:txBody>
          <a:bodyPr/>
          <a:lstStyle/>
          <a:p>
            <a:r>
              <a:rPr lang="en-US"/>
              <a:t>The hardwired inference step</a:t>
            </a:r>
          </a:p>
          <a:p>
            <a:r>
              <a:rPr lang="en-US"/>
              <a:t>A clause is represented as a list of terms (a list of one term, if it is a fact)</a:t>
            </a:r>
          </a:p>
          <a:p>
            <a:r>
              <a:rPr lang="en-US"/>
              <a:t>Resolution step applies one clause, once, to make progress on a list of goal terms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457C-2053-D84E-8528-8CC0C0C8E4FB}" type="slidenum">
              <a:rPr lang="en-US"/>
              <a:pPr/>
              <a:t>16</a:t>
            </a:fld>
            <a:endParaRPr lang="en-US"/>
          </a:p>
        </p:txBody>
      </p:sp>
      <p:sp>
        <p:nvSpPr>
          <p:cNvPr id="622596" name="Text Box 4"/>
          <p:cNvSpPr txBox="1">
            <a:spLocks noChangeArrowheads="1"/>
          </p:cNvSpPr>
          <p:nvPr/>
        </p:nvSpPr>
        <p:spPr bwMode="auto">
          <a:xfrm>
            <a:off x="762000" y="4724400"/>
            <a:ext cx="78486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function 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resolution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(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clause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, 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goals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):</a:t>
            </a:r>
            <a:r>
              <a:rPr lang="en-US" b="1">
                <a:solidFill>
                  <a:srgbClr val="000000"/>
                </a:solidFill>
                <a:latin typeface="Arial Unicode MS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b="1">
                <a:solidFill>
                  <a:srgbClr val="000000"/>
                </a:solidFill>
                <a:latin typeface="Arial Unicode MS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let 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sub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 = the MGU of head(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clause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 and head(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goals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return 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sub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(tail(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clause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 concatenated with tail(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goals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))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Resolution Example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8471-329B-DB4C-A5EB-012EAE447841}" type="slidenum">
              <a:rPr lang="en-US"/>
              <a:pPr/>
              <a:t>17</a:t>
            </a:fld>
            <a:endParaRPr lang="en-US"/>
          </a:p>
        </p:txBody>
      </p:sp>
      <p:sp>
        <p:nvSpPr>
          <p:cNvPr id="672772" name="Text Box 4"/>
          <p:cNvSpPr txBox="1">
            <a:spLocks noChangeArrowheads="1"/>
          </p:cNvSpPr>
          <p:nvPr/>
        </p:nvSpPr>
        <p:spPr bwMode="auto">
          <a:xfrm>
            <a:off x="762000" y="4724400"/>
            <a:ext cx="78486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function 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resolution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(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clause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, 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goals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):</a:t>
            </a:r>
            <a:r>
              <a:rPr lang="en-US" b="1">
                <a:solidFill>
                  <a:srgbClr val="000000"/>
                </a:solidFill>
                <a:latin typeface="Arial Unicode MS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b="1">
                <a:solidFill>
                  <a:srgbClr val="000000"/>
                </a:solidFill>
                <a:latin typeface="Arial Unicode MS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let 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sub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 = the MGU of head(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clause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 and head(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goals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return 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sub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(tail(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clause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 concatenated with tail(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goals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))</a:t>
            </a:r>
            <a:endParaRPr lang="en-US"/>
          </a:p>
        </p:txBody>
      </p:sp>
      <p:sp>
        <p:nvSpPr>
          <p:cNvPr id="672775" name="Text Box 7"/>
          <p:cNvSpPr txBox="1">
            <a:spLocks noChangeArrowheads="1"/>
          </p:cNvSpPr>
          <p:nvPr/>
        </p:nvSpPr>
        <p:spPr bwMode="auto">
          <a:xfrm>
            <a:off x="914400" y="1371600"/>
            <a:ext cx="8001000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Given this list of goal terms:</a:t>
            </a:r>
            <a:br>
              <a:rPr lang="en-US"/>
            </a:br>
            <a:r>
              <a:rPr lang="en-US"/>
              <a:t>	</a:t>
            </a: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[p(X),s(X)]</a:t>
            </a:r>
            <a:r>
              <a:rPr lang="en-US"/>
              <a:t/>
            </a:r>
            <a:br>
              <a:rPr lang="en-US"/>
            </a:br>
            <a:r>
              <a:rPr lang="en-US"/>
              <a:t>And this rule to apply:</a:t>
            </a:r>
            <a:br>
              <a:rPr lang="en-US"/>
            </a:br>
            <a:r>
              <a:rPr lang="en-US"/>
              <a:t>	</a:t>
            </a: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p(f(Y)) :- q(Y), r(Y).</a:t>
            </a:r>
            <a:r>
              <a:rPr lang="en-US"/>
              <a:t/>
            </a:r>
            <a:br>
              <a:rPr lang="en-US"/>
            </a:br>
            <a:r>
              <a:rPr lang="en-US"/>
              <a:t>The MGU of the heads is 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{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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f(Y)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}</a:t>
            </a:r>
            <a:r>
              <a:rPr lang="en-US"/>
              <a:t>, and we get:</a:t>
            </a:r>
            <a:br>
              <a:rPr lang="en-US"/>
            </a:br>
            <a:r>
              <a:rPr lang="en-US"/>
              <a:t>	 </a:t>
            </a: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resolution([p(f(Y)),q(Y),r(Y)], [p(X),s(X)])</a:t>
            </a:r>
            <a:r>
              <a:rPr lang="en-US" sz="2000" b="1"/>
              <a:t> </a:t>
            </a:r>
            <a:br>
              <a:rPr lang="en-US" sz="2000" b="1"/>
            </a:br>
            <a:r>
              <a:rPr lang="en-US" sz="2000" b="1"/>
              <a:t>		= </a:t>
            </a: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[q(Y),r(Y),s(f(Y))]</a:t>
            </a:r>
            <a:r>
              <a:rPr lang="en-US" sz="2000" b="1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Prolog Interpreter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5548-F3C0-0A46-87EB-03EBAF426C9F}" type="slidenum">
              <a:rPr lang="en-US"/>
              <a:pPr/>
              <a:t>18</a:t>
            </a:fld>
            <a:endParaRPr lang="en-US"/>
          </a:p>
        </p:txBody>
      </p:sp>
      <p:sp>
        <p:nvSpPr>
          <p:cNvPr id="623620" name="Text Box 4"/>
          <p:cNvSpPr txBox="1">
            <a:spLocks noChangeArrowheads="1"/>
          </p:cNvSpPr>
          <p:nvPr/>
        </p:nvSpPr>
        <p:spPr bwMode="auto">
          <a:xfrm>
            <a:off x="533400" y="1828800"/>
            <a:ext cx="838200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function 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solve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(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goals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</a:t>
            </a:r>
            <a:b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if 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goals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 is empty then 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succeed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()</a:t>
            </a:r>
            <a:r>
              <a:rPr lang="en-US" b="1">
                <a:solidFill>
                  <a:srgbClr val="000000"/>
                </a:solidFill>
                <a:latin typeface="Arial Unicode MS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b="1">
                <a:solidFill>
                  <a:srgbClr val="000000"/>
                </a:solidFill>
                <a:latin typeface="Arial Unicode MS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else for each clause 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c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 in the program, in order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if head(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c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 does not unify with head(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goals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 then do nothing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else 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solve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(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resolution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(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c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, 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goals</a:t>
            </a:r>
            <a:r>
              <a:rPr lang="en-US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657600"/>
            <a:ext cx="7772400" cy="2514600"/>
          </a:xfrm>
        </p:spPr>
        <p:txBody>
          <a:bodyPr/>
          <a:lstStyle/>
          <a:p>
            <a:r>
              <a:rPr lang="en-US" b="1">
                <a:latin typeface="Courier New" pitchFamily="-110" charset="0"/>
              </a:rPr>
              <a:t>solve</a:t>
            </a:r>
            <a:r>
              <a:rPr lang="en-US"/>
              <a:t> tries each of the four clauses in turn</a:t>
            </a:r>
          </a:p>
          <a:p>
            <a:pPr lvl="1"/>
            <a:r>
              <a:rPr lang="en-US"/>
              <a:t>The first works, so it calls itself recursively on the result of the resolution step (not shown yet)</a:t>
            </a:r>
          </a:p>
          <a:p>
            <a:pPr lvl="1"/>
            <a:r>
              <a:rPr lang="en-US"/>
              <a:t>The other three do not work: heads do not unify with the first goal term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939A-2194-7D49-95D9-987C77B5B0B0}" type="slidenum">
              <a:rPr lang="en-US"/>
              <a:pPr/>
              <a:t>19</a:t>
            </a:fld>
            <a:endParaRPr lang="en-US"/>
          </a:p>
        </p:txBody>
      </p:sp>
      <p:sp>
        <p:nvSpPr>
          <p:cNvPr id="624644" name="Text Box 4"/>
          <p:cNvSpPr txBox="1">
            <a:spLocks noChangeArrowheads="1"/>
          </p:cNvSpPr>
          <p:nvPr/>
        </p:nvSpPr>
        <p:spPr bwMode="auto">
          <a:xfrm>
            <a:off x="838200" y="457200"/>
            <a:ext cx="42672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ea typeface="Courier New" pitchFamily="-110" charset="0"/>
                <a:cs typeface="Courier New" pitchFamily="-110" charset="0"/>
              </a:rPr>
              <a:t>Program: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1.  p(f(Y)) :-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 q(Y),r(Y).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2.  q(g(Z)).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3.  q(h(Z)).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4.  r(h(a)).</a:t>
            </a:r>
          </a:p>
        </p:txBody>
      </p:sp>
      <p:sp>
        <p:nvSpPr>
          <p:cNvPr id="624645" name="Text Box 5"/>
          <p:cNvSpPr txBox="1">
            <a:spLocks noChangeArrowheads="1"/>
          </p:cNvSpPr>
          <p:nvPr/>
        </p:nvSpPr>
        <p:spPr bwMode="auto">
          <a:xfrm>
            <a:off x="4191000" y="457200"/>
            <a:ext cx="35814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A partial trace for query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p(X)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solve([</a:t>
            </a:r>
            <a:r>
              <a:rPr lang="en-US" sz="2000" b="1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p(X)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])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1. solve([q(Y),r(Y)])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…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2.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3.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4.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Unification</a:t>
            </a:r>
          </a:p>
          <a:p>
            <a:r>
              <a:rPr lang="en-US"/>
              <a:t>Three views of Prolog’s execution model</a:t>
            </a:r>
          </a:p>
          <a:p>
            <a:pPr lvl="1"/>
            <a:r>
              <a:rPr lang="en-US"/>
              <a:t>Procedural</a:t>
            </a:r>
          </a:p>
          <a:p>
            <a:pPr lvl="1"/>
            <a:r>
              <a:rPr lang="en-US"/>
              <a:t>Implementational</a:t>
            </a:r>
          </a:p>
          <a:p>
            <a:pPr lvl="1"/>
            <a:r>
              <a:rPr lang="en-US"/>
              <a:t>Abstract</a:t>
            </a:r>
          </a:p>
          <a:p>
            <a:r>
              <a:rPr lang="en-US"/>
              <a:t>The lighter side of Prolog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A9FE-FA94-7E4C-9C3A-42413A3B9D5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4B24-005C-4C4D-8776-1D532EEE4AA8}" type="slidenum">
              <a:rPr lang="en-US"/>
              <a:pPr/>
              <a:t>20</a:t>
            </a:fld>
            <a:endParaRPr lang="en-US"/>
          </a:p>
        </p:txBody>
      </p:sp>
      <p:sp>
        <p:nvSpPr>
          <p:cNvPr id="673795" name="Text Box 3"/>
          <p:cNvSpPr txBox="1">
            <a:spLocks noChangeArrowheads="1"/>
          </p:cNvSpPr>
          <p:nvPr/>
        </p:nvSpPr>
        <p:spPr bwMode="auto">
          <a:xfrm>
            <a:off x="838200" y="457200"/>
            <a:ext cx="42672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ea typeface="Courier New" pitchFamily="-110" charset="0"/>
                <a:cs typeface="Courier New" pitchFamily="-110" charset="0"/>
              </a:rPr>
              <a:t>Program: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1.  p(f(Y)) :-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 q(Y),r(Y).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2.  q(g(Z)).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3.  q(h(Z)).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4.  r(h(a)).</a:t>
            </a:r>
          </a:p>
        </p:txBody>
      </p:sp>
      <p:sp>
        <p:nvSpPr>
          <p:cNvPr id="673796" name="Text Box 4"/>
          <p:cNvSpPr txBox="1">
            <a:spLocks noChangeArrowheads="1"/>
          </p:cNvSpPr>
          <p:nvPr/>
        </p:nvSpPr>
        <p:spPr bwMode="auto">
          <a:xfrm>
            <a:off x="4191000" y="457200"/>
            <a:ext cx="449580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A partial trace for query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p(X)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, expanded: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solve([</a:t>
            </a:r>
            <a:r>
              <a:rPr lang="en-US" sz="2000" b="1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p(X)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])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1. solve([</a:t>
            </a:r>
            <a:r>
              <a:rPr lang="en-US" sz="2000" b="1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q(Y)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,r(Y)])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1.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2. solve([r(g(Z))])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 …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3. solve([r(h(Z))])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 …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4.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b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2.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3.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4.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3C7E-61F8-8944-8D6D-66851C8E4E0E}" type="slidenum">
              <a:rPr lang="en-US"/>
              <a:pPr/>
              <a:t>21</a:t>
            </a:fld>
            <a:endParaRPr lang="en-US"/>
          </a:p>
        </p:txBody>
      </p:sp>
      <p:sp>
        <p:nvSpPr>
          <p:cNvPr id="674818" name="Text Box 2"/>
          <p:cNvSpPr txBox="1">
            <a:spLocks noChangeArrowheads="1"/>
          </p:cNvSpPr>
          <p:nvPr/>
        </p:nvSpPr>
        <p:spPr bwMode="auto">
          <a:xfrm>
            <a:off x="838200" y="457200"/>
            <a:ext cx="32004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ea typeface="Courier New" pitchFamily="-110" charset="0"/>
                <a:cs typeface="Courier New" pitchFamily="-110" charset="0"/>
              </a:rPr>
              <a:t>Program: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1.  p(f(Y)) :-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 q(Y),r(Y).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2.  q(g(Z)).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3.  q(h(Z)).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4.  r(h(a)).</a:t>
            </a:r>
          </a:p>
        </p:txBody>
      </p:sp>
      <p:sp>
        <p:nvSpPr>
          <p:cNvPr id="674819" name="Text Box 3"/>
          <p:cNvSpPr txBox="1">
            <a:spLocks noChangeArrowheads="1"/>
          </p:cNvSpPr>
          <p:nvPr/>
        </p:nvSpPr>
        <p:spPr bwMode="auto">
          <a:xfrm>
            <a:off x="4191000" y="457200"/>
            <a:ext cx="4572000" cy="573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A complete trace for query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p(X)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solve([</a:t>
            </a:r>
            <a:r>
              <a:rPr lang="en-US" sz="2000" b="1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p(X)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])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1. solve([</a:t>
            </a:r>
            <a:r>
              <a:rPr lang="en-US" sz="2000" b="1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q(Y)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,r(Y)])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1.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2. solve([</a:t>
            </a:r>
            <a:r>
              <a:rPr lang="en-US" sz="2000" b="1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r(g(Z))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])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1.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2.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3.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4.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3. solve([</a:t>
            </a:r>
            <a:r>
              <a:rPr lang="en-US" sz="2000" b="1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r(h(Z))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])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1.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2.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3.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4. solve([]) 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—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success!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4.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2.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3.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4.</a:t>
            </a:r>
            <a:r>
              <a:rPr lang="en-US" sz="2000" b="1" i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Collecting The Substitutions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419600"/>
            <a:ext cx="7772400" cy="1676400"/>
          </a:xfrm>
        </p:spPr>
        <p:txBody>
          <a:bodyPr/>
          <a:lstStyle/>
          <a:p>
            <a:r>
              <a:rPr lang="en-US"/>
              <a:t>Modified to pass original query along and apply all substitutions to it</a:t>
            </a:r>
          </a:p>
          <a:p>
            <a:r>
              <a:rPr lang="en-US"/>
              <a:t>Proved instance is passed to </a:t>
            </a:r>
            <a:r>
              <a:rPr lang="en-US" b="1">
                <a:latin typeface="Courier New" pitchFamily="-110" charset="0"/>
              </a:rPr>
              <a:t>succeed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5EA-B0C6-3B42-9194-9E25A9A5066A}" type="slidenum">
              <a:rPr lang="en-US"/>
              <a:pPr/>
              <a:t>22</a:t>
            </a:fld>
            <a:endParaRPr lang="en-US"/>
          </a:p>
        </p:txBody>
      </p:sp>
      <p:sp>
        <p:nvSpPr>
          <p:cNvPr id="628740" name="Text Box 4"/>
          <p:cNvSpPr txBox="1">
            <a:spLocks noChangeArrowheads="1"/>
          </p:cNvSpPr>
          <p:nvPr/>
        </p:nvSpPr>
        <p:spPr bwMode="auto">
          <a:xfrm>
            <a:off x="609600" y="1447800"/>
            <a:ext cx="8153400" cy="269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function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resolution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(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clause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,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goals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,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query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):</a:t>
            </a:r>
            <a:r>
              <a:rPr lang="en-US" sz="2000" b="1">
                <a:solidFill>
                  <a:srgbClr val="000000"/>
                </a:solidFill>
                <a:latin typeface="Arial Unicode MS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Arial Unicode MS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let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sub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 = the MGU of head(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clause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 and head(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goals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return (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sub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(tail(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clause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 concatenated with tail(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goals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)),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sub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(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query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))</a:t>
            </a:r>
            <a:endParaRPr lang="en-US" sz="2000" b="1">
              <a:solidFill>
                <a:srgbClr val="000000"/>
              </a:solidFill>
              <a:latin typeface="Courier New" pitchFamily="-110" charset="0"/>
              <a:ea typeface="Courier New" pitchFamily="-110" charset="0"/>
              <a:cs typeface="Courier New" pitchFamily="-110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function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solve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(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goals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,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query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</a:t>
            </a:r>
            <a:b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if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goals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 is empty then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succeed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(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query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</a:t>
            </a:r>
            <a:r>
              <a:rPr lang="en-US" sz="2000" b="1">
                <a:solidFill>
                  <a:srgbClr val="000000"/>
                </a:solidFill>
                <a:latin typeface="Arial Unicode MS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Arial Unicode MS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else for each clause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c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 in the program, in order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if head(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c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 does not unify with head(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goals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 then do nothing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else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solve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(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resolution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(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c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,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goals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,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query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))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2D-D826-FD4B-B1FF-6EA5675EEC56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675842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32004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ea typeface="Courier New" pitchFamily="-110" charset="0"/>
                <a:cs typeface="Courier New" pitchFamily="-110" charset="0"/>
              </a:rPr>
              <a:t>Program: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1.  p(f(Y)) :-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 q(Y),r(Y).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2.  q(g(Z)).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3.  q(h(Z)).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4.  r(h(a)).</a:t>
            </a:r>
          </a:p>
        </p:txBody>
      </p:sp>
      <p:sp>
        <p:nvSpPr>
          <p:cNvPr id="675843" name="Text Box 3"/>
          <p:cNvSpPr txBox="1">
            <a:spLocks noChangeArrowheads="1"/>
          </p:cNvSpPr>
          <p:nvPr/>
        </p:nvSpPr>
        <p:spPr bwMode="auto">
          <a:xfrm>
            <a:off x="3429000" y="457200"/>
            <a:ext cx="5715000" cy="573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A complete trace for query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p(X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solve([</a:t>
            </a:r>
            <a:r>
              <a:rPr lang="en-US" sz="2000" b="1" dirty="0" err="1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p(X)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],p(X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))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1.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solve([</a:t>
            </a:r>
            <a:r>
              <a:rPr lang="en-US" sz="2000" b="1" dirty="0" err="1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q(Y)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,r(Y)],p(f(Y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)))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1.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2.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solve([</a:t>
            </a:r>
            <a:r>
              <a:rPr lang="en-US" sz="2000" b="1" dirty="0" err="1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r(g(Z))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],p(f(g(Z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))))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1.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2.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3.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4.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3.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solve([</a:t>
            </a:r>
            <a:r>
              <a:rPr lang="en-US" sz="2000" b="1" dirty="0" err="1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r(h(Z))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],p(f(h(Z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))))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1.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2.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3.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4.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solve([],</a:t>
            </a:r>
            <a:r>
              <a:rPr lang="en-US" sz="2000" b="1" dirty="0" err="1">
                <a:solidFill>
                  <a:schemeClr val="hlink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p(f(h</a:t>
            </a:r>
            <a:r>
              <a:rPr lang="en-US" sz="2000" b="1" dirty="0" err="1" smtClean="0">
                <a:solidFill>
                  <a:schemeClr val="hlink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(a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</a:t>
            </a:r>
            <a:r>
              <a:rPr lang="en-US" sz="2000" b="1" dirty="0">
                <a:solidFill>
                  <a:schemeClr val="hlink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))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4.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2.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3.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4.</a:t>
            </a:r>
            <a:r>
              <a:rPr lang="en-US" sz="2000" b="1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nothing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Prolog Interpreters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interpreter just shown is how early Prolog implementations worked</a:t>
            </a:r>
          </a:p>
          <a:p>
            <a:r>
              <a:rPr lang="en-US"/>
              <a:t>All Prolog implementations must do things in that order, but most now accomplish it by a completely different (compiled) technique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6AD1-FAB6-0943-98DB-5B45FCF8EA11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Unification</a:t>
            </a:r>
          </a:p>
          <a:p>
            <a:r>
              <a:rPr lang="en-US"/>
              <a:t>Three views of Prolog’s execution model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Procedural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Implementational</a:t>
            </a:r>
          </a:p>
          <a:p>
            <a:pPr lvl="1"/>
            <a:r>
              <a:rPr lang="en-US"/>
              <a:t>Abstract</a:t>
            </a:r>
          </a:p>
          <a:p>
            <a:r>
              <a:rPr lang="en-US">
                <a:solidFill>
                  <a:schemeClr val="bg2"/>
                </a:solidFill>
              </a:rPr>
              <a:t>The lighter side of Prolog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2118-228B-BD44-8F29-7229F6938A56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Trees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want to talk about the order of operations, without pinning down the implementation technique</a:t>
            </a:r>
          </a:p>
          <a:p>
            <a:r>
              <a:rPr lang="en-US"/>
              <a:t>Proof trees capture the order of traces of </a:t>
            </a:r>
            <a:r>
              <a:rPr lang="en-US" b="1">
                <a:latin typeface="Courier New" pitchFamily="-110" charset="0"/>
              </a:rPr>
              <a:t>prove</a:t>
            </a:r>
            <a:r>
              <a:rPr lang="en-US"/>
              <a:t>, without the code:</a:t>
            </a:r>
          </a:p>
          <a:p>
            <a:pPr lvl="1"/>
            <a:r>
              <a:rPr lang="en-US"/>
              <a:t>Root is original query</a:t>
            </a:r>
          </a:p>
          <a:p>
            <a:pPr lvl="1"/>
            <a:r>
              <a:rPr lang="en-US"/>
              <a:t>Nodes are lists of goal terms, with one child for each clause in the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280C-B155-A841-82BC-55A6DE5C21A9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BFAE-B73D-8945-838D-E7BC00603029}" type="slidenum">
              <a:rPr lang="en-US"/>
              <a:pPr/>
              <a:t>27</a:t>
            </a:fld>
            <a:endParaRPr lang="en-US"/>
          </a:p>
        </p:txBody>
      </p:sp>
      <p:sp>
        <p:nvSpPr>
          <p:cNvPr id="631813" name="Rectangle 5"/>
          <p:cNvSpPr>
            <a:spLocks noChangeArrowheads="1"/>
          </p:cNvSpPr>
          <p:nvPr/>
        </p:nvSpPr>
        <p:spPr bwMode="auto">
          <a:xfrm>
            <a:off x="1952625" y="1909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1812" name="Object 4"/>
          <p:cNvGraphicFramePr>
            <a:graphicFrameLocks noChangeAspect="1"/>
          </p:cNvGraphicFramePr>
          <p:nvPr/>
        </p:nvGraphicFramePr>
        <p:xfrm>
          <a:off x="1225550" y="1368425"/>
          <a:ext cx="6859588" cy="3995738"/>
        </p:xfrm>
        <a:graphic>
          <a:graphicData uri="http://schemas.openxmlformats.org/presentationml/2006/ole">
            <p:oleObj spid="_x0000_s631812" name="Microsoft Draw Drawing" r:id="rId3" imgW="5228280" imgH="304164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Simplifying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Children of a node represent clauses </a:t>
            </a:r>
          </a:p>
          <a:p>
            <a:r>
              <a:rPr lang="en-US"/>
              <a:t>They appear in the order they occur in the program</a:t>
            </a:r>
          </a:p>
          <a:p>
            <a:r>
              <a:rPr lang="en-US"/>
              <a:t>Once this is understood, we can eliminate the </a:t>
            </a:r>
            <a:r>
              <a:rPr lang="en-US" i="1"/>
              <a:t>nothing</a:t>
            </a:r>
            <a:r>
              <a:rPr lang="en-US"/>
              <a:t> nodes, which represent clauses that do not apply to the first goal in the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189-25FC-7E4D-8F70-42CBBA759C17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33-29DF-194D-80D9-D1AA471B1CEE}" type="slidenum">
              <a:rPr lang="en-US"/>
              <a:pPr/>
              <a:t>29</a:t>
            </a:fld>
            <a:endParaRPr lang="en-US"/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1952625" y="1909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2838" name="Rectangle 6"/>
          <p:cNvSpPr>
            <a:spLocks noChangeArrowheads="1"/>
          </p:cNvSpPr>
          <p:nvPr/>
        </p:nvSpPr>
        <p:spPr bwMode="auto">
          <a:xfrm>
            <a:off x="1938338" y="2490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2837" name="Object 5"/>
          <p:cNvGraphicFramePr>
            <a:graphicFrameLocks noChangeAspect="1"/>
          </p:cNvGraphicFramePr>
          <p:nvPr/>
        </p:nvGraphicFramePr>
        <p:xfrm>
          <a:off x="1066800" y="2670175"/>
          <a:ext cx="6883400" cy="2446338"/>
        </p:xfrm>
        <a:graphic>
          <a:graphicData uri="http://schemas.openxmlformats.org/presentationml/2006/ole">
            <p:oleObj spid="_x0000_s632837" name="Microsoft Draw Drawing" r:id="rId3" imgW="5238720" imgH="186192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Substitutions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i="1"/>
              <a:t>substitution</a:t>
            </a:r>
            <a:r>
              <a:rPr lang="en-US"/>
              <a:t> is a function that maps variables to terms:</a:t>
            </a:r>
            <a:br>
              <a:rPr lang="en-US"/>
            </a:br>
            <a:r>
              <a:rPr lang="en-US"/>
              <a:t>	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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= {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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,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Y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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f(a,b)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}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</a:pPr>
            <a:r>
              <a:rPr lang="en-US"/>
              <a:t>This 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 maps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X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 to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a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 and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Y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 to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f(a,b)</a:t>
            </a:r>
          </a:p>
          <a:p>
            <a:pPr>
              <a:lnSpc>
                <a:spcPct val="90000"/>
              </a:lnSpc>
            </a:pPr>
            <a:r>
              <a:rPr lang="en-US"/>
              <a:t>The result of applying a substitution to a term is an </a:t>
            </a:r>
            <a:r>
              <a:rPr lang="en-US" i="1"/>
              <a:t>instance</a:t>
            </a:r>
            <a:r>
              <a:rPr lang="en-US"/>
              <a:t> of the term</a:t>
            </a:r>
          </a:p>
          <a:p>
            <a:pPr>
              <a:lnSpc>
                <a:spcPct val="90000"/>
              </a:lnSpc>
            </a:pPr>
            <a:r>
              <a:rPr lang="en-US"/>
              <a:t> 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(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g(X,Y)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) =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g(a,f(a,b))</a:t>
            </a:r>
            <a:r>
              <a:rPr lang="en-US"/>
              <a:t> so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g(a,f(a,b))</a:t>
            </a:r>
            <a:r>
              <a:rPr lang="en-US"/>
              <a:t> is an </a:t>
            </a:r>
            <a:r>
              <a:rPr lang="en-US" i="1"/>
              <a:t>instance</a:t>
            </a:r>
            <a:r>
              <a:rPr lang="en-US"/>
              <a:t> of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g(X,Y)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88B8-57B4-3845-9B7E-CC6CE47AF92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Prolog Semantics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>
                <a:ea typeface="Times New Roman" pitchFamily="-110" charset="0"/>
                <a:cs typeface="Times New Roman" pitchFamily="-110" charset="0"/>
              </a:rPr>
              <a:t>Given a program and a query, a Prolog language system must act in the order given by a depth-first, left-to-right traversal of the proof tree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It might accomplish that using an interpreter like our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prove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Or it might do it by some completely different means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2C92-26E1-8640-8044-D6C6A8718188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Proof Tree,</a:t>
            </a:r>
            <a:br>
              <a:rPr lang="en-US"/>
            </a:br>
            <a:r>
              <a:rPr lang="en-US"/>
              <a:t>Nonterminating Program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70EA-F6E7-4F4C-9A7A-E10219DE6B09}" type="slidenum">
              <a:rPr lang="en-US"/>
              <a:pPr/>
              <a:t>31</a:t>
            </a:fld>
            <a:endParaRPr lang="en-US"/>
          </a:p>
        </p:txBody>
      </p:sp>
      <p:sp>
        <p:nvSpPr>
          <p:cNvPr id="634883" name="Rectangle 3"/>
          <p:cNvSpPr>
            <a:spLocks noChangeArrowheads="1"/>
          </p:cNvSpPr>
          <p:nvPr/>
        </p:nvSpPr>
        <p:spPr bwMode="auto">
          <a:xfrm>
            <a:off x="1952625" y="1909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1938338" y="2490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887" name="Rectangle 7"/>
          <p:cNvSpPr>
            <a:spLocks noChangeArrowheads="1"/>
          </p:cNvSpPr>
          <p:nvPr/>
        </p:nvSpPr>
        <p:spPr bwMode="auto">
          <a:xfrm>
            <a:off x="2543175" y="2319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4886" name="Object 6"/>
          <p:cNvGraphicFramePr>
            <a:graphicFrameLocks noChangeAspect="1"/>
          </p:cNvGraphicFramePr>
          <p:nvPr/>
        </p:nvGraphicFramePr>
        <p:xfrm>
          <a:off x="3197225" y="1984375"/>
          <a:ext cx="5373688" cy="2928938"/>
        </p:xfrm>
        <a:graphic>
          <a:graphicData uri="http://schemas.openxmlformats.org/presentationml/2006/ole">
            <p:oleObj spid="_x0000_s634886" name="Microsoft Draw Drawing" r:id="rId3" imgW="4045680" imgH="2215440" progId="MSDraw.Drawing.8.2">
              <p:embed/>
            </p:oleObj>
          </a:graphicData>
        </a:graphic>
      </p:graphicFrame>
      <p:sp>
        <p:nvSpPr>
          <p:cNvPr id="634888" name="Text Box 8"/>
          <p:cNvSpPr txBox="1">
            <a:spLocks noChangeArrowheads="1"/>
          </p:cNvSpPr>
          <p:nvPr/>
        </p:nvSpPr>
        <p:spPr bwMode="auto">
          <a:xfrm>
            <a:off x="1524000" y="2286000"/>
            <a:ext cx="25146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 :- p.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p.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Proof Tree, </a:t>
            </a:r>
            <a:br>
              <a:rPr lang="en-US"/>
            </a:br>
            <a:r>
              <a:rPr lang="en-US"/>
              <a:t>Terminating Program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CEA-A0E1-8B43-B564-D8DE48865D8A}" type="slidenum">
              <a:rPr lang="en-US"/>
              <a:pPr/>
              <a:t>32</a:t>
            </a:fld>
            <a:endParaRPr lang="en-US"/>
          </a:p>
        </p:txBody>
      </p:sp>
      <p:sp>
        <p:nvSpPr>
          <p:cNvPr id="635907" name="Rectangle 3"/>
          <p:cNvSpPr>
            <a:spLocks noChangeArrowheads="1"/>
          </p:cNvSpPr>
          <p:nvPr/>
        </p:nvSpPr>
        <p:spPr bwMode="auto">
          <a:xfrm>
            <a:off x="1952625" y="1909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5908" name="Rectangle 4"/>
          <p:cNvSpPr>
            <a:spLocks noChangeArrowheads="1"/>
          </p:cNvSpPr>
          <p:nvPr/>
        </p:nvSpPr>
        <p:spPr bwMode="auto">
          <a:xfrm>
            <a:off x="1938338" y="2490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5909" name="Rectangle 5"/>
          <p:cNvSpPr>
            <a:spLocks noChangeArrowheads="1"/>
          </p:cNvSpPr>
          <p:nvPr/>
        </p:nvSpPr>
        <p:spPr bwMode="auto">
          <a:xfrm>
            <a:off x="2543175" y="2319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5911" name="Text Box 7"/>
          <p:cNvSpPr txBox="1">
            <a:spLocks noChangeArrowheads="1"/>
          </p:cNvSpPr>
          <p:nvPr/>
        </p:nvSpPr>
        <p:spPr bwMode="auto">
          <a:xfrm>
            <a:off x="1524000" y="4191000"/>
            <a:ext cx="2514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p.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 :- p.</a:t>
            </a:r>
          </a:p>
        </p:txBody>
      </p:sp>
      <p:sp>
        <p:nvSpPr>
          <p:cNvPr id="635913" name="Rectangle 9"/>
          <p:cNvSpPr>
            <a:spLocks noChangeArrowheads="1"/>
          </p:cNvSpPr>
          <p:nvPr/>
        </p:nvSpPr>
        <p:spPr bwMode="auto">
          <a:xfrm>
            <a:off x="2462213" y="2319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5912" name="Object 8"/>
          <p:cNvGraphicFramePr>
            <a:graphicFrameLocks noChangeAspect="1"/>
          </p:cNvGraphicFramePr>
          <p:nvPr/>
        </p:nvGraphicFramePr>
        <p:xfrm>
          <a:off x="2595563" y="1984375"/>
          <a:ext cx="5564187" cy="2925763"/>
        </p:xfrm>
        <a:graphic>
          <a:graphicData uri="http://schemas.openxmlformats.org/presentationml/2006/ole">
            <p:oleObj spid="_x0000_s635912" name="Microsoft Draw Drawing" r:id="rId3" imgW="4195440" imgH="221544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Problem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three of the models of Prolog execution we have seen are flawed</a:t>
            </a:r>
          </a:p>
          <a:p>
            <a:r>
              <a:rPr lang="en-US"/>
              <a:t>They work on the examples we chose</a:t>
            </a:r>
          </a:p>
          <a:p>
            <a:r>
              <a:rPr lang="en-US"/>
              <a:t>On other examples they would not agree with common sense, or with the actual behavior of a Prolog language system</a:t>
            </a:r>
          </a:p>
          <a:p>
            <a:r>
              <a:rPr lang="en-US"/>
              <a:t>For instance, </a:t>
            </a:r>
            <a:r>
              <a:rPr lang="en-US" b="1">
                <a:latin typeface="Courier New" pitchFamily="-110" charset="0"/>
              </a:rPr>
              <a:t>reverse([1,2],X)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AFC8-40CA-F94B-A583-44C27412C9CB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Problem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54AC-F77A-7046-A22A-96145A053DF2}" type="slidenum">
              <a:rPr lang="en-US"/>
              <a:pPr/>
              <a:t>34</a:t>
            </a:fld>
            <a:endParaRPr lang="en-US"/>
          </a:p>
        </p:txBody>
      </p:sp>
      <p:sp>
        <p:nvSpPr>
          <p:cNvPr id="637955" name="Rectangle 3"/>
          <p:cNvSpPr>
            <a:spLocks noChangeArrowheads="1"/>
          </p:cNvSpPr>
          <p:nvPr/>
        </p:nvSpPr>
        <p:spPr bwMode="auto">
          <a:xfrm>
            <a:off x="1952625" y="1909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1938338" y="2490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7957" name="Rectangle 5"/>
          <p:cNvSpPr>
            <a:spLocks noChangeArrowheads="1"/>
          </p:cNvSpPr>
          <p:nvPr/>
        </p:nvSpPr>
        <p:spPr bwMode="auto">
          <a:xfrm>
            <a:off x="2543175" y="2319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7958" name="Text Box 6"/>
          <p:cNvSpPr txBox="1">
            <a:spLocks noChangeArrowheads="1"/>
          </p:cNvSpPr>
          <p:nvPr/>
        </p:nvSpPr>
        <p:spPr bwMode="auto">
          <a:xfrm>
            <a:off x="2743200" y="4876800"/>
            <a:ext cx="4114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reverse([],[]).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reverse([Head|Tail],X)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reverse(Tail,Y),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append(Y,[Head],X).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2462213" y="2319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7962" name="Rectangle 10"/>
          <p:cNvSpPr>
            <a:spLocks noChangeArrowheads="1"/>
          </p:cNvSpPr>
          <p:nvPr/>
        </p:nvSpPr>
        <p:spPr bwMode="auto">
          <a:xfrm>
            <a:off x="2614613" y="1957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7961" name="Object 9"/>
          <p:cNvGraphicFramePr>
            <a:graphicFrameLocks noChangeAspect="1"/>
          </p:cNvGraphicFramePr>
          <p:nvPr/>
        </p:nvGraphicFramePr>
        <p:xfrm>
          <a:off x="3513138" y="679450"/>
          <a:ext cx="5146675" cy="3894138"/>
        </p:xfrm>
        <a:graphic>
          <a:graphicData uri="http://schemas.openxmlformats.org/presentationml/2006/ole">
            <p:oleObj spid="_x0000_s637961" name="Microsoft Draw Drawing" r:id="rId3" imgW="3885120" imgH="295524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Error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F506-BAE5-E74B-9893-54CB1D127DA2}" type="slidenum">
              <a:rPr lang="en-US"/>
              <a:pPr/>
              <a:t>35</a:t>
            </a:fld>
            <a:endParaRPr lang="en-US"/>
          </a:p>
        </p:txBody>
      </p:sp>
      <p:sp>
        <p:nvSpPr>
          <p:cNvPr id="680963" name="Rectangle 3"/>
          <p:cNvSpPr>
            <a:spLocks noChangeArrowheads="1"/>
          </p:cNvSpPr>
          <p:nvPr/>
        </p:nvSpPr>
        <p:spPr bwMode="auto">
          <a:xfrm>
            <a:off x="1952625" y="1909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1938338" y="2490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0965" name="Rectangle 5"/>
          <p:cNvSpPr>
            <a:spLocks noChangeArrowheads="1"/>
          </p:cNvSpPr>
          <p:nvPr/>
        </p:nvSpPr>
        <p:spPr bwMode="auto">
          <a:xfrm>
            <a:off x="2543175" y="2319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2743200" y="4876800"/>
            <a:ext cx="4114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reverse([],[]).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reverse([Head|Tail],X)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reverse(Tail,Y),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append(Y,[Head],X).</a:t>
            </a:r>
          </a:p>
        </p:txBody>
      </p:sp>
      <p:sp>
        <p:nvSpPr>
          <p:cNvPr id="680967" name="Rectangle 7"/>
          <p:cNvSpPr>
            <a:spLocks noChangeArrowheads="1"/>
          </p:cNvSpPr>
          <p:nvPr/>
        </p:nvSpPr>
        <p:spPr bwMode="auto">
          <a:xfrm>
            <a:off x="2462213" y="2319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2614613" y="1957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533400" y="2209800"/>
            <a:ext cx="25146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This step is wrong: we substituted </a:t>
            </a:r>
            <a:r>
              <a:rPr lang="en-US" sz="2000" b="1">
                <a:latin typeface="Courier New" pitchFamily="-110" charset="0"/>
              </a:rPr>
              <a:t>X</a:t>
            </a:r>
            <a:r>
              <a:rPr lang="en-US" sz="2000"/>
              <a:t> for </a:t>
            </a:r>
            <a:r>
              <a:rPr lang="en-US" sz="2000" b="1">
                <a:latin typeface="Courier New" pitchFamily="-110" charset="0"/>
              </a:rPr>
              <a:t>Y</a:t>
            </a:r>
            <a:r>
              <a:rPr lang="en-US" sz="2000"/>
              <a:t>, but there is already a different </a:t>
            </a:r>
            <a:r>
              <a:rPr lang="en-US" sz="2000" b="1">
                <a:latin typeface="Courier New" pitchFamily="-110" charset="0"/>
              </a:rPr>
              <a:t>X</a:t>
            </a:r>
            <a:r>
              <a:rPr lang="en-US" sz="2000"/>
              <a:t> elsewhere in the goal list.</a:t>
            </a:r>
          </a:p>
        </p:txBody>
      </p:sp>
      <p:cxnSp>
        <p:nvCxnSpPr>
          <p:cNvPr id="680972" name="AutoShape 12"/>
          <p:cNvCxnSpPr>
            <a:cxnSpLocks noChangeShapeType="1"/>
            <a:stCxn id="680971" idx="3"/>
          </p:cNvCxnSpPr>
          <p:nvPr/>
        </p:nvCxnSpPr>
        <p:spPr bwMode="auto">
          <a:xfrm flipV="1">
            <a:off x="3048000" y="2047875"/>
            <a:ext cx="3824288" cy="969963"/>
          </a:xfrm>
          <a:prstGeom prst="curvedConnector3">
            <a:avLst>
              <a:gd name="adj1" fmla="val 49981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680973" name="Object 13"/>
          <p:cNvGraphicFramePr>
            <a:graphicFrameLocks noChangeAspect="1"/>
          </p:cNvGraphicFramePr>
          <p:nvPr/>
        </p:nvGraphicFramePr>
        <p:xfrm>
          <a:off x="3513138" y="679450"/>
          <a:ext cx="5146675" cy="3894138"/>
        </p:xfrm>
        <a:graphic>
          <a:graphicData uri="http://schemas.openxmlformats.org/presentationml/2006/ole">
            <p:oleObj spid="_x0000_s680973" name="Microsoft Draw Drawing" r:id="rId3" imgW="3885120" imgH="295524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Renaming</a:t>
            </a:r>
          </a:p>
        </p:txBody>
      </p:sp>
      <p:sp>
        <p:nvSpPr>
          <p:cNvPr id="640007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 avoid capture, use fresh variable names for each clause, every time you apply it</a:t>
            </a:r>
          </a:p>
          <a:p>
            <a:pPr>
              <a:lnSpc>
                <a:spcPct val="90000"/>
              </a:lnSpc>
            </a:pPr>
            <a:r>
              <a:rPr lang="en-US"/>
              <a:t>The first application of </a:t>
            </a:r>
            <a:r>
              <a:rPr lang="en-US" b="1">
                <a:latin typeface="Courier New" pitchFamily="-110" charset="0"/>
              </a:rPr>
              <a:t>reverse</a:t>
            </a:r>
            <a:r>
              <a:rPr lang="en-US"/>
              <a:t> might be: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And the next might be: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And so on…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72F9-D523-D74A-9F5C-69004959C124}" type="slidenum">
              <a:rPr lang="en-US"/>
              <a:pPr/>
              <a:t>36</a:t>
            </a:fld>
            <a:endParaRPr lang="en-US"/>
          </a:p>
        </p:txBody>
      </p:sp>
      <p:sp>
        <p:nvSpPr>
          <p:cNvPr id="640004" name="Text Box 4"/>
          <p:cNvSpPr txBox="1">
            <a:spLocks noChangeArrowheads="1"/>
          </p:cNvSpPr>
          <p:nvPr/>
        </p:nvSpPr>
        <p:spPr bwMode="auto">
          <a:xfrm>
            <a:off x="2743200" y="2895600"/>
            <a:ext cx="4572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reverse([Head1|Tail1],X1) :-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reverse(Tail1,Y1),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append(Y1,[Head1],X1).</a:t>
            </a:r>
            <a:endParaRPr lang="en-US" sz="2000"/>
          </a:p>
        </p:txBody>
      </p:sp>
      <p:sp>
        <p:nvSpPr>
          <p:cNvPr id="640005" name="Text Box 5"/>
          <p:cNvSpPr txBox="1">
            <a:spLocks noChangeArrowheads="1"/>
          </p:cNvSpPr>
          <p:nvPr/>
        </p:nvSpPr>
        <p:spPr bwMode="auto">
          <a:xfrm>
            <a:off x="2743200" y="4419600"/>
            <a:ext cx="4572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reverse([Head2|Tail2],X2) :-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reverse(Tail2,Y2),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append(Y2,[Head2],X2).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A75B-87A3-4344-91D5-DE4A11487D40}" type="slidenum">
              <a:rPr lang="en-US"/>
              <a:pPr/>
              <a:t>37</a:t>
            </a:fld>
            <a:endParaRPr lang="en-US"/>
          </a:p>
        </p:txBody>
      </p:sp>
      <p:sp>
        <p:nvSpPr>
          <p:cNvPr id="638979" name="Rectangle 3"/>
          <p:cNvSpPr>
            <a:spLocks noChangeArrowheads="1"/>
          </p:cNvSpPr>
          <p:nvPr/>
        </p:nvSpPr>
        <p:spPr bwMode="auto">
          <a:xfrm>
            <a:off x="1952625" y="1909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1938338" y="2490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2543175" y="2319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8983" name="Rectangle 7"/>
          <p:cNvSpPr>
            <a:spLocks noChangeArrowheads="1"/>
          </p:cNvSpPr>
          <p:nvPr/>
        </p:nvSpPr>
        <p:spPr bwMode="auto">
          <a:xfrm>
            <a:off x="2462213" y="2319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8984" name="Rectangle 8"/>
          <p:cNvSpPr>
            <a:spLocks noChangeArrowheads="1"/>
          </p:cNvSpPr>
          <p:nvPr/>
        </p:nvSpPr>
        <p:spPr bwMode="auto">
          <a:xfrm>
            <a:off x="2614613" y="1957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8987" name="Rectangle 11"/>
          <p:cNvSpPr>
            <a:spLocks noChangeArrowheads="1"/>
          </p:cNvSpPr>
          <p:nvPr/>
        </p:nvSpPr>
        <p:spPr bwMode="auto">
          <a:xfrm>
            <a:off x="2633663" y="1690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8986" name="Object 10"/>
          <p:cNvGraphicFramePr>
            <a:graphicFrameLocks noChangeAspect="1"/>
          </p:cNvGraphicFramePr>
          <p:nvPr/>
        </p:nvGraphicFramePr>
        <p:xfrm>
          <a:off x="3590925" y="695325"/>
          <a:ext cx="5099050" cy="4570413"/>
        </p:xfrm>
        <a:graphic>
          <a:graphicData uri="http://schemas.openxmlformats.org/presentationml/2006/ole">
            <p:oleObj spid="_x0000_s638986" name="Microsoft Draw Drawing" r:id="rId3" imgW="3852720" imgH="3457080" progId="MSDraw.Drawing.8.2">
              <p:embed/>
            </p:oleObj>
          </a:graphicData>
        </a:graphic>
      </p:graphicFrame>
      <p:sp>
        <p:nvSpPr>
          <p:cNvPr id="638988" name="Text Box 12"/>
          <p:cNvSpPr txBox="1">
            <a:spLocks noChangeArrowheads="1"/>
          </p:cNvSpPr>
          <p:nvPr/>
        </p:nvSpPr>
        <p:spPr bwMode="auto">
          <a:xfrm>
            <a:off x="609600" y="4648200"/>
            <a:ext cx="4114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reverse([],[]).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reverse([Head|Tail],X)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reverse(Tail,Y),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append(Y,[Head],X).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Rename Everywhere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renaming step is required for all three of our models of Prolog execution</a:t>
            </a:r>
          </a:p>
          <a:p>
            <a:r>
              <a:rPr lang="en-US"/>
              <a:t>Every time a clause is used, it must have a fresh set of variable names</a:t>
            </a:r>
          </a:p>
          <a:p>
            <a:r>
              <a:rPr lang="en-US"/>
              <a:t>This implements clause scope as required: the scope of a definition of a variable is the clause containing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2501-5DB5-0F4B-A75A-DF8488CE0217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Unification</a:t>
            </a:r>
          </a:p>
          <a:p>
            <a:r>
              <a:rPr lang="en-US">
                <a:solidFill>
                  <a:schemeClr val="bg2"/>
                </a:solidFill>
              </a:rPr>
              <a:t>Three views of Prolog’s execution model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Procedural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Implementational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Abstract</a:t>
            </a:r>
          </a:p>
          <a:p>
            <a:r>
              <a:rPr lang="en-US"/>
              <a:t>The lighter side of Prolog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E627-3E5D-0841-BCC6-EA2322B63316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ea typeface="Times New Roman" pitchFamily="-110" charset="0"/>
                <a:cs typeface="Times New Roman" pitchFamily="-110" charset="0"/>
              </a:rPr>
              <a:t>Two Prolog terms </a:t>
            </a:r>
            <a:r>
              <a:rPr lang="en-US" sz="2800" i="1">
                <a:ea typeface="Times New Roman" pitchFamily="-110" charset="0"/>
                <a:cs typeface="Times New Roman" pitchFamily="-110" charset="0"/>
              </a:rPr>
              <a:t>t</a:t>
            </a:r>
            <a:r>
              <a:rPr lang="en-US" sz="2800" i="1" baseline="-30000">
                <a:ea typeface="Times New Roman" pitchFamily="-110" charset="0"/>
                <a:cs typeface="Times New Roman" pitchFamily="-110" charset="0"/>
              </a:rPr>
              <a:t>1</a:t>
            </a:r>
            <a:r>
              <a:rPr lang="en-US" sz="2800">
                <a:ea typeface="Times New Roman" pitchFamily="-110" charset="0"/>
                <a:cs typeface="Times New Roman" pitchFamily="-110" charset="0"/>
              </a:rPr>
              <a:t> and </a:t>
            </a:r>
            <a:r>
              <a:rPr lang="en-US" sz="2800" i="1">
                <a:ea typeface="Times New Roman" pitchFamily="-110" charset="0"/>
                <a:cs typeface="Times New Roman" pitchFamily="-110" charset="0"/>
              </a:rPr>
              <a:t>t</a:t>
            </a:r>
            <a:r>
              <a:rPr lang="en-US" sz="2800" i="1" baseline="-30000">
                <a:ea typeface="Times New Roman" pitchFamily="-110" charset="0"/>
                <a:cs typeface="Times New Roman" pitchFamily="-110" charset="0"/>
              </a:rPr>
              <a:t>2</a:t>
            </a:r>
            <a:r>
              <a:rPr lang="en-US" sz="2800"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800" i="1">
                <a:ea typeface="Times New Roman" pitchFamily="-110" charset="0"/>
                <a:cs typeface="Times New Roman" pitchFamily="-110" charset="0"/>
              </a:rPr>
              <a:t>unify</a:t>
            </a:r>
            <a:r>
              <a:rPr lang="en-US" sz="2800">
                <a:ea typeface="Times New Roman" pitchFamily="-110" charset="0"/>
                <a:cs typeface="Times New Roman" pitchFamily="-110" charset="0"/>
              </a:rPr>
              <a:t> if there is some substitution </a:t>
            </a:r>
            <a:r>
              <a:rPr lang="en-US" sz="2800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</a:t>
            </a:r>
            <a:r>
              <a:rPr lang="en-US" sz="2800">
                <a:ea typeface="Times New Roman" pitchFamily="-110" charset="0"/>
                <a:cs typeface="Times New Roman" pitchFamily="-110" charset="0"/>
              </a:rPr>
              <a:t> (their </a:t>
            </a:r>
            <a:r>
              <a:rPr lang="en-US" sz="2800" i="1">
                <a:ea typeface="Times New Roman" pitchFamily="-110" charset="0"/>
                <a:cs typeface="Times New Roman" pitchFamily="-110" charset="0"/>
              </a:rPr>
              <a:t>unifier</a:t>
            </a:r>
            <a:r>
              <a:rPr lang="en-US" sz="2800">
                <a:ea typeface="Times New Roman" pitchFamily="-110" charset="0"/>
                <a:cs typeface="Times New Roman" pitchFamily="-110" charset="0"/>
              </a:rPr>
              <a:t>) that makes them identical: </a:t>
            </a:r>
            <a:r>
              <a:rPr lang="en-US" sz="2800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</a:t>
            </a:r>
            <a:r>
              <a:rPr lang="en-US" sz="2800">
                <a:ea typeface="Times New Roman" pitchFamily="-110" charset="0"/>
                <a:cs typeface="Times New Roman" pitchFamily="-110" charset="0"/>
              </a:rPr>
              <a:t>(</a:t>
            </a:r>
            <a:r>
              <a:rPr lang="en-US" sz="2800" i="1">
                <a:ea typeface="Times New Roman" pitchFamily="-110" charset="0"/>
                <a:cs typeface="Times New Roman" pitchFamily="-110" charset="0"/>
              </a:rPr>
              <a:t>t</a:t>
            </a:r>
            <a:r>
              <a:rPr lang="en-US" sz="2800" i="1" baseline="-30000">
                <a:ea typeface="Times New Roman" pitchFamily="-110" charset="0"/>
                <a:cs typeface="Times New Roman" pitchFamily="-110" charset="0"/>
              </a:rPr>
              <a:t>1</a:t>
            </a:r>
            <a:r>
              <a:rPr lang="en-US" sz="2800">
                <a:ea typeface="Times New Roman" pitchFamily="-110" charset="0"/>
                <a:cs typeface="Times New Roman" pitchFamily="-110" charset="0"/>
              </a:rPr>
              <a:t>) = </a:t>
            </a:r>
            <a:r>
              <a:rPr lang="en-US" sz="2800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</a:t>
            </a:r>
            <a:r>
              <a:rPr lang="en-US" sz="2800">
                <a:ea typeface="Times New Roman" pitchFamily="-110" charset="0"/>
                <a:cs typeface="Times New Roman" pitchFamily="-110" charset="0"/>
              </a:rPr>
              <a:t>(</a:t>
            </a:r>
            <a:r>
              <a:rPr lang="en-US" sz="2800" i="1">
                <a:ea typeface="Times New Roman" pitchFamily="-110" charset="0"/>
                <a:cs typeface="Times New Roman" pitchFamily="-110" charset="0"/>
              </a:rPr>
              <a:t>t</a:t>
            </a:r>
            <a:r>
              <a:rPr lang="en-US" sz="2800" i="1" baseline="-30000">
                <a:ea typeface="Times New Roman" pitchFamily="-110" charset="0"/>
                <a:cs typeface="Times New Roman" pitchFamily="-110" charset="0"/>
              </a:rPr>
              <a:t>2</a:t>
            </a:r>
            <a:r>
              <a:rPr lang="en-US" sz="2800">
                <a:ea typeface="Times New Roman" pitchFamily="-110" charset="0"/>
                <a:cs typeface="Times New Roman" pitchFamily="-110" charset="0"/>
              </a:rPr>
              <a:t>)</a:t>
            </a:r>
          </a:p>
          <a:p>
            <a:pPr lvl="1"/>
            <a:r>
              <a:rPr lang="en-US" sz="24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</a:t>
            </a:r>
            <a:r>
              <a:rPr lang="en-US" sz="2400">
                <a:ea typeface="Times New Roman" pitchFamily="-110" charset="0"/>
                <a:cs typeface="Times New Roman" pitchFamily="-110" charset="0"/>
              </a:rPr>
              <a:t> and </a:t>
            </a:r>
            <a:r>
              <a:rPr lang="en-US" sz="24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b</a:t>
            </a:r>
            <a:r>
              <a:rPr lang="en-US" sz="2400">
                <a:ea typeface="Times New Roman" pitchFamily="-110" charset="0"/>
                <a:cs typeface="Times New Roman" pitchFamily="-110" charset="0"/>
              </a:rPr>
              <a:t> do not unify</a:t>
            </a:r>
          </a:p>
          <a:p>
            <a:pPr lvl="1"/>
            <a:r>
              <a:rPr lang="en-US" sz="24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f(X,b)</a:t>
            </a:r>
            <a:r>
              <a:rPr lang="en-US" sz="2400">
                <a:ea typeface="Times New Roman" pitchFamily="-110" charset="0"/>
                <a:cs typeface="Times New Roman" pitchFamily="-110" charset="0"/>
              </a:rPr>
              <a:t> and </a:t>
            </a:r>
            <a:r>
              <a:rPr lang="en-US" sz="24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f(a,Y)</a:t>
            </a:r>
            <a:r>
              <a:rPr lang="en-US" sz="2400">
                <a:ea typeface="Times New Roman" pitchFamily="-110" charset="0"/>
                <a:cs typeface="Times New Roman" pitchFamily="-110" charset="0"/>
              </a:rPr>
              <a:t> unify: a unifier is {</a:t>
            </a:r>
            <a:r>
              <a:rPr lang="en-US" sz="24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</a:t>
            </a:r>
            <a:r>
              <a:rPr lang="en-US" sz="2400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</a:t>
            </a:r>
            <a:r>
              <a:rPr lang="en-US" sz="24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</a:t>
            </a:r>
            <a:r>
              <a:rPr lang="en-US" sz="2400">
                <a:ea typeface="Times New Roman" pitchFamily="-110" charset="0"/>
                <a:cs typeface="Times New Roman" pitchFamily="-110" charset="0"/>
              </a:rPr>
              <a:t>, </a:t>
            </a:r>
            <a:r>
              <a:rPr lang="en-US" sz="24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Y</a:t>
            </a:r>
            <a:r>
              <a:rPr lang="en-US" sz="2400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</a:t>
            </a:r>
            <a:r>
              <a:rPr lang="en-US" sz="24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b</a:t>
            </a:r>
            <a:r>
              <a:rPr lang="en-US" sz="2400">
                <a:ea typeface="Times New Roman" pitchFamily="-110" charset="0"/>
                <a:cs typeface="Times New Roman" pitchFamily="-110" charset="0"/>
              </a:rPr>
              <a:t>}</a:t>
            </a:r>
          </a:p>
          <a:p>
            <a:pPr lvl="1"/>
            <a:r>
              <a:rPr lang="en-US" sz="24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f(X,b)</a:t>
            </a:r>
            <a:r>
              <a:rPr lang="en-US" sz="2400">
                <a:ea typeface="Times New Roman" pitchFamily="-110" charset="0"/>
                <a:cs typeface="Times New Roman" pitchFamily="-110" charset="0"/>
              </a:rPr>
              <a:t> and </a:t>
            </a:r>
            <a:r>
              <a:rPr lang="en-US" sz="24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g(X,b)</a:t>
            </a:r>
            <a:r>
              <a:rPr lang="en-US" sz="2400">
                <a:ea typeface="Times New Roman" pitchFamily="-110" charset="0"/>
                <a:cs typeface="Times New Roman" pitchFamily="-110" charset="0"/>
              </a:rPr>
              <a:t> do not unify</a:t>
            </a:r>
          </a:p>
          <a:p>
            <a:pPr lvl="1"/>
            <a:r>
              <a:rPr lang="en-US" sz="24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a(X,X,b)</a:t>
            </a:r>
            <a:r>
              <a:rPr lang="en-US" sz="2400">
                <a:ea typeface="Times New Roman" pitchFamily="-110" charset="0"/>
                <a:cs typeface="Times New Roman" pitchFamily="-110" charset="0"/>
              </a:rPr>
              <a:t> and </a:t>
            </a:r>
            <a:r>
              <a:rPr lang="en-US" sz="24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a(b,X,X)</a:t>
            </a:r>
            <a:r>
              <a:rPr lang="en-US" sz="2400">
                <a:ea typeface="Times New Roman" pitchFamily="-110" charset="0"/>
                <a:cs typeface="Times New Roman" pitchFamily="-110" charset="0"/>
              </a:rPr>
              <a:t> unify: a unifier is {</a:t>
            </a:r>
            <a:r>
              <a:rPr lang="en-US" sz="24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</a:t>
            </a:r>
            <a:r>
              <a:rPr lang="en-US" sz="2400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</a:t>
            </a:r>
            <a:r>
              <a:rPr lang="en-US" sz="24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b</a:t>
            </a:r>
            <a:r>
              <a:rPr lang="en-US" sz="2400">
                <a:ea typeface="Times New Roman" pitchFamily="-110" charset="0"/>
                <a:cs typeface="Times New Roman" pitchFamily="-110" charset="0"/>
              </a:rPr>
              <a:t>}</a:t>
            </a:r>
          </a:p>
          <a:p>
            <a:pPr lvl="1"/>
            <a:r>
              <a:rPr lang="en-US" sz="24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a(X,X,b)</a:t>
            </a:r>
            <a:r>
              <a:rPr lang="en-US" sz="2400">
                <a:ea typeface="Times New Roman" pitchFamily="-110" charset="0"/>
                <a:cs typeface="Times New Roman" pitchFamily="-110" charset="0"/>
              </a:rPr>
              <a:t> and </a:t>
            </a:r>
            <a:r>
              <a:rPr lang="en-US" sz="24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a(c,X,X)</a:t>
            </a:r>
            <a:r>
              <a:rPr lang="en-US" sz="2400">
                <a:ea typeface="Times New Roman" pitchFamily="-110" charset="0"/>
                <a:cs typeface="Times New Roman" pitchFamily="-110" charset="0"/>
              </a:rPr>
              <a:t> do not unify</a:t>
            </a:r>
          </a:p>
          <a:p>
            <a:pPr lvl="1"/>
            <a:r>
              <a:rPr lang="en-US" sz="24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a(X,f)</a:t>
            </a:r>
            <a:r>
              <a:rPr lang="en-US" sz="2400">
                <a:ea typeface="Times New Roman" pitchFamily="-110" charset="0"/>
                <a:cs typeface="Times New Roman" pitchFamily="-110" charset="0"/>
              </a:rPr>
              <a:t> and </a:t>
            </a:r>
            <a:r>
              <a:rPr lang="en-US" sz="24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a(X,f)</a:t>
            </a:r>
            <a:r>
              <a:rPr lang="en-US" sz="2400">
                <a:ea typeface="Times New Roman" pitchFamily="-110" charset="0"/>
                <a:cs typeface="Times New Roman" pitchFamily="-110" charset="0"/>
              </a:rPr>
              <a:t> do unify: a unifier is {}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DF7-4C39-264A-AC8C-611D42610DDB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Quoted Atoms As Strings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Any string of characters enclosed in single quotes is a term</a:t>
            </a:r>
          </a:p>
          <a:p>
            <a:r>
              <a:rPr lang="en-US"/>
              <a:t>In fact, Prolog treats it as an atom:</a:t>
            </a:r>
          </a:p>
          <a:p>
            <a:pPr lvl="1"/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'</a:t>
            </a:r>
            <a:r>
              <a:rPr lang="en-US" b="1">
                <a:latin typeface="Courier New" pitchFamily="-110" charset="0"/>
              </a:rPr>
              <a:t>abc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'</a:t>
            </a:r>
            <a:r>
              <a:rPr lang="en-US"/>
              <a:t> is the same atom as </a:t>
            </a:r>
            <a:r>
              <a:rPr lang="en-US" b="1">
                <a:latin typeface="Courier New" pitchFamily="-110" charset="0"/>
              </a:rPr>
              <a:t>abc</a:t>
            </a:r>
            <a:endParaRPr lang="en-US" b="1"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  <a:p>
            <a:pPr lvl="1"/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'hello world'</a:t>
            </a:r>
            <a:r>
              <a:rPr lang="en-US"/>
              <a:t> and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'Hello world'</a:t>
            </a:r>
            <a:r>
              <a:rPr lang="en-US"/>
              <a:t> are atoms too</a:t>
            </a:r>
          </a:p>
          <a:p>
            <a:r>
              <a:rPr lang="en-US"/>
              <a:t>Quoted strings can use </a:t>
            </a:r>
            <a:r>
              <a:rPr lang="en-US" b="1">
                <a:latin typeface="Courier New" pitchFamily="-110" charset="0"/>
              </a:rPr>
              <a:t>\n</a:t>
            </a:r>
            <a:r>
              <a:rPr lang="en-US"/>
              <a:t>, </a:t>
            </a:r>
            <a:r>
              <a:rPr lang="en-US" b="1">
                <a:latin typeface="Courier New" pitchFamily="-110" charset="0"/>
              </a:rPr>
              <a:t>\t</a:t>
            </a:r>
            <a:r>
              <a:rPr lang="en-US"/>
              <a:t>, </a:t>
            </a:r>
            <a:r>
              <a:rPr lang="en-US" b="1">
                <a:latin typeface="Courier New" pitchFamily="-110" charset="0"/>
              </a:rPr>
              <a:t>\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'</a:t>
            </a:r>
            <a:r>
              <a:rPr lang="en-US"/>
              <a:t>, </a:t>
            </a:r>
            <a:r>
              <a:rPr lang="en-US" b="1">
                <a:latin typeface="Courier New" pitchFamily="-110" charset="0"/>
              </a:rPr>
              <a:t>\\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336C-3677-284E-9432-35B5009C4DC1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and Output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5720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Simple term input and output.</a:t>
            </a:r>
          </a:p>
          <a:p>
            <a:pPr>
              <a:lnSpc>
                <a:spcPct val="90000"/>
              </a:lnSpc>
            </a:pPr>
            <a:r>
              <a:rPr lang="en-US" dirty="0"/>
              <a:t>Also the predicate </a:t>
            </a:r>
            <a:r>
              <a:rPr lang="en-US" b="1" dirty="0" err="1">
                <a:latin typeface="Courier New" pitchFamily="-110" charset="0"/>
              </a:rPr>
              <a:t>nl</a:t>
            </a:r>
            <a:r>
              <a:rPr lang="en-US" dirty="0"/>
              <a:t>: equivalent to </a:t>
            </a: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write('\</a:t>
            </a:r>
            <a:r>
              <a:rPr lang="en-US" b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')</a:t>
            </a:r>
            <a:endParaRPr lang="en-US" b="1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03B1-52F1-3545-B8F1-DD1799719D09}" type="slidenum">
              <a:rPr lang="en-US"/>
              <a:pPr/>
              <a:t>41</a:t>
            </a:fld>
            <a:endParaRPr lang="en-US"/>
          </a:p>
        </p:txBody>
      </p: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2590800" y="1487031"/>
            <a:ext cx="4572000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write('Hello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world')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Hello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world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true.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-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read(X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).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|: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hello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hello. </a:t>
            </a:r>
            <a:endParaRPr 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With </a:t>
            </a:r>
            <a:r>
              <a:rPr lang="en-US" b="1">
                <a:latin typeface="Courier New" pitchFamily="-110" charset="0"/>
              </a:rPr>
              <a:t>write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7F9-E07D-C64C-8789-B978655F9932}" type="slidenum">
              <a:rPr lang="en-US"/>
              <a:pPr/>
              <a:t>42</a:t>
            </a:fld>
            <a:endParaRPr lang="en-US"/>
          </a:p>
        </p:txBody>
      </p:sp>
      <p:sp>
        <p:nvSpPr>
          <p:cNvPr id="644100" name="Text Box 4"/>
          <p:cNvSpPr txBox="1">
            <a:spLocks noChangeArrowheads="1"/>
          </p:cNvSpPr>
          <p:nvPr/>
        </p:nvSpPr>
        <p:spPr bwMode="auto">
          <a:xfrm>
            <a:off x="762000" y="4343400"/>
            <a:ext cx="7696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 :-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append(X,Y,[1,2]),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2000" b="1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write(X), write(' '), write(Y), write('\n'),</a:t>
            </a:r>
            <a:br>
              <a:rPr lang="en-US" sz="2000" b="1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X=Y.</a:t>
            </a:r>
          </a:p>
        </p:txBody>
      </p:sp>
      <p:sp>
        <p:nvSpPr>
          <p:cNvPr id="644102" name="Rectangle 6"/>
          <p:cNvSpPr>
            <a:spLocks noChangeArrowheads="1"/>
          </p:cNvSpPr>
          <p:nvPr/>
        </p:nvSpPr>
        <p:spPr bwMode="auto">
          <a:xfrm>
            <a:off x="838200" y="4724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-110" charset="2"/>
              <a:buChar char="n"/>
            </a:pPr>
            <a:endParaRPr lang="en-US" sz="3200"/>
          </a:p>
        </p:txBody>
      </p:sp>
      <p:sp>
        <p:nvSpPr>
          <p:cNvPr id="644104" name="Rectangle 8"/>
          <p:cNvSpPr>
            <a:spLocks noChangeArrowheads="1"/>
          </p:cNvSpPr>
          <p:nvPr/>
        </p:nvSpPr>
        <p:spPr bwMode="auto">
          <a:xfrm>
            <a:off x="838200" y="6248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-110" charset="2"/>
              <a:buChar char="n"/>
            </a:pPr>
            <a:endParaRPr lang="en-US" sz="3200"/>
          </a:p>
        </p:txBody>
      </p:sp>
      <p:sp>
        <p:nvSpPr>
          <p:cNvPr id="644105" name="Text Box 9"/>
          <p:cNvSpPr txBox="1">
            <a:spLocks noChangeArrowheads="1"/>
          </p:cNvSpPr>
          <p:nvPr/>
        </p:nvSpPr>
        <p:spPr bwMode="auto">
          <a:xfrm>
            <a:off x="2362200" y="1524000"/>
            <a:ext cx="37338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[] [1, 2]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[1] [2]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[1, 2] []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false.</a:t>
            </a:r>
            <a:endParaRPr lang="en-US" sz="2000" b="1" dirty="0">
              <a:solidFill>
                <a:srgbClr val="000000"/>
              </a:solidFill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pitchFamily="-110" charset="0"/>
              </a:rPr>
              <a:t>assert</a:t>
            </a:r>
            <a:r>
              <a:rPr lang="en-US"/>
              <a:t> Predicate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267200"/>
            <a:ext cx="7772400" cy="1600200"/>
          </a:xfrm>
        </p:spPr>
        <p:txBody>
          <a:bodyPr/>
          <a:lstStyle/>
          <a:p>
            <a:r>
              <a:rPr lang="en-US" dirty="0"/>
              <a:t>Adds a fact to the database (at the end)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A0D3-EA16-5C40-A1BC-18C67C93B261}" type="slidenum">
              <a:rPr lang="en-US"/>
              <a:pPr/>
              <a:t>43</a:t>
            </a:fld>
            <a:endParaRPr lang="en-US"/>
          </a:p>
        </p:txBody>
      </p:sp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1295400" y="1295400"/>
            <a:ext cx="6934200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parent(joe,mary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false.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assert(parent(joe,mary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)).</a:t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true.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parent(joe,mary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true.</a:t>
            </a:r>
            <a:endParaRPr lang="en-US" sz="2000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pitchFamily="-110" charset="0"/>
              </a:rPr>
              <a:t>retract</a:t>
            </a:r>
            <a:r>
              <a:rPr lang="en-US"/>
              <a:t> Predicate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495800"/>
            <a:ext cx="77724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Removes the first clause in the database that unifies with the parameter</a:t>
            </a:r>
          </a:p>
          <a:p>
            <a:pPr>
              <a:lnSpc>
                <a:spcPct val="90000"/>
              </a:lnSpc>
            </a:pPr>
            <a:r>
              <a:rPr lang="en-US" dirty="0"/>
              <a:t>Also </a:t>
            </a:r>
            <a:r>
              <a:rPr lang="en-US" b="1" dirty="0" err="1">
                <a:latin typeface="Courier New" pitchFamily="-110" charset="0"/>
              </a:rPr>
              <a:t>retractall</a:t>
            </a:r>
            <a:r>
              <a:rPr lang="en-US" dirty="0"/>
              <a:t> to remove all matches</a:t>
            </a:r>
            <a:endParaRPr lang="en-US" b="1" dirty="0">
              <a:latin typeface="Courier New" pitchFamily="-110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C161-2EF5-604E-9D76-E5FF798D5EAB}" type="slidenum">
              <a:rPr lang="en-US"/>
              <a:pPr/>
              <a:t>44</a:t>
            </a:fld>
            <a:endParaRPr lang="en-US"/>
          </a:p>
        </p:txBody>
      </p:sp>
      <p:sp>
        <p:nvSpPr>
          <p:cNvPr id="647172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6934200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parent(joe,mary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true.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retract(parent(joe,mary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)).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true.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parent(joe,mary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false.</a:t>
            </a:r>
            <a:endParaRPr lang="en-US" sz="2000" b="1" dirty="0">
              <a:solidFill>
                <a:srgbClr val="000000"/>
              </a:solidFill>
              <a:latin typeface="Courier New" pitchFamily="-110" charset="0"/>
              <a:ea typeface="Courier New" pitchFamily="-110" charset="0"/>
              <a:cs typeface="Courier New" pitchFamily="-110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Dangerous Curves Ahead</a:t>
            </a:r>
            <a:endParaRPr lang="en-US" b="1">
              <a:latin typeface="Courier New" pitchFamily="-110" charset="0"/>
            </a:endParaRPr>
          </a:p>
        </p:txBody>
      </p:sp>
      <p:sp>
        <p:nvSpPr>
          <p:cNvPr id="68301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very dirty trick: self-modifying code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Not safe, not declarative, not efficient—but can be tempting, as the</a:t>
            </a:r>
            <a:r>
              <a:rPr lang="en-US" sz="2800" dirty="0" smtClean="0"/>
              <a:t> final example </a:t>
            </a:r>
            <a:r>
              <a:rPr lang="en-US" sz="2800" dirty="0"/>
              <a:t>shows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Best to use them only for facts, only for predicates not otherwise defined by the program, and only where the clause order is not important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Note: if a predicate was compiled by </a:t>
            </a:r>
            <a:r>
              <a:rPr lang="en-US" sz="2800" b="1" dirty="0">
                <a:latin typeface="Courier New" pitchFamily="-110" charset="0"/>
              </a:rPr>
              <a:t>consult</a:t>
            </a:r>
            <a:r>
              <a:rPr lang="en-US" sz="2800" dirty="0"/>
              <a:t>, SWI-Prolog will not permit its definition to be changed by </a:t>
            </a:r>
            <a:r>
              <a:rPr lang="en-US" sz="2800" b="1" dirty="0">
                <a:latin typeface="Courier New" pitchFamily="-110" charset="0"/>
              </a:rPr>
              <a:t>assert</a:t>
            </a:r>
            <a:r>
              <a:rPr lang="en-US" sz="2800" dirty="0"/>
              <a:t> or </a:t>
            </a:r>
            <a:r>
              <a:rPr lang="en-US" sz="2800" b="1" dirty="0">
                <a:latin typeface="Courier New" pitchFamily="-110" charset="0"/>
              </a:rPr>
              <a:t>retract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4D73-76AA-E64F-A458-106A63D02B09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</a:t>
            </a:r>
            <a:r>
              <a:rPr lang="en-US" b="1" dirty="0" smtClean="0">
                <a:latin typeface="Courier New"/>
                <a:cs typeface="Courier New"/>
              </a:rPr>
              <a:t>!</a:t>
            </a:r>
            <a:r>
              <a:rPr lang="en-US" dirty="0" smtClean="0"/>
              <a:t>, pronounced “cut”</a:t>
            </a:r>
          </a:p>
          <a:p>
            <a:r>
              <a:rPr lang="en-US" dirty="0" smtClean="0"/>
              <a:t>Logically simple: a goal that always succeeds (sort of like </a:t>
            </a:r>
            <a:r>
              <a:rPr lang="en-US" b="1" dirty="0" smtClean="0">
                <a:latin typeface="Courier New"/>
                <a:cs typeface="Courier New"/>
              </a:rPr>
              <a:t>true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Procedurally tricky: when it succeeds, it usually also eliminates some backtracking</a:t>
            </a:r>
          </a:p>
          <a:p>
            <a:r>
              <a:rPr lang="en-US" dirty="0" smtClean="0"/>
              <a:t>We’ll use it in only one simple way: as the final condition in a rule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A94B-6F49-9640-BBE0-FE690F8102A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 dirty="0" smtClean="0"/>
              <a:t>What Cut Does There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772400" cy="3657600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sz="2400" b="1" kern="1200" dirty="0" smtClean="0">
                <a:latin typeface="Courier New"/>
                <a:cs typeface="Courier New"/>
              </a:rPr>
              <a:t>q1</a:t>
            </a:r>
            <a:r>
              <a:rPr lang="en-US" dirty="0" smtClean="0"/>
              <a:t> through </a:t>
            </a:r>
            <a:r>
              <a:rPr lang="en-US" sz="2400" b="1" kern="1200" dirty="0" err="1" smtClean="0">
                <a:latin typeface="Courier New"/>
                <a:cs typeface="Courier New"/>
              </a:rPr>
              <a:t>qj</a:t>
            </a:r>
            <a:r>
              <a:rPr lang="en-US" dirty="0" smtClean="0"/>
              <a:t> succeed, the cut does too</a:t>
            </a:r>
          </a:p>
          <a:p>
            <a:r>
              <a:rPr lang="en-US" dirty="0" smtClean="0"/>
              <a:t>It tells Prolog there’s no going back:</a:t>
            </a:r>
          </a:p>
          <a:p>
            <a:pPr lvl="1"/>
            <a:r>
              <a:rPr lang="en-US" dirty="0" smtClean="0"/>
              <a:t>No backtracking to look for other solutions for </a:t>
            </a:r>
            <a:r>
              <a:rPr lang="en-US" sz="2400" b="1" kern="1200" dirty="0" smtClean="0">
                <a:latin typeface="Courier New"/>
                <a:ea typeface="+mn-ea"/>
                <a:cs typeface="Courier New"/>
              </a:rPr>
              <a:t>q1</a:t>
            </a:r>
            <a:r>
              <a:rPr lang="en-US" dirty="0" smtClean="0"/>
              <a:t> through </a:t>
            </a:r>
            <a:r>
              <a:rPr lang="en-US" sz="2400" b="1" kern="1200" dirty="0" err="1" smtClean="0">
                <a:latin typeface="Courier New"/>
                <a:ea typeface="+mn-ea"/>
                <a:cs typeface="Courier New"/>
              </a:rPr>
              <a:t>qj</a:t>
            </a:r>
            <a:endParaRPr lang="en-US" sz="2400" b="1" kern="1200" dirty="0" smtClean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 smtClean="0"/>
              <a:t>And, no backtracking to try other clauses for the goal </a:t>
            </a:r>
            <a:r>
              <a:rPr lang="en-US" sz="2400" b="1" kern="1200" dirty="0" err="1" smtClean="0">
                <a:latin typeface="Courier New"/>
                <a:ea typeface="+mn-ea"/>
                <a:cs typeface="Courier New"/>
              </a:rPr>
              <a:t>p</a:t>
            </a:r>
            <a:r>
              <a:rPr lang="en-US" dirty="0" smtClean="0"/>
              <a:t> that succeeded this way</a:t>
            </a:r>
          </a:p>
          <a:p>
            <a:r>
              <a:rPr lang="en-US" dirty="0" smtClean="0"/>
              <a:t>In effect: the first solution found for a given goal using this rule will be the last solution found for that goal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A94B-6F49-9640-BBE0-FE690F8102A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12192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</a:t>
            </a:r>
            <a:r>
              <a:rPr lang="en-US" b="1" dirty="0" smtClean="0">
                <a:latin typeface="Courier New"/>
                <a:cs typeface="Courier New"/>
              </a:rPr>
              <a:t> :- q1, q2, …, </a:t>
            </a:r>
            <a:r>
              <a:rPr lang="en-US" b="1" dirty="0" err="1" smtClean="0">
                <a:latin typeface="Courier New"/>
                <a:cs typeface="Courier New"/>
              </a:rPr>
              <a:t>qj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!</a:t>
            </a:r>
            <a:r>
              <a:rPr lang="en-US" b="1" dirty="0" smtClean="0">
                <a:latin typeface="Courier New"/>
                <a:cs typeface="Courier New"/>
              </a:rPr>
              <a:t>.</a:t>
            </a: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A94B-6F49-9640-BBE0-FE690F8102A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13716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p</a:t>
            </a:r>
            <a:r>
              <a:rPr lang="en-US" b="1" dirty="0" smtClean="0">
                <a:latin typeface="Courier New"/>
                <a:cs typeface="Courier New"/>
              </a:rPr>
              <a:t> :- </a:t>
            </a:r>
            <a:r>
              <a:rPr lang="en-US" b="1" dirty="0" err="1" smtClean="0">
                <a:latin typeface="Courier New"/>
                <a:cs typeface="Courier New"/>
              </a:rPr>
              <a:t>member(X,[a,b,c</a:t>
            </a:r>
            <a:r>
              <a:rPr lang="en-US" b="1" dirty="0" smtClean="0">
                <a:latin typeface="Courier New"/>
                <a:cs typeface="Courier New"/>
              </a:rPr>
              <a:t>]), </a:t>
            </a:r>
            <a:r>
              <a:rPr lang="en-US" b="1" dirty="0" err="1" smtClean="0">
                <a:latin typeface="Courier New"/>
                <a:cs typeface="Courier New"/>
              </a:rPr>
              <a:t>write(X</a:t>
            </a:r>
            <a:r>
              <a:rPr lang="en-US" b="1" dirty="0" smtClean="0">
                <a:latin typeface="Courier New"/>
                <a:cs typeface="Courier New"/>
              </a:rPr>
              <a:t>).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p</a:t>
            </a:r>
            <a:r>
              <a:rPr lang="en-US" b="1" dirty="0" smtClean="0">
                <a:latin typeface="Courier New"/>
                <a:cs typeface="Courier New"/>
              </a:rPr>
              <a:t> :- </a:t>
            </a:r>
            <a:r>
              <a:rPr lang="en-US" b="1" dirty="0" err="1" smtClean="0">
                <a:latin typeface="Courier New"/>
                <a:cs typeface="Courier New"/>
              </a:rPr>
              <a:t>write(d</a:t>
            </a:r>
            <a:r>
              <a:rPr lang="en-US" b="1" dirty="0" smtClean="0">
                <a:latin typeface="Courier New"/>
                <a:cs typeface="Courier New"/>
              </a:rPr>
              <a:t>).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14400" y="2700278"/>
            <a:ext cx="6934200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 </a:t>
            </a:r>
            <a:r>
              <a:rPr lang="en-US" sz="2000" i="1" dirty="0" err="1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.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a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true 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; </a:t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err="1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b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true 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err="1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c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true 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err="1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d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true.</a:t>
            </a:r>
            <a:endParaRPr lang="en-US" sz="2000" b="1" dirty="0">
              <a:solidFill>
                <a:srgbClr val="000000"/>
              </a:solidFill>
              <a:latin typeface="Courier New" pitchFamily="-110" charset="0"/>
              <a:ea typeface="Courier New" pitchFamily="-110" charset="0"/>
              <a:cs typeface="Courier New" pitchFamily="-110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 dirty="0" smtClean="0"/>
              <a:t>No Cut, Normal Backtracking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A94B-6F49-9640-BBE0-FE690F8102A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0600" y="14478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p</a:t>
            </a:r>
            <a:r>
              <a:rPr lang="en-US" b="1" dirty="0" smtClean="0">
                <a:latin typeface="Courier New"/>
                <a:cs typeface="Courier New"/>
              </a:rPr>
              <a:t> :- </a:t>
            </a:r>
            <a:r>
              <a:rPr lang="en-US" b="1" dirty="0" err="1" smtClean="0">
                <a:latin typeface="Courier New"/>
                <a:cs typeface="Courier New"/>
              </a:rPr>
              <a:t>member(X,[a,b,c</a:t>
            </a:r>
            <a:r>
              <a:rPr lang="en-US" b="1" dirty="0" smtClean="0">
                <a:latin typeface="Courier New"/>
                <a:cs typeface="Courier New"/>
              </a:rPr>
              <a:t>]), </a:t>
            </a:r>
            <a:r>
              <a:rPr lang="en-US" b="1" dirty="0" err="1" smtClean="0">
                <a:latin typeface="Courier New"/>
                <a:cs typeface="Courier New"/>
              </a:rPr>
              <a:t>write(X</a:t>
            </a:r>
            <a:r>
              <a:rPr lang="en-US" b="1" dirty="0" smtClean="0">
                <a:latin typeface="Courier New"/>
                <a:cs typeface="Courier New"/>
              </a:rPr>
              <a:t>),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!</a:t>
            </a:r>
            <a:r>
              <a:rPr lang="en-US" b="1" dirty="0" smtClean="0">
                <a:latin typeface="Courier New"/>
                <a:cs typeface="Courier New"/>
              </a:rPr>
              <a:t>.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p</a:t>
            </a:r>
            <a:r>
              <a:rPr lang="en-US" b="1" dirty="0" smtClean="0">
                <a:latin typeface="Courier New"/>
                <a:cs typeface="Courier New"/>
              </a:rPr>
              <a:t> :- </a:t>
            </a:r>
            <a:r>
              <a:rPr lang="en-US" b="1" dirty="0" err="1" smtClean="0">
                <a:latin typeface="Courier New"/>
                <a:cs typeface="Courier New"/>
              </a:rPr>
              <a:t>write(d</a:t>
            </a:r>
            <a:r>
              <a:rPr lang="en-US" b="1" dirty="0" smtClean="0">
                <a:latin typeface="Courier New"/>
                <a:cs typeface="Courier New"/>
              </a:rPr>
              <a:t>).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90600" y="2514600"/>
            <a:ext cx="69342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 </a:t>
            </a:r>
            <a:r>
              <a:rPr lang="en-US" sz="2000" i="1" dirty="0" err="1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.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a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true.</a:t>
            </a:r>
            <a:endParaRPr lang="en-US" sz="2000" b="1" dirty="0">
              <a:solidFill>
                <a:srgbClr val="000000"/>
              </a:solidFill>
              <a:latin typeface="Courier New" pitchFamily="-110" charset="0"/>
              <a:ea typeface="Courier New" pitchFamily="-110" charset="0"/>
              <a:cs typeface="Courier New" pitchFamily="-110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 dirty="0" smtClean="0"/>
              <a:t>Cut Discards Backtracking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4038600"/>
            <a:ext cx="7772400" cy="1752600"/>
          </a:xfrm>
        </p:spPr>
        <p:txBody>
          <a:bodyPr/>
          <a:lstStyle/>
          <a:p>
            <a:r>
              <a:rPr lang="en-US" dirty="0" smtClean="0"/>
              <a:t>Because of the cut, it stops after finding the first 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Unifiers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parent(X,Y)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and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parent(fred,Y)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:</a:t>
            </a:r>
          </a:p>
          <a:p>
            <a:pPr lvl="1"/>
            <a:r>
              <a:rPr lang="en-US">
                <a:ea typeface="Times New Roman" pitchFamily="-110" charset="0"/>
                <a:cs typeface="Times New Roman" pitchFamily="-110" charset="0"/>
              </a:rPr>
              <a:t>one unifier is 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</a:t>
            </a:r>
            <a:r>
              <a:rPr lang="en-US" baseline="-30000">
                <a:ea typeface="Times New Roman" pitchFamily="-110" charset="0"/>
                <a:cs typeface="Times New Roman" pitchFamily="-110" charset="0"/>
              </a:rPr>
              <a:t>1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= {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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fred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} </a:t>
            </a:r>
          </a:p>
          <a:p>
            <a:pPr lvl="1"/>
            <a:r>
              <a:rPr lang="en-US">
                <a:ea typeface="Times New Roman" pitchFamily="-110" charset="0"/>
                <a:cs typeface="Times New Roman" pitchFamily="-110" charset="0"/>
              </a:rPr>
              <a:t>another is 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</a:t>
            </a:r>
            <a:r>
              <a:rPr lang="en-US" baseline="-30000">
                <a:ea typeface="Times New Roman" pitchFamily="-110" charset="0"/>
                <a:cs typeface="Times New Roman" pitchFamily="-110" charset="0"/>
              </a:rPr>
              <a:t>2 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=</a:t>
            </a:r>
            <a:r>
              <a:rPr lang="en-US" baseline="-30000"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{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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fred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,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Y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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mary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}</a:t>
            </a:r>
          </a:p>
          <a:p>
            <a:r>
              <a:rPr lang="en-US">
                <a:ea typeface="Times New Roman" pitchFamily="-110" charset="0"/>
                <a:cs typeface="Times New Roman" pitchFamily="-110" charset="0"/>
              </a:rPr>
              <a:t>Prolog chooses unifiers like 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</a:t>
            </a:r>
            <a:r>
              <a:rPr lang="en-US" baseline="-30000">
                <a:ea typeface="Times New Roman" pitchFamily="-110" charset="0"/>
                <a:cs typeface="Times New Roman" pitchFamily="-110" charset="0"/>
              </a:rPr>
              <a:t>1 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that do just enough substitution to unify, and no more</a:t>
            </a:r>
          </a:p>
          <a:p>
            <a:r>
              <a:rPr lang="en-US">
                <a:ea typeface="Times New Roman" pitchFamily="-110" charset="0"/>
                <a:cs typeface="Times New Roman" pitchFamily="-110" charset="0"/>
              </a:rPr>
              <a:t>That is, it chooses the MGU—the Most General Unifier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2968-D912-CC46-89B5-654A325596C0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With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772400" cy="4114800"/>
          </a:xfrm>
        </p:spPr>
        <p:txBody>
          <a:bodyPr/>
          <a:lstStyle/>
          <a:p>
            <a:r>
              <a:rPr lang="en-US" dirty="0" smtClean="0"/>
              <a:t>Uses of cut are non-declarative, and can be extremely subtle and error prone</a:t>
            </a:r>
          </a:p>
          <a:p>
            <a:pPr lvl="1"/>
            <a:r>
              <a:rPr lang="en-US" dirty="0" smtClean="0"/>
              <a:t>Some cuts improve efficiency, saving time and space on backtracking where you know there are no more solutions anyway </a:t>
            </a:r>
            <a:r>
              <a:rPr lang="en-US" dirty="0" smtClean="0"/>
              <a:t>(“green cuts”) </a:t>
            </a:r>
            <a:endParaRPr lang="en-US" dirty="0" smtClean="0"/>
          </a:p>
          <a:p>
            <a:pPr lvl="1"/>
            <a:r>
              <a:rPr lang="en-US" dirty="0" smtClean="0"/>
              <a:t>Others (like the previous example) change the solutions that are found (“red cuts”)</a:t>
            </a:r>
          </a:p>
          <a:p>
            <a:r>
              <a:rPr lang="en-US" dirty="0" smtClean="0"/>
              <a:t>Useful and sometimes necessary, but use with caution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A94B-6F49-9640-BBE0-FE690F8102A3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Adventure Game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Prolog comments</a:t>
            </a:r>
          </a:p>
          <a:p>
            <a:pPr lvl="1"/>
            <a:r>
              <a:rPr lang="en-US" b="1">
                <a:latin typeface="Courier New" pitchFamily="-110" charset="0"/>
              </a:rPr>
              <a:t>/*</a:t>
            </a:r>
            <a:r>
              <a:rPr lang="en-US"/>
              <a:t> to </a:t>
            </a:r>
            <a:r>
              <a:rPr lang="en-US" b="1">
                <a:latin typeface="Courier New" pitchFamily="-110" charset="0"/>
              </a:rPr>
              <a:t>*/</a:t>
            </a:r>
            <a:r>
              <a:rPr lang="en-US"/>
              <a:t>, like Java</a:t>
            </a:r>
          </a:p>
          <a:p>
            <a:pPr lvl="1"/>
            <a:r>
              <a:rPr lang="en-US"/>
              <a:t>Also, </a:t>
            </a:r>
            <a:r>
              <a:rPr lang="en-US" b="1">
                <a:latin typeface="Courier New" pitchFamily="-110" charset="0"/>
              </a:rPr>
              <a:t>%</a:t>
            </a:r>
            <a:r>
              <a:rPr lang="en-US"/>
              <a:t> to end of line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7F9-F44C-594B-952D-9A64FFD2FFC9}" type="slidenum">
              <a:rPr lang="en-US"/>
              <a:pPr/>
              <a:t>51</a:t>
            </a:fld>
            <a:endParaRPr lang="en-US"/>
          </a:p>
        </p:txBody>
      </p:sp>
      <p:sp>
        <p:nvSpPr>
          <p:cNvPr id="648196" name="Text Box 4"/>
          <p:cNvSpPr txBox="1">
            <a:spLocks noChangeArrowheads="1"/>
          </p:cNvSpPr>
          <p:nvPr/>
        </p:nvSpPr>
        <p:spPr bwMode="auto">
          <a:xfrm>
            <a:off x="609600" y="3733800"/>
            <a:ext cx="81534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/*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This is a little adventure game.  There are three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entities: you, a treasure, and an ogre.  There are 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six places: a valley, a path, a cliff, a fork, a maze, 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and a mountaintop.  Your goal is to get the treasure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without being killed first.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*/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endParaRPr lang="en-US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D2D5-CE81-814C-8702-926D9376FEBA}" type="slidenum">
              <a:rPr lang="en-US"/>
              <a:pPr/>
              <a:t>52</a:t>
            </a:fld>
            <a:endParaRPr lang="en-US"/>
          </a:p>
        </p:txBody>
      </p:sp>
      <p:sp>
        <p:nvSpPr>
          <p:cNvPr id="649220" name="Text Box 4"/>
          <p:cNvSpPr txBox="1">
            <a:spLocks noChangeArrowheads="1"/>
          </p:cNvSpPr>
          <p:nvPr/>
        </p:nvSpPr>
        <p:spPr bwMode="auto">
          <a:xfrm>
            <a:off x="762000" y="892175"/>
            <a:ext cx="7772400" cy="489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/*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First, text descriptions of all the places in 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the game.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*/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description(valley,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'You are in a pleasant valley, with a trail ahead.').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description(path,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'You are on a path, with ravines on both sides.').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description(cliff,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'You are teetering on the edge of a cliff.').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description(fork,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'You are at a fork in the path.').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description(maze(_),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'You are in a maze of twisty trails, all alike.').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description(mountaintop,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'You are on the mountaintop.').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3296-4D59-A04E-8329-C8021C1F65C5}" type="slidenum">
              <a:rPr lang="en-US"/>
              <a:pPr/>
              <a:t>53</a:t>
            </a:fld>
            <a:endParaRPr lang="en-US"/>
          </a:p>
        </p:txBody>
      </p:sp>
      <p:sp>
        <p:nvSpPr>
          <p:cNvPr id="651266" name="Text Box 2"/>
          <p:cNvSpPr txBox="1">
            <a:spLocks noChangeArrowheads="1"/>
          </p:cNvSpPr>
          <p:nvPr/>
        </p:nvSpPr>
        <p:spPr bwMode="auto">
          <a:xfrm>
            <a:off x="762000" y="892175"/>
            <a:ext cx="77724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/*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report prints the description of your current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location.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*/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report :-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at(you,X),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description(X,Y),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write(Y), nl.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A205-4C87-714E-B5C1-72A5A73388F4}" type="slidenum">
              <a:rPr lang="en-US"/>
              <a:pPr/>
              <a:t>54</a:t>
            </a:fld>
            <a:endParaRPr lang="en-US"/>
          </a:p>
        </p:txBody>
      </p:sp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762000" y="892175"/>
            <a:ext cx="7772400" cy="452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assert(at(you,cliff</a:t>
            </a:r>
            <a: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)).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true.</a:t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report.</a:t>
            </a:r>
            <a:b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You are teetering on the edge of a cliff.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true.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retract(at(you,cliff</a:t>
            </a:r>
            <a: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)).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true.</a:t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assert(at(you,valley</a:t>
            </a:r>
            <a: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)).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true.</a:t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-</a:t>
            </a:r>
            <a: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report.</a:t>
            </a:r>
            <a:b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You are in a pleasant valley, with a trail ahead.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true.</a:t>
            </a:r>
            <a:endParaRPr lang="en-US" sz="1800" b="1" dirty="0">
              <a:solidFill>
                <a:srgbClr val="000000"/>
              </a:solidFill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B285-B656-0F45-A672-7ADC3660DC54}" type="slidenum">
              <a:rPr lang="en-US"/>
              <a:pPr/>
              <a:t>55</a:t>
            </a:fld>
            <a:endParaRPr lang="en-US"/>
          </a:p>
        </p:txBody>
      </p:sp>
      <p:sp>
        <p:nvSpPr>
          <p:cNvPr id="652290" name="Text Box 2"/>
          <p:cNvSpPr txBox="1">
            <a:spLocks noChangeArrowheads="1"/>
          </p:cNvSpPr>
          <p:nvPr/>
        </p:nvSpPr>
        <p:spPr bwMode="auto">
          <a:xfrm>
            <a:off x="762000" y="228600"/>
            <a:ext cx="7772400" cy="590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/*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These connect predicates establish the map.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The meaning of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connect(X,Dir,Y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 is that if you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are at X and you move in direction Dir, you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get to Y.  Recognized directions are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forward, right and left.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*/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connect(valley,forward,path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connect(path,right,cliff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connect(path,left,cliff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connect(path,forward,fork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connect(fork,left,maze(0)).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connect(fork,right,mountaintop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).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connect(maze(0),left,maze(1))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 connect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(maze(0),right,maze(3))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connect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(maze(1),left,maze(0))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connect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(maze(1),right,maze(2))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connect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(maze(2),left,fork)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connect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(maze(2),right,maze(0))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connect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(maze(3),left,maze(0))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connect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(maze(3),right,maze(3)).</a:t>
            </a:r>
            <a:endParaRPr lang="en-US" sz="1800" b="1" dirty="0">
              <a:solidFill>
                <a:srgbClr val="000000"/>
              </a:solidFill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E7A2-DCC7-2A49-B21C-301E646501CC}" type="slidenum">
              <a:rPr lang="en-US"/>
              <a:pPr/>
              <a:t>56</a:t>
            </a:fld>
            <a:endParaRPr lang="en-US"/>
          </a:p>
        </p:txBody>
      </p:sp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762000" y="892175"/>
            <a:ext cx="7772400" cy="535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/*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move(Dir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 moves you in direction Dir, then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prints the description of your new location.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*/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move(Dir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 :-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at(you,Loc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connect(Loc,Dir,Next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retract(at(you,Loc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)),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assert(at(you,Next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)),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report,</a:t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!.</a:t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/*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But if the argument was not a legal direction,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print an error message and don't move.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*/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move(_) :-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write('That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is not a legal move.\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n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'),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report.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endParaRPr lang="en-US" sz="1800" b="1" dirty="0">
              <a:solidFill>
                <a:srgbClr val="000000"/>
              </a:solidFill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2514600"/>
            <a:ext cx="3810000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 smtClean="0"/>
              <a:t>Note the final cut: the second clause for 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move</a:t>
            </a:r>
            <a:r>
              <a:rPr lang="en-US" sz="1800" i="1" dirty="0" smtClean="0"/>
              <a:t> will be used only if the first one fails, which happens only if 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Dir</a:t>
            </a:r>
            <a:r>
              <a:rPr lang="en-US" sz="1800" i="1" dirty="0" smtClean="0"/>
              <a:t> was not a legal move.</a:t>
            </a:r>
            <a:endParaRPr lang="en-US" sz="1800" i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427A-E65A-044E-8306-7D684BFD3BAC}" type="slidenum">
              <a:rPr lang="en-US"/>
              <a:pPr/>
              <a:t>57</a:t>
            </a:fld>
            <a:endParaRPr lang="en-US"/>
          </a:p>
        </p:txBody>
      </p:sp>
      <p:sp>
        <p:nvSpPr>
          <p:cNvPr id="654338" name="Text Box 2"/>
          <p:cNvSpPr txBox="1">
            <a:spLocks noChangeArrowheads="1"/>
          </p:cNvSpPr>
          <p:nvPr/>
        </p:nvSpPr>
        <p:spPr bwMode="auto">
          <a:xfrm>
            <a:off x="762000" y="892175"/>
            <a:ext cx="77724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/*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Shorthand for moves.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*/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forward :- move(forward).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left :- move(left).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right :- move(right).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E96F-2C23-9543-866D-CE6AD95C5620}" type="slidenum">
              <a:rPr lang="en-US"/>
              <a:pPr/>
              <a:t>58</a:t>
            </a:fld>
            <a:endParaRPr lang="en-US"/>
          </a:p>
        </p:txBody>
      </p:sp>
      <p:sp>
        <p:nvSpPr>
          <p:cNvPr id="655362" name="Text Box 2"/>
          <p:cNvSpPr txBox="1">
            <a:spLocks noChangeArrowheads="1"/>
          </p:cNvSpPr>
          <p:nvPr/>
        </p:nvSpPr>
        <p:spPr bwMode="auto">
          <a:xfrm>
            <a:off x="762000" y="892175"/>
            <a:ext cx="7772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assert(at(you,valley</a:t>
            </a:r>
            <a: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)).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true.</a:t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forward.</a:t>
            </a:r>
            <a:b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You are on a path, with ravines on both sides.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true.</a:t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forward.</a:t>
            </a:r>
            <a:b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You are at a fork in the path.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true.</a:t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forward.</a:t>
            </a:r>
            <a:b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That is not a legal move.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You are at a fork in the path.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true.</a:t>
            </a:r>
            <a:endParaRPr lang="en-US" sz="1800" b="1" dirty="0">
              <a:solidFill>
                <a:srgbClr val="000000"/>
              </a:solidFill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Modern Programming Languages, 2nd ed.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294D-9675-6645-A8F8-BAEFCDB3D524}" type="slidenum">
              <a:rPr lang="en-US"/>
              <a:pPr/>
              <a:t>59</a:t>
            </a:fld>
            <a:endParaRPr lang="en-US"/>
          </a:p>
        </p:txBody>
      </p:sp>
      <p:sp>
        <p:nvSpPr>
          <p:cNvPr id="656386" name="Text Box 2"/>
          <p:cNvSpPr txBox="1">
            <a:spLocks noChangeArrowheads="1"/>
          </p:cNvSpPr>
          <p:nvPr/>
        </p:nvSpPr>
        <p:spPr bwMode="auto">
          <a:xfrm>
            <a:off x="762000" y="892175"/>
            <a:ext cx="7772400" cy="4801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/*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If you and the ogre are at the same place, it 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kills you.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*/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ogre :-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at(ogre,Loc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at(you,Loc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write('An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ogre sucks your brain out through\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n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'),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write('your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eyesockets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, and you die.\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n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'),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retract(at(you,Loc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)),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assert(at(you,done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),</a:t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!.</a:t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/*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But if you and the ogre are not in the same place,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nothing happens.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*/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ogre.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600" y="5029200"/>
            <a:ext cx="4419600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 smtClean="0"/>
              <a:t>Note again the final cut in the first clause, producing an “otherwise” behavior: 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ogre</a:t>
            </a:r>
            <a:r>
              <a:rPr lang="en-US" sz="1800" i="1" dirty="0" smtClean="0"/>
              <a:t> always succeeds, by killing you if it can, or otherwise by doing nothing.</a:t>
            </a:r>
            <a:endParaRPr lang="en-US" sz="18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110" charset="0"/>
                <a:cs typeface="Times New Roman" pitchFamily="-110" charset="0"/>
              </a:rPr>
              <a:t>MGU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Term x</a:t>
            </a:r>
            <a:r>
              <a:rPr lang="en-US" baseline="-30000">
                <a:ea typeface="Times New Roman" pitchFamily="-110" charset="0"/>
                <a:cs typeface="Times New Roman" pitchFamily="-110" charset="0"/>
              </a:rPr>
              <a:t>1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is </a:t>
            </a:r>
            <a:r>
              <a:rPr lang="en-US" i="1">
                <a:ea typeface="Times New Roman" pitchFamily="-110" charset="0"/>
                <a:cs typeface="Times New Roman" pitchFamily="-110" charset="0"/>
              </a:rPr>
              <a:t>more general than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x</a:t>
            </a:r>
            <a:r>
              <a:rPr lang="en-US" baseline="-30000">
                <a:ea typeface="Times New Roman" pitchFamily="-110" charset="0"/>
                <a:cs typeface="Times New Roman" pitchFamily="-110" charset="0"/>
              </a:rPr>
              <a:t>2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if x</a:t>
            </a:r>
            <a:r>
              <a:rPr lang="en-US" baseline="-30000">
                <a:ea typeface="Times New Roman" pitchFamily="-110" charset="0"/>
                <a:cs typeface="Times New Roman" pitchFamily="-110" charset="0"/>
              </a:rPr>
              <a:t>2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is an instance of x</a:t>
            </a:r>
            <a:r>
              <a:rPr lang="en-US" baseline="-30000">
                <a:ea typeface="Times New Roman" pitchFamily="-110" charset="0"/>
                <a:cs typeface="Times New Roman" pitchFamily="-110" charset="0"/>
              </a:rPr>
              <a:t>1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but x</a:t>
            </a:r>
            <a:r>
              <a:rPr lang="en-US" baseline="-30000">
                <a:ea typeface="Times New Roman" pitchFamily="-110" charset="0"/>
                <a:cs typeface="Times New Roman" pitchFamily="-110" charset="0"/>
              </a:rPr>
              <a:t>1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is not an instance of x</a:t>
            </a:r>
            <a:r>
              <a:rPr lang="en-US" baseline="-30000">
                <a:ea typeface="Times New Roman" pitchFamily="-110" charset="0"/>
                <a:cs typeface="Times New Roman" pitchFamily="-110" charset="0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Example: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parent(fred,Y)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 is more general than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parent(fred,mary)</a:t>
            </a:r>
            <a:endParaRPr lang="en-US">
              <a:ea typeface="Times New Roman" pitchFamily="-110" charset="0"/>
              <a:cs typeface="Times New Roman" pitchFamily="-110" charset="0"/>
            </a:endParaRP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A unifier 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</a:t>
            </a:r>
            <a:r>
              <a:rPr lang="en-US" baseline="-30000">
                <a:ea typeface="Times New Roman" pitchFamily="-110" charset="0"/>
                <a:cs typeface="Times New Roman" pitchFamily="-110" charset="0"/>
              </a:rPr>
              <a:t>1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of two terms </a:t>
            </a:r>
            <a:r>
              <a:rPr lang="en-US" i="1">
                <a:ea typeface="Times New Roman" pitchFamily="-110" charset="0"/>
                <a:cs typeface="Times New Roman" pitchFamily="-110" charset="0"/>
              </a:rPr>
              <a:t>t</a:t>
            </a:r>
            <a:r>
              <a:rPr lang="en-US" i="1" baseline="-30000">
                <a:ea typeface="Times New Roman" pitchFamily="-110" charset="0"/>
                <a:cs typeface="Times New Roman" pitchFamily="-110" charset="0"/>
              </a:rPr>
              <a:t>1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and </a:t>
            </a:r>
            <a:r>
              <a:rPr lang="en-US" i="1">
                <a:ea typeface="Times New Roman" pitchFamily="-110" charset="0"/>
                <a:cs typeface="Times New Roman" pitchFamily="-110" charset="0"/>
              </a:rPr>
              <a:t>t</a:t>
            </a:r>
            <a:r>
              <a:rPr lang="en-US" i="1" baseline="-30000">
                <a:ea typeface="Times New Roman" pitchFamily="-110" charset="0"/>
                <a:cs typeface="Times New Roman" pitchFamily="-110" charset="0"/>
              </a:rPr>
              <a:t>2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is an MGU if there is no other unifier 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</a:t>
            </a:r>
            <a:r>
              <a:rPr lang="en-US" baseline="-30000">
                <a:ea typeface="Times New Roman" pitchFamily="-110" charset="0"/>
                <a:cs typeface="Times New Roman" pitchFamily="-110" charset="0"/>
              </a:rPr>
              <a:t>2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such that 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</a:t>
            </a:r>
            <a:r>
              <a:rPr lang="en-US" baseline="-30000">
                <a:ea typeface="Times New Roman" pitchFamily="-110" charset="0"/>
                <a:cs typeface="Times New Roman" pitchFamily="-110" charset="0"/>
              </a:rPr>
              <a:t>2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(</a:t>
            </a:r>
            <a:r>
              <a:rPr lang="en-US" i="1">
                <a:ea typeface="Times New Roman" pitchFamily="-110" charset="0"/>
                <a:cs typeface="Times New Roman" pitchFamily="-110" charset="0"/>
              </a:rPr>
              <a:t>t</a:t>
            </a:r>
            <a:r>
              <a:rPr lang="en-US" i="1" baseline="-30000">
                <a:ea typeface="Times New Roman" pitchFamily="-110" charset="0"/>
                <a:cs typeface="Times New Roman" pitchFamily="-110" charset="0"/>
              </a:rPr>
              <a:t>1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) is more general than 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</a:t>
            </a:r>
            <a:r>
              <a:rPr lang="en-US" baseline="-30000">
                <a:ea typeface="Times New Roman" pitchFamily="-110" charset="0"/>
                <a:cs typeface="Times New Roman" pitchFamily="-110" charset="0"/>
              </a:rPr>
              <a:t>1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(</a:t>
            </a:r>
            <a:r>
              <a:rPr lang="en-US" i="1">
                <a:ea typeface="Times New Roman" pitchFamily="-110" charset="0"/>
                <a:cs typeface="Times New Roman" pitchFamily="-110" charset="0"/>
              </a:rPr>
              <a:t>t</a:t>
            </a:r>
            <a:r>
              <a:rPr lang="en-US" i="1" baseline="-30000">
                <a:ea typeface="Times New Roman" pitchFamily="-110" charset="0"/>
                <a:cs typeface="Times New Roman" pitchFamily="-110" charset="0"/>
              </a:rPr>
              <a:t>1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MGU is unique up to variable renaming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D33C-55E7-5141-8246-7E43781A5113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4791-B735-BC41-9BD2-8EC8F62F0FE3}" type="slidenum">
              <a:rPr lang="en-US"/>
              <a:pPr/>
              <a:t>60</a:t>
            </a:fld>
            <a:endParaRPr lang="en-US"/>
          </a:p>
        </p:txBody>
      </p:sp>
      <p:sp>
        <p:nvSpPr>
          <p:cNvPr id="657410" name="Text Box 2"/>
          <p:cNvSpPr txBox="1">
            <a:spLocks noChangeArrowheads="1"/>
          </p:cNvSpPr>
          <p:nvPr/>
        </p:nvSpPr>
        <p:spPr bwMode="auto">
          <a:xfrm>
            <a:off x="762000" y="892175"/>
            <a:ext cx="7772400" cy="4801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/*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If you and the treasure are at the same place, you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win.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*/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treasure :-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at(treasure,Loc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at(you,Loc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write('There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is a treasure here.\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n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'),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write('Congratulations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, you win!\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n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'),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retract(at(you,Loc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)),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assert(at(you,done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),</a:t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!.</a:t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/*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But if you and the treasure are not in the same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place, nothing happens.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*/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treasure.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13D1-A51D-464F-9965-F8819BCB67A6}" type="slidenum">
              <a:rPr lang="en-US"/>
              <a:pPr/>
              <a:t>61</a:t>
            </a:fld>
            <a:endParaRPr lang="en-US"/>
          </a:p>
        </p:txBody>
      </p:sp>
      <p:sp>
        <p:nvSpPr>
          <p:cNvPr id="659458" name="Text Box 2"/>
          <p:cNvSpPr txBox="1">
            <a:spLocks noChangeArrowheads="1"/>
          </p:cNvSpPr>
          <p:nvPr/>
        </p:nvSpPr>
        <p:spPr bwMode="auto">
          <a:xfrm>
            <a:off x="762000" y="892175"/>
            <a:ext cx="77724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/*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If you are at the cliff, you fall off and die.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*/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cliff :-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at(you,cliff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write('You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fall off and die.\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n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'),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retract(at(you,cliff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)),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assert(at(you,done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),</a:t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!.</a:t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/*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But if you are not at the cliff nothing happens.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*/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cliff.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DEC-78DD-3443-B0A9-4B4F9E24631F}" type="slidenum">
              <a:rPr lang="en-US"/>
              <a:pPr/>
              <a:t>62</a:t>
            </a:fld>
            <a:endParaRPr lang="en-US"/>
          </a:p>
        </p:txBody>
      </p:sp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762000" y="533400"/>
            <a:ext cx="7772400" cy="56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/*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Main loop.  Stop if player won or lost.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*/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main :- 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at(you,done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write('Thanks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for playing.\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n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’),</a:t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!.</a:t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/*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Main loop.  Not done, so get a move from the user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and make it.  Then run all our special behaviors.  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Then repeat.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*/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main :-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write('\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nNext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move -- '),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read(Move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call(Move</a:t>
            </a: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ogre,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treasure,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cliff,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main.</a:t>
            </a:r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3657600" y="4876800"/>
            <a:ext cx="5105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The predefined predicate </a:t>
            </a:r>
            <a:r>
              <a:rPr lang="en-US" b="1">
                <a:latin typeface="Courier New" pitchFamily="-110" charset="0"/>
              </a:rPr>
              <a:t>call(X)</a:t>
            </a:r>
            <a:r>
              <a:rPr lang="en-US" i="1"/>
              <a:t> tries to prove </a:t>
            </a:r>
            <a:r>
              <a:rPr lang="en-US" b="1">
                <a:latin typeface="Courier New" pitchFamily="-110" charset="0"/>
              </a:rPr>
              <a:t>X</a:t>
            </a:r>
            <a:r>
              <a:rPr lang="en-US" i="1"/>
              <a:t> as a goal term.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CBC8-8F23-AE43-9F57-D7CDB514C1BD}" type="slidenum">
              <a:rPr lang="en-US"/>
              <a:pPr/>
              <a:t>63</a:t>
            </a:fld>
            <a:endParaRPr lang="en-US"/>
          </a:p>
        </p:txBody>
      </p:sp>
      <p:sp>
        <p:nvSpPr>
          <p:cNvPr id="661506" name="Text Box 2"/>
          <p:cNvSpPr txBox="1">
            <a:spLocks noChangeArrowheads="1"/>
          </p:cNvSpPr>
          <p:nvPr/>
        </p:nvSpPr>
        <p:spPr bwMode="auto">
          <a:xfrm>
            <a:off x="762000" y="892175"/>
            <a:ext cx="7772400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/*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This is the starting point for the game.  We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assert the initial conditions, print an initial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report, then start the main loop.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*/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go :-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retractall(at(_,_)), % clean up from previous runs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assert(at(you,valley)),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assert(at(ogre,maze(3))),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assert(at(treasure,mountaintop)),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write('This is an adventure game. \n'),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write('Legal moves are left, right or forward.\n'),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write('End each move with a period.\n\n'),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report,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main.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1998-4207-D143-88E9-A960A086F939}" type="slidenum">
              <a:rPr lang="en-US"/>
              <a:pPr/>
              <a:t>64</a:t>
            </a:fld>
            <a:endParaRPr lang="en-US"/>
          </a:p>
        </p:txBody>
      </p:sp>
      <p:sp>
        <p:nvSpPr>
          <p:cNvPr id="662530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7772400" cy="535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 </a:t>
            </a:r>
            <a: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go.</a:t>
            </a:r>
            <a:b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This is an adventure game. 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Legal moves are left, right or forward.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End each move with a period.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You are in a pleasant valley, with a trail ahead.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Next move -- </a:t>
            </a:r>
            <a: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forward.</a:t>
            </a:r>
            <a:b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You are on a path, with ravines on both sides.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Next move -- </a:t>
            </a:r>
            <a: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forward.</a:t>
            </a:r>
            <a:b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You are at a fork in the path.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Next move -- </a:t>
            </a:r>
            <a: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right.</a:t>
            </a:r>
            <a:br>
              <a:rPr lang="en-US" sz="18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You are on the mountaintop.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There is a treasure here.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Congratulations, you win!</a:t>
            </a:r>
            <a:b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Thanks for playing.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true.</a:t>
            </a:r>
            <a:endParaRPr lang="en-US" sz="1800" b="1" dirty="0">
              <a:solidFill>
                <a:srgbClr val="000000"/>
              </a:solidFill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110" charset="0"/>
                <a:cs typeface="Times New Roman" pitchFamily="-110" charset="0"/>
              </a:rPr>
              <a:t>Unification For Everything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Parameter passing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reverse([1,2,3],X)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</a:pPr>
            <a:r>
              <a:rPr lang="en-US"/>
              <a:t>Binding 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X=0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/>
              <a:t>Data construction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X=.(1,[2,3])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Data selection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[1,2,3]=.(X,Y)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8F1F-32B4-0A43-921E-22FC29B9846C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Occurs Check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8077200" cy="4114800"/>
          </a:xfrm>
        </p:spPr>
        <p:txBody>
          <a:bodyPr/>
          <a:lstStyle/>
          <a:p>
            <a:r>
              <a:rPr lang="en-US"/>
              <a:t>Any variable </a:t>
            </a:r>
            <a:r>
              <a:rPr lang="en-US" b="1">
                <a:latin typeface="Courier New" pitchFamily="-110" charset="0"/>
              </a:rPr>
              <a:t>X</a:t>
            </a:r>
            <a:r>
              <a:rPr lang="en-US"/>
              <a:t> and term </a:t>
            </a:r>
            <a:r>
              <a:rPr lang="en-US" i="1"/>
              <a:t>t</a:t>
            </a:r>
            <a:r>
              <a:rPr lang="en-US"/>
              <a:t> unify with 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{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</a:t>
            </a:r>
            <a:r>
              <a:rPr lang="en-US" i="1">
                <a:ea typeface="Times New Roman" pitchFamily="-110" charset="0"/>
                <a:cs typeface="Times New Roman" pitchFamily="-110" charset="0"/>
              </a:rPr>
              <a:t>t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}:</a:t>
            </a:r>
          </a:p>
          <a:p>
            <a:pPr lvl="1"/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and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b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unify: an MGU is {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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b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}</a:t>
            </a:r>
          </a:p>
          <a:p>
            <a:pPr lvl="1"/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and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f(a,g(b,c))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unify: an MGU is {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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f(a,g(b,c))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}</a:t>
            </a:r>
          </a:p>
          <a:p>
            <a:pPr lvl="1"/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and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f(a,Y)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unify: an MGU is {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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f(a,Y)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}</a:t>
            </a:r>
          </a:p>
          <a:p>
            <a:r>
              <a:rPr lang="en-US" i="1">
                <a:ea typeface="Times New Roman" pitchFamily="-110" charset="0"/>
                <a:cs typeface="Times New Roman" pitchFamily="-110" charset="0"/>
              </a:rPr>
              <a:t>Unless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</a:t>
            </a:r>
            <a:r>
              <a:rPr lang="en-US" i="1">
                <a:ea typeface="Times New Roman" pitchFamily="-110" charset="0"/>
                <a:cs typeface="Times New Roman" pitchFamily="-110" charset="0"/>
              </a:rPr>
              <a:t> occurs in t:</a:t>
            </a:r>
          </a:p>
          <a:p>
            <a:pPr lvl="1"/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and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f(a,X)</a:t>
            </a:r>
            <a:r>
              <a:rPr lang="en-US" b="1"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do not unify, in particular not by {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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f(a,X)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4BAB-58D3-9447-A8A9-1B10DFB7C3E0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7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04900"/>
          </a:xfrm>
        </p:spPr>
        <p:txBody>
          <a:bodyPr/>
          <a:lstStyle/>
          <a:p>
            <a:r>
              <a:rPr lang="en-US"/>
              <a:t>Occurs Check Example</a:t>
            </a:r>
          </a:p>
        </p:txBody>
      </p:sp>
      <p:sp>
        <p:nvSpPr>
          <p:cNvPr id="614408" name="Rectangle 8"/>
          <p:cNvSpPr>
            <a:spLocks noGrp="1" noChangeArrowheads="1"/>
          </p:cNvSpPr>
          <p:nvPr>
            <p:ph idx="1"/>
          </p:nvPr>
        </p:nvSpPr>
        <p:spPr>
          <a:xfrm>
            <a:off x="838200" y="3886200"/>
            <a:ext cx="7772400" cy="2209800"/>
          </a:xfrm>
        </p:spPr>
        <p:txBody>
          <a:bodyPr/>
          <a:lstStyle/>
          <a:p>
            <a:r>
              <a:rPr lang="en-US" dirty="0"/>
              <a:t>Most Prologs omit the occurs check</a:t>
            </a:r>
          </a:p>
          <a:p>
            <a:r>
              <a:rPr lang="en-US" dirty="0"/>
              <a:t>ISO standard says the result of unification is undefined in cases that should fail the occurs check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3AAA-1665-F64D-AE6F-30EC7FC5D283}" type="slidenum">
              <a:rPr lang="en-US"/>
              <a:pPr/>
              <a:t>9</a:t>
            </a:fld>
            <a:endParaRPr lang="en-US"/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2286000" y="876300"/>
            <a:ext cx="426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append([], B, B).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append([Head|TailA], B, [Head|TailC])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append(TailA, B, TailC).</a:t>
            </a:r>
            <a:endParaRPr lang="en-US" sz="2000"/>
          </a:p>
        </p:txBody>
      </p:sp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1371600" y="2416314"/>
            <a:ext cx="59436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append([], X, [a | X])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[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a|**].</a:t>
            </a:r>
            <a:endParaRPr lang="en-US" sz="2000" b="1" dirty="0">
              <a:solidFill>
                <a:srgbClr val="000000"/>
              </a:solidFill>
              <a:latin typeface="Courier New" pitchFamily="-110" charset="0"/>
              <a:ea typeface="Courier New" pitchFamily="-110" charset="0"/>
              <a:cs typeface="Courier New" pitchFamily="-11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se trees">
  <a:themeElements>
    <a:clrScheme name="parse tree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arse 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parse tree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mpl.potx</Template>
  <TotalTime>6457</TotalTime>
  <Words>6042</Words>
  <Application>Microsoft Macintosh PowerPoint</Application>
  <PresentationFormat>On-screen Show (4:3)</PresentationFormat>
  <Paragraphs>448</Paragraphs>
  <Slides>64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Times New Roman</vt:lpstr>
      <vt:lpstr>Monotype Sorts</vt:lpstr>
      <vt:lpstr>Symbol</vt:lpstr>
      <vt:lpstr>Courier New</vt:lpstr>
      <vt:lpstr>Arial Unicode MS</vt:lpstr>
      <vt:lpstr>parse trees</vt:lpstr>
      <vt:lpstr>Microsoft Draw 98 Drawing</vt:lpstr>
      <vt:lpstr>A Second Look At Prolog</vt:lpstr>
      <vt:lpstr>Outline</vt:lpstr>
      <vt:lpstr>Substitutions</vt:lpstr>
      <vt:lpstr>Unification</vt:lpstr>
      <vt:lpstr>Multiple Unifiers</vt:lpstr>
      <vt:lpstr>MGU</vt:lpstr>
      <vt:lpstr>Unification For Everything</vt:lpstr>
      <vt:lpstr>The Occurs Check</vt:lpstr>
      <vt:lpstr>Occurs Check Example</vt:lpstr>
      <vt:lpstr>Outline</vt:lpstr>
      <vt:lpstr>A Procedural View</vt:lpstr>
      <vt:lpstr>Simple Procedural Examples</vt:lpstr>
      <vt:lpstr>Backtracking</vt:lpstr>
      <vt:lpstr>Substitution</vt:lpstr>
      <vt:lpstr>Outline</vt:lpstr>
      <vt:lpstr>Resolution</vt:lpstr>
      <vt:lpstr>Resolution Example</vt:lpstr>
      <vt:lpstr>A Prolog Interpreter</vt:lpstr>
      <vt:lpstr>Slide 19</vt:lpstr>
      <vt:lpstr>Slide 20</vt:lpstr>
      <vt:lpstr>Slide 21</vt:lpstr>
      <vt:lpstr>Collecting The Substitutions</vt:lpstr>
      <vt:lpstr>Slide 23</vt:lpstr>
      <vt:lpstr>Prolog Interpreters</vt:lpstr>
      <vt:lpstr>Outline</vt:lpstr>
      <vt:lpstr>Proof Trees</vt:lpstr>
      <vt:lpstr>Example</vt:lpstr>
      <vt:lpstr>Simplifying</vt:lpstr>
      <vt:lpstr>Example</vt:lpstr>
      <vt:lpstr>Prolog Semantics</vt:lpstr>
      <vt:lpstr>Infinite Proof Tree, Nonterminating Program</vt:lpstr>
      <vt:lpstr>Infinite Proof Tree,  Terminating Program</vt:lpstr>
      <vt:lpstr>A Problem</vt:lpstr>
      <vt:lpstr>A Problem</vt:lpstr>
      <vt:lpstr>The Error</vt:lpstr>
      <vt:lpstr>Variable Renaming</vt:lpstr>
      <vt:lpstr>Correct</vt:lpstr>
      <vt:lpstr>Rename Everywhere</vt:lpstr>
      <vt:lpstr>Outline</vt:lpstr>
      <vt:lpstr>Quoted Atoms As Strings</vt:lpstr>
      <vt:lpstr>Input and Output</vt:lpstr>
      <vt:lpstr>Debugging With write</vt:lpstr>
      <vt:lpstr>The assert Predicate</vt:lpstr>
      <vt:lpstr>The retract Predicate</vt:lpstr>
      <vt:lpstr>Dangerous Curves Ahead</vt:lpstr>
      <vt:lpstr>The Cut</vt:lpstr>
      <vt:lpstr>What Cut Does There</vt:lpstr>
      <vt:lpstr>No Cut, Normal Backtracking</vt:lpstr>
      <vt:lpstr>Cut Discards Backtracking</vt:lpstr>
      <vt:lpstr>Cut With Care</vt:lpstr>
      <vt:lpstr>An Adventure Game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Second Look At Prolog</dc:title>
  <dc:subject>Textbook, Chapter Twenty</dc:subject>
  <dc:creator>Adam Webber</dc:creator>
  <cp:lastModifiedBy>Adam Webber</cp:lastModifiedBy>
  <cp:revision>90</cp:revision>
  <dcterms:created xsi:type="dcterms:W3CDTF">2010-04-17T22:41:29Z</dcterms:created>
  <dcterms:modified xsi:type="dcterms:W3CDTF">2010-04-18T00:51:34Z</dcterms:modified>
</cp:coreProperties>
</file>