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embeddings/oleObject6.bin" ContentType="application/vnd.openxmlformats-officedocument.oleObject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1" r:id="rId3"/>
    <p:sldId id="257" r:id="rId4"/>
    <p:sldId id="262" r:id="rId5"/>
    <p:sldId id="313" r:id="rId6"/>
    <p:sldId id="264" r:id="rId7"/>
    <p:sldId id="265" r:id="rId8"/>
    <p:sldId id="314" r:id="rId9"/>
    <p:sldId id="267" r:id="rId10"/>
    <p:sldId id="315" r:id="rId11"/>
    <p:sldId id="269" r:id="rId12"/>
    <p:sldId id="270" r:id="rId13"/>
    <p:sldId id="271" r:id="rId14"/>
    <p:sldId id="272" r:id="rId15"/>
    <p:sldId id="258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59" r:id="rId33"/>
    <p:sldId id="290" r:id="rId34"/>
    <p:sldId id="292" r:id="rId35"/>
    <p:sldId id="293" r:id="rId36"/>
    <p:sldId id="260" r:id="rId37"/>
    <p:sldId id="303" r:id="rId38"/>
    <p:sldId id="302" r:id="rId39"/>
    <p:sldId id="305" r:id="rId40"/>
    <p:sldId id="304" r:id="rId41"/>
    <p:sldId id="306" r:id="rId42"/>
    <p:sldId id="307" r:id="rId43"/>
    <p:sldId id="308" r:id="rId44"/>
    <p:sldId id="310" r:id="rId45"/>
    <p:sldId id="311" r:id="rId46"/>
    <p:sldId id="312" r:id="rId47"/>
    <p:sldId id="309" r:id="rId48"/>
    <p:sldId id="301" r:id="rId49"/>
    <p:sldId id="294" r:id="rId50"/>
    <p:sldId id="295" r:id="rId51"/>
    <p:sldId id="296" r:id="rId52"/>
    <p:sldId id="297" r:id="rId53"/>
    <p:sldId id="298" r:id="rId54"/>
    <p:sldId id="299" r:id="rId55"/>
    <p:sldId id="300" r:id="rId56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2235" autoAdjust="0"/>
  </p:normalViewPr>
  <p:slideViewPr>
    <p:cSldViewPr>
      <p:cViewPr varScale="1">
        <p:scale>
          <a:sx n="109" d="100"/>
          <a:sy n="109" d="100"/>
        </p:scale>
        <p:origin x="-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presProps" Target="presProps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tableStyles" Target="tableStyle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handoutMaster" Target="handoutMasters/handoutMaster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theme" Target="theme/theme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viewProps" Target="viewProps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D8345B44-C36C-774E-9BE8-AEE0EA14D1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3575978-5484-B44E-91EF-0B59D3F499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F2AE-D1EB-4E47-A9BE-84B1AFDAA8B0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91803D-DF0D-7340-B618-EEA215EB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F1C187-2A33-DA4D-AB6D-FBAE36FD9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403578-1A4D-2E4C-AC5E-11924F0E5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778338-7A35-574F-A37E-6E2472F6E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411E37-298D-1841-8278-B1F07BB6C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156C4B-E519-E048-B315-37C1FF80C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9E75CF-76E2-A646-BBAC-D66ED2ECC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BE30E5-4015-C540-A8A1-4B3A7B4C8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06CDF-5A18-A640-AB4F-EA69DBA06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457660-13C3-3B4F-92C3-A0324136C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429790-F566-D14F-9C29-A95F702B4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0B1CF7-A93C-D84A-88EF-3B28E4F61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1" Type="http://schemas.openxmlformats.org/officeDocument/2006/relationships/vmlDrawing" Target="../drawings/vmlDrawing9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1" Type="http://schemas.openxmlformats.org/officeDocument/2006/relationships/vmlDrawing" Target="../drawings/vmlDrawing10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1" Type="http://schemas.openxmlformats.org/officeDocument/2006/relationships/vmlDrawing" Target="../drawings/vmlDrawing11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1" Type="http://schemas.openxmlformats.org/officeDocument/2006/relationships/vmlDrawing" Target="../drawings/vmlDrawing12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Cost Models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45D69C3-3336-6F47-8316-9AA22DD69D4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Lists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DFB-9EE6-8C47-8AD4-4DFDEEA54BE4}" type="slidenum">
              <a:rPr lang="en-US"/>
              <a:pPr/>
              <a:t>10</a:t>
            </a:fld>
            <a:endParaRPr lang="en-US"/>
          </a:p>
        </p:txBody>
      </p:sp>
      <p:sp>
        <p:nvSpPr>
          <p:cNvPr id="613381" name="Rectangle 1029"/>
          <p:cNvSpPr>
            <a:spLocks noChangeArrowheads="1"/>
          </p:cNvSpPr>
          <p:nvPr/>
        </p:nvSpPr>
        <p:spPr bwMode="auto">
          <a:xfrm>
            <a:off x="1995488" y="2381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990600"/>
          </a:xfrm>
        </p:spPr>
        <p:txBody>
          <a:bodyPr/>
          <a:lstStyle/>
          <a:p>
            <a:r>
              <a:rPr lang="en-US" dirty="0" smtClean="0"/>
              <a:t>Unifying lists can also be expensive, since they may or may not share structure: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1218406" y="2842736"/>
            <a:ext cx="6553994" cy="2719864"/>
            <a:chOff x="1218406" y="2842736"/>
            <a:chExt cx="6553994" cy="2719864"/>
          </a:xfrm>
        </p:grpSpPr>
        <p:sp>
          <p:nvSpPr>
            <p:cNvPr id="9" name="TextBox 8"/>
            <p:cNvSpPr txBox="1"/>
            <p:nvPr/>
          </p:nvSpPr>
          <p:spPr>
            <a:xfrm>
              <a:off x="1218406" y="2918936"/>
              <a:ext cx="3352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Courier New"/>
                  <a:cs typeface="Courier New"/>
                </a:rPr>
                <a:t>?-   </a:t>
              </a:r>
              <a:r>
                <a:rPr lang="en-US" sz="1800" i="1" dirty="0" smtClean="0">
                  <a:latin typeface="Courier New"/>
                  <a:cs typeface="Courier New"/>
                </a:rPr>
                <a:t>K = [1,2],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</a:t>
              </a:r>
              <a:r>
                <a:rPr lang="en-US" sz="1800" i="1" dirty="0" smtClean="0">
                  <a:latin typeface="Courier New"/>
                  <a:cs typeface="Courier New"/>
                </a:rPr>
                <a:t>    M = K,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</a:t>
              </a:r>
              <a:r>
                <a:rPr lang="en-US" sz="1800" i="1" dirty="0" smtClean="0">
                  <a:latin typeface="Courier New"/>
                  <a:cs typeface="Courier New"/>
                </a:rPr>
                <a:t>    N = [1,2].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K = [1, 2],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M = [1, 2],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N = [1, 2].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2869962" y="4164568"/>
              <a:ext cx="2338070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48006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43400" y="29189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K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953000" y="30713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315200" y="28427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12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943600" y="30713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54864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>
              <a:off x="5449094" y="3261836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410200" y="3364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1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7818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6934200" y="30713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64770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rot="5400000">
              <a:off x="6439694" y="3261836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6400800" y="33761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2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800600" y="3974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43400" y="3974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M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00600" y="4736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43400" y="473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N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953000" y="48884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7" name="Rectangle 66"/>
            <p:cNvSpPr/>
            <p:nvPr/>
          </p:nvSpPr>
          <p:spPr bwMode="auto">
            <a:xfrm>
              <a:off x="5791200" y="4736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5943600" y="48884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9" name="Rectangle 68"/>
            <p:cNvSpPr/>
            <p:nvPr/>
          </p:nvSpPr>
          <p:spPr bwMode="auto">
            <a:xfrm>
              <a:off x="5486400" y="4736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5400000">
              <a:off x="5449094" y="50789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410200" y="5181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1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81800" y="4736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6477000" y="4736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rot="5400000">
              <a:off x="6439694" y="50789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6400800" y="519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2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4648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934200" y="48768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7" name="Freeform 76"/>
            <p:cNvSpPr/>
            <p:nvPr/>
          </p:nvSpPr>
          <p:spPr bwMode="auto">
            <a:xfrm>
              <a:off x="4964425" y="3188115"/>
              <a:ext cx="574298" cy="1016822"/>
            </a:xfrm>
            <a:custGeom>
              <a:avLst/>
              <a:gdLst>
                <a:gd name="connsiteX0" fmla="*/ 0 w 574298"/>
                <a:gd name="connsiteY0" fmla="*/ 923577 h 1016822"/>
                <a:gd name="connsiteX1" fmla="*/ 541735 w 574298"/>
                <a:gd name="connsiteY1" fmla="*/ 932457 h 1016822"/>
                <a:gd name="connsiteX2" fmla="*/ 195380 w 574298"/>
                <a:gd name="connsiteY2" fmla="*/ 417386 h 1016822"/>
                <a:gd name="connsiteX3" fmla="*/ 444045 w 574298"/>
                <a:gd name="connsiteY3" fmla="*/ 0 h 101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298" h="1016822">
                  <a:moveTo>
                    <a:pt x="0" y="923577"/>
                  </a:moveTo>
                  <a:cubicBezTo>
                    <a:pt x="254586" y="970199"/>
                    <a:pt x="509172" y="1016822"/>
                    <a:pt x="541735" y="932457"/>
                  </a:cubicBezTo>
                  <a:cubicBezTo>
                    <a:pt x="574298" y="848092"/>
                    <a:pt x="211662" y="572795"/>
                    <a:pt x="195380" y="417386"/>
                  </a:cubicBezTo>
                  <a:cubicBezTo>
                    <a:pt x="179098" y="261977"/>
                    <a:pt x="444045" y="0"/>
                    <a:pt x="44404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Unifying Lists</a:t>
            </a:r>
          </a:p>
        </p:txBody>
      </p:sp>
      <p:sp>
        <p:nvSpPr>
          <p:cNvPr id="62055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test whether lists unify, the system must compare them element by element: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It might be able to take a shortcut if it finds shared structure, but in the worst case it must compare the entire structure of both lists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D8A-A404-0D48-826F-8E72744E3FAD}" type="slidenum">
              <a:rPr lang="en-US"/>
              <a:pPr/>
              <a:t>11</a:t>
            </a:fld>
            <a:endParaRPr lang="en-US"/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1524000" y="27432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xequal([],[]).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xequal([Head|Tail1],[Head|Tail2])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xequal(Tail1,Tail2).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Cons-Cell Cost Model Summary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Consing takes constant time</a:t>
            </a:r>
          </a:p>
          <a:p>
            <a:pPr>
              <a:lnSpc>
                <a:spcPct val="90000"/>
              </a:lnSpc>
            </a:pPr>
            <a:r>
              <a:rPr lang="en-US"/>
              <a:t>Extracting head or tail takes constant time</a:t>
            </a:r>
          </a:p>
          <a:p>
            <a:pPr>
              <a:lnSpc>
                <a:spcPct val="90000"/>
              </a:lnSpc>
            </a:pPr>
            <a:r>
              <a:rPr lang="en-US"/>
              <a:t>Computing the length of a list takes time proportional to the length</a:t>
            </a:r>
          </a:p>
          <a:p>
            <a:pPr>
              <a:lnSpc>
                <a:spcPct val="90000"/>
              </a:lnSpc>
            </a:pPr>
            <a:r>
              <a:rPr lang="en-US"/>
              <a:t>Computing the result of appending two lists takes time proportional to the length of the first list</a:t>
            </a:r>
          </a:p>
          <a:p>
            <a:pPr>
              <a:lnSpc>
                <a:spcPct val="90000"/>
              </a:lnSpc>
            </a:pPr>
            <a:r>
              <a:rPr lang="en-US"/>
              <a:t>Comparing two lists, in the worst case, takes time proportional to their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AE9-78E0-2943-ADEB-579F863EC0C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36-58CD-2C47-91A6-CDDD2B76CBC4}" type="slidenum">
              <a:rPr lang="en-US"/>
              <a:pPr/>
              <a:t>13</a:t>
            </a:fld>
            <a:endParaRPr lang="en-US"/>
          </a:p>
        </p:txBody>
      </p:sp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5715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reverse([],[]).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reverse([Head|Tail],Rev)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reverse(Tail,TailRev),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append(TailRev,[Head],Rev).</a:t>
            </a:r>
            <a:endParaRPr lang="en-US" sz="2000"/>
          </a:p>
        </p:txBody>
      </p:sp>
      <p:sp>
        <p:nvSpPr>
          <p:cNvPr id="622598" name="Text Box 6"/>
          <p:cNvSpPr txBox="1">
            <a:spLocks noChangeArrowheads="1"/>
          </p:cNvSpPr>
          <p:nvPr/>
        </p:nvSpPr>
        <p:spPr bwMode="auto">
          <a:xfrm>
            <a:off x="685800" y="3733800"/>
            <a:ext cx="5715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reverse(X,Y) :- rev(X,[],Y).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rev([],Sofar,Sofar).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rev([Head|Tail],Sofar,Rev)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rev(Tail,[Head|Sofar],Rev).</a:t>
            </a:r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5638800" y="1447800"/>
            <a:ext cx="2971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The cost model guides programmers away from solutions like this, which grow lists from the rear</a:t>
            </a:r>
          </a:p>
        </p:txBody>
      </p:sp>
      <p:sp>
        <p:nvSpPr>
          <p:cNvPr id="622600" name="Text Box 8"/>
          <p:cNvSpPr txBox="1">
            <a:spLocks noChangeArrowheads="1"/>
          </p:cNvSpPr>
          <p:nvPr/>
        </p:nvSpPr>
        <p:spPr bwMode="auto">
          <a:xfrm>
            <a:off x="5638800" y="3810000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is much faster: linear time instead of quadratic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Exposure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languages expose the shared-structure cons-cell implementation:</a:t>
            </a:r>
          </a:p>
          <a:p>
            <a:pPr lvl="1">
              <a:lnSpc>
                <a:spcPct val="90000"/>
              </a:lnSpc>
            </a:pPr>
            <a:r>
              <a:rPr lang="en-US"/>
              <a:t>Lisp programs can test for equality (</a:t>
            </a:r>
            <a:r>
              <a:rPr lang="en-US" b="1">
                <a:latin typeface="Courier New" pitchFamily="-110" charset="0"/>
              </a:rPr>
              <a:t>equal</a:t>
            </a:r>
            <a:r>
              <a:rPr lang="en-US"/>
              <a:t>) or for shared structure (</a:t>
            </a:r>
            <a:r>
              <a:rPr lang="en-US" b="1">
                <a:latin typeface="Courier New" pitchFamily="-110" charset="0"/>
              </a:rPr>
              <a:t>eq</a:t>
            </a:r>
            <a:r>
              <a:rPr lang="en-US"/>
              <a:t>, constant time)</a:t>
            </a:r>
          </a:p>
          <a:p>
            <a:pPr>
              <a:lnSpc>
                <a:spcPct val="90000"/>
              </a:lnSpc>
            </a:pPr>
            <a:r>
              <a:rPr lang="en-US"/>
              <a:t>Other languages (like Prolog and ML) try to hide it, and have no such test</a:t>
            </a:r>
          </a:p>
          <a:p>
            <a:pPr>
              <a:lnSpc>
                <a:spcPct val="90000"/>
              </a:lnSpc>
            </a:pPr>
            <a:r>
              <a:rPr lang="en-US"/>
              <a:t>But the implementation is still visible in the sense that programmers know and use the cost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2228-FC0F-CB45-911D-1B40C4CFF6F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 cost model for lists</a:t>
            </a:r>
          </a:p>
          <a:p>
            <a:r>
              <a:rPr lang="en-US"/>
              <a:t>A cost model for function calls</a:t>
            </a:r>
          </a:p>
          <a:p>
            <a:r>
              <a:rPr lang="en-US">
                <a:solidFill>
                  <a:schemeClr val="bg2"/>
                </a:solidFill>
              </a:rPr>
              <a:t>A cost model for Prolog search</a:t>
            </a:r>
          </a:p>
          <a:p>
            <a:r>
              <a:rPr lang="en-US">
                <a:solidFill>
                  <a:schemeClr val="bg2"/>
                </a:solidFill>
              </a:rPr>
              <a:t>A cost model for arrays</a:t>
            </a:r>
          </a:p>
          <a:p>
            <a:r>
              <a:rPr lang="en-US">
                <a:solidFill>
                  <a:schemeClr val="bg2"/>
                </a:solidFill>
              </a:rPr>
              <a:t>Spurious cost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75-7181-C944-B290-4EF4762506F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in ML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295400"/>
          </a:xfrm>
        </p:spPr>
        <p:txBody>
          <a:bodyPr/>
          <a:lstStyle/>
          <a:p>
            <a:r>
              <a:rPr lang="en-US"/>
              <a:t>Here is an ML implementation that works like the previous Prolog </a:t>
            </a:r>
            <a:r>
              <a:rPr lang="en-US" b="1">
                <a:latin typeface="Courier New" pitchFamily="-110" charset="0"/>
              </a:rPr>
              <a:t>reverse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C4C5-4D22-B846-A16F-8B481974AB97}" type="slidenum">
              <a:rPr lang="en-US"/>
              <a:pPr/>
              <a:t>16</a:t>
            </a:fld>
            <a:endParaRPr lang="en-US"/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1676400" y="3124200"/>
            <a:ext cx="5486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reverse x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rev(x,nil)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end;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2F8A-9320-1846-AAFA-BD432CD2EF22}" type="slidenum">
              <a:rPr lang="en-US"/>
              <a:pPr/>
              <a:t>17</a:t>
            </a:fld>
            <a:endParaRPr lang="en-US"/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6694" name="Text Box 6"/>
          <p:cNvSpPr txBox="1">
            <a:spLocks noChangeArrowheads="1"/>
          </p:cNvSpPr>
          <p:nvPr/>
        </p:nvSpPr>
        <p:spPr bwMode="auto">
          <a:xfrm>
            <a:off x="838200" y="1447800"/>
            <a:ext cx="2895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We are evaluating </a:t>
            </a:r>
            <a:r>
              <a:rPr lang="en-US" sz="2000" b="1">
                <a:latin typeface="Courier New" pitchFamily="-110" charset="0"/>
              </a:rPr>
              <a:t>rev([1,2],nil)</a:t>
            </a:r>
            <a:r>
              <a:rPr lang="en-US" sz="2000" i="1"/>
              <a:t>.  This shows the contents of memory just before the recursive call that creates a second activation.</a:t>
            </a:r>
          </a:p>
        </p:txBody>
      </p:sp>
      <p:graphicFrame>
        <p:nvGraphicFramePr>
          <p:cNvPr id="626695" name="Object 7"/>
          <p:cNvGraphicFramePr>
            <a:graphicFrameLocks noChangeAspect="1"/>
          </p:cNvGraphicFramePr>
          <p:nvPr/>
        </p:nvGraphicFramePr>
        <p:xfrm>
          <a:off x="5715000" y="1828800"/>
          <a:ext cx="3144838" cy="4587875"/>
        </p:xfrm>
        <a:graphic>
          <a:graphicData uri="http://schemas.openxmlformats.org/presentationml/2006/ole">
            <p:oleObj spid="_x0000_s626695" r:id="rId3" imgW="2390775" imgH="348615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C1DB-99CD-204A-9CAA-1906F601411A}" type="slidenum">
              <a:rPr lang="en-US"/>
              <a:pPr/>
              <a:t>18</a:t>
            </a:fld>
            <a:endParaRPr lang="en-US"/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7717" name="Text Box 5"/>
          <p:cNvSpPr txBox="1">
            <a:spLocks noChangeArrowheads="1"/>
          </p:cNvSpPr>
          <p:nvPr/>
        </p:nvSpPr>
        <p:spPr bwMode="auto">
          <a:xfrm>
            <a:off x="762000" y="457200"/>
            <a:ext cx="289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third activation.</a:t>
            </a:r>
          </a:p>
        </p:txBody>
      </p:sp>
      <p:sp>
        <p:nvSpPr>
          <p:cNvPr id="627721" name="Rectangle 9"/>
          <p:cNvSpPr>
            <a:spLocks noChangeArrowheads="1"/>
          </p:cNvSpPr>
          <p:nvPr/>
        </p:nvSpPr>
        <p:spPr bwMode="auto">
          <a:xfrm>
            <a:off x="2500313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7720" name="Object 8"/>
          <p:cNvGraphicFramePr>
            <a:graphicFrameLocks noChangeAspect="1"/>
          </p:cNvGraphicFramePr>
          <p:nvPr/>
        </p:nvGraphicFramePr>
        <p:xfrm>
          <a:off x="3200400" y="1828800"/>
          <a:ext cx="5703888" cy="4379913"/>
        </p:xfrm>
        <a:graphic>
          <a:graphicData uri="http://schemas.openxmlformats.org/presentationml/2006/ole">
            <p:oleObj spid="_x0000_s627720" r:id="rId3" imgW="4333875" imgH="3324225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8935-65EB-D94D-B9E8-9BEFE407219E}" type="slidenum">
              <a:rPr lang="en-US"/>
              <a:pPr/>
              <a:t>19</a:t>
            </a:fld>
            <a:endParaRPr lang="en-US"/>
          </a:p>
        </p:txBody>
      </p:sp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289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third activation returns.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2500313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1819275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8743" name="Object 7"/>
          <p:cNvGraphicFramePr>
            <a:graphicFrameLocks noChangeAspect="1"/>
          </p:cNvGraphicFramePr>
          <p:nvPr/>
        </p:nvGraphicFramePr>
        <p:xfrm>
          <a:off x="685800" y="1828800"/>
          <a:ext cx="7569200" cy="4321175"/>
        </p:xfrm>
        <a:graphic>
          <a:graphicData uri="http://schemas.openxmlformats.org/presentationml/2006/ole">
            <p:oleObj spid="_x0000_s628743" r:id="rId3" imgW="5753100" imgH="3286125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Is Faster?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048000"/>
            <a:ext cx="7772400" cy="2819400"/>
          </a:xfrm>
        </p:spPr>
        <p:txBody>
          <a:bodyPr/>
          <a:lstStyle/>
          <a:p>
            <a:r>
              <a:rPr lang="en-US"/>
              <a:t>Every experienced programmer has a cost model of the language: a mental model of the relative costs of various operations</a:t>
            </a:r>
          </a:p>
          <a:p>
            <a:r>
              <a:rPr lang="en-US"/>
              <a:t>Not usually a part of a language specification, but very important in practice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127B-5C69-BB41-B94E-51721DCDDAA6}" type="slidenum">
              <a:rPr lang="en-US"/>
              <a:pPr/>
              <a:t>2</a:t>
            </a:fld>
            <a:endParaRPr lang="en-US"/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1752600" y="1524000"/>
            <a:ext cx="5105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Y=[1|X]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append(X,[1],Y)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33A-C86A-4245-A820-E6C7E9887FD4}" type="slidenum">
              <a:rPr lang="en-US"/>
              <a:pPr/>
              <a:t>20</a:t>
            </a:fld>
            <a:endParaRPr lang="en-US"/>
          </a:p>
        </p:txBody>
      </p:sp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2895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second activation returns.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All it does is return the same value that was just returned to it.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2500313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1819275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1819275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9768" name="Object 8"/>
          <p:cNvGraphicFramePr>
            <a:graphicFrameLocks noChangeAspect="1"/>
          </p:cNvGraphicFramePr>
          <p:nvPr/>
        </p:nvGraphicFramePr>
        <p:xfrm>
          <a:off x="736600" y="1851025"/>
          <a:ext cx="7569200" cy="4321175"/>
        </p:xfrm>
        <a:graphic>
          <a:graphicData uri="http://schemas.openxmlformats.org/presentationml/2006/ole">
            <p:oleObj spid="_x0000_s629768" r:id="rId3" imgW="5753100" imgH="3286125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8DDB-7ECB-CF4C-8154-5D3FF666122B}" type="slidenum">
              <a:rPr lang="en-US"/>
              <a:pPr/>
              <a:t>21</a:t>
            </a:fld>
            <a:endParaRPr 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2895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This shows the contents of memory just before the first activation returns.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All it does is return the same value that was just returned to it.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2500313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1819275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1819275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1819275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0793" name="Object 9"/>
          <p:cNvGraphicFramePr>
            <a:graphicFrameLocks noChangeAspect="1"/>
          </p:cNvGraphicFramePr>
          <p:nvPr/>
        </p:nvGraphicFramePr>
        <p:xfrm>
          <a:off x="736600" y="1828800"/>
          <a:ext cx="7569200" cy="4321175"/>
        </p:xfrm>
        <a:graphic>
          <a:graphicData uri="http://schemas.openxmlformats.org/presentationml/2006/ole">
            <p:oleObj spid="_x0000_s630793" r:id="rId3" imgW="5753100" imgH="3286125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Calls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038600"/>
          </a:xfrm>
        </p:spPr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A function call is a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tail call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if the calling function does no further computation, but merely returns the resulting value (if any) to its own caller</a:t>
            </a:r>
          </a:p>
          <a:p>
            <a:r>
              <a:rPr lang="en-US">
                <a:ea typeface="Times New Roman" pitchFamily="-110" charset="0"/>
                <a:cs typeface="Times New Roman" pitchFamily="-110" charset="0"/>
              </a:rPr>
              <a:t>All the calls in the previous example were tail calls</a:t>
            </a:r>
            <a:r>
              <a:rPr lang="en-US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4649-E46B-C648-A124-197ADBA26673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Recursion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A recursive function is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tail recursive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if all its recursive calls are tail calls</a:t>
            </a:r>
            <a:r>
              <a:rPr lang="en-US"/>
              <a:t> </a:t>
            </a:r>
          </a:p>
          <a:p>
            <a:r>
              <a:rPr lang="en-US"/>
              <a:t>Our </a:t>
            </a:r>
            <a:r>
              <a:rPr lang="en-US" b="1">
                <a:latin typeface="Courier New" pitchFamily="-110" charset="0"/>
              </a:rPr>
              <a:t>rev</a:t>
            </a:r>
            <a:r>
              <a:rPr lang="en-US"/>
              <a:t> function is tail recursive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4F8F-8024-0A4B-A9DB-F43040B95141}" type="slidenum">
              <a:rPr lang="en-US"/>
              <a:pPr/>
              <a:t>23</a:t>
            </a:fld>
            <a:endParaRPr lang="en-US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1676400" y="3581400"/>
            <a:ext cx="5486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reverse x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rev(x,nil)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end;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Tail-Call Optimization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function makes a tail call,</a:t>
            </a:r>
            <a:r>
              <a:rPr lang="en-US" i="1"/>
              <a:t> it no longer needs its activation record</a:t>
            </a:r>
            <a:endParaRPr lang="en-US"/>
          </a:p>
          <a:p>
            <a:r>
              <a:rPr lang="en-US"/>
              <a:t>Most language systems take advantage of this to optimize tail calls, by using the same activation record for the called function</a:t>
            </a:r>
          </a:p>
          <a:p>
            <a:pPr lvl="1"/>
            <a:r>
              <a:rPr lang="en-US"/>
              <a:t>No need to push/pop another frame</a:t>
            </a:r>
          </a:p>
          <a:p>
            <a:pPr lvl="1"/>
            <a:r>
              <a:rPr lang="en-US"/>
              <a:t>Called function returns directly to original caller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715F-AC91-214C-9D94-D83C42F5869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CD70-E5B2-C346-9311-5707ED754A6F}" type="slidenum">
              <a:rPr lang="en-US"/>
              <a:pPr/>
              <a:t>25</a:t>
            </a:fld>
            <a:endParaRPr lang="en-US"/>
          </a:p>
        </p:txBody>
      </p:sp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838200" y="1447800"/>
            <a:ext cx="2895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We are evaluating </a:t>
            </a:r>
            <a:r>
              <a:rPr lang="en-US" sz="2000" b="1">
                <a:latin typeface="Courier New" pitchFamily="-110" charset="0"/>
              </a:rPr>
              <a:t>rev([1,2],nil)</a:t>
            </a:r>
            <a:r>
              <a:rPr lang="en-US" sz="2000" i="1"/>
              <a:t>.  This shows the contents of memory just before the recursive call that creates a second activation.</a:t>
            </a:r>
          </a:p>
        </p:txBody>
      </p:sp>
      <p:graphicFrame>
        <p:nvGraphicFramePr>
          <p:cNvPr id="636934" name="Object 6"/>
          <p:cNvGraphicFramePr>
            <a:graphicFrameLocks noChangeAspect="1"/>
          </p:cNvGraphicFramePr>
          <p:nvPr/>
        </p:nvGraphicFramePr>
        <p:xfrm>
          <a:off x="5715000" y="1828800"/>
          <a:ext cx="3144838" cy="4587875"/>
        </p:xfrm>
        <a:graphic>
          <a:graphicData uri="http://schemas.openxmlformats.org/presentationml/2006/ole">
            <p:oleObj spid="_x0000_s636934" r:id="rId3" imgW="2390775" imgH="348615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C674-25F1-E742-B645-4A450CC98864}" type="slidenum">
              <a:rPr lang="en-US"/>
              <a:pPr/>
              <a:t>26</a:t>
            </a:fld>
            <a:endParaRPr lang="en-US"/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838200" y="1447800"/>
            <a:ext cx="2895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Just before the third activation.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Optimizing the tail call, we reused the same activation record.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The variables are overwritten with their new values.</a:t>
            </a:r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342900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7959" name="Object 7"/>
          <p:cNvGraphicFramePr>
            <a:graphicFrameLocks noChangeAspect="1"/>
          </p:cNvGraphicFramePr>
          <p:nvPr/>
        </p:nvGraphicFramePr>
        <p:xfrm>
          <a:off x="5715000" y="1828800"/>
          <a:ext cx="3144838" cy="4587875"/>
        </p:xfrm>
        <a:graphic>
          <a:graphicData uri="http://schemas.openxmlformats.org/presentationml/2006/ole">
            <p:oleObj spid="_x0000_s637959" r:id="rId3" imgW="2390775" imgH="348615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29E5-FC7A-484F-ADD5-ED06656FB823}" type="slidenum">
              <a:rPr lang="en-US"/>
              <a:pPr/>
              <a:t>27</a:t>
            </a:fld>
            <a:endParaRPr lang="en-US"/>
          </a:p>
        </p:txBody>
      </p:sp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rev(nil,sofar)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rev(head::tail,sofar) =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rev(tail,head::sofar);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3195638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2895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Just before the third activation returns.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Optimizing the tail call, we reused the same activation record again.  We did not need all of it.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The variables are overwritten with their new values.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Ready to return the final result directly to </a:t>
            </a:r>
            <a:r>
              <a:rPr lang="en-US" sz="2000" b="1">
                <a:latin typeface="Courier New" pitchFamily="-110" charset="0"/>
              </a:rPr>
              <a:t>rev</a:t>
            </a:r>
            <a:r>
              <a:rPr lang="en-US" sz="2000" i="1"/>
              <a:t>’s original caller </a:t>
            </a:r>
            <a:r>
              <a:rPr lang="en-US" sz="2000"/>
              <a:t>(</a:t>
            </a:r>
            <a:r>
              <a:rPr lang="en-US" sz="2000" b="1">
                <a:latin typeface="Courier New" pitchFamily="-110" charset="0"/>
              </a:rPr>
              <a:t>reverse</a:t>
            </a:r>
            <a:r>
              <a:rPr lang="en-US" sz="2000"/>
              <a:t>)</a:t>
            </a:r>
            <a:r>
              <a:rPr lang="en-US" sz="2000" i="1"/>
              <a:t>.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342900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342900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8983" name="Object 7"/>
          <p:cNvGraphicFramePr>
            <a:graphicFrameLocks noChangeAspect="1"/>
          </p:cNvGraphicFramePr>
          <p:nvPr/>
        </p:nvGraphicFramePr>
        <p:xfrm>
          <a:off x="5694363" y="1812925"/>
          <a:ext cx="3144837" cy="4587875"/>
        </p:xfrm>
        <a:graphic>
          <a:graphicData uri="http://schemas.openxmlformats.org/presentationml/2006/ole">
            <p:oleObj spid="_x0000_s638983" r:id="rId3" imgW="2390775" imgH="3486150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Tail-Call Cost Model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Under this model, tail calls are significantly faster than non-tail calls</a:t>
            </a:r>
          </a:p>
          <a:p>
            <a:pPr>
              <a:lnSpc>
                <a:spcPct val="90000"/>
              </a:lnSpc>
            </a:pPr>
            <a:r>
              <a:rPr lang="en-US"/>
              <a:t>And they take up less space</a:t>
            </a:r>
          </a:p>
          <a:p>
            <a:pPr>
              <a:lnSpc>
                <a:spcPct val="90000"/>
              </a:lnSpc>
            </a:pPr>
            <a:r>
              <a:rPr lang="en-US"/>
              <a:t>The space consideration may be more important here:</a:t>
            </a:r>
          </a:p>
          <a:p>
            <a:pPr lvl="1">
              <a:lnSpc>
                <a:spcPct val="90000"/>
              </a:lnSpc>
            </a:pPr>
            <a:r>
              <a:rPr lang="en-US"/>
              <a:t>tail-recursive functions can take constant space</a:t>
            </a:r>
          </a:p>
          <a:p>
            <a:pPr lvl="1">
              <a:lnSpc>
                <a:spcPct val="90000"/>
              </a:lnSpc>
            </a:pPr>
            <a:r>
              <a:rPr lang="en-US"/>
              <a:t>non-tail-recursive functions take space at least linear in the depth of the 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2D5-9343-E44B-BD54-A42DF353662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B470-FCD5-B740-80CE-84C361279E6D}" type="slidenum">
              <a:rPr lang="en-US"/>
              <a:pPr/>
              <a:t>29</a:t>
            </a:fld>
            <a:endParaRPr lang="en-US"/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length nil = 0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length (head::tail) =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1 + length tail;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5715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fun length thelist =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fun len (nil,sofar) = sofar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|   len (head::tail,sofar) =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 len (tail,sofar+1);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len (thelist,0)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end;</a:t>
            </a:r>
          </a:p>
        </p:txBody>
      </p:sp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5638800" y="1447800"/>
            <a:ext cx="2971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The cost model guides programmers away from non-tail-recursive solutions like this</a:t>
            </a:r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5943600" y="34290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Although longer, this solution runs faster and takes less space</a:t>
            </a:r>
          </a:p>
        </p:txBody>
      </p:sp>
      <p:sp>
        <p:nvSpPr>
          <p:cNvPr id="642055" name="Text Box 7"/>
          <p:cNvSpPr txBox="1">
            <a:spLocks noChangeArrowheads="1"/>
          </p:cNvSpPr>
          <p:nvPr/>
        </p:nvSpPr>
        <p:spPr bwMode="auto">
          <a:xfrm>
            <a:off x="5029200" y="5029200"/>
            <a:ext cx="3352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An </a:t>
            </a:r>
            <a:r>
              <a:rPr lang="en-US" sz="2000"/>
              <a:t>accumulating parameter</a:t>
            </a:r>
            <a:r>
              <a:rPr lang="en-US" sz="2000" i="1"/>
              <a:t>.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Often useful when converting to tail-recursive form</a:t>
            </a:r>
          </a:p>
        </p:txBody>
      </p:sp>
      <p:sp>
        <p:nvSpPr>
          <p:cNvPr id="642056" name="Oval 8"/>
          <p:cNvSpPr>
            <a:spLocks noChangeArrowheads="1"/>
          </p:cNvSpPr>
          <p:nvPr/>
        </p:nvSpPr>
        <p:spPr bwMode="auto">
          <a:xfrm>
            <a:off x="3352800" y="39624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2057" name="AutoShape 9"/>
          <p:cNvCxnSpPr>
            <a:cxnSpLocks noChangeShapeType="1"/>
            <a:stCxn id="642056" idx="4"/>
            <a:endCxn id="642055" idx="1"/>
          </p:cNvCxnSpPr>
          <p:nvPr/>
        </p:nvCxnSpPr>
        <p:spPr bwMode="auto">
          <a:xfrm rot="16200000" flipH="1">
            <a:off x="3806031" y="4385469"/>
            <a:ext cx="1189038" cy="12573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cost model for lists</a:t>
            </a:r>
          </a:p>
          <a:p>
            <a:r>
              <a:rPr lang="en-US"/>
              <a:t>A cost model for function calls</a:t>
            </a:r>
          </a:p>
          <a:p>
            <a:r>
              <a:rPr lang="en-US"/>
              <a:t>A cost model for Prolog search</a:t>
            </a:r>
          </a:p>
          <a:p>
            <a:r>
              <a:rPr lang="en-US"/>
              <a:t>A cost model for arrays</a:t>
            </a:r>
          </a:p>
          <a:p>
            <a:r>
              <a:rPr lang="en-US"/>
              <a:t>Spurious cost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AB0-269E-904B-8105-35DC1136E30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Applicability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virtually all functional language systems; explicitly guaranteed by some functional language specifications</a:t>
            </a:r>
          </a:p>
          <a:p>
            <a:r>
              <a:rPr lang="en-US" dirty="0"/>
              <a:t>Also implemented by good compilers for most other modern languages: C, C++, etc.</a:t>
            </a:r>
          </a:p>
          <a:p>
            <a:r>
              <a:rPr lang="en-US" dirty="0"/>
              <a:t>One exception: not currently implemented in Java language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5BD0-BB5E-D643-94E5-8774A45749B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Tail Calls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similar optimization is done by most compiled Prolog systems</a:t>
            </a:r>
          </a:p>
          <a:p>
            <a:pPr>
              <a:lnSpc>
                <a:spcPct val="90000"/>
              </a:lnSpc>
            </a:pPr>
            <a:r>
              <a:rPr lang="en-US"/>
              <a:t>But it can be a tricky to identify tail calls: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Call of </a:t>
            </a:r>
            <a:r>
              <a:rPr lang="en-US" b="1">
                <a:latin typeface="Courier New" pitchFamily="-110" charset="0"/>
              </a:rPr>
              <a:t>r</a:t>
            </a:r>
            <a:r>
              <a:rPr lang="en-US"/>
              <a:t> above is not (necessarily) a tail call because of possible backtracking</a:t>
            </a:r>
          </a:p>
          <a:p>
            <a:pPr>
              <a:lnSpc>
                <a:spcPct val="90000"/>
              </a:lnSpc>
            </a:pPr>
            <a:r>
              <a:rPr lang="en-US"/>
              <a:t>For the last condition of a rule, when there is no possibility of backtracking, Prolog systems can implement a kind of tail-call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BF9-1C84-5E41-8ECD-9F80D0890A97}" type="slidenum">
              <a:rPr lang="en-US"/>
              <a:pPr/>
              <a:t>31</a:t>
            </a:fld>
            <a:endParaRPr lang="en-US"/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2133600" y="29718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 :- q(X), r(X).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 cost model for lists</a:t>
            </a:r>
          </a:p>
          <a:p>
            <a:r>
              <a:rPr lang="en-US">
                <a:solidFill>
                  <a:schemeClr val="bg2"/>
                </a:solidFill>
              </a:rPr>
              <a:t>A cost model for function calls</a:t>
            </a:r>
          </a:p>
          <a:p>
            <a:r>
              <a:rPr lang="en-US"/>
              <a:t>A cost model for Prolog search</a:t>
            </a:r>
          </a:p>
          <a:p>
            <a:r>
              <a:rPr lang="en-US">
                <a:solidFill>
                  <a:schemeClr val="bg2"/>
                </a:solidFill>
              </a:rPr>
              <a:t>A cost model for arrays</a:t>
            </a:r>
          </a:p>
          <a:p>
            <a:r>
              <a:rPr lang="en-US">
                <a:solidFill>
                  <a:schemeClr val="bg2"/>
                </a:solidFill>
              </a:rPr>
              <a:t>Spurious cost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A271-4EE5-9443-8857-C4902F87D56C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Search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We know all the details already:</a:t>
            </a:r>
          </a:p>
          <a:p>
            <a:pPr lvl="1"/>
            <a:r>
              <a:rPr lang="en-US">
                <a:ea typeface="Times New Roman" pitchFamily="-110" charset="0"/>
                <a:cs typeface="Times New Roman" pitchFamily="-110" charset="0"/>
              </a:rPr>
              <a:t>A Prolog system works on goal terms from left to right</a:t>
            </a:r>
            <a:r>
              <a:rPr lang="en-US"/>
              <a:t> </a:t>
            </a:r>
          </a:p>
          <a:p>
            <a:pPr lvl="1"/>
            <a:r>
              <a:rPr lang="en-US">
                <a:ea typeface="Times New Roman" pitchFamily="-110" charset="0"/>
                <a:cs typeface="Times New Roman" pitchFamily="-110" charset="0"/>
              </a:rPr>
              <a:t>It tries rules from the database in order, trying to unify the head of each rule with the current goal term</a:t>
            </a:r>
            <a:endParaRPr lang="en-US"/>
          </a:p>
          <a:p>
            <a:pPr lvl="1"/>
            <a:r>
              <a:rPr lang="en-US">
                <a:ea typeface="Times New Roman" pitchFamily="-110" charset="0"/>
                <a:cs typeface="Times New Roman" pitchFamily="-110" charset="0"/>
              </a:rPr>
              <a:t>It backtracks on failure—there may be more than one rule whose head unifies with a given goal term, and it tries as many as necessary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6C2B-0229-C249-8DEA-676ACC652C12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1CD6-A965-6846-B578-D0E91A8BB5FA}" type="slidenum">
              <a:rPr lang="en-US"/>
              <a:pPr/>
              <a:t>34</a:t>
            </a:fld>
            <a:endParaRPr lang="en-US"/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3352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grandfather(X,Y) :-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parent(X,Z),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parent(Z,Y),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male(X).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3276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grandfather(X,Y) :-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parent(X,Z),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male(X),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parent(Z,Y).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4495800" y="1447800"/>
            <a:ext cx="2971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The cost model guides programmers away from solutions like this.  Why do all that work if  </a:t>
            </a:r>
            <a:r>
              <a:rPr lang="en-US" sz="2000" b="1">
                <a:latin typeface="Courier New" pitchFamily="-110" charset="0"/>
              </a:rPr>
              <a:t>X</a:t>
            </a:r>
            <a:r>
              <a:rPr lang="en-US" sz="2000" i="1"/>
              <a:t> is not male?</a:t>
            </a:r>
          </a:p>
        </p:txBody>
      </p:sp>
      <p:sp>
        <p:nvSpPr>
          <p:cNvPr id="649226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2667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Although logically identical, this solution may be much faster since it restricts early.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Cost Model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Clause order in the database, and condition order in each rule, can affect cost</a:t>
            </a:r>
          </a:p>
          <a:p>
            <a:r>
              <a:rPr lang="en-US"/>
              <a:t>Can’t reduce to simple guidelines, since the best order often depends on the query as well as the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B153-A126-9D48-A00F-C2D7BD2B10C0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 cost model for lists</a:t>
            </a:r>
          </a:p>
          <a:p>
            <a:r>
              <a:rPr lang="en-US">
                <a:solidFill>
                  <a:schemeClr val="bg2"/>
                </a:solidFill>
              </a:rPr>
              <a:t>A cost model for function calls</a:t>
            </a:r>
          </a:p>
          <a:p>
            <a:r>
              <a:rPr lang="en-US">
                <a:solidFill>
                  <a:schemeClr val="bg2"/>
                </a:solidFill>
              </a:rPr>
              <a:t>A cost model for Prolog search</a:t>
            </a:r>
          </a:p>
          <a:p>
            <a:r>
              <a:rPr lang="en-US"/>
              <a:t>A cost model for arrays</a:t>
            </a:r>
          </a:p>
          <a:p>
            <a:r>
              <a:rPr lang="en-US">
                <a:solidFill>
                  <a:schemeClr val="bg2"/>
                </a:solidFill>
              </a:rPr>
              <a:t>Spurious cost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5D21-0108-7647-8D89-0BE54C9DC98A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languages support them</a:t>
            </a:r>
          </a:p>
          <a:p>
            <a:r>
              <a:rPr lang="en-US"/>
              <a:t>In C: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latin typeface="Courier New" pitchFamily="-110" charset="0"/>
              </a:rPr>
              <a:t>int a[1000][1000];</a:t>
            </a:r>
          </a:p>
          <a:p>
            <a:r>
              <a:rPr lang="en-US"/>
              <a:t>This defines a million integer variables</a:t>
            </a:r>
          </a:p>
          <a:p>
            <a:r>
              <a:rPr lang="en-US"/>
              <a:t>One </a:t>
            </a:r>
            <a:r>
              <a:rPr lang="en-US" b="1">
                <a:latin typeface="Courier New" pitchFamily="-110" charset="0"/>
              </a:rPr>
              <a:t>a[i][j]</a:t>
            </a:r>
            <a:r>
              <a:rPr lang="en-US"/>
              <a:t> for each pair of </a:t>
            </a:r>
            <a:r>
              <a:rPr lang="en-US" b="1">
                <a:latin typeface="Courier New" pitchFamily="-110" charset="0"/>
              </a:rPr>
              <a:t>i</a:t>
            </a:r>
            <a:r>
              <a:rPr lang="en-US"/>
              <a:t> and </a:t>
            </a:r>
            <a:r>
              <a:rPr lang="en-US" b="1">
                <a:latin typeface="Courier New" pitchFamily="-110" charset="0"/>
              </a:rPr>
              <a:t>j</a:t>
            </a:r>
            <a:r>
              <a:rPr lang="en-US"/>
              <a:t> with 0 </a:t>
            </a:r>
            <a:r>
              <a:rPr lang="en-US">
                <a:sym typeface="Symbol" pitchFamily="-110" charset="2"/>
              </a:rPr>
              <a:t> </a:t>
            </a:r>
            <a:r>
              <a:rPr lang="en-US" b="1">
                <a:latin typeface="Courier New" pitchFamily="-110" charset="0"/>
                <a:sym typeface="Symbol" pitchFamily="-110" charset="2"/>
              </a:rPr>
              <a:t>i</a:t>
            </a:r>
            <a:r>
              <a:rPr lang="en-US">
                <a:sym typeface="Symbol" pitchFamily="-110" charset="2"/>
              </a:rPr>
              <a:t> &lt; 1000 and </a:t>
            </a:r>
            <a:r>
              <a:rPr lang="en-US"/>
              <a:t>0 </a:t>
            </a:r>
            <a:r>
              <a:rPr lang="en-US">
                <a:sym typeface="Symbol" pitchFamily="-110" charset="2"/>
              </a:rPr>
              <a:t> </a:t>
            </a:r>
            <a:r>
              <a:rPr lang="en-US" b="1">
                <a:latin typeface="Courier New" pitchFamily="-110" charset="0"/>
                <a:sym typeface="Symbol" pitchFamily="-110" charset="2"/>
              </a:rPr>
              <a:t>j</a:t>
            </a:r>
            <a:r>
              <a:rPr lang="en-US">
                <a:sym typeface="Symbol" pitchFamily="-110" charset="2"/>
              </a:rPr>
              <a:t> &lt; 1000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93AB-ED0E-2441-B842-CCFF58DD0121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Which Is Faster?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8D2-2433-F741-BD25-E06D6881E8CD}" type="slidenum">
              <a:rPr lang="en-US"/>
              <a:pPr/>
              <a:t>38</a:t>
            </a:fld>
            <a:endParaRPr lang="en-US"/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4572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int addup1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(int a[1000][1000])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total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i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while (i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j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(j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total += a[i][j];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j++;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return total;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  <a:endParaRPr lang="en-US" sz="1800" b="1">
              <a:latin typeface="Courier New" pitchFamily="-110" charset="0"/>
            </a:endParaRPr>
          </a:p>
        </p:txBody>
      </p:sp>
      <p:sp>
        <p:nvSpPr>
          <p:cNvPr id="662533" name="Text Box 5"/>
          <p:cNvSpPr txBox="1">
            <a:spLocks noChangeArrowheads="1"/>
          </p:cNvSpPr>
          <p:nvPr/>
        </p:nvSpPr>
        <p:spPr bwMode="auto">
          <a:xfrm>
            <a:off x="4648200" y="1203325"/>
            <a:ext cx="3810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int addup2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(int a[1000][1000])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total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j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while (j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i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(i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total += a[i][j];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i++;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j++;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return total;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  <a:endParaRPr lang="en-US" sz="1800" b="1">
              <a:latin typeface="Courier New" pitchFamily="-110" charset="0"/>
            </a:endParaRPr>
          </a:p>
        </p:txBody>
      </p:sp>
      <p:sp>
        <p:nvSpPr>
          <p:cNvPr id="662534" name="Text Box 6"/>
          <p:cNvSpPr txBox="1">
            <a:spLocks noChangeArrowheads="1"/>
          </p:cNvSpPr>
          <p:nvPr/>
        </p:nvSpPr>
        <p:spPr bwMode="auto">
          <a:xfrm>
            <a:off x="381000" y="5181600"/>
            <a:ext cx="4191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Varies </a:t>
            </a:r>
            <a:r>
              <a:rPr lang="en-US" sz="2000" b="1">
                <a:latin typeface="Courier New" pitchFamily="-110" charset="0"/>
              </a:rPr>
              <a:t>j</a:t>
            </a:r>
            <a:r>
              <a:rPr lang="en-US" sz="2000" i="1"/>
              <a:t> in the inner loop:</a:t>
            </a:r>
            <a:br>
              <a:rPr lang="en-US" sz="2000" i="1"/>
            </a:br>
            <a:r>
              <a:rPr lang="en-US" sz="2000" b="1">
                <a:latin typeface="Courier New" pitchFamily="-110" charset="0"/>
              </a:rPr>
              <a:t>a[0][0]</a:t>
            </a:r>
            <a:r>
              <a:rPr lang="en-US" sz="2000" i="1"/>
              <a:t> through </a:t>
            </a:r>
            <a:r>
              <a:rPr lang="en-US" sz="2000" b="1">
                <a:latin typeface="Courier New" pitchFamily="-110" charset="0"/>
              </a:rPr>
              <a:t>a[0][999]</a:t>
            </a:r>
            <a:r>
              <a:rPr lang="en-US" sz="2000" i="1"/>
              <a:t>, then </a:t>
            </a:r>
            <a:r>
              <a:rPr lang="en-US" sz="2000" b="1">
                <a:latin typeface="Courier New" pitchFamily="-110" charset="0"/>
              </a:rPr>
              <a:t>a[1][0]</a:t>
            </a:r>
            <a:r>
              <a:rPr lang="en-US" sz="2000" i="1"/>
              <a:t> through </a:t>
            </a:r>
            <a:r>
              <a:rPr lang="en-US" sz="2000" b="1">
                <a:latin typeface="Courier New" pitchFamily="-110" charset="0"/>
              </a:rPr>
              <a:t>a[1][999]</a:t>
            </a:r>
            <a:r>
              <a:rPr lang="en-US" sz="2000" i="1"/>
              <a:t>, …</a:t>
            </a:r>
          </a:p>
        </p:txBody>
      </p:sp>
      <p:sp>
        <p:nvSpPr>
          <p:cNvPr id="662535" name="Text Box 7"/>
          <p:cNvSpPr txBox="1">
            <a:spLocks noChangeArrowheads="1"/>
          </p:cNvSpPr>
          <p:nvPr/>
        </p:nvSpPr>
        <p:spPr bwMode="auto">
          <a:xfrm>
            <a:off x="4800600" y="5181600"/>
            <a:ext cx="4191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Varies </a:t>
            </a:r>
            <a:r>
              <a:rPr lang="en-US" sz="2000" b="1">
                <a:latin typeface="Courier New" pitchFamily="-110" charset="0"/>
              </a:rPr>
              <a:t>i</a:t>
            </a:r>
            <a:r>
              <a:rPr lang="en-US" sz="2000" i="1"/>
              <a:t> in the inner loop:</a:t>
            </a:r>
            <a:br>
              <a:rPr lang="en-US" sz="2000" i="1"/>
            </a:br>
            <a:r>
              <a:rPr lang="en-US" sz="2000" b="1">
                <a:latin typeface="Courier New" pitchFamily="-110" charset="0"/>
              </a:rPr>
              <a:t>a[0][0]</a:t>
            </a:r>
            <a:r>
              <a:rPr lang="en-US" sz="2000" i="1"/>
              <a:t> through </a:t>
            </a:r>
            <a:r>
              <a:rPr lang="en-US" sz="2000" b="1">
                <a:latin typeface="Courier New" pitchFamily="-110" charset="0"/>
              </a:rPr>
              <a:t>a[999][0]</a:t>
            </a:r>
            <a:r>
              <a:rPr lang="en-US" sz="2000" i="1"/>
              <a:t>, then </a:t>
            </a:r>
            <a:r>
              <a:rPr lang="en-US" sz="2000" b="1">
                <a:latin typeface="Courier New" pitchFamily="-110" charset="0"/>
              </a:rPr>
              <a:t>a[0][1]</a:t>
            </a:r>
            <a:r>
              <a:rPr lang="en-US" sz="2000" i="1"/>
              <a:t> through </a:t>
            </a:r>
            <a:r>
              <a:rPr lang="en-US" sz="2000" b="1">
                <a:latin typeface="Courier New" pitchFamily="-110" charset="0"/>
              </a:rPr>
              <a:t>a[999][1]</a:t>
            </a:r>
            <a:r>
              <a:rPr lang="en-US" sz="2000" i="1"/>
              <a:t>, 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Access</a:t>
            </a:r>
          </a:p>
        </p:txBody>
      </p:sp>
      <p:sp>
        <p:nvSpPr>
          <p:cNvPr id="6656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Memory hardware is generally optimized for sequential access</a:t>
            </a:r>
          </a:p>
          <a:p>
            <a:pPr>
              <a:lnSpc>
                <a:spcPct val="90000"/>
              </a:lnSpc>
            </a:pPr>
            <a:r>
              <a:rPr lang="en-US" sz="2800"/>
              <a:t>If the program just accessed word </a:t>
            </a:r>
            <a:r>
              <a:rPr lang="en-US" sz="2800" i="1"/>
              <a:t>i</a:t>
            </a:r>
            <a:r>
              <a:rPr lang="en-US" sz="2800"/>
              <a:t>, the hardware anticipates in various ways that word </a:t>
            </a:r>
            <a:r>
              <a:rPr lang="en-US" sz="2800" i="1"/>
              <a:t>i</a:t>
            </a:r>
            <a:r>
              <a:rPr lang="en-US" sz="2800"/>
              <a:t>+1 will soon be needed too</a:t>
            </a:r>
          </a:p>
          <a:p>
            <a:pPr>
              <a:lnSpc>
                <a:spcPct val="90000"/>
              </a:lnSpc>
            </a:pPr>
            <a:r>
              <a:rPr lang="en-US" sz="2800"/>
              <a:t>So</a:t>
            </a:r>
            <a:r>
              <a:rPr lang="en-US" sz="2800" i="1"/>
              <a:t> accessing array elements sequentially, in the same order in which they are stored in memory, is faster than accessing them non-sequentially</a:t>
            </a:r>
          </a:p>
          <a:p>
            <a:pPr>
              <a:lnSpc>
                <a:spcPct val="90000"/>
              </a:lnSpc>
            </a:pPr>
            <a:r>
              <a:rPr lang="en-US" sz="2800"/>
              <a:t>In what order are elements stored in memory?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FE59-B1C8-414D-851F-A5FF6E341A27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Cons-Cell List</a:t>
            </a:r>
          </a:p>
        </p:txBody>
      </p:sp>
      <p:sp>
        <p:nvSpPr>
          <p:cNvPr id="61337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by ML, Prolog, Lisp, and many other languages</a:t>
            </a:r>
          </a:p>
          <a:p>
            <a:pPr>
              <a:lnSpc>
                <a:spcPct val="90000"/>
              </a:lnSpc>
            </a:pPr>
            <a:r>
              <a:rPr lang="en-US" dirty="0"/>
              <a:t>We also implemented this in Java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DFB-9EE6-8C47-8AD4-4DFDEEA54BE4}" type="slidenum">
              <a:rPr lang="en-US"/>
              <a:pPr/>
              <a:t>4</a:t>
            </a:fld>
            <a:endParaRPr lang="en-US"/>
          </a:p>
        </p:txBody>
      </p:sp>
      <p:sp>
        <p:nvSpPr>
          <p:cNvPr id="613381" name="Rectangle 1029"/>
          <p:cNvSpPr>
            <a:spLocks noChangeArrowheads="1"/>
          </p:cNvSpPr>
          <p:nvPr/>
        </p:nvSpPr>
        <p:spPr bwMode="auto">
          <a:xfrm>
            <a:off x="1995488" y="2381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838200" y="3581400"/>
            <a:ext cx="7162800" cy="2426732"/>
            <a:chOff x="838200" y="3581400"/>
            <a:chExt cx="7162800" cy="2426732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657600"/>
              <a:ext cx="3352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Courier New"/>
                  <a:cs typeface="Courier New"/>
                </a:rPr>
                <a:t>?-   </a:t>
              </a:r>
              <a:r>
                <a:rPr lang="en-US" sz="1800" i="1" dirty="0" smtClean="0">
                  <a:latin typeface="Courier New"/>
                  <a:cs typeface="Courier New"/>
                </a:rPr>
                <a:t>A = [],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    </a:t>
              </a:r>
              <a:r>
                <a:rPr lang="en-US" sz="1800" i="1" dirty="0" smtClean="0">
                  <a:latin typeface="Courier New"/>
                  <a:cs typeface="Courier New"/>
                </a:rPr>
                <a:t>B = .(1,[]),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    </a:t>
              </a:r>
              <a:r>
                <a:rPr lang="en-US" sz="1800" i="1" dirty="0" smtClean="0">
                  <a:latin typeface="Courier New"/>
                  <a:cs typeface="Courier New"/>
                </a:rPr>
                <a:t>C = .(1,.(2,[])).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A = [],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B = [1],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C = [1, 2].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 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3352800" y="4648200"/>
              <a:ext cx="1828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5029200" y="36576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3581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A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5181600" y="38100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638800" y="3581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029200" y="41910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4114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B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5181600" y="4343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629400" y="4114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19800" y="41910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6172200" y="4343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5" name="Rectangle 24"/>
            <p:cNvSpPr/>
            <p:nvPr/>
          </p:nvSpPr>
          <p:spPr bwMode="auto">
            <a:xfrm>
              <a:off x="5715000" y="41910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>
              <a:off x="5677694" y="4533900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4648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1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029200" y="51816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5181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C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5181600" y="53340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543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019800" y="51816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6172200" y="53340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5715000" y="51816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>
              <a:off x="5677694" y="5524500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6388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1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010400" y="51816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7162800" y="53340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6705600" y="51816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rot="5400000">
              <a:off x="6668294" y="5524500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66294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urier New"/>
                  <a:cs typeface="Courier New"/>
                </a:rPr>
                <a:t>2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Arrays In Memory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For one-dimensional arrays, a natural layout</a:t>
            </a:r>
          </a:p>
          <a:p>
            <a:pPr>
              <a:lnSpc>
                <a:spcPct val="90000"/>
              </a:lnSpc>
            </a:pPr>
            <a:r>
              <a:rPr lang="en-US" sz="2800"/>
              <a:t>An array of </a:t>
            </a:r>
            <a:r>
              <a:rPr lang="en-US" sz="2800" i="1"/>
              <a:t>n</a:t>
            </a:r>
            <a:r>
              <a:rPr lang="en-US" sz="2800"/>
              <a:t> elements can be stored in a block of </a:t>
            </a:r>
            <a:r>
              <a:rPr lang="en-US" sz="2800" i="1"/>
              <a:t>n </a:t>
            </a:r>
            <a:r>
              <a:rPr lang="en-US" sz="2800">
                <a:sym typeface="Symbol" pitchFamily="-110" charset="2"/>
              </a:rPr>
              <a:t></a:t>
            </a:r>
            <a:r>
              <a:rPr lang="en-US" sz="2800" i="1">
                <a:sym typeface="Symbol" pitchFamily="-110" charset="2"/>
              </a:rPr>
              <a:t> size</a:t>
            </a:r>
            <a:r>
              <a:rPr lang="en-US" sz="2800">
                <a:sym typeface="Symbol" pitchFamily="-110" charset="2"/>
              </a:rPr>
              <a:t> words 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pitchFamily="-110" charset="2"/>
              </a:rPr>
              <a:t>size</a:t>
            </a:r>
            <a:r>
              <a:rPr lang="en-US" sz="2400">
                <a:sym typeface="Symbol" pitchFamily="-110" charset="2"/>
              </a:rPr>
              <a:t> is the number of words per element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The memory address of </a:t>
            </a:r>
            <a:r>
              <a:rPr lang="en-US" sz="2800" i="1"/>
              <a:t>A</a:t>
            </a:r>
            <a:r>
              <a:rPr lang="en-US" sz="2800"/>
              <a:t>[</a:t>
            </a:r>
            <a:r>
              <a:rPr lang="en-US" sz="2800" i="1"/>
              <a:t>i</a:t>
            </a:r>
            <a:r>
              <a:rPr lang="en-US" sz="2800"/>
              <a:t>] can be computed as </a:t>
            </a:r>
            <a:r>
              <a:rPr lang="en-US" sz="2800" i="1"/>
              <a:t>base + i </a:t>
            </a:r>
            <a:r>
              <a:rPr lang="en-US" sz="2800" i="1">
                <a:sym typeface="Symbol" pitchFamily="-110" charset="2"/>
              </a:rPr>
              <a:t> size</a:t>
            </a:r>
            <a:r>
              <a:rPr 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base</a:t>
            </a:r>
            <a:r>
              <a:rPr lang="en-US" sz="2400"/>
              <a:t> is the start of </a:t>
            </a:r>
            <a:r>
              <a:rPr lang="en-US" sz="2400" i="1"/>
              <a:t>A</a:t>
            </a:r>
            <a:r>
              <a:rPr lang="en-US" sz="2400"/>
              <a:t>’s block of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(Assumes indexes start at 0)</a:t>
            </a:r>
          </a:p>
          <a:p>
            <a:pPr>
              <a:lnSpc>
                <a:spcPct val="90000"/>
              </a:lnSpc>
            </a:pPr>
            <a:r>
              <a:rPr lang="en-US" sz="2800"/>
              <a:t>Sequential access is natural—hard to avoid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E3AE-B7B9-2448-BBDA-8E02E05920DF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Arrays?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Often visualized as a grid</a:t>
            </a:r>
          </a:p>
          <a:p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is row </a:t>
            </a:r>
            <a:r>
              <a:rPr lang="en-US" i="1"/>
              <a:t>i</a:t>
            </a:r>
            <a:r>
              <a:rPr lang="en-US"/>
              <a:t>, column </a:t>
            </a:r>
            <a:r>
              <a:rPr lang="en-US" i="1"/>
              <a:t>j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Must be mapped to linear memory…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7C-7412-7E47-A3F7-43823C1E165B}" type="slidenum">
              <a:rPr lang="en-US"/>
              <a:pPr/>
              <a:t>41</a:t>
            </a:fld>
            <a:endParaRPr lang="en-US"/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3667125" y="2576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1981200" y="2895600"/>
          <a:ext cx="2590800" cy="2441575"/>
        </p:xfrm>
        <a:graphic>
          <a:graphicData uri="http://schemas.openxmlformats.org/presentationml/2006/ole">
            <p:oleObj spid="_x0000_s666628" r:id="rId3" imgW="1800225" imgH="1704975" progId="">
              <p:embed/>
            </p:oleObj>
          </a:graphicData>
        </a:graphic>
      </p:graphicFrame>
      <p:sp>
        <p:nvSpPr>
          <p:cNvPr id="666630" name="Text Box 6"/>
          <p:cNvSpPr txBox="1">
            <a:spLocks noChangeArrowheads="1"/>
          </p:cNvSpPr>
          <p:nvPr/>
        </p:nvSpPr>
        <p:spPr bwMode="auto">
          <a:xfrm>
            <a:off x="4953000" y="40386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3-by-4 array: 3 rows of 4 columns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Row-Major Order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00400"/>
            <a:ext cx="7772400" cy="2667000"/>
          </a:xfrm>
        </p:spPr>
        <p:txBody>
          <a:bodyPr/>
          <a:lstStyle/>
          <a:p>
            <a:r>
              <a:rPr lang="en-US"/>
              <a:t>One whole row at a time</a:t>
            </a:r>
          </a:p>
          <a:p>
            <a:r>
              <a:rPr lang="en-US"/>
              <a:t>An </a:t>
            </a:r>
            <a:r>
              <a:rPr lang="en-US" i="1"/>
              <a:t>m</a:t>
            </a:r>
            <a:r>
              <a:rPr lang="en-US"/>
              <a:t>-by-</a:t>
            </a:r>
            <a:r>
              <a:rPr lang="en-US" i="1"/>
              <a:t>n</a:t>
            </a:r>
            <a:r>
              <a:rPr lang="en-US"/>
              <a:t> array takes </a:t>
            </a:r>
            <a:r>
              <a:rPr lang="en-US" i="1"/>
              <a:t>m </a:t>
            </a:r>
            <a:r>
              <a:rPr lang="en-US">
                <a:sym typeface="Symbol" pitchFamily="-110" charset="2"/>
              </a:rPr>
              <a:t> </a:t>
            </a:r>
            <a:r>
              <a:rPr lang="en-US" i="1">
                <a:sym typeface="Symbol" pitchFamily="-110" charset="2"/>
              </a:rPr>
              <a:t>n </a:t>
            </a:r>
            <a:r>
              <a:rPr lang="en-US">
                <a:sym typeface="Symbol" pitchFamily="-110" charset="2"/>
              </a:rPr>
              <a:t> </a:t>
            </a:r>
            <a:r>
              <a:rPr lang="en-US" i="1">
                <a:sym typeface="Symbol" pitchFamily="-110" charset="2"/>
              </a:rPr>
              <a:t>size</a:t>
            </a:r>
            <a:r>
              <a:rPr lang="en-US">
                <a:sym typeface="Symbol" pitchFamily="-110" charset="2"/>
              </a:rPr>
              <a:t> words</a:t>
            </a:r>
            <a:endParaRPr lang="en-US"/>
          </a:p>
          <a:p>
            <a:r>
              <a:rPr lang="en-US"/>
              <a:t>Address of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is </a:t>
            </a:r>
            <a:br>
              <a:rPr lang="en-US"/>
            </a:br>
            <a:r>
              <a:rPr lang="en-US" i="1"/>
              <a:t>base + </a:t>
            </a:r>
            <a:r>
              <a:rPr lang="en-US"/>
              <a:t>(</a:t>
            </a:r>
            <a:r>
              <a:rPr lang="en-US" i="1"/>
              <a:t>i </a:t>
            </a:r>
            <a:r>
              <a:rPr lang="en-US" i="1">
                <a:sym typeface="Symbol" pitchFamily="-110" charset="2"/>
              </a:rPr>
              <a:t> </a:t>
            </a:r>
            <a:r>
              <a:rPr lang="en-US" i="1"/>
              <a:t> n </a:t>
            </a:r>
            <a:r>
              <a:rPr lang="en-US" i="1">
                <a:sym typeface="Symbol" pitchFamily="-110" charset="2"/>
              </a:rPr>
              <a:t>  size</a:t>
            </a:r>
            <a:r>
              <a:rPr lang="en-US">
                <a:sym typeface="Symbol" pitchFamily="-110" charset="2"/>
              </a:rPr>
              <a:t>) </a:t>
            </a:r>
            <a:r>
              <a:rPr lang="en-US" i="1"/>
              <a:t>+ </a:t>
            </a:r>
            <a:r>
              <a:rPr lang="en-US"/>
              <a:t>(</a:t>
            </a:r>
            <a:r>
              <a:rPr lang="en-US" i="1"/>
              <a:t>j </a:t>
            </a:r>
            <a:r>
              <a:rPr lang="en-US" i="1">
                <a:sym typeface="Symbol" pitchFamily="-110" charset="2"/>
              </a:rPr>
              <a:t>  size</a:t>
            </a:r>
            <a:r>
              <a:rPr lang="en-US">
                <a:sym typeface="Symbol" pitchFamily="-110" charset="2"/>
              </a:rPr>
              <a:t>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15-D5BC-4F42-A143-08DE9177DB6C}" type="slidenum">
              <a:rPr lang="en-US"/>
              <a:pPr/>
              <a:t>42</a:t>
            </a:fld>
            <a:endParaRPr lang="en-US"/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2595563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7652" name="Object 4"/>
          <p:cNvGraphicFramePr>
            <a:graphicFrameLocks noChangeAspect="1"/>
          </p:cNvGraphicFramePr>
          <p:nvPr/>
        </p:nvGraphicFramePr>
        <p:xfrm>
          <a:off x="1143000" y="1447800"/>
          <a:ext cx="6553200" cy="1658938"/>
        </p:xfrm>
        <a:graphic>
          <a:graphicData uri="http://schemas.openxmlformats.org/presentationml/2006/ole">
            <p:oleObj spid="_x0000_s667652" r:id="rId3" imgW="3943350" imgH="990600" progId="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Column-Major Order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00400"/>
            <a:ext cx="7772400" cy="2667000"/>
          </a:xfrm>
        </p:spPr>
        <p:txBody>
          <a:bodyPr/>
          <a:lstStyle/>
          <a:p>
            <a:r>
              <a:rPr lang="en-US"/>
              <a:t>One whole column at a time</a:t>
            </a:r>
          </a:p>
          <a:p>
            <a:r>
              <a:rPr lang="en-US"/>
              <a:t>An </a:t>
            </a:r>
            <a:r>
              <a:rPr lang="en-US" i="1"/>
              <a:t>m</a:t>
            </a:r>
            <a:r>
              <a:rPr lang="en-US"/>
              <a:t>-by-</a:t>
            </a:r>
            <a:r>
              <a:rPr lang="en-US" i="1"/>
              <a:t>n</a:t>
            </a:r>
            <a:r>
              <a:rPr lang="en-US"/>
              <a:t> array takes </a:t>
            </a:r>
            <a:r>
              <a:rPr lang="en-US" i="1"/>
              <a:t>m </a:t>
            </a:r>
            <a:r>
              <a:rPr lang="en-US">
                <a:sym typeface="Symbol" pitchFamily="-110" charset="2"/>
              </a:rPr>
              <a:t> </a:t>
            </a:r>
            <a:r>
              <a:rPr lang="en-US" i="1">
                <a:sym typeface="Symbol" pitchFamily="-110" charset="2"/>
              </a:rPr>
              <a:t>n </a:t>
            </a:r>
            <a:r>
              <a:rPr lang="en-US">
                <a:sym typeface="Symbol" pitchFamily="-110" charset="2"/>
              </a:rPr>
              <a:t> </a:t>
            </a:r>
            <a:r>
              <a:rPr lang="en-US" i="1">
                <a:sym typeface="Symbol" pitchFamily="-110" charset="2"/>
              </a:rPr>
              <a:t>size</a:t>
            </a:r>
            <a:r>
              <a:rPr lang="en-US">
                <a:sym typeface="Symbol" pitchFamily="-110" charset="2"/>
              </a:rPr>
              <a:t> words</a:t>
            </a:r>
            <a:endParaRPr lang="en-US"/>
          </a:p>
          <a:p>
            <a:r>
              <a:rPr lang="en-US"/>
              <a:t>Address of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is </a:t>
            </a:r>
            <a:br>
              <a:rPr lang="en-US"/>
            </a:br>
            <a:r>
              <a:rPr lang="en-US" i="1"/>
              <a:t>base + </a:t>
            </a:r>
            <a:r>
              <a:rPr lang="en-US"/>
              <a:t>(</a:t>
            </a:r>
            <a:r>
              <a:rPr lang="en-US" i="1"/>
              <a:t>i </a:t>
            </a:r>
            <a:r>
              <a:rPr lang="en-US" i="1">
                <a:sym typeface="Symbol" pitchFamily="-110" charset="2"/>
              </a:rPr>
              <a:t> </a:t>
            </a:r>
            <a:r>
              <a:rPr lang="en-US" i="1"/>
              <a:t> </a:t>
            </a:r>
            <a:r>
              <a:rPr lang="en-US" i="1">
                <a:sym typeface="Symbol" pitchFamily="-110" charset="2"/>
              </a:rPr>
              <a:t>size</a:t>
            </a:r>
            <a:r>
              <a:rPr lang="en-US">
                <a:sym typeface="Symbol" pitchFamily="-110" charset="2"/>
              </a:rPr>
              <a:t>) </a:t>
            </a:r>
            <a:r>
              <a:rPr lang="en-US" i="1"/>
              <a:t>+ </a:t>
            </a:r>
            <a:r>
              <a:rPr lang="en-US"/>
              <a:t>(</a:t>
            </a:r>
            <a:r>
              <a:rPr lang="en-US" i="1"/>
              <a:t>j </a:t>
            </a:r>
            <a:r>
              <a:rPr lang="en-US" i="1">
                <a:sym typeface="Symbol" pitchFamily="-110" charset="2"/>
              </a:rPr>
              <a:t> m  size</a:t>
            </a:r>
            <a:r>
              <a:rPr lang="en-US">
                <a:sym typeface="Symbol" pitchFamily="-110" charset="2"/>
              </a:rPr>
              <a:t>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BEE-6551-6749-8948-5DE44D9AAC29}" type="slidenum">
              <a:rPr lang="en-US"/>
              <a:pPr/>
              <a:t>43</a:t>
            </a:fld>
            <a:endParaRPr lang="en-US"/>
          </a:p>
        </p:txBody>
      </p:sp>
      <p:sp>
        <p:nvSpPr>
          <p:cNvPr id="668676" name="Rectangle 4"/>
          <p:cNvSpPr>
            <a:spLocks noChangeArrowheads="1"/>
          </p:cNvSpPr>
          <p:nvPr/>
        </p:nvSpPr>
        <p:spPr bwMode="auto">
          <a:xfrm>
            <a:off x="2595563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8679" name="Rectangle 7"/>
          <p:cNvSpPr>
            <a:spLocks noChangeArrowheads="1"/>
          </p:cNvSpPr>
          <p:nvPr/>
        </p:nvSpPr>
        <p:spPr bwMode="auto">
          <a:xfrm>
            <a:off x="2595563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1295400" y="1524000"/>
          <a:ext cx="6477000" cy="1638300"/>
        </p:xfrm>
        <a:graphic>
          <a:graphicData uri="http://schemas.openxmlformats.org/presentationml/2006/ole">
            <p:oleObj spid="_x0000_s668678" r:id="rId3" imgW="3943350" imgH="990600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So Which Is Faster?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332B-8486-854E-8E22-F75DAF319177}" type="slidenum">
              <a:rPr lang="en-US"/>
              <a:pPr/>
              <a:t>44</a:t>
            </a:fld>
            <a:endParaRPr lang="en-US"/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4572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int addup1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(int a[1000][1000])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total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i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while (i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j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(j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total += a[i][j];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j++;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return total;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  <a:endParaRPr lang="en-US" sz="1800" b="1">
              <a:latin typeface="Courier New" pitchFamily="-110" charset="0"/>
            </a:endParaRP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4648200" y="1203325"/>
            <a:ext cx="3810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int addup2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(int a[1000][1000])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total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int j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while (j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i = 0;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(i &lt; 1000) {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total += a[i][j];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i++;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j++;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return total;</a:t>
            </a:r>
            <a:b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  <a:endParaRPr lang="en-US" sz="1800" b="1">
              <a:latin typeface="Courier New" pitchFamily="-110" charset="0"/>
            </a:endParaRPr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381000" y="5105400"/>
            <a:ext cx="4724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C uses row-major order, so this one is faster: it visits the elements in the same order in which they are allocated in memory.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Layouts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457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Another common strategy is to treat a 2D array as an array of pointers to 1D arrays</a:t>
            </a:r>
          </a:p>
          <a:p>
            <a:pPr>
              <a:lnSpc>
                <a:spcPct val="90000"/>
              </a:lnSpc>
            </a:pPr>
            <a:r>
              <a:rPr lang="en-US"/>
              <a:t>Rows can be different sizes, and unused ones can be left unallocated</a:t>
            </a:r>
          </a:p>
          <a:p>
            <a:pPr>
              <a:lnSpc>
                <a:spcPct val="90000"/>
              </a:lnSpc>
            </a:pPr>
            <a:r>
              <a:rPr lang="en-US"/>
              <a:t>Sequential access of whole rows is efficient, like row-major order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78B2-FFF2-064B-88C2-195359961C2C}" type="slidenum">
              <a:rPr lang="en-US"/>
              <a:pPr/>
              <a:t>45</a:t>
            </a:fld>
            <a:endParaRPr lang="en-US"/>
          </a:p>
        </p:txBody>
      </p:sp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3167063" y="1919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1748" name="Object 4"/>
          <p:cNvGraphicFramePr>
            <a:graphicFrameLocks noChangeAspect="1"/>
          </p:cNvGraphicFramePr>
          <p:nvPr/>
        </p:nvGraphicFramePr>
        <p:xfrm>
          <a:off x="5181600" y="1600200"/>
          <a:ext cx="3262313" cy="3505200"/>
        </p:xfrm>
        <a:graphic>
          <a:graphicData uri="http://schemas.openxmlformats.org/presentationml/2006/ole">
            <p:oleObj spid="_x0000_s671748" r:id="rId3" imgW="2800350" imgH="3009900" progId="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Dimensions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2D layouts generalize for higher dimensions</a:t>
            </a:r>
          </a:p>
          <a:p>
            <a:r>
              <a:rPr lang="en-US"/>
              <a:t>For example, generalization of row-major (</a:t>
            </a:r>
            <a:r>
              <a:rPr lang="en-US" i="1"/>
              <a:t>odometer order</a:t>
            </a:r>
            <a:r>
              <a:rPr lang="en-US"/>
              <a:t>) matches this access order: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Rightmost subscript varies fastest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5B34-B5DA-BC47-9846-1F149ABD784A}" type="slidenum">
              <a:rPr lang="en-US"/>
              <a:pPr/>
              <a:t>46</a:t>
            </a:fld>
            <a:endParaRPr lang="en-US"/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2286000" y="3429000"/>
            <a:ext cx="6096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for each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for each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...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for each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n-2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for each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n-1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access 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[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0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][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1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]…[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n-2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][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i</a:t>
            </a:r>
            <a:r>
              <a:rPr lang="en-US" sz="2000" baseline="-30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n-1</a:t>
            </a:r>
            <a:r>
              <a:rPr lang="en-US" sz="2000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]</a:t>
            </a:r>
            <a:endParaRPr lang="en-US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Array Layout Visible?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 C, it is visible through pointer arithmetic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</a:t>
            </a:r>
            <a:r>
              <a:rPr lang="en-US" sz="2400" b="1">
                <a:latin typeface="Courier New" pitchFamily="-110" charset="0"/>
              </a:rPr>
              <a:t>p</a:t>
            </a:r>
            <a:r>
              <a:rPr lang="en-US" sz="2400"/>
              <a:t> is the address of </a:t>
            </a:r>
            <a:r>
              <a:rPr lang="en-US" sz="2400" b="1">
                <a:latin typeface="Courier New" pitchFamily="-110" charset="0"/>
              </a:rPr>
              <a:t>a[i][j]</a:t>
            </a:r>
            <a:r>
              <a:rPr lang="en-US" sz="2400"/>
              <a:t>, then </a:t>
            </a:r>
            <a:r>
              <a:rPr lang="en-US" sz="2400" b="1">
                <a:latin typeface="Courier New" pitchFamily="-110" charset="0"/>
              </a:rPr>
              <a:t>p+1</a:t>
            </a:r>
            <a:r>
              <a:rPr lang="en-US" sz="2400"/>
              <a:t> is the address of </a:t>
            </a:r>
            <a:r>
              <a:rPr lang="en-US" sz="2400" b="1">
                <a:latin typeface="Courier New" pitchFamily="-110" charset="0"/>
              </a:rPr>
              <a:t>a[i][j+1]</a:t>
            </a:r>
            <a:r>
              <a:rPr lang="en-US" sz="2400"/>
              <a:t>: row-major order</a:t>
            </a:r>
          </a:p>
          <a:p>
            <a:pPr>
              <a:lnSpc>
                <a:spcPct val="90000"/>
              </a:lnSpc>
            </a:pPr>
            <a:r>
              <a:rPr lang="en-US" sz="2800"/>
              <a:t>Fortran also makes it visible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Overlaid allocations reveal column-major order</a:t>
            </a:r>
          </a:p>
          <a:p>
            <a:pPr>
              <a:lnSpc>
                <a:spcPct val="90000"/>
              </a:lnSpc>
            </a:pPr>
            <a:r>
              <a:rPr lang="en-US" sz="2800"/>
              <a:t>Ada usually uses row-major, but hides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Ada programs would still work if layout changed</a:t>
            </a:r>
          </a:p>
          <a:p>
            <a:pPr>
              <a:lnSpc>
                <a:spcPct val="90000"/>
              </a:lnSpc>
            </a:pPr>
            <a:r>
              <a:rPr lang="en-US" sz="2800"/>
              <a:t>But for all these languages, it is visible as a part of the cost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F21-A92D-3147-936F-FE77A7BC1844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 cost model for lists</a:t>
            </a:r>
          </a:p>
          <a:p>
            <a:r>
              <a:rPr lang="en-US">
                <a:solidFill>
                  <a:schemeClr val="bg2"/>
                </a:solidFill>
              </a:rPr>
              <a:t>A cost model for function calls</a:t>
            </a:r>
          </a:p>
          <a:p>
            <a:r>
              <a:rPr lang="en-US">
                <a:solidFill>
                  <a:schemeClr val="bg2"/>
                </a:solidFill>
              </a:rPr>
              <a:t>A cost model for Prolog search</a:t>
            </a:r>
          </a:p>
          <a:p>
            <a:r>
              <a:rPr lang="en-US">
                <a:solidFill>
                  <a:schemeClr val="bg2"/>
                </a:solidFill>
              </a:rPr>
              <a:t>A cost model for arrays</a:t>
            </a:r>
          </a:p>
          <a:p>
            <a:r>
              <a:rPr lang="en-US"/>
              <a:t>Spurious cost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9698-95C9-E345-A54E-4479331D1853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053-7698-2543-ACBB-BC32B5D251C6}" type="slidenum">
              <a:rPr lang="en-US"/>
              <a:pPr/>
              <a:t>49</a:t>
            </a:fld>
            <a:endParaRPr lang="en-US"/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61722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max(int i, int j)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return i&gt;j?i:j;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main()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int i,j;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double sum = 0.0;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for (i=0; i&lt;10000; i++)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for (j=0; j&lt;10000; j++)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sum += max(i,j);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printf("%d\n", sum);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5638800" y="3200400"/>
            <a:ext cx="312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If we replace this with a direct computation,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sum += (i&gt;j?i:j)</a:t>
            </a:r>
            <a:r>
              <a:rPr lang="en-US" sz="2000"/>
              <a:t> </a:t>
            </a:r>
          </a:p>
          <a:p>
            <a:pPr>
              <a:spcBef>
                <a:spcPct val="50000"/>
              </a:spcBef>
            </a:pPr>
            <a:r>
              <a:rPr lang="en-US" sz="2000"/>
              <a:t>how much faster will the program be?</a:t>
            </a:r>
          </a:p>
        </p:txBody>
      </p:sp>
      <p:sp>
        <p:nvSpPr>
          <p:cNvPr id="652294" name="Oval 6"/>
          <p:cNvSpPr>
            <a:spLocks noChangeArrowheads="1"/>
          </p:cNvSpPr>
          <p:nvPr/>
        </p:nvSpPr>
        <p:spPr bwMode="auto">
          <a:xfrm>
            <a:off x="1219200" y="4038600"/>
            <a:ext cx="33528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52295" name="AutoShape 7"/>
          <p:cNvCxnSpPr>
            <a:cxnSpLocks noChangeShapeType="1"/>
            <a:stCxn id="652294" idx="5"/>
            <a:endCxn id="652293" idx="1"/>
          </p:cNvCxnSpPr>
          <p:nvPr/>
        </p:nvCxnSpPr>
        <p:spPr bwMode="auto">
          <a:xfrm rot="5400000" flipH="1" flipV="1">
            <a:off x="4725988" y="3516313"/>
            <a:ext cx="268287" cy="1557337"/>
          </a:xfrm>
          <a:prstGeom prst="curvedConnector4">
            <a:avLst>
              <a:gd name="adj1" fmla="val -110060"/>
              <a:gd name="adj2" fmla="val 6575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List Structure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DFB-9EE6-8C47-8AD4-4DFDEEA54BE4}" type="slidenum">
              <a:rPr lang="en-US"/>
              <a:pPr/>
              <a:t>5</a:t>
            </a:fld>
            <a:endParaRPr lang="en-US"/>
          </a:p>
        </p:txBody>
      </p:sp>
      <p:sp>
        <p:nvSpPr>
          <p:cNvPr id="613381" name="Rectangle 1029"/>
          <p:cNvSpPr>
            <a:spLocks noChangeArrowheads="1"/>
          </p:cNvSpPr>
          <p:nvPr/>
        </p:nvSpPr>
        <p:spPr bwMode="auto">
          <a:xfrm>
            <a:off x="1995488" y="2381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18406" y="1688068"/>
            <a:ext cx="6553994" cy="3569732"/>
            <a:chOff x="1218406" y="1688068"/>
            <a:chExt cx="6553994" cy="3569732"/>
          </a:xfrm>
        </p:grpSpPr>
        <p:sp>
          <p:nvSpPr>
            <p:cNvPr id="9" name="TextBox 8"/>
            <p:cNvSpPr txBox="1"/>
            <p:nvPr/>
          </p:nvSpPr>
          <p:spPr>
            <a:xfrm>
              <a:off x="1218406" y="1764268"/>
              <a:ext cx="3352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Courier New"/>
                  <a:cs typeface="Courier New"/>
                </a:rPr>
                <a:t>?-   </a:t>
              </a:r>
              <a:r>
                <a:rPr lang="en-US" sz="1800" i="1" dirty="0" smtClean="0">
                  <a:latin typeface="Courier New"/>
                  <a:cs typeface="Courier New"/>
                </a:rPr>
                <a:t>D = [2,3],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 </a:t>
              </a:r>
              <a:r>
                <a:rPr lang="en-US" sz="1800" i="1" dirty="0" smtClean="0">
                  <a:latin typeface="Courier New"/>
                  <a:cs typeface="Courier New"/>
                </a:rPr>
                <a:t>   E = [1|D],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</a:t>
              </a:r>
              <a:r>
                <a:rPr lang="en-US" sz="1800" i="1" dirty="0" smtClean="0">
                  <a:latin typeface="Courier New"/>
                  <a:cs typeface="Courier New"/>
                </a:rPr>
                <a:t>    E = [F|G].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D = [2, 3],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E = [1, 2, 3],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F = 1,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G = [2, 3].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 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2406928" y="3472934"/>
              <a:ext cx="3264138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4800600" y="40386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3962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urier New"/>
                  <a:cs typeface="Courier New"/>
                </a:rPr>
                <a:t>F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800600" y="30596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2983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E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4953000" y="32120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5791200" y="30596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486400" y="30596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>
              <a:off x="5449094" y="34025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410200" y="3516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1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800600" y="17642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43400" y="1764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D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953000" y="19166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315200" y="1688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1200" y="17642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943600" y="19166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5486400" y="17642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>
              <a:off x="5449094" y="21071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4102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2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781800" y="17642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6934200" y="19166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6477000" y="17642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rot="5400000">
              <a:off x="6439694" y="21071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6400800" y="2221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3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940086" y="1999553"/>
              <a:ext cx="1526035" cy="1258077"/>
            </a:xfrm>
            <a:custGeom>
              <a:avLst/>
              <a:gdLst>
                <a:gd name="connsiteX0" fmla="*/ 1003542 w 1526035"/>
                <a:gd name="connsiteY0" fmla="*/ 1207754 h 1258077"/>
                <a:gd name="connsiteX1" fmla="*/ 1385421 w 1526035"/>
                <a:gd name="connsiteY1" fmla="*/ 1136710 h 1258077"/>
                <a:gd name="connsiteX2" fmla="*/ 159856 w 1526035"/>
                <a:gd name="connsiteY2" fmla="*/ 479549 h 1258077"/>
                <a:gd name="connsiteX3" fmla="*/ 426283 w 1526035"/>
                <a:gd name="connsiteY3" fmla="*/ 0 h 125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035" h="1258077">
                  <a:moveTo>
                    <a:pt x="1003542" y="1207754"/>
                  </a:moveTo>
                  <a:cubicBezTo>
                    <a:pt x="1264788" y="1232915"/>
                    <a:pt x="1526035" y="1258077"/>
                    <a:pt x="1385421" y="1136710"/>
                  </a:cubicBezTo>
                  <a:cubicBezTo>
                    <a:pt x="1244807" y="1015343"/>
                    <a:pt x="319712" y="669001"/>
                    <a:pt x="159856" y="479549"/>
                  </a:cubicBezTo>
                  <a:cubicBezTo>
                    <a:pt x="0" y="290097"/>
                    <a:pt x="426283" y="0"/>
                    <a:pt x="426283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957847" y="3891109"/>
              <a:ext cx="621664" cy="340421"/>
            </a:xfrm>
            <a:custGeom>
              <a:avLst/>
              <a:gdLst>
                <a:gd name="connsiteX0" fmla="*/ 0 w 621664"/>
                <a:gd name="connsiteY0" fmla="*/ 284177 h 340421"/>
                <a:gd name="connsiteX1" fmla="*/ 346356 w 621664"/>
                <a:gd name="connsiteY1" fmla="*/ 293058 h 340421"/>
                <a:gd name="connsiteX2" fmla="*/ 621664 w 621664"/>
                <a:gd name="connsiteY2" fmla="*/ 0 h 340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1664" h="340421">
                  <a:moveTo>
                    <a:pt x="0" y="284177"/>
                  </a:moveTo>
                  <a:cubicBezTo>
                    <a:pt x="121372" y="312299"/>
                    <a:pt x="242745" y="340421"/>
                    <a:pt x="346356" y="293058"/>
                  </a:cubicBezTo>
                  <a:cubicBezTo>
                    <a:pt x="449967" y="245695"/>
                    <a:pt x="621664" y="0"/>
                    <a:pt x="621664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953000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43400" y="4876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G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4931205" y="2106120"/>
              <a:ext cx="1650367" cy="2974982"/>
            </a:xfrm>
            <a:custGeom>
              <a:avLst/>
              <a:gdLst>
                <a:gd name="connsiteX0" fmla="*/ 0 w 1650367"/>
                <a:gd name="connsiteY0" fmla="*/ 2974982 h 2974982"/>
                <a:gd name="connsiteX1" fmla="*/ 1403182 w 1650367"/>
                <a:gd name="connsiteY1" fmla="*/ 2353344 h 2974982"/>
                <a:gd name="connsiteX2" fmla="*/ 1483111 w 1650367"/>
                <a:gd name="connsiteY2" fmla="*/ 692682 h 2974982"/>
                <a:gd name="connsiteX3" fmla="*/ 426283 w 1650367"/>
                <a:gd name="connsiteY3" fmla="*/ 470668 h 2974982"/>
                <a:gd name="connsiteX4" fmla="*/ 479569 w 1650367"/>
                <a:gd name="connsiteY4" fmla="*/ 0 h 297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367" h="2974982">
                  <a:moveTo>
                    <a:pt x="0" y="2974982"/>
                  </a:moveTo>
                  <a:cubicBezTo>
                    <a:pt x="577998" y="2854354"/>
                    <a:pt x="1155997" y="2733727"/>
                    <a:pt x="1403182" y="2353344"/>
                  </a:cubicBezTo>
                  <a:cubicBezTo>
                    <a:pt x="1650367" y="1972961"/>
                    <a:pt x="1645927" y="1006461"/>
                    <a:pt x="1483111" y="692682"/>
                  </a:cubicBezTo>
                  <a:cubicBezTo>
                    <a:pt x="1320295" y="378903"/>
                    <a:pt x="593540" y="586115"/>
                    <a:pt x="426283" y="470668"/>
                  </a:cubicBezTo>
                  <a:cubicBezTo>
                    <a:pt x="259026" y="355221"/>
                    <a:pt x="479569" y="0"/>
                    <a:pt x="479569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Inlining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Replacing a function call with the body of the called function is called </a:t>
            </a:r>
            <a:r>
              <a:rPr lang="en-US" i="1"/>
              <a:t>inlining</a:t>
            </a:r>
            <a:endParaRPr lang="en-US"/>
          </a:p>
          <a:p>
            <a:r>
              <a:rPr lang="en-US"/>
              <a:t>Saves the overhead of making a function call: push, call, return, pop</a:t>
            </a:r>
          </a:p>
          <a:p>
            <a:r>
              <a:rPr lang="en-US"/>
              <a:t>Usually minor, but for something as simple as </a:t>
            </a:r>
            <a:r>
              <a:rPr lang="en-US" b="1">
                <a:latin typeface="Courier New" pitchFamily="-110" charset="0"/>
              </a:rPr>
              <a:t>max</a:t>
            </a:r>
            <a:r>
              <a:rPr lang="en-US"/>
              <a:t> the overhead might dominate the cost of the executing the function body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4860-BEF7-124B-A0D0-7FC220B28673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Model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call overhead is comparable to the cost of a small function body</a:t>
            </a:r>
          </a:p>
          <a:p>
            <a:r>
              <a:rPr lang="en-US"/>
              <a:t>This guides programmers toward solutions that use inlined code (or macros, in C) instead of function calls, especially for small, frequently-called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5ED2-5BD9-904A-B494-3111B6B650B2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Wrong!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this model is often wrong</a:t>
            </a:r>
          </a:p>
          <a:p>
            <a:r>
              <a:rPr lang="en-US" dirty="0"/>
              <a:t>Any respectable C compiler </a:t>
            </a:r>
            <a:r>
              <a:rPr lang="en-US" i="1" dirty="0"/>
              <a:t>can perform </a:t>
            </a:r>
            <a:r>
              <a:rPr lang="en-US" i="1" dirty="0" err="1"/>
              <a:t>inlining</a:t>
            </a:r>
            <a:r>
              <a:rPr lang="en-US" i="1" dirty="0"/>
              <a:t> automatically</a:t>
            </a:r>
          </a:p>
          <a:p>
            <a:r>
              <a:rPr lang="en-US" dirty="0"/>
              <a:t>(Gnu C does this with </a:t>
            </a:r>
            <a:r>
              <a:rPr lang="en-US" b="1" dirty="0">
                <a:latin typeface="Courier New" pitchFamily="-110" charset="0"/>
              </a:rPr>
              <a:t>–</a:t>
            </a:r>
            <a:r>
              <a:rPr lang="en-US" b="1" dirty="0" smtClean="0">
                <a:latin typeface="Courier New" pitchFamily="-110" charset="0"/>
              </a:rPr>
              <a:t>O2</a:t>
            </a:r>
            <a:r>
              <a:rPr lang="en-US" dirty="0" smtClean="0"/>
              <a:t> for small functions)</a:t>
            </a:r>
            <a:endParaRPr lang="en-US" dirty="0"/>
          </a:p>
          <a:p>
            <a:r>
              <a:rPr lang="en-US" dirty="0"/>
              <a:t>Our example runs at exactly the same speed whether we inline manually, or let the compiler do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6C7-3F08-DD48-9075-318D6136F5FE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Applicability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just a C phenomenon—many language systems for different languages do inlining</a:t>
            </a:r>
          </a:p>
          <a:p>
            <a:pPr>
              <a:lnSpc>
                <a:spcPct val="90000"/>
              </a:lnSpc>
            </a:pPr>
            <a:r>
              <a:rPr lang="en-US"/>
              <a:t>(It is especially important, and often implemented, for object-oriented languages)</a:t>
            </a:r>
          </a:p>
          <a:p>
            <a:pPr>
              <a:lnSpc>
                <a:spcPct val="90000"/>
              </a:lnSpc>
            </a:pPr>
            <a:r>
              <a:rPr lang="en-US"/>
              <a:t>Usually it is a mistake to clutter up code with manually inlined copies of function bodies</a:t>
            </a:r>
          </a:p>
          <a:p>
            <a:pPr>
              <a:lnSpc>
                <a:spcPct val="90000"/>
              </a:lnSpc>
            </a:pPr>
            <a:r>
              <a:rPr lang="en-US"/>
              <a:t>It just makes the program harder to read and maintain, but no faster after automatic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CEB3-4F02-5A43-973D-ED57EB15C62D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Models Change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first 10 years or so, C compilers that could do inlining were not generally available</a:t>
            </a:r>
          </a:p>
          <a:p>
            <a:r>
              <a:rPr lang="en-US"/>
              <a:t>It made sense to manually inline in performance-critical code</a:t>
            </a:r>
          </a:p>
          <a:p>
            <a:r>
              <a:rPr lang="en-US"/>
              <a:t>Another example is the old </a:t>
            </a:r>
            <a:r>
              <a:rPr lang="en-US" b="1">
                <a:latin typeface="Courier New" pitchFamily="-110" charset="0"/>
              </a:rPr>
              <a:t>register</a:t>
            </a:r>
            <a:r>
              <a:rPr lang="en-US"/>
              <a:t> declaration from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C425-73A0-EF43-A6F5-D9418D17997A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cost models are language-system-specific: does this C compiler do inlining?</a:t>
            </a:r>
          </a:p>
          <a:p>
            <a:pPr>
              <a:lnSpc>
                <a:spcPct val="90000"/>
              </a:lnSpc>
            </a:pPr>
            <a:r>
              <a:rPr lang="en-US"/>
              <a:t>Others more general: tail-call optimization is a safe bet for all functional language systems and most other language systems</a:t>
            </a:r>
          </a:p>
          <a:p>
            <a:pPr>
              <a:lnSpc>
                <a:spcPct val="90000"/>
              </a:lnSpc>
            </a:pPr>
            <a:r>
              <a:rPr lang="en-US"/>
              <a:t>All are an important part of the working programmer’s expertise, though rarely part of the language specification</a:t>
            </a:r>
          </a:p>
          <a:p>
            <a:pPr>
              <a:lnSpc>
                <a:spcPct val="90000"/>
              </a:lnSpc>
            </a:pPr>
            <a:r>
              <a:rPr lang="en-US"/>
              <a:t>No substitute for good algorithms!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B360-FA86-1F44-8B4F-5DBFC8D82F7D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Know?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know Prolog shares list structure—how do we know </a:t>
            </a:r>
            <a:r>
              <a:rPr lang="en-US" b="1">
                <a:latin typeface="Courier New" pitchFamily="-110" charset="0"/>
              </a:rPr>
              <a:t>E=[1|D]</a:t>
            </a:r>
            <a:r>
              <a:rPr lang="en-US"/>
              <a:t> does not make a copy of term </a:t>
            </a:r>
            <a:r>
              <a:rPr lang="en-US" b="1">
                <a:latin typeface="Courier New" pitchFamily="-110" charset="0"/>
              </a:rPr>
              <a:t>D</a:t>
            </a:r>
            <a:r>
              <a:rPr lang="en-US"/>
              <a:t>?</a:t>
            </a:r>
          </a:p>
          <a:p>
            <a:r>
              <a:rPr lang="en-US"/>
              <a:t>It observably takes a constant amount of time and space</a:t>
            </a:r>
          </a:p>
          <a:p>
            <a:r>
              <a:rPr lang="en-US"/>
              <a:t>This is not part of the formal specification of Prolog, but is part of the cost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E862-DC55-0C4E-90AF-784D53CA295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Length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-110" charset="0"/>
              </a:rPr>
              <a:t>length(X,Y)</a:t>
            </a:r>
            <a:r>
              <a:rPr lang="en-US"/>
              <a:t> can take no shortcut—it must count the length, like this in ML: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Takes time proportional to the length of the list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94A1-508E-9048-B353-59738B869AE9}" type="slidenum">
              <a:rPr lang="en-US"/>
              <a:pPr/>
              <a:t>7</a:t>
            </a:fld>
            <a:endParaRPr lang="en-US"/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fun length nil = 0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  length (head::tail) = 1 + length tail;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Lists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DFB-9EE6-8C47-8AD4-4DFDEEA54BE4}" type="slidenum">
              <a:rPr lang="en-US"/>
              <a:pPr/>
              <a:t>8</a:t>
            </a:fld>
            <a:endParaRPr lang="en-US"/>
          </a:p>
        </p:txBody>
      </p:sp>
      <p:sp>
        <p:nvSpPr>
          <p:cNvPr id="613381" name="Rectangle 1029"/>
          <p:cNvSpPr>
            <a:spLocks noChangeArrowheads="1"/>
          </p:cNvSpPr>
          <p:nvPr/>
        </p:nvSpPr>
        <p:spPr bwMode="auto">
          <a:xfrm>
            <a:off x="1995488" y="2381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218406" y="2842736"/>
            <a:ext cx="6553994" cy="3024664"/>
            <a:chOff x="1218406" y="2842736"/>
            <a:chExt cx="6553994" cy="3024664"/>
          </a:xfrm>
        </p:grpSpPr>
        <p:sp>
          <p:nvSpPr>
            <p:cNvPr id="9" name="TextBox 8"/>
            <p:cNvSpPr txBox="1"/>
            <p:nvPr/>
          </p:nvSpPr>
          <p:spPr>
            <a:xfrm>
              <a:off x="1218406" y="2918936"/>
              <a:ext cx="3352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Courier New"/>
                  <a:cs typeface="Courier New"/>
                </a:rPr>
                <a:t>?-   </a:t>
              </a:r>
              <a:r>
                <a:rPr lang="en-US" sz="1800" i="1" dirty="0" smtClean="0">
                  <a:latin typeface="Courier New"/>
                  <a:cs typeface="Courier New"/>
                </a:rPr>
                <a:t>H = [1,2],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    </a:t>
              </a:r>
              <a:r>
                <a:rPr lang="en-US" sz="1800" i="1" dirty="0" smtClean="0">
                  <a:latin typeface="Courier New"/>
                  <a:cs typeface="Courier New"/>
                </a:rPr>
                <a:t>I = [3,4],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|    </a:t>
              </a:r>
              <a:r>
                <a:rPr lang="en-US" sz="1800" i="1" dirty="0" err="1" smtClean="0">
                  <a:latin typeface="Courier New"/>
                  <a:cs typeface="Courier New"/>
                </a:rPr>
                <a:t>append(H,I,J</a:t>
              </a:r>
              <a:r>
                <a:rPr lang="en-US" sz="1800" i="1" dirty="0" smtClean="0">
                  <a:latin typeface="Courier New"/>
                  <a:cs typeface="Courier New"/>
                </a:rPr>
                <a:t>).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H = [1, 2],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I = [3, 4],</a:t>
              </a:r>
            </a:p>
            <a:p>
              <a:r>
                <a:rPr lang="en-US" sz="1800" b="1" dirty="0" smtClean="0">
                  <a:latin typeface="Courier New"/>
                  <a:cs typeface="Courier New"/>
                </a:rPr>
                <a:t>J = [1, 2, 3, 4].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2711728" y="4322802"/>
              <a:ext cx="2654538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48006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43400" y="29189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H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953000" y="30713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315200" y="28427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12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943600" y="30713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54864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>
              <a:off x="5449094" y="3261836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410200" y="3364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1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7818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6934200" y="30713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6477000" y="2918936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rot="5400000">
              <a:off x="6439694" y="3261836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6400800" y="33761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2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800600" y="3974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43400" y="3974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I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4953000" y="41264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7315200" y="3897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[]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791200" y="3974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5943600" y="41264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5" name="Rectangle 54"/>
            <p:cNvSpPr/>
            <p:nvPr/>
          </p:nvSpPr>
          <p:spPr bwMode="auto">
            <a:xfrm>
              <a:off x="5486400" y="3974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>
              <a:off x="5449094" y="43169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5410200" y="441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3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6781800" y="3974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6934200" y="41264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6477000" y="39740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rot="5400000">
              <a:off x="6439694" y="43169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00800" y="443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4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00600" y="50408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43400" y="5040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J</a:t>
              </a:r>
              <a:r>
                <a:rPr lang="en-US" sz="1800" dirty="0" smtClean="0">
                  <a:latin typeface="Courier New"/>
                  <a:cs typeface="Courier New"/>
                </a:rPr>
                <a:t>: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953000" y="51932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7" name="Rectangle 66"/>
            <p:cNvSpPr/>
            <p:nvPr/>
          </p:nvSpPr>
          <p:spPr bwMode="auto">
            <a:xfrm>
              <a:off x="5791200" y="50408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5943600" y="5193268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9" name="Rectangle 68"/>
            <p:cNvSpPr/>
            <p:nvPr/>
          </p:nvSpPr>
          <p:spPr bwMode="auto">
            <a:xfrm>
              <a:off x="5486400" y="50408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5400000">
              <a:off x="5449094" y="53837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410200" y="5486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1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81800" y="50408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6477000" y="5040868"/>
              <a:ext cx="3048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rot="5400000">
              <a:off x="6439694" y="5383768"/>
              <a:ext cx="3802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6400800" y="5498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2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5137602" y="4236019"/>
              <a:ext cx="2383042" cy="991661"/>
            </a:xfrm>
            <a:custGeom>
              <a:avLst/>
              <a:gdLst>
                <a:gd name="connsiteX0" fmla="*/ 1807264 w 2383042"/>
                <a:gd name="connsiteY0" fmla="*/ 959099 h 991661"/>
                <a:gd name="connsiteX1" fmla="*/ 2198024 w 2383042"/>
                <a:gd name="connsiteY1" fmla="*/ 941338 h 991661"/>
                <a:gd name="connsiteX2" fmla="*/ 2073691 w 2383042"/>
                <a:gd name="connsiteY2" fmla="*/ 657161 h 991661"/>
                <a:gd name="connsiteX3" fmla="*/ 341915 w 2383042"/>
                <a:gd name="connsiteY3" fmla="*/ 621638 h 991661"/>
                <a:gd name="connsiteX4" fmla="*/ 22203 w 2383042"/>
                <a:gd name="connsiteY4" fmla="*/ 301939 h 991661"/>
                <a:gd name="connsiteX5" fmla="*/ 270868 w 2383042"/>
                <a:gd name="connsiteY5" fmla="*/ 0 h 99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042" h="991661">
                  <a:moveTo>
                    <a:pt x="1807264" y="959099"/>
                  </a:moveTo>
                  <a:cubicBezTo>
                    <a:pt x="1980442" y="975380"/>
                    <a:pt x="2153620" y="991661"/>
                    <a:pt x="2198024" y="941338"/>
                  </a:cubicBezTo>
                  <a:cubicBezTo>
                    <a:pt x="2242429" y="891015"/>
                    <a:pt x="2383042" y="710444"/>
                    <a:pt x="2073691" y="657161"/>
                  </a:cubicBezTo>
                  <a:cubicBezTo>
                    <a:pt x="1764340" y="603878"/>
                    <a:pt x="683830" y="680842"/>
                    <a:pt x="341915" y="621638"/>
                  </a:cubicBezTo>
                  <a:cubicBezTo>
                    <a:pt x="0" y="562434"/>
                    <a:pt x="34044" y="405545"/>
                    <a:pt x="22203" y="301939"/>
                  </a:cubicBezTo>
                  <a:cubicBezTo>
                    <a:pt x="10362" y="198333"/>
                    <a:pt x="270868" y="0"/>
                    <a:pt x="270868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</p:grpSp>
      <p:sp>
        <p:nvSpPr>
          <p:cNvPr id="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latin typeface="Courier New" pitchFamily="-110" charset="0"/>
              </a:rPr>
              <a:t>append(H,I,J</a:t>
            </a:r>
            <a:r>
              <a:rPr lang="en-US" b="1" dirty="0">
                <a:latin typeface="Courier New" pitchFamily="-110" charset="0"/>
              </a:rPr>
              <a:t>)</a:t>
            </a:r>
            <a:r>
              <a:rPr lang="en-US" dirty="0"/>
              <a:t> can also be expensive: it must make a copy of </a:t>
            </a:r>
            <a:r>
              <a:rPr lang="en-US" b="1" dirty="0">
                <a:latin typeface="Courier New" pitchFamily="-110" charset="0"/>
              </a:rPr>
              <a:t>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Appending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-110" charset="0"/>
              </a:rPr>
              <a:t>append</a:t>
            </a:r>
            <a:r>
              <a:rPr lang="en-US"/>
              <a:t> must copy the prefix: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Takes time proportional to the length of the first list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E337-1D01-2041-9080-82DCE03DE9CC}" type="slidenum">
              <a:rPr lang="en-US"/>
              <a:pPr/>
              <a:t>9</a:t>
            </a:fld>
            <a:endParaRPr lang="en-US"/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1524000" y="2514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append([],X,X).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append([Head|Tail],X,[Head|Suffix])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append(Tail,X,Suffix).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6301</TotalTime>
  <Words>4464</Words>
  <Application>Microsoft Macintosh PowerPoint</Application>
  <PresentationFormat>On-screen Show (4:3)</PresentationFormat>
  <Paragraphs>470</Paragraphs>
  <Slides>55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parse trees</vt:lpstr>
      <vt:lpstr>Cost Models</vt:lpstr>
      <vt:lpstr>Which Is Faster?</vt:lpstr>
      <vt:lpstr>Outline</vt:lpstr>
      <vt:lpstr>The Cons-Cell List</vt:lpstr>
      <vt:lpstr>Shared List Structure</vt:lpstr>
      <vt:lpstr>How Do We Know?</vt:lpstr>
      <vt:lpstr>Computing Length</vt:lpstr>
      <vt:lpstr>Appending Lists</vt:lpstr>
      <vt:lpstr>Appending</vt:lpstr>
      <vt:lpstr>Unifying Lists</vt:lpstr>
      <vt:lpstr>Unifying Lists</vt:lpstr>
      <vt:lpstr>Cons-Cell Cost Model Summary</vt:lpstr>
      <vt:lpstr>Application</vt:lpstr>
      <vt:lpstr>Exposure</vt:lpstr>
      <vt:lpstr>Outline</vt:lpstr>
      <vt:lpstr>Reverse in ML</vt:lpstr>
      <vt:lpstr>Example</vt:lpstr>
      <vt:lpstr>Slide 18</vt:lpstr>
      <vt:lpstr>Slide 19</vt:lpstr>
      <vt:lpstr>Slide 20</vt:lpstr>
      <vt:lpstr>Slide 21</vt:lpstr>
      <vt:lpstr>Tail Calls</vt:lpstr>
      <vt:lpstr>Tail Recursion</vt:lpstr>
      <vt:lpstr>Tail-Call Optimization</vt:lpstr>
      <vt:lpstr>Example</vt:lpstr>
      <vt:lpstr>Slide 26</vt:lpstr>
      <vt:lpstr>Slide 27</vt:lpstr>
      <vt:lpstr>Tail-Call Cost Model</vt:lpstr>
      <vt:lpstr>Application</vt:lpstr>
      <vt:lpstr>Applicability</vt:lpstr>
      <vt:lpstr>Prolog Tail Calls</vt:lpstr>
      <vt:lpstr>Outline</vt:lpstr>
      <vt:lpstr>Prolog Search</vt:lpstr>
      <vt:lpstr>Application</vt:lpstr>
      <vt:lpstr>General Cost Model</vt:lpstr>
      <vt:lpstr>Outline</vt:lpstr>
      <vt:lpstr>Multidimensional Arrays</vt:lpstr>
      <vt:lpstr>Which Is Faster?</vt:lpstr>
      <vt:lpstr>Sequential Access</vt:lpstr>
      <vt:lpstr>1D Arrays In Memory</vt:lpstr>
      <vt:lpstr>2D Arrays?</vt:lpstr>
      <vt:lpstr>Row-Major Order</vt:lpstr>
      <vt:lpstr>Column-Major Order</vt:lpstr>
      <vt:lpstr>So Which Is Faster?</vt:lpstr>
      <vt:lpstr>Other Layouts</vt:lpstr>
      <vt:lpstr>Higher Dimensions</vt:lpstr>
      <vt:lpstr>Is Array Layout Visible?</vt:lpstr>
      <vt:lpstr>Outline</vt:lpstr>
      <vt:lpstr>Question</vt:lpstr>
      <vt:lpstr>Inlining</vt:lpstr>
      <vt:lpstr>Cost Model</vt:lpstr>
      <vt:lpstr>Wrong!</vt:lpstr>
      <vt:lpstr>Applicability</vt:lpstr>
      <vt:lpstr>Cost Models Change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Models</dc:title>
  <dc:subject>Textbook, Chapter Twenty-One</dc:subject>
  <dc:creator>Adam Webber</dc:creator>
  <cp:lastModifiedBy>Adam Webber</cp:lastModifiedBy>
  <cp:revision>89</cp:revision>
  <dcterms:created xsi:type="dcterms:W3CDTF">2010-04-19T20:21:27Z</dcterms:created>
  <dcterms:modified xsi:type="dcterms:W3CDTF">2010-04-19T20:26:30Z</dcterms:modified>
</cp:coreProperties>
</file>