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50.xml" ContentType="application/vnd.openxmlformats-officedocument.presentationml.slide+xml"/>
  <Override PartName="/ppt/slides/slide23.xml" ContentType="application/vnd.openxmlformats-officedocument.presentationml.slide+xml"/>
  <Override PartName="/ppt/slides/slide5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25.xml" ContentType="application/vnd.openxmlformats-officedocument.presentationml.slide+xml"/>
  <Default Extension="wmf" ContentType="image/x-wmf"/>
  <Override PartName="/ppt/embeddings/oleObject2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4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53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70" r:id="rId15"/>
    <p:sldId id="267" r:id="rId16"/>
    <p:sldId id="314" r:id="rId17"/>
    <p:sldId id="271" r:id="rId18"/>
    <p:sldId id="309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310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1" r:id="rId55"/>
    <p:sldId id="312" r:id="rId56"/>
    <p:sldId id="313" r:id="rId57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5341" autoAdjust="0"/>
    <p:restoredTop sz="92235" autoAdjust="0"/>
  </p:normalViewPr>
  <p:slideViewPr>
    <p:cSldViewPr>
      <p:cViewPr varScale="1">
        <p:scale>
          <a:sx n="109" d="100"/>
          <a:sy n="109" d="100"/>
        </p:scale>
        <p:origin x="-5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tableStyles" Target="tableStyles.xml"/><Relationship Id="rId60" Type="http://schemas.openxmlformats.org/officeDocument/2006/relationships/printerSettings" Target="printerSettings/printerSettings1.bin"/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theme" Target="theme/theme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notesMaster" Target="notesMasters/notesMaster1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handoutMaster" Target="handoutMasters/handoutMaster1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viewProps" Target="viewProps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presProps" Target="presProps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AEDCA937-62A7-C149-9F03-39874AB004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C8B3313B-B9F0-F144-B85C-CCDECE3369F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0799B-B168-9043-B2A0-749BBBBC01DC}" type="slidenum">
              <a:rPr lang="en-US"/>
              <a:pPr/>
              <a:t>1</a:t>
            </a:fld>
            <a:endParaRPr lang="en-US"/>
          </a:p>
        </p:txBody>
      </p:sp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E64D24A-91E5-D14E-ADF1-D0B30885E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20194-7D46-2443-8C51-3E2B8A898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C6825F-D9A1-084C-98AA-FCCD60E00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E0C676-24B0-EB4D-92C2-21A80DD44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677CA43-DBBB-DD48-B875-73E26D748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54B749-B092-C446-9FEA-C52F3E608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1F5191F-67EB-284B-A895-A24C5507E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04EBBCA-F3B8-2E4E-9DD0-2CCF2F8C6F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880318E-6EB4-E243-A37A-EE541C552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44F8371-4155-EE47-BBD5-BA1D62BCE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33D6D84-13BF-0A41-AEC2-11DE7A87B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AC08527-2270-C84F-9FA3-EB5507E65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1" Type="http://schemas.openxmlformats.org/officeDocument/2006/relationships/vmlDrawing" Target="../drawings/vmlDrawing1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1" Type="http://schemas.openxmlformats.org/officeDocument/2006/relationships/vmlDrawing" Target="../drawings/vmlDrawing2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A Third Look At Prolog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8763729-8970-0645-A48A-DEF535B652B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 advTm="13152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04900"/>
          </a:xfrm>
        </p:spPr>
        <p:txBody>
          <a:bodyPr/>
          <a:lstStyle/>
          <a:p>
            <a:r>
              <a:rPr lang="en-US" dirty="0"/>
              <a:t>Equalities In Prolog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153400" cy="4648200"/>
          </a:xfrm>
        </p:spPr>
        <p:txBody>
          <a:bodyPr/>
          <a:lstStyle/>
          <a:p>
            <a:r>
              <a:rPr lang="en-US" dirty="0"/>
              <a:t>We have used three different but related equality operators:</a:t>
            </a:r>
          </a:p>
          <a:p>
            <a:pPr lvl="1"/>
            <a:r>
              <a:rPr lang="en-US" b="1" dirty="0">
                <a:latin typeface="Courier New" pitchFamily="-110" charset="0"/>
              </a:rPr>
              <a:t>X is Y</a:t>
            </a:r>
            <a:r>
              <a:rPr lang="en-US" dirty="0"/>
              <a:t> evaluates </a:t>
            </a:r>
            <a:r>
              <a:rPr lang="en-US" b="1" dirty="0">
                <a:latin typeface="Courier New" pitchFamily="-110" charset="0"/>
              </a:rPr>
              <a:t>Y</a:t>
            </a:r>
            <a:r>
              <a:rPr lang="en-US" dirty="0"/>
              <a:t> and unifies the result with </a:t>
            </a:r>
            <a:r>
              <a:rPr lang="en-US" b="1" dirty="0">
                <a:latin typeface="Courier New" pitchFamily="-110" charset="0"/>
              </a:rPr>
              <a:t>X</a:t>
            </a:r>
            <a:r>
              <a:rPr lang="en-US" dirty="0"/>
              <a:t>:   </a:t>
            </a:r>
            <a:r>
              <a:rPr lang="en-US" b="1" dirty="0">
                <a:latin typeface="Courier New" pitchFamily="-110" charset="0"/>
              </a:rPr>
              <a:t>3 is 1+2</a:t>
            </a:r>
            <a:r>
              <a:rPr lang="en-US" dirty="0"/>
              <a:t> succeeds, but </a:t>
            </a:r>
            <a:r>
              <a:rPr lang="en-US" b="1" dirty="0">
                <a:latin typeface="Courier New" pitchFamily="-110" charset="0"/>
              </a:rPr>
              <a:t>1+2 is 3</a:t>
            </a:r>
            <a:r>
              <a:rPr lang="en-US" dirty="0"/>
              <a:t> fails</a:t>
            </a:r>
          </a:p>
          <a:p>
            <a:pPr lvl="1"/>
            <a:r>
              <a:rPr lang="en-US" b="1" dirty="0">
                <a:latin typeface="Courier New" pitchFamily="-110" charset="0"/>
              </a:rPr>
              <a:t>X = Y </a:t>
            </a:r>
            <a:r>
              <a:rPr lang="en-US" dirty="0"/>
              <a:t>unifies </a:t>
            </a:r>
            <a:r>
              <a:rPr lang="en-US" b="1" dirty="0">
                <a:latin typeface="Courier New" pitchFamily="-110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urier New" pitchFamily="-110" charset="0"/>
              </a:rPr>
              <a:t>Y</a:t>
            </a:r>
            <a:r>
              <a:rPr lang="en-US" dirty="0"/>
              <a:t>, with no evaluation: both </a:t>
            </a:r>
            <a:r>
              <a:rPr lang="en-US" b="1" dirty="0">
                <a:latin typeface="Courier New" pitchFamily="-110" charset="0"/>
              </a:rPr>
              <a:t>3 = 1+2</a:t>
            </a:r>
            <a:r>
              <a:rPr lang="en-US" dirty="0"/>
              <a:t> and </a:t>
            </a:r>
            <a:r>
              <a:rPr lang="en-US" b="1" dirty="0">
                <a:latin typeface="Courier New" pitchFamily="-110" charset="0"/>
              </a:rPr>
              <a:t>1+2 = 3</a:t>
            </a:r>
            <a:r>
              <a:rPr lang="en-US" dirty="0"/>
              <a:t> fail</a:t>
            </a:r>
          </a:p>
          <a:p>
            <a:pPr lvl="1"/>
            <a:r>
              <a:rPr lang="en-US" b="1" dirty="0">
                <a:latin typeface="Courier New" pitchFamily="-110" charset="0"/>
              </a:rPr>
              <a:t>X =:= Y </a:t>
            </a:r>
            <a:r>
              <a:rPr lang="en-US" dirty="0"/>
              <a:t>evaluates both and compares: both </a:t>
            </a:r>
            <a:br>
              <a:rPr lang="en-US" dirty="0"/>
            </a:br>
            <a:r>
              <a:rPr lang="en-US" b="1" dirty="0">
                <a:latin typeface="Courier New" pitchFamily="-110" charset="0"/>
              </a:rPr>
              <a:t>3 =:= 1+2</a:t>
            </a:r>
            <a:r>
              <a:rPr lang="en-US" dirty="0"/>
              <a:t> and </a:t>
            </a:r>
            <a:r>
              <a:rPr lang="en-US" b="1" dirty="0">
                <a:latin typeface="Courier New" pitchFamily="-110" charset="0"/>
              </a:rPr>
              <a:t>1+2 =:= 3</a:t>
            </a:r>
            <a:r>
              <a:rPr lang="en-US" dirty="0"/>
              <a:t> </a:t>
            </a:r>
            <a:r>
              <a:rPr lang="en-US" dirty="0" smtClean="0"/>
              <a:t>succeed</a:t>
            </a:r>
            <a:br>
              <a:rPr lang="en-US" dirty="0" smtClean="0"/>
            </a:br>
            <a:r>
              <a:rPr lang="en-US" dirty="0" smtClean="0"/>
              <a:t>(and so does </a:t>
            </a:r>
            <a:r>
              <a:rPr lang="en-US" b="1" dirty="0" smtClean="0">
                <a:latin typeface="Courier New" pitchFamily="-110" charset="0"/>
              </a:rPr>
              <a:t>1 =:= 1.0</a:t>
            </a:r>
            <a:r>
              <a:rPr lang="en-US" dirty="0" smtClean="0"/>
              <a:t>)</a:t>
            </a:r>
          </a:p>
          <a:p>
            <a:r>
              <a:rPr lang="en-US" dirty="0"/>
              <a:t>Any evaluated term must be fully instantiated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C105-045D-3643-AEDF-C19975703EAB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b="1">
                <a:latin typeface="Courier New" pitchFamily="-110" charset="0"/>
              </a:rPr>
              <a:t>mylength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495A-26B1-B449-9DA9-454F3FD6BD83}" type="slidenum">
              <a:rPr lang="en-US"/>
              <a:pPr/>
              <a:t>11</a:t>
            </a:fld>
            <a:endParaRPr lang="en-US"/>
          </a:p>
        </p:txBody>
      </p:sp>
      <p:sp>
        <p:nvSpPr>
          <p:cNvPr id="671750" name="Text Box 6"/>
          <p:cNvSpPr txBox="1">
            <a:spLocks noChangeArrowheads="1"/>
          </p:cNvSpPr>
          <p:nvPr/>
        </p:nvSpPr>
        <p:spPr bwMode="auto">
          <a:xfrm>
            <a:off x="2209800" y="1447800"/>
            <a:ext cx="4343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mylength([],0).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mylength([_|Tail], Len)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mylength(Tail, TailLen),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Len is TailLen + 1.</a:t>
            </a:r>
            <a:endParaRPr lang="en-US" sz="2000"/>
          </a:p>
        </p:txBody>
      </p:sp>
      <p:sp>
        <p:nvSpPr>
          <p:cNvPr id="671751" name="Text Box 7"/>
          <p:cNvSpPr txBox="1">
            <a:spLocks noChangeArrowheads="1"/>
          </p:cNvSpPr>
          <p:nvPr/>
        </p:nvSpPr>
        <p:spPr bwMode="auto">
          <a:xfrm>
            <a:off x="1828800" y="2971800"/>
            <a:ext cx="51816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mylength([a,b,c],X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3. 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mylength(X,3)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[_G266, _G269, _G272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] 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Counterexample: </a:t>
            </a:r>
            <a:r>
              <a:rPr lang="en-US" b="1">
                <a:latin typeface="Courier New" pitchFamily="-110" charset="0"/>
              </a:rPr>
              <a:t>mylength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099A-3C40-BF4D-8D29-006FD27D96F5}" type="slidenum">
              <a:rPr lang="en-US"/>
              <a:pPr/>
              <a:t>12</a:t>
            </a:fld>
            <a:endParaRPr lang="en-US"/>
          </a:p>
        </p:txBody>
      </p:sp>
      <p:sp>
        <p:nvSpPr>
          <p:cNvPr id="673795" name="Text Box 3"/>
          <p:cNvSpPr txBox="1">
            <a:spLocks noChangeArrowheads="1"/>
          </p:cNvSpPr>
          <p:nvPr/>
        </p:nvSpPr>
        <p:spPr bwMode="auto">
          <a:xfrm>
            <a:off x="2209800" y="1447800"/>
            <a:ext cx="4343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mylength([],0).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mylength([_|Tail], Len)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mylength(Tail, TailLen),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Len = TailLen + 1.</a:t>
            </a:r>
            <a:endParaRPr lang="en-US" sz="2000"/>
          </a:p>
        </p:txBody>
      </p:sp>
      <p:sp>
        <p:nvSpPr>
          <p:cNvPr id="673796" name="Text Box 4"/>
          <p:cNvSpPr txBox="1">
            <a:spLocks noChangeArrowheads="1"/>
          </p:cNvSpPr>
          <p:nvPr/>
        </p:nvSpPr>
        <p:spPr bwMode="auto">
          <a:xfrm>
            <a:off x="1828800" y="2971800"/>
            <a:ext cx="51816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mylength([1,2,3,4,5],X)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0+1+1+1+1+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1. 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Courier New" pitchFamily="-110" charset="0"/>
              <a:cs typeface="Courier New" pitchFamily="-11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b="1">
                <a:latin typeface="Courier New" pitchFamily="-110" charset="0"/>
              </a:rPr>
              <a:t>sum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65BFC-B25C-064F-A66A-4C79DE43EA9C}" type="slidenum">
              <a:rPr lang="en-US"/>
              <a:pPr/>
              <a:t>13</a:t>
            </a:fld>
            <a:endParaRPr lang="en-US"/>
          </a:p>
        </p:txBody>
      </p:sp>
      <p:sp>
        <p:nvSpPr>
          <p:cNvPr id="674819" name="Text Box 3"/>
          <p:cNvSpPr txBox="1">
            <a:spLocks noChangeArrowheads="1"/>
          </p:cNvSpPr>
          <p:nvPr/>
        </p:nvSpPr>
        <p:spPr bwMode="auto">
          <a:xfrm>
            <a:off x="2209800" y="1447800"/>
            <a:ext cx="4343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sum([],0).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sum([Head|Tail],X)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sum(Tail,TailSum),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X is Head + TailSum.</a:t>
            </a:r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1828800" y="2971800"/>
            <a:ext cx="51816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sum([1,2,3],X)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6. 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sum([1,2.5,3],X).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6.5.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b="1">
                <a:latin typeface="Courier New" pitchFamily="-110" charset="0"/>
              </a:rPr>
              <a:t>gcd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642D-7148-3C49-8993-BD9175B29901}" type="slidenum">
              <a:rPr lang="en-US"/>
              <a:pPr/>
              <a:t>14</a:t>
            </a:fld>
            <a:endParaRPr lang="en-US"/>
          </a:p>
        </p:txBody>
      </p:sp>
      <p:sp>
        <p:nvSpPr>
          <p:cNvPr id="675843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43434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gcd(X,Y,Z)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X =:= Y,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Z is X.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gcd(X,Y,Denom)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X &lt; Y,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NewY is Y - X,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gcd(X,NewY,Denom).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gcd(X,Y,Denom)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X &gt; Y,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NewX is X - Y,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gcd(NewX,Y,Denom).</a:t>
            </a:r>
          </a:p>
        </p:txBody>
      </p:sp>
      <p:sp>
        <p:nvSpPr>
          <p:cNvPr id="675845" name="Text Box 5"/>
          <p:cNvSpPr txBox="1">
            <a:spLocks noChangeArrowheads="1"/>
          </p:cNvSpPr>
          <p:nvPr/>
        </p:nvSpPr>
        <p:spPr bwMode="auto">
          <a:xfrm>
            <a:off x="5105400" y="1828800"/>
            <a:ext cx="3581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ea typeface="Times New Roman" pitchFamily="-110" charset="0"/>
                <a:cs typeface="Times New Roman" pitchFamily="-110" charset="0"/>
              </a:rPr>
              <a:t>Note: not just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gcd(X,X,X)</a:t>
            </a:r>
            <a:r>
              <a:rPr lang="en-US"/>
              <a:t> </a:t>
            </a:r>
          </a:p>
        </p:txBody>
      </p:sp>
      <p:sp>
        <p:nvSpPr>
          <p:cNvPr id="675846" name="Line 6"/>
          <p:cNvSpPr>
            <a:spLocks noChangeShapeType="1"/>
          </p:cNvSpPr>
          <p:nvPr/>
        </p:nvSpPr>
        <p:spPr bwMode="auto">
          <a:xfrm flipH="1">
            <a:off x="3276600" y="2057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10" charset="0"/>
              </a:rPr>
              <a:t>gcd</a:t>
            </a:r>
            <a:r>
              <a:rPr lang="en-US"/>
              <a:t> Predicate At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981D-1A00-FC48-A9E3-DA339EA38730}" type="slidenum">
              <a:rPr lang="en-US"/>
              <a:pPr/>
              <a:t>15</a:t>
            </a:fld>
            <a:endParaRPr lang="en-US"/>
          </a:p>
        </p:txBody>
      </p:sp>
      <p:sp>
        <p:nvSpPr>
          <p:cNvPr id="672774" name="Text Box 6"/>
          <p:cNvSpPr txBox="1">
            <a:spLocks noChangeArrowheads="1"/>
          </p:cNvSpPr>
          <p:nvPr/>
        </p:nvSpPr>
        <p:spPr bwMode="auto">
          <a:xfrm>
            <a:off x="762000" y="2133600"/>
            <a:ext cx="7924800" cy="3631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gcd(5,5,X).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5 .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gcd(12,21,X).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3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gcd(91,105,X).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7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gcd(91,X,7).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ERROR: Arguments are not sufficiently instantiated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Wasted Backtracking</a:t>
            </a:r>
            <a:endParaRPr lang="en-US" b="1" dirty="0">
              <a:latin typeface="Courier New" pitchFamily="-110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642D-7148-3C49-8993-BD9175B29901}" type="slidenum">
              <a:rPr lang="en-US"/>
              <a:pPr/>
              <a:t>16</a:t>
            </a:fld>
            <a:endParaRPr lang="en-US"/>
          </a:p>
        </p:txBody>
      </p:sp>
      <p:sp>
        <p:nvSpPr>
          <p:cNvPr id="675843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43434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gcd(X,Y,Z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 :-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X =:= Y,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Z is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!.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gcd(X,Y,Denom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 :-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X &lt; Y,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NewY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is Y - X,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gcd(X,NewY,Denom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!.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gcd(X,Y,Denom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 :-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X &gt; Y,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NewX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is X - Y,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gcd(NewX,Y,Denom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).</a:t>
            </a:r>
          </a:p>
        </p:txBody>
      </p:sp>
      <p:sp>
        <p:nvSpPr>
          <p:cNvPr id="675845" name="Text Box 5"/>
          <p:cNvSpPr txBox="1">
            <a:spLocks noChangeArrowheads="1"/>
          </p:cNvSpPr>
          <p:nvPr/>
        </p:nvSpPr>
        <p:spPr bwMode="auto">
          <a:xfrm>
            <a:off x="5105400" y="1828800"/>
            <a:ext cx="373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ea typeface="Times New Roman" pitchFamily="-110" charset="0"/>
                <a:cs typeface="Times New Roman" pitchFamily="-110" charset="0"/>
              </a:rPr>
              <a:t>If this rule succeeds, there’s no point in trying the others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105400" y="3124200"/>
            <a:ext cx="373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ea typeface="Times New Roman" pitchFamily="-110" charset="0"/>
                <a:cs typeface="Times New Roman" pitchFamily="-110" charset="0"/>
              </a:rPr>
              <a:t>Same here.</a:t>
            </a:r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105400" y="4876800"/>
            <a:ext cx="37338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ea typeface="Times New Roman" pitchFamily="-110" charset="0"/>
                <a:cs typeface="Times New Roman" pitchFamily="-110" charset="0"/>
              </a:rPr>
              <a:t>With those cuts, this test is unnecessary (but we’ll leave it there).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rot="10800000">
            <a:off x="2057400" y="5105400"/>
            <a:ext cx="3048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0490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b="1" dirty="0" smtClean="0">
                <a:latin typeface="Courier New" pitchFamily="-110" charset="0"/>
              </a:rPr>
              <a:t>fact</a:t>
            </a:r>
            <a:endParaRPr lang="en-US" b="1" dirty="0">
              <a:latin typeface="Courier New" pitchFamily="-110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451F-9116-6D41-AAF6-8147D9504B0A}" type="slidenum">
              <a:rPr lang="en-US"/>
              <a:pPr/>
              <a:t>17</a:t>
            </a:fld>
            <a:endParaRPr lang="en-US"/>
          </a:p>
        </p:txBody>
      </p:sp>
      <p:sp>
        <p:nvSpPr>
          <p:cNvPr id="676867" name="Text Box 3"/>
          <p:cNvSpPr txBox="1">
            <a:spLocks noChangeArrowheads="1"/>
          </p:cNvSpPr>
          <p:nvPr/>
        </p:nvSpPr>
        <p:spPr bwMode="auto">
          <a:xfrm>
            <a:off x="2362200" y="1066800"/>
            <a:ext cx="434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fact(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X,1) :- 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X =:=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1,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!.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err="1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fact(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X,Fact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 :-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X &gt; 1,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NewX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is X - 1,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fact(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NewX,NF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),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Fact is X * NF.</a:t>
            </a:r>
          </a:p>
        </p:txBody>
      </p:sp>
      <p:sp>
        <p:nvSpPr>
          <p:cNvPr id="676868" name="Text Box 4"/>
          <p:cNvSpPr txBox="1">
            <a:spLocks noChangeArrowheads="1"/>
          </p:cNvSpPr>
          <p:nvPr/>
        </p:nvSpPr>
        <p:spPr bwMode="auto">
          <a:xfrm>
            <a:off x="1524000" y="3708400"/>
            <a:ext cx="5181600" cy="2616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fact(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5,X).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120. 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fact(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20,X).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= 2432902008176640000. 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fact(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-2,X).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false.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Numeric computation in Prolog</a:t>
            </a:r>
          </a:p>
          <a:p>
            <a:r>
              <a:rPr lang="en-US"/>
              <a:t>Problem space search</a:t>
            </a:r>
          </a:p>
          <a:p>
            <a:pPr lvl="1"/>
            <a:r>
              <a:rPr lang="en-US"/>
              <a:t>Knapsack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8-queens</a:t>
            </a:r>
          </a:p>
          <a:p>
            <a:r>
              <a:rPr lang="en-US">
                <a:solidFill>
                  <a:schemeClr val="bg2"/>
                </a:solidFill>
              </a:rPr>
              <a:t>Farewell to Prolog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6E9F-8146-EA40-9FD5-6BAD0DB97489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Space Search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Prolog’s strength is (obviously) not numeric computation</a:t>
            </a:r>
          </a:p>
          <a:p>
            <a:r>
              <a:rPr lang="en-US"/>
              <a:t>The kinds of problems it does best on are those that involve problem space search</a:t>
            </a:r>
          </a:p>
          <a:p>
            <a:pPr lvl="1"/>
            <a:r>
              <a:rPr lang="en-US"/>
              <a:t>You give a logical definition of the solution</a:t>
            </a:r>
          </a:p>
          <a:p>
            <a:pPr lvl="1"/>
            <a:r>
              <a:rPr lang="en-US"/>
              <a:t>Then let Prolog find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D049-8623-A147-9822-A63F70B9A03E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625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Numeric computation in Prolog</a:t>
            </a:r>
          </a:p>
          <a:p>
            <a:r>
              <a:rPr lang="en-US"/>
              <a:t>Problem space search</a:t>
            </a:r>
          </a:p>
          <a:p>
            <a:pPr lvl="1"/>
            <a:r>
              <a:rPr lang="en-US"/>
              <a:t>Knapsack</a:t>
            </a:r>
          </a:p>
          <a:p>
            <a:pPr lvl="1"/>
            <a:r>
              <a:rPr lang="en-US"/>
              <a:t>8-queens</a:t>
            </a:r>
          </a:p>
          <a:p>
            <a:r>
              <a:rPr lang="en-US"/>
              <a:t>Farewell to Prolog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2939-3D0F-4D40-8888-E8DF4ED15EE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Knapsack Problem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4876800"/>
          </a:xfrm>
        </p:spPr>
        <p:txBody>
          <a:bodyPr/>
          <a:lstStyle/>
          <a:p>
            <a:r>
              <a:rPr lang="en-US"/>
              <a:t>You are packing for a camping trip</a:t>
            </a:r>
          </a:p>
          <a:p>
            <a:r>
              <a:rPr lang="en-US"/>
              <a:t>Your pantry contains these items: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Your knapsack holds 4 kg.</a:t>
            </a:r>
          </a:p>
          <a:p>
            <a:r>
              <a:rPr lang="en-US"/>
              <a:t>What choice &lt;= 4 kg. maximizes calories?</a:t>
            </a:r>
          </a:p>
        </p:txBody>
      </p:sp>
      <p:sp>
        <p:nvSpPr>
          <p:cNvPr id="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6C3D-357F-AB49-BEA6-6CE0000D9D4E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681011" name="Group 51"/>
          <p:cNvGrpSpPr>
            <a:grpSpLocks/>
          </p:cNvGrpSpPr>
          <p:nvPr/>
        </p:nvGrpSpPr>
        <p:grpSpPr bwMode="auto">
          <a:xfrm>
            <a:off x="1371600" y="2590800"/>
            <a:ext cx="6477000" cy="2286000"/>
            <a:chOff x="-2" y="-2"/>
            <a:chExt cx="3631" cy="2019"/>
          </a:xfrm>
        </p:grpSpPr>
        <p:grpSp>
          <p:nvGrpSpPr>
            <p:cNvPr id="681009" name="Group 49"/>
            <p:cNvGrpSpPr>
              <a:grpSpLocks/>
            </p:cNvGrpSpPr>
            <p:nvPr/>
          </p:nvGrpSpPr>
          <p:grpSpPr bwMode="auto">
            <a:xfrm>
              <a:off x="0" y="0"/>
              <a:ext cx="3627" cy="2015"/>
              <a:chOff x="0" y="0"/>
              <a:chExt cx="3627" cy="2015"/>
            </a:xfrm>
          </p:grpSpPr>
          <p:grpSp>
            <p:nvGrpSpPr>
              <p:cNvPr id="680980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1270" cy="403"/>
                <a:chOff x="0" y="0"/>
                <a:chExt cx="1270" cy="403"/>
              </a:xfrm>
            </p:grpSpPr>
            <p:sp>
              <p:nvSpPr>
                <p:cNvPr id="680964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18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Item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0979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7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0982" name="Group 22"/>
              <p:cNvGrpSpPr>
                <a:grpSpLocks/>
              </p:cNvGrpSpPr>
              <p:nvPr/>
            </p:nvGrpSpPr>
            <p:grpSpPr bwMode="auto">
              <a:xfrm>
                <a:off x="1270" y="0"/>
                <a:ext cx="1264" cy="403"/>
                <a:chOff x="1270" y="0"/>
                <a:chExt cx="1264" cy="403"/>
              </a:xfrm>
            </p:grpSpPr>
            <p:sp>
              <p:nvSpPr>
                <p:cNvPr id="680965" name="Rectangle 5"/>
                <p:cNvSpPr>
                  <a:spLocks noChangeArrowheads="1"/>
                </p:cNvSpPr>
                <p:nvPr/>
              </p:nvSpPr>
              <p:spPr bwMode="auto">
                <a:xfrm>
                  <a:off x="1313" y="0"/>
                  <a:ext cx="117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Weight in kilograms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0981" name="Rectangle 21"/>
                <p:cNvSpPr>
                  <a:spLocks noChangeArrowheads="1"/>
                </p:cNvSpPr>
                <p:nvPr/>
              </p:nvSpPr>
              <p:spPr bwMode="auto">
                <a:xfrm>
                  <a:off x="1270" y="0"/>
                  <a:ext cx="12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0984" name="Group 24"/>
              <p:cNvGrpSpPr>
                <a:grpSpLocks/>
              </p:cNvGrpSpPr>
              <p:nvPr/>
            </p:nvGrpSpPr>
            <p:grpSpPr bwMode="auto">
              <a:xfrm>
                <a:off x="2534" y="0"/>
                <a:ext cx="1093" cy="403"/>
                <a:chOff x="2534" y="0"/>
                <a:chExt cx="1093" cy="403"/>
              </a:xfrm>
            </p:grpSpPr>
            <p:sp>
              <p:nvSpPr>
                <p:cNvPr id="680966" name="Rectangle 6"/>
                <p:cNvSpPr>
                  <a:spLocks noChangeArrowheads="1"/>
                </p:cNvSpPr>
                <p:nvPr/>
              </p:nvSpPr>
              <p:spPr bwMode="auto">
                <a:xfrm>
                  <a:off x="2577" y="0"/>
                  <a:ext cx="1007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Calories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0983" name="Rectangle 23"/>
                <p:cNvSpPr>
                  <a:spLocks noChangeArrowheads="1"/>
                </p:cNvSpPr>
                <p:nvPr/>
              </p:nvSpPr>
              <p:spPr bwMode="auto">
                <a:xfrm>
                  <a:off x="2534" y="0"/>
                  <a:ext cx="10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0986" name="Group 26"/>
              <p:cNvGrpSpPr>
                <a:grpSpLocks/>
              </p:cNvGrpSpPr>
              <p:nvPr/>
            </p:nvGrpSpPr>
            <p:grpSpPr bwMode="auto">
              <a:xfrm>
                <a:off x="0" y="403"/>
                <a:ext cx="1270" cy="403"/>
                <a:chOff x="0" y="403"/>
                <a:chExt cx="1270" cy="403"/>
              </a:xfrm>
            </p:grpSpPr>
            <p:sp>
              <p:nvSpPr>
                <p:cNvPr id="680967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18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bread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0985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27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0988" name="Group 28"/>
              <p:cNvGrpSpPr>
                <a:grpSpLocks/>
              </p:cNvGrpSpPr>
              <p:nvPr/>
            </p:nvGrpSpPr>
            <p:grpSpPr bwMode="auto">
              <a:xfrm>
                <a:off x="1270" y="403"/>
                <a:ext cx="1264" cy="403"/>
                <a:chOff x="1270" y="403"/>
                <a:chExt cx="1264" cy="403"/>
              </a:xfrm>
            </p:grpSpPr>
            <p:sp>
              <p:nvSpPr>
                <p:cNvPr id="680968" name="Rectangle 8"/>
                <p:cNvSpPr>
                  <a:spLocks noChangeArrowheads="1"/>
                </p:cNvSpPr>
                <p:nvPr/>
              </p:nvSpPr>
              <p:spPr bwMode="auto">
                <a:xfrm>
                  <a:off x="1313" y="403"/>
                  <a:ext cx="117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4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0987" name="Rectangle 27"/>
                <p:cNvSpPr>
                  <a:spLocks noChangeArrowheads="1"/>
                </p:cNvSpPr>
                <p:nvPr/>
              </p:nvSpPr>
              <p:spPr bwMode="auto">
                <a:xfrm>
                  <a:off x="1270" y="403"/>
                  <a:ext cx="12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0990" name="Group 30"/>
              <p:cNvGrpSpPr>
                <a:grpSpLocks/>
              </p:cNvGrpSpPr>
              <p:nvPr/>
            </p:nvGrpSpPr>
            <p:grpSpPr bwMode="auto">
              <a:xfrm>
                <a:off x="2534" y="403"/>
                <a:ext cx="1093" cy="403"/>
                <a:chOff x="2534" y="403"/>
                <a:chExt cx="1093" cy="403"/>
              </a:xfrm>
            </p:grpSpPr>
            <p:sp>
              <p:nvSpPr>
                <p:cNvPr id="680969" name="Rectangle 9"/>
                <p:cNvSpPr>
                  <a:spLocks noChangeArrowheads="1"/>
                </p:cNvSpPr>
                <p:nvPr/>
              </p:nvSpPr>
              <p:spPr bwMode="auto">
                <a:xfrm>
                  <a:off x="2577" y="403"/>
                  <a:ext cx="1007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9200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0989" name="Rectangle 29"/>
                <p:cNvSpPr>
                  <a:spLocks noChangeArrowheads="1"/>
                </p:cNvSpPr>
                <p:nvPr/>
              </p:nvSpPr>
              <p:spPr bwMode="auto">
                <a:xfrm>
                  <a:off x="2534" y="403"/>
                  <a:ext cx="10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0992" name="Group 32"/>
              <p:cNvGrpSpPr>
                <a:grpSpLocks/>
              </p:cNvGrpSpPr>
              <p:nvPr/>
            </p:nvGrpSpPr>
            <p:grpSpPr bwMode="auto">
              <a:xfrm>
                <a:off x="0" y="806"/>
                <a:ext cx="1270" cy="403"/>
                <a:chOff x="0" y="806"/>
                <a:chExt cx="1270" cy="403"/>
              </a:xfrm>
            </p:grpSpPr>
            <p:sp>
              <p:nvSpPr>
                <p:cNvPr id="680970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18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pasta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0991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27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0994" name="Group 34"/>
              <p:cNvGrpSpPr>
                <a:grpSpLocks/>
              </p:cNvGrpSpPr>
              <p:nvPr/>
            </p:nvGrpSpPr>
            <p:grpSpPr bwMode="auto">
              <a:xfrm>
                <a:off x="1270" y="806"/>
                <a:ext cx="1264" cy="403"/>
                <a:chOff x="1270" y="806"/>
                <a:chExt cx="1264" cy="403"/>
              </a:xfrm>
            </p:grpSpPr>
            <p:sp>
              <p:nvSpPr>
                <p:cNvPr id="680971" name="Rectangle 11"/>
                <p:cNvSpPr>
                  <a:spLocks noChangeArrowheads="1"/>
                </p:cNvSpPr>
                <p:nvPr/>
              </p:nvSpPr>
              <p:spPr bwMode="auto">
                <a:xfrm>
                  <a:off x="1313" y="806"/>
                  <a:ext cx="117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2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0993" name="Rectangle 33"/>
                <p:cNvSpPr>
                  <a:spLocks noChangeArrowheads="1"/>
                </p:cNvSpPr>
                <p:nvPr/>
              </p:nvSpPr>
              <p:spPr bwMode="auto">
                <a:xfrm>
                  <a:off x="1270" y="806"/>
                  <a:ext cx="12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0996" name="Group 36"/>
              <p:cNvGrpSpPr>
                <a:grpSpLocks/>
              </p:cNvGrpSpPr>
              <p:nvPr/>
            </p:nvGrpSpPr>
            <p:grpSpPr bwMode="auto">
              <a:xfrm>
                <a:off x="2534" y="806"/>
                <a:ext cx="1093" cy="403"/>
                <a:chOff x="2534" y="806"/>
                <a:chExt cx="1093" cy="403"/>
              </a:xfrm>
            </p:grpSpPr>
            <p:sp>
              <p:nvSpPr>
                <p:cNvPr id="680972" name="Rectangle 12"/>
                <p:cNvSpPr>
                  <a:spLocks noChangeArrowheads="1"/>
                </p:cNvSpPr>
                <p:nvPr/>
              </p:nvSpPr>
              <p:spPr bwMode="auto">
                <a:xfrm>
                  <a:off x="2577" y="806"/>
                  <a:ext cx="1007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4600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0995" name="Rectangle 35"/>
                <p:cNvSpPr>
                  <a:spLocks noChangeArrowheads="1"/>
                </p:cNvSpPr>
                <p:nvPr/>
              </p:nvSpPr>
              <p:spPr bwMode="auto">
                <a:xfrm>
                  <a:off x="2534" y="806"/>
                  <a:ext cx="10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0998" name="Group 38"/>
              <p:cNvGrpSpPr>
                <a:grpSpLocks/>
              </p:cNvGrpSpPr>
              <p:nvPr/>
            </p:nvGrpSpPr>
            <p:grpSpPr bwMode="auto">
              <a:xfrm>
                <a:off x="0" y="1209"/>
                <a:ext cx="1270" cy="403"/>
                <a:chOff x="0" y="1209"/>
                <a:chExt cx="1270" cy="403"/>
              </a:xfrm>
            </p:grpSpPr>
            <p:sp>
              <p:nvSpPr>
                <p:cNvPr id="680973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18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peanut butter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0997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27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1000" name="Group 40"/>
              <p:cNvGrpSpPr>
                <a:grpSpLocks/>
              </p:cNvGrpSpPr>
              <p:nvPr/>
            </p:nvGrpSpPr>
            <p:grpSpPr bwMode="auto">
              <a:xfrm>
                <a:off x="1270" y="1209"/>
                <a:ext cx="1264" cy="403"/>
                <a:chOff x="1270" y="1209"/>
                <a:chExt cx="1264" cy="403"/>
              </a:xfrm>
            </p:grpSpPr>
            <p:sp>
              <p:nvSpPr>
                <p:cNvPr id="680974" name="Rectangle 14"/>
                <p:cNvSpPr>
                  <a:spLocks noChangeArrowheads="1"/>
                </p:cNvSpPr>
                <p:nvPr/>
              </p:nvSpPr>
              <p:spPr bwMode="auto">
                <a:xfrm>
                  <a:off x="1313" y="1209"/>
                  <a:ext cx="117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1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09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270" y="1209"/>
                  <a:ext cx="12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1002" name="Group 42"/>
              <p:cNvGrpSpPr>
                <a:grpSpLocks/>
              </p:cNvGrpSpPr>
              <p:nvPr/>
            </p:nvGrpSpPr>
            <p:grpSpPr bwMode="auto">
              <a:xfrm>
                <a:off x="2534" y="1209"/>
                <a:ext cx="1093" cy="403"/>
                <a:chOff x="2534" y="1209"/>
                <a:chExt cx="1093" cy="403"/>
              </a:xfrm>
            </p:grpSpPr>
            <p:sp>
              <p:nvSpPr>
                <p:cNvPr id="680975" name="Rectangle 15"/>
                <p:cNvSpPr>
                  <a:spLocks noChangeArrowheads="1"/>
                </p:cNvSpPr>
                <p:nvPr/>
              </p:nvSpPr>
              <p:spPr bwMode="auto">
                <a:xfrm>
                  <a:off x="2577" y="1209"/>
                  <a:ext cx="1007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6700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1001" name="Rectangle 41"/>
                <p:cNvSpPr>
                  <a:spLocks noChangeArrowheads="1"/>
                </p:cNvSpPr>
                <p:nvPr/>
              </p:nvSpPr>
              <p:spPr bwMode="auto">
                <a:xfrm>
                  <a:off x="2534" y="1209"/>
                  <a:ext cx="10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1004" name="Group 44"/>
              <p:cNvGrpSpPr>
                <a:grpSpLocks/>
              </p:cNvGrpSpPr>
              <p:nvPr/>
            </p:nvGrpSpPr>
            <p:grpSpPr bwMode="auto">
              <a:xfrm>
                <a:off x="0" y="1612"/>
                <a:ext cx="1270" cy="403"/>
                <a:chOff x="0" y="1612"/>
                <a:chExt cx="1270" cy="403"/>
              </a:xfrm>
            </p:grpSpPr>
            <p:sp>
              <p:nvSpPr>
                <p:cNvPr id="680976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118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baby food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1003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127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1006" name="Group 46"/>
              <p:cNvGrpSpPr>
                <a:grpSpLocks/>
              </p:cNvGrpSpPr>
              <p:nvPr/>
            </p:nvGrpSpPr>
            <p:grpSpPr bwMode="auto">
              <a:xfrm>
                <a:off x="1270" y="1612"/>
                <a:ext cx="1264" cy="403"/>
                <a:chOff x="1270" y="1612"/>
                <a:chExt cx="1264" cy="403"/>
              </a:xfrm>
            </p:grpSpPr>
            <p:sp>
              <p:nvSpPr>
                <p:cNvPr id="68097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13" y="1612"/>
                  <a:ext cx="117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3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1005" name="Rectangle 45"/>
                <p:cNvSpPr>
                  <a:spLocks noChangeArrowheads="1"/>
                </p:cNvSpPr>
                <p:nvPr/>
              </p:nvSpPr>
              <p:spPr bwMode="auto">
                <a:xfrm>
                  <a:off x="1270" y="1612"/>
                  <a:ext cx="12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1008" name="Group 48"/>
              <p:cNvGrpSpPr>
                <a:grpSpLocks/>
              </p:cNvGrpSpPr>
              <p:nvPr/>
            </p:nvGrpSpPr>
            <p:grpSpPr bwMode="auto">
              <a:xfrm>
                <a:off x="2534" y="1612"/>
                <a:ext cx="1093" cy="403"/>
                <a:chOff x="2534" y="1612"/>
                <a:chExt cx="1093" cy="403"/>
              </a:xfrm>
            </p:grpSpPr>
            <p:sp>
              <p:nvSpPr>
                <p:cNvPr id="680978" name="Rectangle 18"/>
                <p:cNvSpPr>
                  <a:spLocks noChangeArrowheads="1"/>
                </p:cNvSpPr>
                <p:nvPr/>
              </p:nvSpPr>
              <p:spPr bwMode="auto">
                <a:xfrm>
                  <a:off x="2577" y="1612"/>
                  <a:ext cx="1007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6900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1007" name="Rectangle 47"/>
                <p:cNvSpPr>
                  <a:spLocks noChangeArrowheads="1"/>
                </p:cNvSpPr>
                <p:nvPr/>
              </p:nvSpPr>
              <p:spPr bwMode="auto">
                <a:xfrm>
                  <a:off x="2534" y="1612"/>
                  <a:ext cx="10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681010" name="Rectangle 50"/>
            <p:cNvSpPr>
              <a:spLocks noChangeArrowheads="1"/>
            </p:cNvSpPr>
            <p:nvPr/>
          </p:nvSpPr>
          <p:spPr bwMode="auto">
            <a:xfrm>
              <a:off x="-2" y="-2"/>
              <a:ext cx="3631" cy="2019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1013" name="Line 53"/>
          <p:cNvSpPr>
            <a:spLocks noChangeShapeType="1"/>
          </p:cNvSpPr>
          <p:nvPr/>
        </p:nvSpPr>
        <p:spPr bwMode="auto">
          <a:xfrm>
            <a:off x="1371600" y="29718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Methods Do Not Work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810000"/>
            <a:ext cx="7772400" cy="2590800"/>
          </a:xfrm>
        </p:spPr>
        <p:txBody>
          <a:bodyPr/>
          <a:lstStyle/>
          <a:p>
            <a:r>
              <a:rPr lang="en-US"/>
              <a:t>Most calories first: bread only, 9200</a:t>
            </a:r>
          </a:p>
          <a:p>
            <a:r>
              <a:rPr lang="en-US"/>
              <a:t>Lightest first: peanut butter + pasta, 11300 </a:t>
            </a:r>
          </a:p>
          <a:p>
            <a:r>
              <a:rPr lang="en-US"/>
              <a:t>(Best choice: peanut butter + baby food, 13600)</a:t>
            </a:r>
          </a:p>
        </p:txBody>
      </p:sp>
      <p:sp>
        <p:nvSpPr>
          <p:cNvPr id="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C40C-2667-2B40-A638-F764A682E199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681988" name="Group 4"/>
          <p:cNvGrpSpPr>
            <a:grpSpLocks/>
          </p:cNvGrpSpPr>
          <p:nvPr/>
        </p:nvGrpSpPr>
        <p:grpSpPr bwMode="auto">
          <a:xfrm>
            <a:off x="1371600" y="1371600"/>
            <a:ext cx="6477000" cy="2286000"/>
            <a:chOff x="-2" y="-2"/>
            <a:chExt cx="3631" cy="2019"/>
          </a:xfrm>
        </p:grpSpPr>
        <p:grpSp>
          <p:nvGrpSpPr>
            <p:cNvPr id="681989" name="Group 5"/>
            <p:cNvGrpSpPr>
              <a:grpSpLocks/>
            </p:cNvGrpSpPr>
            <p:nvPr/>
          </p:nvGrpSpPr>
          <p:grpSpPr bwMode="auto">
            <a:xfrm>
              <a:off x="0" y="0"/>
              <a:ext cx="3627" cy="2015"/>
              <a:chOff x="0" y="0"/>
              <a:chExt cx="3627" cy="2015"/>
            </a:xfrm>
          </p:grpSpPr>
          <p:grpSp>
            <p:nvGrpSpPr>
              <p:cNvPr id="68199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270" cy="403"/>
                <a:chOff x="0" y="0"/>
                <a:chExt cx="1270" cy="403"/>
              </a:xfrm>
            </p:grpSpPr>
            <p:sp>
              <p:nvSpPr>
                <p:cNvPr id="68199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18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Item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199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7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1993" name="Group 9"/>
              <p:cNvGrpSpPr>
                <a:grpSpLocks/>
              </p:cNvGrpSpPr>
              <p:nvPr/>
            </p:nvGrpSpPr>
            <p:grpSpPr bwMode="auto">
              <a:xfrm>
                <a:off x="1270" y="0"/>
                <a:ext cx="1264" cy="403"/>
                <a:chOff x="1270" y="0"/>
                <a:chExt cx="1264" cy="403"/>
              </a:xfrm>
            </p:grpSpPr>
            <p:sp>
              <p:nvSpPr>
                <p:cNvPr id="681994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0"/>
                  <a:ext cx="117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Weight in kilograms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1995" name="Rectangle 11"/>
                <p:cNvSpPr>
                  <a:spLocks noChangeArrowheads="1"/>
                </p:cNvSpPr>
                <p:nvPr/>
              </p:nvSpPr>
              <p:spPr bwMode="auto">
                <a:xfrm>
                  <a:off x="1270" y="0"/>
                  <a:ext cx="12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1996" name="Group 12"/>
              <p:cNvGrpSpPr>
                <a:grpSpLocks/>
              </p:cNvGrpSpPr>
              <p:nvPr/>
            </p:nvGrpSpPr>
            <p:grpSpPr bwMode="auto">
              <a:xfrm>
                <a:off x="2534" y="0"/>
                <a:ext cx="1093" cy="403"/>
                <a:chOff x="2534" y="0"/>
                <a:chExt cx="1093" cy="403"/>
              </a:xfrm>
            </p:grpSpPr>
            <p:sp>
              <p:nvSpPr>
                <p:cNvPr id="681997" name="Rectangle 13"/>
                <p:cNvSpPr>
                  <a:spLocks noChangeArrowheads="1"/>
                </p:cNvSpPr>
                <p:nvPr/>
              </p:nvSpPr>
              <p:spPr bwMode="auto">
                <a:xfrm>
                  <a:off x="2577" y="0"/>
                  <a:ext cx="1007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Calories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1998" name="Rectangle 14"/>
                <p:cNvSpPr>
                  <a:spLocks noChangeArrowheads="1"/>
                </p:cNvSpPr>
                <p:nvPr/>
              </p:nvSpPr>
              <p:spPr bwMode="auto">
                <a:xfrm>
                  <a:off x="2534" y="0"/>
                  <a:ext cx="10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1999" name="Group 15"/>
              <p:cNvGrpSpPr>
                <a:grpSpLocks/>
              </p:cNvGrpSpPr>
              <p:nvPr/>
            </p:nvGrpSpPr>
            <p:grpSpPr bwMode="auto">
              <a:xfrm>
                <a:off x="0" y="403"/>
                <a:ext cx="1270" cy="403"/>
                <a:chOff x="0" y="403"/>
                <a:chExt cx="1270" cy="403"/>
              </a:xfrm>
            </p:grpSpPr>
            <p:sp>
              <p:nvSpPr>
                <p:cNvPr id="682000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18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bread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2001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27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2002" name="Group 18"/>
              <p:cNvGrpSpPr>
                <a:grpSpLocks/>
              </p:cNvGrpSpPr>
              <p:nvPr/>
            </p:nvGrpSpPr>
            <p:grpSpPr bwMode="auto">
              <a:xfrm>
                <a:off x="1270" y="403"/>
                <a:ext cx="1264" cy="403"/>
                <a:chOff x="1270" y="403"/>
                <a:chExt cx="1264" cy="403"/>
              </a:xfrm>
            </p:grpSpPr>
            <p:sp>
              <p:nvSpPr>
                <p:cNvPr id="682003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403"/>
                  <a:ext cx="117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4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2004" name="Rectangle 20"/>
                <p:cNvSpPr>
                  <a:spLocks noChangeArrowheads="1"/>
                </p:cNvSpPr>
                <p:nvPr/>
              </p:nvSpPr>
              <p:spPr bwMode="auto">
                <a:xfrm>
                  <a:off x="1270" y="403"/>
                  <a:ext cx="12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2005" name="Group 21"/>
              <p:cNvGrpSpPr>
                <a:grpSpLocks/>
              </p:cNvGrpSpPr>
              <p:nvPr/>
            </p:nvGrpSpPr>
            <p:grpSpPr bwMode="auto">
              <a:xfrm>
                <a:off x="2534" y="403"/>
                <a:ext cx="1093" cy="403"/>
                <a:chOff x="2534" y="403"/>
                <a:chExt cx="1093" cy="403"/>
              </a:xfrm>
            </p:grpSpPr>
            <p:sp>
              <p:nvSpPr>
                <p:cNvPr id="682006" name="Rectangle 22"/>
                <p:cNvSpPr>
                  <a:spLocks noChangeArrowheads="1"/>
                </p:cNvSpPr>
                <p:nvPr/>
              </p:nvSpPr>
              <p:spPr bwMode="auto">
                <a:xfrm>
                  <a:off x="2577" y="403"/>
                  <a:ext cx="1007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9200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2007" name="Rectangle 23"/>
                <p:cNvSpPr>
                  <a:spLocks noChangeArrowheads="1"/>
                </p:cNvSpPr>
                <p:nvPr/>
              </p:nvSpPr>
              <p:spPr bwMode="auto">
                <a:xfrm>
                  <a:off x="2534" y="403"/>
                  <a:ext cx="10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2008" name="Group 24"/>
              <p:cNvGrpSpPr>
                <a:grpSpLocks/>
              </p:cNvGrpSpPr>
              <p:nvPr/>
            </p:nvGrpSpPr>
            <p:grpSpPr bwMode="auto">
              <a:xfrm>
                <a:off x="0" y="806"/>
                <a:ext cx="1270" cy="403"/>
                <a:chOff x="0" y="806"/>
                <a:chExt cx="1270" cy="403"/>
              </a:xfrm>
            </p:grpSpPr>
            <p:sp>
              <p:nvSpPr>
                <p:cNvPr id="682009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18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pasta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201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27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2011" name="Group 27"/>
              <p:cNvGrpSpPr>
                <a:grpSpLocks/>
              </p:cNvGrpSpPr>
              <p:nvPr/>
            </p:nvGrpSpPr>
            <p:grpSpPr bwMode="auto">
              <a:xfrm>
                <a:off x="1270" y="806"/>
                <a:ext cx="1264" cy="403"/>
                <a:chOff x="1270" y="806"/>
                <a:chExt cx="1264" cy="403"/>
              </a:xfrm>
            </p:grpSpPr>
            <p:sp>
              <p:nvSpPr>
                <p:cNvPr id="682012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806"/>
                  <a:ext cx="117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2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2013" name="Rectangle 29"/>
                <p:cNvSpPr>
                  <a:spLocks noChangeArrowheads="1"/>
                </p:cNvSpPr>
                <p:nvPr/>
              </p:nvSpPr>
              <p:spPr bwMode="auto">
                <a:xfrm>
                  <a:off x="1270" y="806"/>
                  <a:ext cx="12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2014" name="Group 30"/>
              <p:cNvGrpSpPr>
                <a:grpSpLocks/>
              </p:cNvGrpSpPr>
              <p:nvPr/>
            </p:nvGrpSpPr>
            <p:grpSpPr bwMode="auto">
              <a:xfrm>
                <a:off x="2534" y="806"/>
                <a:ext cx="1093" cy="403"/>
                <a:chOff x="2534" y="806"/>
                <a:chExt cx="1093" cy="403"/>
              </a:xfrm>
            </p:grpSpPr>
            <p:sp>
              <p:nvSpPr>
                <p:cNvPr id="682015" name="Rectangle 31"/>
                <p:cNvSpPr>
                  <a:spLocks noChangeArrowheads="1"/>
                </p:cNvSpPr>
                <p:nvPr/>
              </p:nvSpPr>
              <p:spPr bwMode="auto">
                <a:xfrm>
                  <a:off x="2577" y="806"/>
                  <a:ext cx="1007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4600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2016" name="Rectangle 32"/>
                <p:cNvSpPr>
                  <a:spLocks noChangeArrowheads="1"/>
                </p:cNvSpPr>
                <p:nvPr/>
              </p:nvSpPr>
              <p:spPr bwMode="auto">
                <a:xfrm>
                  <a:off x="2534" y="806"/>
                  <a:ext cx="10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2017" name="Group 33"/>
              <p:cNvGrpSpPr>
                <a:grpSpLocks/>
              </p:cNvGrpSpPr>
              <p:nvPr/>
            </p:nvGrpSpPr>
            <p:grpSpPr bwMode="auto">
              <a:xfrm>
                <a:off x="0" y="1209"/>
                <a:ext cx="1270" cy="403"/>
                <a:chOff x="0" y="1209"/>
                <a:chExt cx="1270" cy="403"/>
              </a:xfrm>
            </p:grpSpPr>
            <p:sp>
              <p:nvSpPr>
                <p:cNvPr id="682018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18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peanut butter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2019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27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2020" name="Group 36"/>
              <p:cNvGrpSpPr>
                <a:grpSpLocks/>
              </p:cNvGrpSpPr>
              <p:nvPr/>
            </p:nvGrpSpPr>
            <p:grpSpPr bwMode="auto">
              <a:xfrm>
                <a:off x="1270" y="1209"/>
                <a:ext cx="1264" cy="403"/>
                <a:chOff x="1270" y="1209"/>
                <a:chExt cx="1264" cy="403"/>
              </a:xfrm>
            </p:grpSpPr>
            <p:sp>
              <p:nvSpPr>
                <p:cNvPr id="682021" name="Rectangle 37"/>
                <p:cNvSpPr>
                  <a:spLocks noChangeArrowheads="1"/>
                </p:cNvSpPr>
                <p:nvPr/>
              </p:nvSpPr>
              <p:spPr bwMode="auto">
                <a:xfrm>
                  <a:off x="1313" y="1209"/>
                  <a:ext cx="117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1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2022" name="Rectangle 38"/>
                <p:cNvSpPr>
                  <a:spLocks noChangeArrowheads="1"/>
                </p:cNvSpPr>
                <p:nvPr/>
              </p:nvSpPr>
              <p:spPr bwMode="auto">
                <a:xfrm>
                  <a:off x="1270" y="1209"/>
                  <a:ext cx="12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2023" name="Group 39"/>
              <p:cNvGrpSpPr>
                <a:grpSpLocks/>
              </p:cNvGrpSpPr>
              <p:nvPr/>
            </p:nvGrpSpPr>
            <p:grpSpPr bwMode="auto">
              <a:xfrm>
                <a:off x="2534" y="1209"/>
                <a:ext cx="1093" cy="403"/>
                <a:chOff x="2534" y="1209"/>
                <a:chExt cx="1093" cy="403"/>
              </a:xfrm>
            </p:grpSpPr>
            <p:sp>
              <p:nvSpPr>
                <p:cNvPr id="682024" name="Rectangle 40"/>
                <p:cNvSpPr>
                  <a:spLocks noChangeArrowheads="1"/>
                </p:cNvSpPr>
                <p:nvPr/>
              </p:nvSpPr>
              <p:spPr bwMode="auto">
                <a:xfrm>
                  <a:off x="2577" y="1209"/>
                  <a:ext cx="1007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6700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2025" name="Rectangle 41"/>
                <p:cNvSpPr>
                  <a:spLocks noChangeArrowheads="1"/>
                </p:cNvSpPr>
                <p:nvPr/>
              </p:nvSpPr>
              <p:spPr bwMode="auto">
                <a:xfrm>
                  <a:off x="2534" y="1209"/>
                  <a:ext cx="10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2026" name="Group 42"/>
              <p:cNvGrpSpPr>
                <a:grpSpLocks/>
              </p:cNvGrpSpPr>
              <p:nvPr/>
            </p:nvGrpSpPr>
            <p:grpSpPr bwMode="auto">
              <a:xfrm>
                <a:off x="0" y="1612"/>
                <a:ext cx="1270" cy="403"/>
                <a:chOff x="0" y="1612"/>
                <a:chExt cx="1270" cy="403"/>
              </a:xfrm>
            </p:grpSpPr>
            <p:sp>
              <p:nvSpPr>
                <p:cNvPr id="68202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118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baby food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2028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127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2029" name="Group 45"/>
              <p:cNvGrpSpPr>
                <a:grpSpLocks/>
              </p:cNvGrpSpPr>
              <p:nvPr/>
            </p:nvGrpSpPr>
            <p:grpSpPr bwMode="auto">
              <a:xfrm>
                <a:off x="1270" y="1612"/>
                <a:ext cx="1264" cy="403"/>
                <a:chOff x="1270" y="1612"/>
                <a:chExt cx="1264" cy="403"/>
              </a:xfrm>
            </p:grpSpPr>
            <p:sp>
              <p:nvSpPr>
                <p:cNvPr id="682030" name="Rectangle 46"/>
                <p:cNvSpPr>
                  <a:spLocks noChangeArrowheads="1"/>
                </p:cNvSpPr>
                <p:nvPr/>
              </p:nvSpPr>
              <p:spPr bwMode="auto">
                <a:xfrm>
                  <a:off x="1313" y="1612"/>
                  <a:ext cx="117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3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2031" name="Rectangle 47"/>
                <p:cNvSpPr>
                  <a:spLocks noChangeArrowheads="1"/>
                </p:cNvSpPr>
                <p:nvPr/>
              </p:nvSpPr>
              <p:spPr bwMode="auto">
                <a:xfrm>
                  <a:off x="1270" y="1612"/>
                  <a:ext cx="126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82032" name="Group 48"/>
              <p:cNvGrpSpPr>
                <a:grpSpLocks/>
              </p:cNvGrpSpPr>
              <p:nvPr/>
            </p:nvGrpSpPr>
            <p:grpSpPr bwMode="auto">
              <a:xfrm>
                <a:off x="2534" y="1612"/>
                <a:ext cx="1093" cy="403"/>
                <a:chOff x="2534" y="1612"/>
                <a:chExt cx="1093" cy="403"/>
              </a:xfrm>
            </p:grpSpPr>
            <p:sp>
              <p:nvSpPr>
                <p:cNvPr id="682033" name="Rectangle 49"/>
                <p:cNvSpPr>
                  <a:spLocks noChangeArrowheads="1"/>
                </p:cNvSpPr>
                <p:nvPr/>
              </p:nvSpPr>
              <p:spPr bwMode="auto">
                <a:xfrm>
                  <a:off x="2577" y="1612"/>
                  <a:ext cx="1007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>
                      <a:ea typeface="Times New Roman" pitchFamily="-110" charset="0"/>
                      <a:cs typeface="Times New Roman" pitchFamily="-110" charset="0"/>
                    </a:rPr>
                    <a:t>6900</a:t>
                  </a:r>
                </a:p>
                <a:p>
                  <a:pPr algn="ctr"/>
                  <a:endParaRPr lang="en-US" sz="1800"/>
                </a:p>
              </p:txBody>
            </p:sp>
            <p:sp>
              <p:nvSpPr>
                <p:cNvPr id="682034" name="Rectangle 50"/>
                <p:cNvSpPr>
                  <a:spLocks noChangeArrowheads="1"/>
                </p:cNvSpPr>
                <p:nvPr/>
              </p:nvSpPr>
              <p:spPr bwMode="auto">
                <a:xfrm>
                  <a:off x="2534" y="1612"/>
                  <a:ext cx="109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682035" name="Rectangle 51"/>
            <p:cNvSpPr>
              <a:spLocks noChangeArrowheads="1"/>
            </p:cNvSpPr>
            <p:nvPr/>
          </p:nvSpPr>
          <p:spPr bwMode="auto">
            <a:xfrm>
              <a:off x="-2" y="-2"/>
              <a:ext cx="3631" cy="2019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2036" name="Line 52"/>
          <p:cNvSpPr>
            <a:spLocks noChangeShapeType="1"/>
          </p:cNvSpPr>
          <p:nvPr/>
        </p:nvSpPr>
        <p:spPr bwMode="auto">
          <a:xfrm>
            <a:off x="1371600" y="17526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 algorithm for this problem is known that</a:t>
            </a:r>
          </a:p>
          <a:p>
            <a:pPr lvl="1"/>
            <a:r>
              <a:rPr lang="en-US"/>
              <a:t>Always gives the best answer, and</a:t>
            </a:r>
          </a:p>
          <a:p>
            <a:pPr lvl="1"/>
            <a:r>
              <a:rPr lang="en-US"/>
              <a:t>Takes less than exponential time</a:t>
            </a:r>
          </a:p>
          <a:p>
            <a:r>
              <a:rPr lang="en-US"/>
              <a:t>So brute-force search is nothing to be ashamed of here</a:t>
            </a:r>
          </a:p>
          <a:p>
            <a:r>
              <a:rPr lang="en-US"/>
              <a:t>That’s good, since search is something Prolog does really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95BB-A37B-544C-826A-C209164DE118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Representation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We will represent each food item as a term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food(N,W,C)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Pantry in our example is</a:t>
            </a:r>
            <a:br>
              <a:rPr lang="en-US"/>
            </a:br>
            <a:r>
              <a:rPr lang="en-US"/>
              <a:t>	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[food(bread,4,9200),</a:t>
            </a:r>
            <a:b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	 food(pasta,2,4500),</a:t>
            </a:r>
            <a:b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	 food(peanutButter,1,6700),</a:t>
            </a:r>
            <a:b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	 food(babyFood,3,6900)]</a:t>
            </a:r>
            <a:endParaRPr lang="en-US" b="1">
              <a:latin typeface="Courier New" pitchFamily="-110" charset="0"/>
            </a:endParaRPr>
          </a:p>
          <a:p>
            <a:pPr>
              <a:lnSpc>
                <a:spcPct val="90000"/>
              </a:lnSpc>
            </a:pPr>
            <a:r>
              <a:rPr lang="en-US"/>
              <a:t>Same representation for knapsack contents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D817-8420-A141-BA70-397F6EA76D86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C65B-A5B1-3A44-9FDD-4321FDF14892}" type="slidenum">
              <a:rPr lang="en-US"/>
              <a:pPr/>
              <a:t>24</a:t>
            </a:fld>
            <a:endParaRPr lang="en-US"/>
          </a:p>
        </p:txBody>
      </p:sp>
      <p:sp>
        <p:nvSpPr>
          <p:cNvPr id="686084" name="Text Box 4"/>
          <p:cNvSpPr txBox="1">
            <a:spLocks noChangeArrowheads="1"/>
          </p:cNvSpPr>
          <p:nvPr/>
        </p:nvSpPr>
        <p:spPr bwMode="auto">
          <a:xfrm>
            <a:off x="609600" y="288925"/>
            <a:ext cx="8305800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/*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weight(L,N) takes a list L of food terms, each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of the form food(Name,Weight,Calories).  We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unify N with the sum of all the Weights.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*/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weight([],0).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weight([food(_,W,_) | Rest], X)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weight(Rest,RestW),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X is W + RestW.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/*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calories(L,N) takes a list L of food terms, each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of the form food(Name,Weight,Calories).  We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unify N with the sum of all the Calories.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*/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calories([],0).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calories([food(_,_,C) | Rest], X)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calories(Rest,RestC),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X is C + RestC.</a:t>
            </a:r>
            <a:endParaRPr 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3886200"/>
            <a:ext cx="7772400" cy="1981200"/>
          </a:xfrm>
        </p:spPr>
        <p:txBody>
          <a:bodyPr/>
          <a:lstStyle/>
          <a:p>
            <a:r>
              <a:rPr lang="en-US"/>
              <a:t>A subsequence of a list is a copy of the list with any number of elements omitted</a:t>
            </a:r>
          </a:p>
          <a:p>
            <a:r>
              <a:rPr lang="en-US"/>
              <a:t>(Knapsacks are subsequences of the pantry)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6EA1-4DA9-8D41-9A54-9457E9EC3396}" type="slidenum">
              <a:rPr lang="en-US"/>
              <a:pPr/>
              <a:t>25</a:t>
            </a:fld>
            <a:endParaRPr lang="en-US"/>
          </a:p>
        </p:txBody>
      </p:sp>
      <p:sp>
        <p:nvSpPr>
          <p:cNvPr id="687106" name="Text Box 2"/>
          <p:cNvSpPr txBox="1">
            <a:spLocks noChangeArrowheads="1"/>
          </p:cNvSpPr>
          <p:nvPr/>
        </p:nvSpPr>
        <p:spPr bwMode="auto">
          <a:xfrm>
            <a:off x="533400" y="365125"/>
            <a:ext cx="85344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/*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subseq(X,Y) succeeds when list X is the same as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list Y, but with zero or more elements omitted.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This can be used with any pattern of instantiations.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*/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subseq([],[]).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subseq([Item | RestX], [Item | RestY])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subseq(RestX,RestY).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subseq(X, [_ | RestY])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subseq(X,RestY).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18F0-7A68-3746-B502-E06B3A0D63F8}" type="slidenum">
              <a:rPr lang="en-US"/>
              <a:pPr/>
              <a:t>26</a:t>
            </a:fld>
            <a:endParaRPr lang="en-US"/>
          </a:p>
        </p:txBody>
      </p:sp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990600" y="1143000"/>
            <a:ext cx="52578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subseq([1,3],[1,2,3,4]).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true.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subseq(X,[1,2,3]).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= [1, 2, 3]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[1, 2]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[1, 3]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[1]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[2, 3]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;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[2]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[3]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[]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false.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Courier New" pitchFamily="-110" charset="0"/>
              <a:cs typeface="Courier New" pitchFamily="-110" charset="0"/>
            </a:endParaRPr>
          </a:p>
        </p:txBody>
      </p:sp>
      <p:sp>
        <p:nvSpPr>
          <p:cNvPr id="688131" name="Text Box 3"/>
          <p:cNvSpPr txBox="1">
            <a:spLocks noChangeArrowheads="1"/>
          </p:cNvSpPr>
          <p:nvPr/>
        </p:nvSpPr>
        <p:spPr bwMode="auto">
          <a:xfrm>
            <a:off x="4495800" y="3429000"/>
            <a:ext cx="3733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Note that </a:t>
            </a:r>
            <a:r>
              <a:rPr lang="en-US" sz="2000" b="1">
                <a:latin typeface="Courier New" pitchFamily="-110" charset="0"/>
              </a:rPr>
              <a:t>subseq</a:t>
            </a:r>
            <a:r>
              <a:rPr lang="en-US" sz="2000" i="1"/>
              <a:t> can do more than just </a:t>
            </a:r>
            <a:r>
              <a:rPr lang="en-US" sz="2000"/>
              <a:t>test</a:t>
            </a:r>
            <a:r>
              <a:rPr lang="en-US" sz="2000" i="1"/>
              <a:t> whether one list is a subsequence of another; it can </a:t>
            </a:r>
            <a:r>
              <a:rPr lang="en-US" sz="2000"/>
              <a:t>generate</a:t>
            </a:r>
            <a:r>
              <a:rPr lang="en-US" sz="2000" i="1"/>
              <a:t> subsequences, which is how we will use it for the knapsack problem.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D800-5EA1-9E40-9175-B0BEE1670800}" type="slidenum">
              <a:rPr lang="en-US"/>
              <a:pPr/>
              <a:t>27</a:t>
            </a:fld>
            <a:endParaRPr lang="en-US"/>
          </a:p>
        </p:txBody>
      </p:sp>
      <p:sp>
        <p:nvSpPr>
          <p:cNvPr id="690178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6106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knapsackDecision(Pantry,Capacity,Goal,Knapsack) takes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a list Pantry of food terms, a positive number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Capacity, and a positive number Goal.  We unify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Knapsack with a subsequence of Pantry representing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a knapsack with total calories &gt;= goal, subject to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the constraint that the total weight is =&lt; Capacity.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knapsackDecision(Pantry,Capacity,Goal,Knapsack)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subseq(Knapsack,Pantry),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weight(Knapsack,Weight),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Weight =&lt; Capacity,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calories(Knapsack,Calories),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Calories &gt;= Goal.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343400"/>
            <a:ext cx="7772400" cy="1905000"/>
          </a:xfrm>
        </p:spPr>
        <p:txBody>
          <a:bodyPr/>
          <a:lstStyle/>
          <a:p>
            <a:r>
              <a:rPr lang="en-US"/>
              <a:t>This decides whether there is a solution that meets the given calorie goal</a:t>
            </a:r>
          </a:p>
          <a:p>
            <a:r>
              <a:rPr lang="en-US"/>
              <a:t>Not exactly the answer we want…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703E-9A05-414F-818B-720CC57574BD}" type="slidenum">
              <a:rPr lang="en-US"/>
              <a:pPr/>
              <a:t>28</a:t>
            </a:fld>
            <a:endParaRPr lang="en-US"/>
          </a:p>
        </p:txBody>
      </p:sp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1447800" y="152400"/>
            <a:ext cx="6553200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knapsackDecision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(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[food(bread,4,9200),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food(pasta,2,4500),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food(peanutButter,1,6700),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food(babyFood,3,6900)],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4,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10000,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X).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= [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food(pasta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, 2, 4500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),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food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(peanutButter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, 1, 6700)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]. </a:t>
            </a: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And Optimization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solved the knapsack</a:t>
            </a:r>
            <a:r>
              <a:rPr lang="en-US" i="1"/>
              <a:t> decision problem</a:t>
            </a:r>
            <a:endParaRPr lang="en-US"/>
          </a:p>
          <a:p>
            <a:r>
              <a:rPr lang="en-US"/>
              <a:t>What we wanted to solve was the knapsack </a:t>
            </a:r>
            <a:r>
              <a:rPr lang="en-US" i="1"/>
              <a:t>optimization problem</a:t>
            </a:r>
            <a:endParaRPr lang="en-US"/>
          </a:p>
          <a:p>
            <a:r>
              <a:rPr lang="en-US"/>
              <a:t>To do that, we will use another predefined predicate: </a:t>
            </a:r>
            <a:r>
              <a:rPr lang="en-US" b="1">
                <a:latin typeface="Courier New" pitchFamily="-110" charset="0"/>
              </a:rPr>
              <a:t>findall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5EDF-480E-2D41-97BF-F502F1ED8F3D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Unevaluated Terms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4191000"/>
          </a:xfrm>
        </p:spPr>
        <p:txBody>
          <a:bodyPr/>
          <a:lstStyle/>
          <a:p>
            <a:r>
              <a:rPr lang="en-US"/>
              <a:t>Prolog operators allow terms to be written more concisely, but are not evaluated</a:t>
            </a:r>
          </a:p>
          <a:p>
            <a:r>
              <a:rPr lang="en-US"/>
              <a:t>These are all the same Prolog term: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That term does </a:t>
            </a:r>
            <a:r>
              <a:rPr lang="en-US" i="1"/>
              <a:t>not</a:t>
            </a:r>
            <a:r>
              <a:rPr lang="en-US"/>
              <a:t> unify with 7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624D-1632-204A-ABF0-0C30D2553EE9}" type="slidenum">
              <a:rPr lang="en-US"/>
              <a:pPr/>
              <a:t>3</a:t>
            </a:fld>
            <a:endParaRPr lang="en-US"/>
          </a:p>
        </p:txBody>
      </p:sp>
      <p:sp>
        <p:nvSpPr>
          <p:cNvPr id="661510" name="Text Box 6"/>
          <p:cNvSpPr txBox="1">
            <a:spLocks noChangeArrowheads="1"/>
          </p:cNvSpPr>
          <p:nvPr/>
        </p:nvSpPr>
        <p:spPr bwMode="auto">
          <a:xfrm>
            <a:off x="2133600" y="3276600"/>
            <a:ext cx="26670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+(1,*(2,3))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1+ *(2,3)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+(1,2*3)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(1+(2*3))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1+2*3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10" charset="0"/>
              </a:rPr>
              <a:t>findall</a:t>
            </a:r>
            <a:r>
              <a:rPr lang="en-US"/>
              <a:t> Predicate</a:t>
            </a:r>
          </a:p>
        </p:txBody>
      </p:sp>
      <p:sp>
        <p:nvSpPr>
          <p:cNvPr id="6922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findall(X,Goal,L)</a:t>
            </a:r>
            <a:endParaRPr lang="en-US"/>
          </a:p>
          <a:p>
            <a:pPr lvl="1"/>
            <a:r>
              <a:rPr lang="en-US"/>
              <a:t>Finds all the ways of proving </a:t>
            </a:r>
            <a:r>
              <a:rPr lang="en-US" b="1">
                <a:latin typeface="Courier New" pitchFamily="-110" charset="0"/>
              </a:rPr>
              <a:t>Goal</a:t>
            </a:r>
          </a:p>
          <a:p>
            <a:pPr lvl="1"/>
            <a:r>
              <a:rPr lang="en-US"/>
              <a:t>For each, applies to </a:t>
            </a:r>
            <a:r>
              <a:rPr lang="en-US" b="1">
                <a:latin typeface="Courier New" pitchFamily="-110" charset="0"/>
              </a:rPr>
              <a:t>X</a:t>
            </a:r>
            <a:r>
              <a:rPr lang="en-US"/>
              <a:t> the same substitution that made a provable instance of </a:t>
            </a:r>
            <a:r>
              <a:rPr lang="en-US" b="1">
                <a:latin typeface="Courier New" pitchFamily="-110" charset="0"/>
              </a:rPr>
              <a:t>Goal</a:t>
            </a:r>
            <a:endParaRPr lang="en-US"/>
          </a:p>
          <a:p>
            <a:pPr lvl="1"/>
            <a:r>
              <a:rPr lang="en-US"/>
              <a:t>Unifies </a:t>
            </a:r>
            <a:r>
              <a:rPr lang="en-US" b="1">
                <a:latin typeface="Courier New" pitchFamily="-110" charset="0"/>
              </a:rPr>
              <a:t>L</a:t>
            </a:r>
            <a:r>
              <a:rPr lang="en-US"/>
              <a:t> with the list of all those </a:t>
            </a:r>
            <a:r>
              <a:rPr lang="en-US" b="1">
                <a:latin typeface="Courier New" pitchFamily="-110" charset="0"/>
              </a:rPr>
              <a:t>X</a:t>
            </a:r>
            <a:r>
              <a:rPr lang="en-US"/>
              <a:t>’s</a:t>
            </a:r>
            <a:endParaRPr lang="en-US" b="1">
              <a:latin typeface="Courier New" pitchFamily="-11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C68A-A5AB-2E41-A744-EBF44BE7C91B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The Solutions</a:t>
            </a:r>
          </a:p>
        </p:txBody>
      </p:sp>
      <p:sp>
        <p:nvSpPr>
          <p:cNvPr id="694277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4038600"/>
            <a:ext cx="7772400" cy="1828800"/>
          </a:xfrm>
        </p:spPr>
        <p:txBody>
          <a:bodyPr/>
          <a:lstStyle/>
          <a:p>
            <a:r>
              <a:rPr lang="en-US"/>
              <a:t>This shows there were four ways of proving </a:t>
            </a:r>
            <a:r>
              <a:rPr lang="en-US" b="1">
                <a:latin typeface="Courier New" pitchFamily="-110" charset="0"/>
              </a:rPr>
              <a:t>subseq(_,[1,2])</a:t>
            </a:r>
          </a:p>
          <a:p>
            <a:r>
              <a:rPr lang="en-US"/>
              <a:t>Collected a list of 1’s, one for each proof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8B73-02DA-0846-9839-55132CAAC3F8}" type="slidenum">
              <a:rPr lang="en-US"/>
              <a:pPr/>
              <a:t>31</a:t>
            </a:fld>
            <a:endParaRPr lang="en-US"/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1447800" y="1981200"/>
            <a:ext cx="62484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findall(1,subseq(_,[1,2]),L).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L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= [1, 1, 1, 1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].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Courier New" pitchFamily="-110" charset="0"/>
              <a:cs typeface="Courier New" pitchFamily="-110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Collecting The Instances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114800"/>
            <a:ext cx="7772400" cy="2286000"/>
          </a:xfrm>
        </p:spPr>
        <p:txBody>
          <a:bodyPr/>
          <a:lstStyle/>
          <a:p>
            <a:r>
              <a:rPr lang="en-US"/>
              <a:t>The first and second parameters to </a:t>
            </a:r>
            <a:r>
              <a:rPr lang="en-US" b="1">
                <a:latin typeface="Courier New" pitchFamily="-110" charset="0"/>
              </a:rPr>
              <a:t>findall</a:t>
            </a:r>
            <a:r>
              <a:rPr lang="en-US"/>
              <a:t> are the same</a:t>
            </a:r>
          </a:p>
          <a:p>
            <a:r>
              <a:rPr lang="en-US"/>
              <a:t>This collects all four provable instances of the goal </a:t>
            </a:r>
            <a:r>
              <a:rPr lang="en-US" b="1">
                <a:latin typeface="Courier New" pitchFamily="-110" charset="0"/>
              </a:rPr>
              <a:t>subseq(X,[1,2])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713B-6377-2145-8539-78036A81AF58}" type="slidenum">
              <a:rPr lang="en-US"/>
              <a:pPr/>
              <a:t>32</a:t>
            </a:fld>
            <a:endParaRPr lang="en-US"/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762000" y="1574800"/>
            <a:ext cx="78486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findall(subseq(X,[1,2]),subseq(X,[1,2]),L)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L = [subseq([1, 2], [1, 2]), subseq([1], [1, 2]), 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subseq([2], [1, 2]),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subseq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([], [1, 2])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]. 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Collecting Particular Substitutions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038600"/>
            <a:ext cx="7772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common use of </a:t>
            </a:r>
            <a:r>
              <a:rPr lang="en-US" b="1">
                <a:latin typeface="Courier New" pitchFamily="-110" charset="0"/>
              </a:rPr>
              <a:t>findall</a:t>
            </a:r>
            <a:r>
              <a:rPr lang="en-US"/>
              <a:t>: the first parameter is a variable from the second</a:t>
            </a:r>
          </a:p>
          <a:p>
            <a:pPr>
              <a:lnSpc>
                <a:spcPct val="90000"/>
              </a:lnSpc>
            </a:pPr>
            <a:r>
              <a:rPr lang="en-US"/>
              <a:t>This collects all four </a:t>
            </a:r>
            <a:r>
              <a:rPr lang="en-US" b="1">
                <a:latin typeface="Courier New" pitchFamily="-110" charset="0"/>
              </a:rPr>
              <a:t>X</a:t>
            </a:r>
            <a:r>
              <a:rPr lang="en-US"/>
              <a:t>’s that make the goal </a:t>
            </a:r>
            <a:r>
              <a:rPr lang="en-US" b="1">
                <a:latin typeface="Courier New" pitchFamily="-110" charset="0"/>
              </a:rPr>
              <a:t>subseq(X,[1,2]) </a:t>
            </a:r>
            <a:r>
              <a:rPr lang="en-US"/>
              <a:t>provable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9155-3D9A-1443-97EB-2AEB42F494EF}" type="slidenum">
              <a:rPr lang="en-US"/>
              <a:pPr/>
              <a:t>33</a:t>
            </a:fld>
            <a:endParaRPr lang="en-US"/>
          </a:p>
        </p:txBody>
      </p:sp>
      <p:sp>
        <p:nvSpPr>
          <p:cNvPr id="697348" name="Text Box 4"/>
          <p:cNvSpPr txBox="1">
            <a:spLocks noChangeArrowheads="1"/>
          </p:cNvSpPr>
          <p:nvPr/>
        </p:nvSpPr>
        <p:spPr bwMode="auto">
          <a:xfrm>
            <a:off x="1676400" y="1828800"/>
            <a:ext cx="57150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findall(X,subseq(X,[1,2]),L)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L = [[1, 2], [1], [2], []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]. 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Times New Roman" pitchFamily="-110" charset="0"/>
              <a:cs typeface="Times New Roman" pitchFamily="-110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CE9D-ACCD-6A4E-85C2-DDABEA72B500}" type="slidenum">
              <a:rPr lang="en-US"/>
              <a:pPr/>
              <a:t>34</a:t>
            </a:fld>
            <a:endParaRPr lang="en-US"/>
          </a:p>
        </p:txBody>
      </p:sp>
      <p:sp>
        <p:nvSpPr>
          <p:cNvPr id="698370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6106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legalKnapsack(Pantry,Capacity,Knapsack) takes a list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Pantry of food terms and a positive number Capacity. 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We unify Knapsack with a subsequence of Pantry whose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total weight is =&lt; Capacity.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legalKnapsack(Pantry,Capacity,Knapsack):-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subseq(Knapsack,Pantry),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weight(Knapsack,W),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W =&lt; Capacity.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7E18-BA90-4947-BE17-48D094107524}" type="slidenum">
              <a:rPr lang="en-US"/>
              <a:pPr/>
              <a:t>35</a:t>
            </a:fld>
            <a:endParaRPr lang="en-US"/>
          </a:p>
        </p:txBody>
      </p:sp>
      <p:sp>
        <p:nvSpPr>
          <p:cNvPr id="699394" name="Text Box 2"/>
          <p:cNvSpPr txBox="1">
            <a:spLocks noChangeArrowheads="1"/>
          </p:cNvSpPr>
          <p:nvPr/>
        </p:nvSpPr>
        <p:spPr bwMode="auto">
          <a:xfrm>
            <a:off x="685800" y="312738"/>
            <a:ext cx="80772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maxCalories(List,Result) takes a List of lists of 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food terms.  We unify Result with an element from the 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list that maximizes the total calories.  We use a 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helper predicate maxC that takes four paramters: the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remaining list of lists of food terms, the best list 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of food terms seen so far, its total calories, and 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the final result.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maxC([],Sofar,_,Sofar).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maxC([First | Rest],_,MC,Result) :-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calories(First,FirstC),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MC =&lt; FirstC,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maxC(Rest,First,FirstC,Result).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maxC([First | Rest],Sofar,MC,Result) :-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calories(First,FirstC),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MC &gt; FirstC,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maxC(Rest,Sofar,MC,Result).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maxCalories([First | Rest],Result) :-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calories(First,FirstC),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maxC(Rest,First,FirstC,Result).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63FB-0632-5646-9D4C-FAB8B03DA9DB}" type="slidenum">
              <a:rPr lang="en-US"/>
              <a:pPr/>
              <a:t>36</a:t>
            </a:fld>
            <a:endParaRPr lang="en-US"/>
          </a:p>
        </p:txBody>
      </p:sp>
      <p:sp>
        <p:nvSpPr>
          <p:cNvPr id="700418" name="Text Box 2"/>
          <p:cNvSpPr txBox="1">
            <a:spLocks noChangeArrowheads="1"/>
          </p:cNvSpPr>
          <p:nvPr/>
        </p:nvSpPr>
        <p:spPr bwMode="auto">
          <a:xfrm>
            <a:off x="685800" y="914400"/>
            <a:ext cx="80772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knapsackOptimization(Pantry,Capacity,Knapsack) takes 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a list Pantry of food items and a positive integer 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Capacity.  We unify Knapsack with a subsequence of 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Pantry representing a knapsack of maximum total 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calories, subject to the constraint that the total 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weight is =&lt; Capacity.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knapsackOptimization(Pantry,Capacity,Knapsack) :-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findall(K,legalKnapsack(Pantry,Capacity,K),L),</a:t>
            </a:r>
            <a:b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18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maxCalories(L,Knapsack).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E851-A91E-2841-A5CD-B74245E88727}" type="slidenum">
              <a:rPr lang="en-US"/>
              <a:pPr/>
              <a:t>37</a:t>
            </a:fld>
            <a:endParaRPr lang="en-US"/>
          </a:p>
        </p:txBody>
      </p:sp>
      <p:sp>
        <p:nvSpPr>
          <p:cNvPr id="701443" name="Text Box 3"/>
          <p:cNvSpPr txBox="1">
            <a:spLocks noChangeArrowheads="1"/>
          </p:cNvSpPr>
          <p:nvPr/>
        </p:nvSpPr>
        <p:spPr bwMode="auto">
          <a:xfrm>
            <a:off x="1066800" y="1447800"/>
            <a:ext cx="7239000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knapsackOptimization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(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[food(bread,4,9200),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food(pasta,2,4500),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food(peanutButter,1,6700),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food(babyFood,3,6900)],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4,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|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Knapsack)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Knapsack = [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food(peanutButter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, 1, 6700), 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 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food(babyFood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, 3, 6900)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] .</a:t>
            </a:r>
            <a:endParaRPr lang="en-US" sz="2000" b="1" dirty="0">
              <a:solidFill>
                <a:srgbClr val="000000"/>
              </a:solidFill>
              <a:latin typeface="Courier New" pitchFamily="-110" charset="0"/>
              <a:ea typeface="Courier New" pitchFamily="-110" charset="0"/>
              <a:cs typeface="Courier New" pitchFamily="-110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Numeric computation in Prolog</a:t>
            </a:r>
          </a:p>
          <a:p>
            <a:r>
              <a:rPr lang="en-US"/>
              <a:t>Problem space search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Knapsack</a:t>
            </a:r>
          </a:p>
          <a:p>
            <a:pPr lvl="1"/>
            <a:r>
              <a:rPr lang="en-US"/>
              <a:t>8-queens</a:t>
            </a:r>
          </a:p>
          <a:p>
            <a:r>
              <a:rPr lang="en-US">
                <a:solidFill>
                  <a:schemeClr val="bg2"/>
                </a:solidFill>
              </a:rPr>
              <a:t>Farewell to Prolog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9D37-92C5-294D-93D9-D099AD429106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8-Queens Problem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Chess background:</a:t>
            </a:r>
          </a:p>
          <a:p>
            <a:pPr lvl="1">
              <a:lnSpc>
                <a:spcPct val="90000"/>
              </a:lnSpc>
            </a:pPr>
            <a:r>
              <a:rPr lang="en-US"/>
              <a:t>Played on an 8-by-8 grid</a:t>
            </a:r>
          </a:p>
          <a:p>
            <a:pPr lvl="1">
              <a:lnSpc>
                <a:spcPct val="90000"/>
              </a:lnSpc>
            </a:pPr>
            <a:r>
              <a:rPr lang="en-US"/>
              <a:t>Queen can move any number of spaces vertically, horizontally or diagonally</a:t>
            </a:r>
          </a:p>
          <a:p>
            <a:pPr lvl="1">
              <a:lnSpc>
                <a:spcPct val="90000"/>
              </a:lnSpc>
            </a:pPr>
            <a:r>
              <a:rPr lang="en-US"/>
              <a:t>Two queens are </a:t>
            </a:r>
            <a:r>
              <a:rPr lang="en-US" i="1"/>
              <a:t>in check</a:t>
            </a:r>
            <a:r>
              <a:rPr lang="en-US"/>
              <a:t> if they are in the same row, column or diagonal, so that one could move to the other’s square</a:t>
            </a:r>
          </a:p>
          <a:p>
            <a:pPr>
              <a:lnSpc>
                <a:spcPct val="90000"/>
              </a:lnSpc>
            </a:pPr>
            <a:r>
              <a:rPr lang="en-US"/>
              <a:t>The problem: place 8 queens on an empty chess board so that no queen is in check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733AD-D395-8848-A811-F773DBAC7103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Expressions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581400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predefined predicate </a:t>
            </a:r>
            <a:r>
              <a:rPr lang="en-US" b="1">
                <a:latin typeface="Courier New" pitchFamily="-110" charset="0"/>
              </a:rPr>
              <a:t>is</a:t>
            </a:r>
            <a:r>
              <a:rPr lang="en-US"/>
              <a:t> can be used to evaluate a term that is a numeric expression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Courier New" pitchFamily="-110" charset="0"/>
              </a:rPr>
              <a:t>is(X,Y)</a:t>
            </a:r>
            <a:r>
              <a:rPr lang="en-US"/>
              <a:t> evaluates the term </a:t>
            </a:r>
            <a:r>
              <a:rPr lang="en-US" b="1">
                <a:latin typeface="Courier New" pitchFamily="-110" charset="0"/>
              </a:rPr>
              <a:t>Y</a:t>
            </a:r>
            <a:r>
              <a:rPr lang="en-US"/>
              <a:t> and unifies </a:t>
            </a:r>
            <a:r>
              <a:rPr lang="en-US" b="1">
                <a:latin typeface="Courier New" pitchFamily="-110" charset="0"/>
              </a:rPr>
              <a:t>X</a:t>
            </a:r>
            <a:r>
              <a:rPr lang="en-US"/>
              <a:t> with the resulting atom</a:t>
            </a:r>
          </a:p>
          <a:p>
            <a:pPr>
              <a:lnSpc>
                <a:spcPct val="90000"/>
              </a:lnSpc>
            </a:pPr>
            <a:r>
              <a:rPr lang="en-US"/>
              <a:t>It is usually used as an operator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D4A8-95B1-D448-A593-738079CA4B39}" type="slidenum">
              <a:rPr lang="en-US"/>
              <a:pPr/>
              <a:t>4</a:t>
            </a:fld>
            <a:endParaRPr lang="en-US"/>
          </a:p>
        </p:txBody>
      </p:sp>
      <p:sp>
        <p:nvSpPr>
          <p:cNvPr id="664580" name="Text Box 4"/>
          <p:cNvSpPr txBox="1">
            <a:spLocks noChangeArrowheads="1"/>
          </p:cNvSpPr>
          <p:nvPr/>
        </p:nvSpPr>
        <p:spPr bwMode="auto">
          <a:xfrm>
            <a:off x="2209800" y="1447800"/>
            <a:ext cx="48006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</a:t>
            </a:r>
            <a:r>
              <a:rPr lang="en-US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X is 1+2*3</a:t>
            </a:r>
            <a:r>
              <a:rPr lang="en-US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.</a:t>
            </a:r>
            <a:r>
              <a:rPr lang="en-US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</a:t>
            </a:r>
            <a:r>
              <a:rPr lang="en-US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7</a:t>
            </a:r>
            <a:r>
              <a:rPr lang="en-US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We could represent a queen in column 2, row 5 with the term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queen(2,5)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But it will be more readable if we use something more compact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Since there will be no other pieces—no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pawn(X,Y)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or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king(X,Y)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—we will just use a term of the form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X/Y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(We won’t evaluate it as a quotient)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2C76-08D4-D842-9022-80C856587EA0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110" charset="0"/>
                <a:cs typeface="Times New Roman" pitchFamily="-110" charset="0"/>
              </a:rPr>
              <a:t>Example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2672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chessboard configuration is just a list of queens</a:t>
            </a:r>
          </a:p>
          <a:p>
            <a:pPr>
              <a:lnSpc>
                <a:spcPct val="90000"/>
              </a:lnSpc>
            </a:pPr>
            <a:r>
              <a:rPr lang="en-US"/>
              <a:t>This one is </a:t>
            </a: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[2/5,3/7,6/1]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099C0-E102-2D42-8680-DCC884F12CB4}" type="slidenum">
              <a:rPr lang="en-US"/>
              <a:pPr/>
              <a:t>41</a:t>
            </a:fld>
            <a:endParaRPr lang="en-US"/>
          </a:p>
        </p:txBody>
      </p:sp>
      <p:sp>
        <p:nvSpPr>
          <p:cNvPr id="704517" name="Rectangle 5"/>
          <p:cNvSpPr>
            <a:spLocks noChangeArrowheads="1"/>
          </p:cNvSpPr>
          <p:nvPr/>
        </p:nvSpPr>
        <p:spPr bwMode="auto">
          <a:xfrm>
            <a:off x="2871788" y="2009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4516" name="Object 4"/>
          <p:cNvGraphicFramePr>
            <a:graphicFrameLocks noChangeAspect="1"/>
          </p:cNvGraphicFramePr>
          <p:nvPr/>
        </p:nvGraphicFramePr>
        <p:xfrm>
          <a:off x="3581400" y="457200"/>
          <a:ext cx="4497388" cy="3752850"/>
        </p:xfrm>
        <a:graphic>
          <a:graphicData uri="http://schemas.openxmlformats.org/presentationml/2006/ole">
            <p:oleObj spid="_x0000_s704516" r:id="rId3" imgW="3390900" imgH="283845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589-ECC7-CE47-9141-F13A5E6895AD}" type="slidenum">
              <a:rPr lang="en-US"/>
              <a:pPr/>
              <a:t>42</a:t>
            </a:fld>
            <a:endParaRPr lang="en-US"/>
          </a:p>
        </p:txBody>
      </p:sp>
      <p:sp>
        <p:nvSpPr>
          <p:cNvPr id="706562" name="Text Box 2"/>
          <p:cNvSpPr txBox="1">
            <a:spLocks noChangeArrowheads="1"/>
          </p:cNvSpPr>
          <p:nvPr/>
        </p:nvSpPr>
        <p:spPr bwMode="auto">
          <a:xfrm>
            <a:off x="685800" y="312738"/>
            <a:ext cx="80772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nocheck(X/Y,L) takes a queen X/Y and a list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of queens.  We succeed if and only if the X/Y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queen holds none of the others in check.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nocheck(_, []).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nocheck(X/Y, [X1/Y1 | Rest])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X =\= X1,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Y =\= Y1,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abs(Y1-Y) =\= abs(X1-X),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nocheck(X/Y, Rest).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B07-68ED-D14F-AA9F-8F1B9D8A2A26}" type="slidenum">
              <a:rPr lang="en-US"/>
              <a:pPr/>
              <a:t>43</a:t>
            </a:fld>
            <a:endParaRPr lang="en-US"/>
          </a:p>
        </p:txBody>
      </p:sp>
      <p:sp>
        <p:nvSpPr>
          <p:cNvPr id="707586" name="Text Box 2"/>
          <p:cNvSpPr txBox="1">
            <a:spLocks noChangeArrowheads="1"/>
          </p:cNvSpPr>
          <p:nvPr/>
        </p:nvSpPr>
        <p:spPr bwMode="auto">
          <a:xfrm>
            <a:off x="685800" y="312738"/>
            <a:ext cx="80772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legal(L) succeeds if L is a legal placement of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queens: all coordinates in range and no queen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in check.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legal([]).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legal([X/Y | Rest])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legal(Rest),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member(X,[1,2,3,4,5,6,7,8]),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member(Y,[1,2,3,4,5,6,7,8]),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nocheck(X/Y, Rest).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Adequate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This is already enough to solve the problem: the query </a:t>
            </a:r>
            <a:r>
              <a:rPr lang="en-US" b="1" dirty="0" err="1">
                <a:latin typeface="Courier New" pitchFamily="-110" charset="0"/>
              </a:rPr>
              <a:t>legal(X</a:t>
            </a:r>
            <a:r>
              <a:rPr lang="en-US" b="1" dirty="0">
                <a:latin typeface="Courier New" pitchFamily="-110" charset="0"/>
              </a:rPr>
              <a:t>)</a:t>
            </a:r>
            <a:r>
              <a:rPr lang="en-US" dirty="0"/>
              <a:t> will find all legal configurations: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D95B-56EC-6648-8EB0-E35EBCF5612F}" type="slidenum">
              <a:rPr lang="en-US"/>
              <a:pPr/>
              <a:t>44</a:t>
            </a:fld>
            <a:endParaRPr lang="en-US"/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1828800" y="3200400"/>
            <a:ext cx="45720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legal(X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[]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[1/1]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[1/2]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[1/3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]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</a:t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i="1" dirty="0">
                <a:latin typeface="+mn-lt"/>
              </a:rPr>
              <a:t>etc.</a:t>
            </a:r>
            <a:endParaRPr lang="en-US" sz="2000" i="1" dirty="0">
              <a:latin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8-Queens Solution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Of course that will take too long: it finds all 64 legal 1-queens solutions, then starts on the 2-queens solutions, and so on</a:t>
            </a:r>
          </a:p>
          <a:p>
            <a:r>
              <a:rPr lang="en-US"/>
              <a:t>To make it concentrate right away on </a:t>
            </a:r>
            <a:br>
              <a:rPr lang="en-US"/>
            </a:br>
            <a:r>
              <a:rPr lang="en-US"/>
              <a:t>8-queens, we can give a different query: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6FF2-2446-BF43-BA23-D0A70AB0A9B9}" type="slidenum">
              <a:rPr lang="en-US"/>
              <a:pPr/>
              <a:t>45</a:t>
            </a:fld>
            <a:endParaRPr lang="en-US"/>
          </a:p>
        </p:txBody>
      </p:sp>
      <p:sp>
        <p:nvSpPr>
          <p:cNvPr id="709636" name="Text Box 4"/>
          <p:cNvSpPr txBox="1">
            <a:spLocks noChangeArrowheads="1"/>
          </p:cNvSpPr>
          <p:nvPr/>
        </p:nvSpPr>
        <p:spPr bwMode="auto">
          <a:xfrm>
            <a:off x="990600" y="4648200"/>
            <a:ext cx="74676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X = [_,_,_,_,_,_,_,_],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legal(X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[8/4, 7/2, 6/7, 5/3, 4/6, 3/8, 2/5, 1/1]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110" charset="0"/>
                <a:cs typeface="Times New Roman" pitchFamily="-110" charset="0"/>
              </a:rPr>
              <a:t>Example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2672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Our 8-queens solution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[8/4, 7/2, 6/7, 5/3, </a:t>
            </a:r>
            <a:b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4/6, 3/8, 2/5, 1/1] 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FF8E-B0C8-2942-8A56-8C36CFA838C9}" type="slidenum">
              <a:rPr lang="en-US"/>
              <a:pPr/>
              <a:t>46</a:t>
            </a:fld>
            <a:endParaRPr lang="en-US"/>
          </a:p>
        </p:txBody>
      </p:sp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2871788" y="2009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0663" name="Rectangle 7"/>
          <p:cNvSpPr>
            <a:spLocks noChangeArrowheads="1"/>
          </p:cNvSpPr>
          <p:nvPr/>
        </p:nvSpPr>
        <p:spPr bwMode="auto">
          <a:xfrm>
            <a:off x="2871788" y="2009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0662" name="Object 6"/>
          <p:cNvGraphicFramePr>
            <a:graphicFrameLocks noChangeAspect="1"/>
          </p:cNvGraphicFramePr>
          <p:nvPr/>
        </p:nvGraphicFramePr>
        <p:xfrm>
          <a:off x="3505200" y="533400"/>
          <a:ext cx="4497388" cy="3752850"/>
        </p:xfrm>
        <a:graphic>
          <a:graphicData uri="http://schemas.openxmlformats.org/presentationml/2006/ole">
            <p:oleObj spid="_x0000_s710662" r:id="rId3" imgW="3390900" imgH="283845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Room For Improvement</a:t>
            </a:r>
          </a:p>
        </p:txBody>
      </p:sp>
      <p:sp>
        <p:nvSpPr>
          <p:cNvPr id="711685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Slow</a:t>
            </a:r>
          </a:p>
          <a:p>
            <a:pPr>
              <a:lnSpc>
                <a:spcPct val="90000"/>
              </a:lnSpc>
            </a:pPr>
            <a:r>
              <a:rPr lang="en-US"/>
              <a:t>Finds trivial permutations after the first: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3BE9-95AC-5C45-BC54-4803CC5615F6}" type="slidenum">
              <a:rPr lang="en-US"/>
              <a:pPr/>
              <a:t>47</a:t>
            </a:fld>
            <a:endParaRPr lang="en-US"/>
          </a:p>
        </p:txBody>
      </p:sp>
      <p:sp>
        <p:nvSpPr>
          <p:cNvPr id="711686" name="Text Box 6"/>
          <p:cNvSpPr txBox="1">
            <a:spLocks noChangeArrowheads="1"/>
          </p:cNvSpPr>
          <p:nvPr/>
        </p:nvSpPr>
        <p:spPr bwMode="auto">
          <a:xfrm>
            <a:off x="1143000" y="3048000"/>
            <a:ext cx="72390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X = [_,_,_,_,_,_,_,_],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legal(X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[8/4, 7/2, 6/7, 5/3, 4/6, 3/8, 2/5, 1/1]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[7/2, 8/4, 6/7, 5/3, 4/6, 3/8, 2/5, 1/1]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[8/4, 6/7, 7/2, 5/3, 4/6, 3/8, 2/5, 1/1]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= [6/7, 8/4, 7/2, 5/3, 4/6, 3/8, 2/5, 1/1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]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</a:t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i="1" dirty="0"/>
              <a:t>etc</a:t>
            </a:r>
            <a:r>
              <a:rPr lang="en-US" sz="2000" i="1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Improvement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Clearly every solution has 1 queen in each column</a:t>
            </a:r>
          </a:p>
          <a:p>
            <a:pPr>
              <a:lnSpc>
                <a:spcPct val="90000"/>
              </a:lnSpc>
            </a:pPr>
            <a:r>
              <a:rPr lang="en-US"/>
              <a:t>So every solution can be written in a fixed order, like this:</a:t>
            </a:r>
            <a:br>
              <a:rPr lang="en-US"/>
            </a:br>
            <a:r>
              <a:rPr lang="en-US"/>
              <a:t>	</a:t>
            </a:r>
            <a:r>
              <a:rPr lang="en-US" sz="24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X=[1/_,2/_,3/_,4/_,5/_,6/_,7/_,8/_]</a:t>
            </a:r>
            <a:r>
              <a:rPr lang="en-US" b="1">
                <a:latin typeface="Courier New" pitchFamily="-110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/>
              <a:t>Starting with a goal term of that form will restrict the search (speeding it up) and avoid those trivial permutations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A982-6CA3-884D-9F19-1AB106177ABA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746D-5178-7A4D-AFA3-AEA1627006EC}" type="slidenum">
              <a:rPr lang="en-US"/>
              <a:pPr/>
              <a:t>49</a:t>
            </a:fld>
            <a:endParaRPr lang="en-US"/>
          </a:p>
        </p:txBody>
      </p:sp>
      <p:sp>
        <p:nvSpPr>
          <p:cNvPr id="713730" name="Text Box 2"/>
          <p:cNvSpPr txBox="1">
            <a:spLocks noChangeArrowheads="1"/>
          </p:cNvSpPr>
          <p:nvPr/>
        </p:nvSpPr>
        <p:spPr bwMode="auto">
          <a:xfrm>
            <a:off x="685800" y="312738"/>
            <a:ext cx="8077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/*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eightqueens(X) succeeds if X is a legal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placement of eight queens, listed in order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of their X coordinates.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*/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eightqueens(X)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X = [1/_,2/_,3/_,4/_,5/_,6/_,7/_,8/_],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legal(X).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Instantiation Is Required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1407-AAB5-B44F-AE89-F55448185ABF}" type="slidenum">
              <a:rPr lang="en-US"/>
              <a:pPr/>
              <a:t>5</a:t>
            </a:fld>
            <a:endParaRPr lang="en-US"/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763000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Y=X+2, X=1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Y = 1+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2,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1. 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Y is X+2, X=1.</a:t>
            </a:r>
            <a:b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ERROR: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is/2: Arguments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are not sufficiently instantiated</a:t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 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X=1, Y is X+2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1,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Y 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3. </a:t>
            </a:r>
            <a:endParaRPr lang="en-US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6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4648200"/>
            <a:ext cx="77724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Since all X-coordinates are already known to be in range and distinct, these can be optimized a little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E598-B919-C746-A359-D6FC3754A213}" type="slidenum">
              <a:rPr lang="en-US"/>
              <a:pPr/>
              <a:t>50</a:t>
            </a:fld>
            <a:endParaRPr lang="en-US"/>
          </a:p>
        </p:txBody>
      </p:sp>
      <p:sp>
        <p:nvSpPr>
          <p:cNvPr id="714754" name="Text Box 2"/>
          <p:cNvSpPr txBox="1">
            <a:spLocks noChangeArrowheads="1"/>
          </p:cNvSpPr>
          <p:nvPr/>
        </p:nvSpPr>
        <p:spPr bwMode="auto">
          <a:xfrm>
            <a:off x="685800" y="312738"/>
            <a:ext cx="80772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nocheck(_, []).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nocheck(X/Y, [X1/Y1 | Rest])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% X =\= X1, assume the X's are distinct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Y =\= Y1,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abs(Y1-Y) =\= abs(X1-X),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nocheck(X/Y, Rest).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legal([]).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legal([X/Y | Rest])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legal(Rest),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% member(X,[1,2,3,4,5,6,7,8]), assume X in range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member(Y,[1,2,3,4,5,6,7,8]),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nocheck(X/Y, Rest).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Improved 8-Queens Solution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Now much faster</a:t>
            </a:r>
          </a:p>
          <a:p>
            <a:r>
              <a:rPr lang="en-US"/>
              <a:t>Does not bother with permutations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156C-4F70-6840-A207-56B7076A5F17}" type="slidenum">
              <a:rPr lang="en-US"/>
              <a:pPr/>
              <a:t>51</a:t>
            </a:fld>
            <a:endParaRPr lang="en-US"/>
          </a:p>
        </p:txBody>
      </p:sp>
      <p:sp>
        <p:nvSpPr>
          <p:cNvPr id="715780" name="Text Box 4"/>
          <p:cNvSpPr txBox="1">
            <a:spLocks noChangeArrowheads="1"/>
          </p:cNvSpPr>
          <p:nvPr/>
        </p:nvSpPr>
        <p:spPr bwMode="auto">
          <a:xfrm>
            <a:off x="990600" y="3276600"/>
            <a:ext cx="7467600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eightqueens(X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[1/4, 2/2, 3/7, 4/3, 5/6, 6/8, 7/5, 8/1]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= [1/5, 2/2, 3/4, 4/7, 5/3, 6/8, 7/6, 8/1]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;</a:t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i="1" dirty="0" smtClean="0"/>
              <a:t>etc.</a:t>
            </a:r>
            <a:endParaRPr lang="en-US" sz="2000" i="1" dirty="0">
              <a:solidFill>
                <a:srgbClr val="000000"/>
              </a:solidFill>
              <a:latin typeface="Courier New" pitchFamily="-110" charset="0"/>
              <a:ea typeface="Courier New" pitchFamily="-110" charset="0"/>
              <a:cs typeface="Courier New" pitchFamily="-110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Experiment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733800"/>
            <a:ext cx="7772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Fails: “arguments not sufficiently instantiated”</a:t>
            </a:r>
          </a:p>
          <a:p>
            <a:pPr>
              <a:lnSpc>
                <a:spcPct val="90000"/>
              </a:lnSpc>
            </a:pPr>
            <a:r>
              <a:rPr lang="en-US"/>
              <a:t>The member condition does not just </a:t>
            </a:r>
            <a:r>
              <a:rPr lang="en-US" i="1"/>
              <a:t>test </a:t>
            </a:r>
            <a:br>
              <a:rPr lang="en-US" i="1"/>
            </a:br>
            <a:r>
              <a:rPr lang="en-US"/>
              <a:t>in-range coordinates; it </a:t>
            </a:r>
            <a:r>
              <a:rPr lang="en-US" i="1"/>
              <a:t>generates</a:t>
            </a:r>
            <a:r>
              <a:rPr lang="en-US"/>
              <a:t> them</a:t>
            </a:r>
            <a:endParaRPr lang="en-US" i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A4A0-BDEE-6549-B863-EACB7C24A9CB}" type="slidenum">
              <a:rPr lang="en-US"/>
              <a:pPr/>
              <a:t>52</a:t>
            </a:fld>
            <a:endParaRPr lang="en-US"/>
          </a:p>
        </p:txBody>
      </p:sp>
      <p:sp>
        <p:nvSpPr>
          <p:cNvPr id="716804" name="Text Box 4"/>
          <p:cNvSpPr txBox="1">
            <a:spLocks noChangeArrowheads="1"/>
          </p:cNvSpPr>
          <p:nvPr/>
        </p:nvSpPr>
        <p:spPr bwMode="auto">
          <a:xfrm>
            <a:off x="838200" y="1447800"/>
            <a:ext cx="79248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legal([]).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legal([X/Y | Rest])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legal(Rest),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% member(X,[1,2,3,4,5,6,7,8]), assume X in range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1=&lt;Y, Y=&lt;8, % was member(Y,[1,2,3,4,5,6,7,8]),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nocheck(X/Y, Rest).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Experiment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733800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Fails: “arguments not sufficiently instantiated”</a:t>
            </a:r>
          </a:p>
          <a:p>
            <a:pPr>
              <a:lnSpc>
                <a:spcPct val="90000"/>
              </a:lnSpc>
            </a:pPr>
            <a:r>
              <a:rPr lang="en-US"/>
              <a:t>The </a:t>
            </a:r>
            <a:r>
              <a:rPr lang="en-US" b="1">
                <a:latin typeface="Courier New" pitchFamily="-110" charset="0"/>
              </a:rPr>
              <a:t>legal(Rest)</a:t>
            </a:r>
            <a:r>
              <a:rPr lang="en-US"/>
              <a:t> condition must come first, because it </a:t>
            </a:r>
            <a:r>
              <a:rPr lang="en-US" i="1"/>
              <a:t>generates</a:t>
            </a:r>
            <a:r>
              <a:rPr lang="en-US"/>
              <a:t> the partial solution tested by </a:t>
            </a:r>
            <a:r>
              <a:rPr lang="en-US" b="1">
                <a:latin typeface="Courier New" pitchFamily="-110" charset="0"/>
              </a:rPr>
              <a:t>nocheck</a:t>
            </a:r>
            <a:endParaRPr lang="en-US" b="1" i="1">
              <a:latin typeface="Courier New" pitchFamily="-110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2004-8FFE-B249-B8F8-1CEF98A790D8}" type="slidenum">
              <a:rPr lang="en-US"/>
              <a:pPr/>
              <a:t>53</a:t>
            </a:fld>
            <a:endParaRPr lang="en-US"/>
          </a:p>
        </p:txBody>
      </p:sp>
      <p:sp>
        <p:nvSpPr>
          <p:cNvPr id="717828" name="Text Box 4"/>
          <p:cNvSpPr txBox="1">
            <a:spLocks noChangeArrowheads="1"/>
          </p:cNvSpPr>
          <p:nvPr/>
        </p:nvSpPr>
        <p:spPr bwMode="auto">
          <a:xfrm>
            <a:off x="838200" y="1447800"/>
            <a:ext cx="7924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legal([]).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legal([X/Y | Rest]) :-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% member(X,[1,2,3,4,5,6,7,8]), assume X in range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member(Y,[1,2,3,4,5,6,7,8]),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nocheck(X/Y, Rest),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legal(Rest). % formerly the first condition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Numeric computation in Prolog</a:t>
            </a:r>
          </a:p>
          <a:p>
            <a:r>
              <a:rPr lang="en-US">
                <a:solidFill>
                  <a:schemeClr val="bg2"/>
                </a:solidFill>
              </a:rPr>
              <a:t>Problem space search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Knapsack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8-queens</a:t>
            </a:r>
          </a:p>
          <a:p>
            <a:r>
              <a:rPr lang="en-US"/>
              <a:t>Farewell to Prolog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70AC-7901-0D46-AAFB-DC9406164F30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Parts We Skipped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Some control predicate shortcuts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ourier New" pitchFamily="-110" charset="0"/>
              </a:rPr>
              <a:t>-&gt;</a:t>
            </a:r>
            <a:r>
              <a:rPr lang="en-US" dirty="0" smtClean="0"/>
              <a:t> for if-then and if-then-else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ourier New" pitchFamily="-110" charset="0"/>
              </a:rPr>
              <a:t>;</a:t>
            </a:r>
            <a:r>
              <a:rPr lang="en-US" dirty="0" smtClean="0"/>
              <a:t> for a disjunction of goals</a:t>
            </a:r>
          </a:p>
          <a:p>
            <a:pPr>
              <a:lnSpc>
                <a:spcPct val="90000"/>
              </a:lnSpc>
            </a:pPr>
            <a:r>
              <a:rPr lang="en-US" dirty="0"/>
              <a:t>Exception handling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System-generated or user-generated exceptions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-110" charset="0"/>
              </a:rPr>
              <a:t>throw</a:t>
            </a:r>
            <a:r>
              <a:rPr lang="en-US" dirty="0"/>
              <a:t> and </a:t>
            </a:r>
            <a:r>
              <a:rPr lang="en-US" b="1" dirty="0">
                <a:latin typeface="Courier New" pitchFamily="-110" charset="0"/>
              </a:rPr>
              <a:t>catch</a:t>
            </a:r>
            <a:r>
              <a:rPr lang="en-US" dirty="0"/>
              <a:t> predicates</a:t>
            </a:r>
          </a:p>
          <a:p>
            <a:pPr>
              <a:lnSpc>
                <a:spcPct val="90000"/>
              </a:lnSpc>
            </a:pPr>
            <a:r>
              <a:rPr lang="en-US" dirty="0"/>
              <a:t>The API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small ISO API; most systems provide more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Many public Prolog libraries: network and file I/O, graphical user interfaces,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90AE-3A5D-8041-9A81-6A0454A33F81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Small Language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did not have to skip as much of Prolog as we did of ML and Java</a:t>
            </a:r>
          </a:p>
          <a:p>
            <a:r>
              <a:rPr lang="en-US"/>
              <a:t>Prolog is a small language</a:t>
            </a:r>
          </a:p>
          <a:p>
            <a:r>
              <a:rPr lang="en-US"/>
              <a:t>Yet it is powerful and not easy to master</a:t>
            </a:r>
          </a:p>
          <a:p>
            <a:r>
              <a:rPr lang="en-US"/>
              <a:t>The most important things we skipped are the </a:t>
            </a:r>
            <a:r>
              <a:rPr lang="en-US" i="1"/>
              <a:t>techniques</a:t>
            </a:r>
            <a:r>
              <a:rPr lang="en-US"/>
              <a:t> Prolog programmers use to get the most out of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4C7A-E1E5-204C-89CB-B43D775978EA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Evaluable Predicates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</a:t>
            </a:r>
            <a:r>
              <a:rPr lang="en-US" b="1">
                <a:latin typeface="Courier New" pitchFamily="-110" charset="0"/>
              </a:rPr>
              <a:t>X is Y</a:t>
            </a:r>
            <a:r>
              <a:rPr lang="en-US"/>
              <a:t>, the predicates that appear in </a:t>
            </a:r>
            <a:r>
              <a:rPr lang="en-US" b="1">
                <a:latin typeface="Courier New" pitchFamily="-110" charset="0"/>
              </a:rPr>
              <a:t>Y</a:t>
            </a:r>
            <a:r>
              <a:rPr lang="en-US"/>
              <a:t> have to be </a:t>
            </a:r>
            <a:r>
              <a:rPr lang="en-US" i="1"/>
              <a:t>evaluable predicates</a:t>
            </a:r>
            <a:endParaRPr lang="en-US"/>
          </a:p>
          <a:p>
            <a:r>
              <a:rPr lang="en-US"/>
              <a:t>This includes things like the predefined operators </a:t>
            </a:r>
            <a:r>
              <a:rPr lang="en-US" b="1">
                <a:latin typeface="Courier New" pitchFamily="-110" charset="0"/>
              </a:rPr>
              <a:t>+</a:t>
            </a:r>
            <a:r>
              <a:rPr lang="en-US"/>
              <a:t>, </a:t>
            </a:r>
            <a:r>
              <a:rPr lang="en-US" b="1">
                <a:latin typeface="Courier New" pitchFamily="-110" charset="0"/>
              </a:rPr>
              <a:t>-</a:t>
            </a:r>
            <a:r>
              <a:rPr lang="en-US"/>
              <a:t>, </a:t>
            </a:r>
            <a:r>
              <a:rPr lang="en-US" b="1">
                <a:latin typeface="Courier New" pitchFamily="-110" charset="0"/>
              </a:rPr>
              <a:t>*</a:t>
            </a:r>
            <a:r>
              <a:rPr lang="en-US"/>
              <a:t> and</a:t>
            </a:r>
            <a:r>
              <a:rPr lang="en-US" b="1">
                <a:latin typeface="Courier New" pitchFamily="-110" charset="0"/>
              </a:rPr>
              <a:t> /</a:t>
            </a:r>
          </a:p>
          <a:p>
            <a:r>
              <a:rPr lang="en-US"/>
              <a:t>There are also other predefined evaluable predicates, like </a:t>
            </a:r>
            <a:r>
              <a:rPr lang="en-US" b="1">
                <a:latin typeface="Courier New" pitchFamily="-110" charset="0"/>
              </a:rPr>
              <a:t>abs(Z)</a:t>
            </a:r>
            <a:r>
              <a:rPr lang="en-US"/>
              <a:t> and </a:t>
            </a:r>
            <a:r>
              <a:rPr lang="en-US" b="1">
                <a:latin typeface="Courier New" pitchFamily="-110" charset="0"/>
              </a:rPr>
              <a:t>sqrt(Z)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DCD-A4C2-A84C-BD45-285EE53C305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Values And Integers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9679-259E-EB47-9514-A9F16886E5DE}" type="slidenum">
              <a:rPr lang="en-US"/>
              <a:pPr/>
              <a:t>7</a:t>
            </a:fld>
            <a:endParaRPr lang="en-US"/>
          </a:p>
        </p:txBody>
      </p:sp>
      <p:sp>
        <p:nvSpPr>
          <p:cNvPr id="667652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39624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2000" dirty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 dirty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is 1/2.</a:t>
            </a:r>
            <a:r>
              <a:rPr lang="en-US" sz="2000" dirty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dirty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= </a:t>
            </a:r>
            <a:r>
              <a:rPr lang="en-US" sz="2000" b="1" dirty="0" smtClean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0.5. </a:t>
            </a:r>
            <a:br>
              <a:rPr lang="en-US" sz="2000" b="1" dirty="0" smtClean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smtClean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2000" i="1" dirty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X is 1.0/2.0.</a:t>
            </a:r>
            <a:br>
              <a:rPr lang="en-US" sz="2000" i="1" dirty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= </a:t>
            </a:r>
            <a:r>
              <a:rPr lang="en-US" sz="2000" b="1" dirty="0" smtClean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0.5. </a:t>
            </a:r>
            <a:br>
              <a:rPr lang="en-US" sz="2000" b="1" dirty="0" smtClean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smtClean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2000" i="1" dirty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X is 2/1.</a:t>
            </a:r>
            <a:br>
              <a:rPr lang="en-US" sz="2000" i="1" dirty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= </a:t>
            </a:r>
            <a:r>
              <a:rPr lang="en-US" sz="2000" b="1" dirty="0" smtClean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2. </a:t>
            </a:r>
            <a:br>
              <a:rPr lang="en-US" sz="2000" b="1" dirty="0" smtClean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 smtClean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 dirty="0" smtClean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?-</a:t>
            </a:r>
            <a:r>
              <a:rPr lang="en-US" sz="2000" b="1" i="1" dirty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</a:t>
            </a:r>
            <a:r>
              <a:rPr lang="en-US" sz="2000" i="1" dirty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is 2.0/1.0.</a:t>
            </a:r>
            <a:br>
              <a:rPr lang="en-US" sz="2000" i="1" dirty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 dirty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X = </a:t>
            </a:r>
            <a:r>
              <a:rPr lang="en-US" sz="2000" b="1" dirty="0" smtClean="0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2.0.</a:t>
            </a:r>
            <a:r>
              <a:rPr lang="en-US" sz="2000" b="1" dirty="0" smtClean="0">
                <a:latin typeface="Courier New" pitchFamily="-110" charset="0"/>
              </a:rPr>
              <a:t> </a:t>
            </a:r>
            <a:endParaRPr lang="en-US" sz="2000" b="1" dirty="0">
              <a:latin typeface="Courier New" pitchFamily="-110" charset="0"/>
            </a:endParaRPr>
          </a:p>
        </p:txBody>
      </p:sp>
      <p:sp>
        <p:nvSpPr>
          <p:cNvPr id="667653" name="Text Box 5"/>
          <p:cNvSpPr txBox="1">
            <a:spLocks noChangeArrowheads="1"/>
          </p:cNvSpPr>
          <p:nvPr/>
        </p:nvSpPr>
        <p:spPr bwMode="auto">
          <a:xfrm>
            <a:off x="4953000" y="1600200"/>
            <a:ext cx="38862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There are two numeric types: integer and real.</a:t>
            </a:r>
          </a:p>
          <a:p>
            <a:pPr>
              <a:spcBef>
                <a:spcPct val="50000"/>
              </a:spcBef>
            </a:pPr>
            <a:r>
              <a:rPr lang="en-US" dirty="0"/>
              <a:t>Most of the evaluable predicates are overloaded for all combinations.</a:t>
            </a:r>
          </a:p>
          <a:p>
            <a:pPr>
              <a:spcBef>
                <a:spcPct val="50000"/>
              </a:spcBef>
            </a:pPr>
            <a:r>
              <a:rPr lang="en-US" dirty="0"/>
              <a:t>Prolog is dynamically typed; the types are used at runtime to resolve the overloading.</a:t>
            </a:r>
          </a:p>
          <a:p>
            <a:pPr>
              <a:spcBef>
                <a:spcPct val="50000"/>
              </a:spcBef>
            </a:pPr>
            <a:r>
              <a:rPr lang="en-US" dirty="0"/>
              <a:t>But note that the goal </a:t>
            </a:r>
            <a:r>
              <a:rPr lang="en-US" b="1" dirty="0">
                <a:latin typeface="Courier New" pitchFamily="-110" charset="0"/>
              </a:rPr>
              <a:t>2=2.0</a:t>
            </a:r>
            <a:r>
              <a:rPr lang="en-US" dirty="0"/>
              <a:t> would fail.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Comparisons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Numeric comparison operators: </a:t>
            </a:r>
            <a:br>
              <a:rPr lang="en-US"/>
            </a:br>
            <a:r>
              <a:rPr lang="en-US"/>
              <a:t>	</a:t>
            </a:r>
            <a:r>
              <a:rPr lang="en-US" b="1">
                <a:latin typeface="Courier New" pitchFamily="-110" charset="0"/>
              </a:rPr>
              <a:t>&lt;</a:t>
            </a:r>
            <a:r>
              <a:rPr lang="en-US"/>
              <a:t>, </a:t>
            </a:r>
            <a:r>
              <a:rPr lang="en-US" b="1">
                <a:latin typeface="Courier New" pitchFamily="-110" charset="0"/>
              </a:rPr>
              <a:t>&gt;</a:t>
            </a:r>
            <a:r>
              <a:rPr lang="en-US"/>
              <a:t>, </a:t>
            </a:r>
            <a:r>
              <a:rPr lang="en-US" b="1">
                <a:latin typeface="Courier New" pitchFamily="-110" charset="0"/>
              </a:rPr>
              <a:t>=&lt;</a:t>
            </a:r>
            <a:r>
              <a:rPr lang="en-US"/>
              <a:t>, </a:t>
            </a:r>
            <a:r>
              <a:rPr lang="en-US" b="1">
                <a:latin typeface="Courier New" pitchFamily="-110" charset="0"/>
              </a:rPr>
              <a:t>&gt;=</a:t>
            </a:r>
            <a:r>
              <a:rPr lang="en-US"/>
              <a:t>, </a:t>
            </a:r>
            <a:r>
              <a:rPr lang="en-US" b="1">
                <a:latin typeface="Courier New" pitchFamily="-110" charset="0"/>
              </a:rPr>
              <a:t>=:=</a:t>
            </a:r>
            <a:r>
              <a:rPr lang="en-US"/>
              <a:t>, </a:t>
            </a:r>
            <a:r>
              <a:rPr lang="en-US" b="1">
                <a:latin typeface="Courier New" pitchFamily="-110" charset="0"/>
              </a:rPr>
              <a:t>=\=</a:t>
            </a:r>
          </a:p>
          <a:p>
            <a:r>
              <a:rPr lang="en-US"/>
              <a:t>To solve a numeric comparison goal, Prolog evaluates both sides and compares the results numerically</a:t>
            </a:r>
          </a:p>
          <a:p>
            <a:r>
              <a:rPr lang="en-US"/>
              <a:t>So both sides must be fully instantiated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68C9-2A9E-6C4D-AC5E-B22BA50A54B6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Twenty-Two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2FC7-5BC9-2F4D-89E0-FEFA1CFBA0D0}" type="slidenum">
              <a:rPr lang="en-US"/>
              <a:pPr/>
              <a:t>9</a:t>
            </a:fld>
            <a:endParaRPr lang="en-US"/>
          </a:p>
        </p:txBody>
      </p:sp>
      <p:sp>
        <p:nvSpPr>
          <p:cNvPr id="668676" name="Text Box 4"/>
          <p:cNvSpPr txBox="1">
            <a:spLocks noChangeArrowheads="1"/>
          </p:cNvSpPr>
          <p:nvPr/>
        </p:nvSpPr>
        <p:spPr bwMode="auto">
          <a:xfrm>
            <a:off x="1066800" y="1447800"/>
            <a:ext cx="5105400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1+2 &lt; 1*2.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false.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1&lt;2.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true.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1+2&gt;=1+3.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false.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?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-</a:t>
            </a:r>
            <a:r>
              <a:rPr lang="en-US" sz="2000" i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X is 1-3, Y is 0-2, X =:= Y.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= -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2,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Y = -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2.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6189</TotalTime>
  <Words>5305</Words>
  <Application>Microsoft Macintosh PowerPoint</Application>
  <PresentationFormat>On-screen Show (4:3)</PresentationFormat>
  <Paragraphs>405</Paragraphs>
  <Slides>56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Times New Roman</vt:lpstr>
      <vt:lpstr>Monotype Sorts</vt:lpstr>
      <vt:lpstr>Courier New</vt:lpstr>
      <vt:lpstr>parse trees</vt:lpstr>
      <vt:lpstr>Microsoft Draw 98 Drawing</vt:lpstr>
      <vt:lpstr>A Third Look At Prolog</vt:lpstr>
      <vt:lpstr>Outline</vt:lpstr>
      <vt:lpstr>Unevaluated Terms</vt:lpstr>
      <vt:lpstr>Evaluating Expressions</vt:lpstr>
      <vt:lpstr>Instantiation Is Required</vt:lpstr>
      <vt:lpstr>Evaluable Predicates</vt:lpstr>
      <vt:lpstr>Real Values And Integers</vt:lpstr>
      <vt:lpstr>Comparisons</vt:lpstr>
      <vt:lpstr>Comparisons</vt:lpstr>
      <vt:lpstr>Equalities In Prolog</vt:lpstr>
      <vt:lpstr>Example: mylength</vt:lpstr>
      <vt:lpstr>Counterexample: mylength</vt:lpstr>
      <vt:lpstr>Example: sum</vt:lpstr>
      <vt:lpstr>Example: gcd</vt:lpstr>
      <vt:lpstr>The gcd Predicate At Work</vt:lpstr>
      <vt:lpstr>Cutting Wasted Backtracking</vt:lpstr>
      <vt:lpstr>Example: fact</vt:lpstr>
      <vt:lpstr>Outline</vt:lpstr>
      <vt:lpstr>Problem Space Search</vt:lpstr>
      <vt:lpstr>The Knapsack Problem</vt:lpstr>
      <vt:lpstr>Greedy Methods Do Not Work</vt:lpstr>
      <vt:lpstr>Search</vt:lpstr>
      <vt:lpstr>Representation</vt:lpstr>
      <vt:lpstr>Slide 24</vt:lpstr>
      <vt:lpstr>Slide 25</vt:lpstr>
      <vt:lpstr>Slide 26</vt:lpstr>
      <vt:lpstr>Slide 27</vt:lpstr>
      <vt:lpstr>Slide 28</vt:lpstr>
      <vt:lpstr>Decision And Optimization</vt:lpstr>
      <vt:lpstr>The findall Predicate</vt:lpstr>
      <vt:lpstr>Counting The Solutions</vt:lpstr>
      <vt:lpstr>Collecting The Instances</vt:lpstr>
      <vt:lpstr>Collecting Particular Substitutions</vt:lpstr>
      <vt:lpstr>Slide 34</vt:lpstr>
      <vt:lpstr>Slide 35</vt:lpstr>
      <vt:lpstr>Slide 36</vt:lpstr>
      <vt:lpstr>Slide 37</vt:lpstr>
      <vt:lpstr>Outline</vt:lpstr>
      <vt:lpstr>The 8-Queens Problem</vt:lpstr>
      <vt:lpstr>Representation</vt:lpstr>
      <vt:lpstr>Example</vt:lpstr>
      <vt:lpstr>Slide 42</vt:lpstr>
      <vt:lpstr>Slide 43</vt:lpstr>
      <vt:lpstr>Adequate</vt:lpstr>
      <vt:lpstr>8-Queens Solution</vt:lpstr>
      <vt:lpstr>Example</vt:lpstr>
      <vt:lpstr>Room For Improvement</vt:lpstr>
      <vt:lpstr>An Improvement</vt:lpstr>
      <vt:lpstr>Slide 49</vt:lpstr>
      <vt:lpstr>Slide 50</vt:lpstr>
      <vt:lpstr>Improved 8-Queens Solution</vt:lpstr>
      <vt:lpstr>An Experiment</vt:lpstr>
      <vt:lpstr>Another Experiment</vt:lpstr>
      <vt:lpstr>Outline</vt:lpstr>
      <vt:lpstr>Parts We Skipped</vt:lpstr>
      <vt:lpstr>A Small Language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Third Look At Prolog</dc:title>
  <dc:subject>Textbook, Chapter Twenty-Two</dc:subject>
  <dc:creator>Adam Webber</dc:creator>
  <cp:lastModifiedBy>Adam Webber</cp:lastModifiedBy>
  <cp:revision>90</cp:revision>
  <dcterms:created xsi:type="dcterms:W3CDTF">2010-04-23T00:49:42Z</dcterms:created>
  <dcterms:modified xsi:type="dcterms:W3CDTF">2010-04-23T01:16:33Z</dcterms:modified>
</cp:coreProperties>
</file>