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embeddings/Microsoft_Equation22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Microsoft_Equation8.bin" ContentType="application/vnd.openxmlformats-officedocument.oleObject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embeddings/Microsoft_Equation12.bin" ContentType="application/vnd.openxmlformats-officedocument.oleObject"/>
  <Override PartName="/ppt/embeddings/Microsoft_Equation20.bin" ContentType="application/vnd.openxmlformats-officedocument.oleObject"/>
  <Override PartName="/ppt/embeddings/Microsoft_Equation19.bin" ContentType="application/vnd.openxmlformats-officedocument.oleObject"/>
  <Override PartName="/ppt/embeddings/Microsoft_Equation11.bin" ContentType="application/vnd.openxmlformats-officedocument.oleObject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embeddings/Microsoft_Equation5.bin" ContentType="application/vnd.openxmlformats-officedocument.oleObject"/>
  <Default Extension="pict" ContentType="image/pi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embeddings/Microsoft_Equation18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embeddings/Microsoft_Equation3.bin" ContentType="application/vnd.openxmlformats-officedocument.oleObject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theme/theme2.xml" ContentType="application/vnd.openxmlformats-officedocument.theme+xml"/>
  <Override PartName="/ppt/embeddings/Microsoft_Equation15.bin" ContentType="application/vnd.openxmlformats-officedocument.oleObject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embeddings/Microsoft_Equation16.bin" ContentType="application/vnd.openxmlformats-officedocument.oleObject"/>
  <Default Extension="xml" ContentType="application/xml"/>
  <Override PartName="/ppt/embeddings/Microsoft_Equation14.bin" ContentType="application/vnd.openxmlformats-officedocument.oleObject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embeddings/Microsoft_Equation10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embeddings/Microsoft_Equation7.bin" ContentType="application/vnd.openxmlformats-officedocument.oleObject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13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embeddings/Microsoft_Equation9.bin" ContentType="application/vnd.openxmlformats-officedocument.oleObject"/>
  <Override PartName="/ppt/slides/slide15.xml" ContentType="application/vnd.openxmlformats-officedocument.presentationml.slide+xml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embeddings/Microsoft_Equation17.bin" ContentType="application/vnd.openxmlformats-officedocument.oleObject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Microsoft_Equation21.bin" ContentType="application/vnd.openxmlformats-officedocument.oleObject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257" r:id="rId4"/>
    <p:sldId id="262" r:id="rId5"/>
    <p:sldId id="258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85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5844" autoAdjust="0"/>
    <p:restoredTop sz="92235" autoAdjust="0"/>
  </p:normalViewPr>
  <p:slideViewPr>
    <p:cSldViewPr>
      <p:cViewPr varScale="1">
        <p:scale>
          <a:sx n="109" d="100"/>
          <a:sy n="109" d="100"/>
        </p:scale>
        <p:origin x="-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viewProps" Target="viewProps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tableStyles" Target="tableStyle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theme" Target="theme/theme1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ict"/><Relationship Id="rId1" Type="http://schemas.openxmlformats.org/officeDocument/2006/relationships/image" Target="../media/image6.pict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ict"/><Relationship Id="rId1" Type="http://schemas.openxmlformats.org/officeDocument/2006/relationships/image" Target="../media/image8.pict"/><Relationship Id="rId2" Type="http://schemas.openxmlformats.org/officeDocument/2006/relationships/image" Target="../media/image9.pict"/><Relationship Id="rId3" Type="http://schemas.openxmlformats.org/officeDocument/2006/relationships/image" Target="../media/image10.pict"/><Relationship Id="rId5" Type="http://schemas.openxmlformats.org/officeDocument/2006/relationships/image" Target="../media/image12.pict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ict"/><Relationship Id="rId5" Type="http://schemas.openxmlformats.org/officeDocument/2006/relationships/image" Target="../media/image12.pict"/><Relationship Id="rId7" Type="http://schemas.openxmlformats.org/officeDocument/2006/relationships/image" Target="../media/image17.pict"/><Relationship Id="rId1" Type="http://schemas.openxmlformats.org/officeDocument/2006/relationships/image" Target="../media/image8.pict"/><Relationship Id="rId2" Type="http://schemas.openxmlformats.org/officeDocument/2006/relationships/image" Target="../media/image15.pict"/><Relationship Id="rId3" Type="http://schemas.openxmlformats.org/officeDocument/2006/relationships/image" Target="../media/image10.pict"/><Relationship Id="rId6" Type="http://schemas.openxmlformats.org/officeDocument/2006/relationships/image" Target="../media/image16.pict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ict"/><Relationship Id="rId1" Type="http://schemas.openxmlformats.org/officeDocument/2006/relationships/image" Target="../media/image18.pict"/><Relationship Id="rId2" Type="http://schemas.openxmlformats.org/officeDocument/2006/relationships/image" Target="../media/image19.pict"/><Relationship Id="rId3" Type="http://schemas.openxmlformats.org/officeDocument/2006/relationships/image" Target="../media/image1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6658D40-61C2-A64F-80A6-4A0ACF3A77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4F3007E-9022-E648-9BD9-02943CC9E5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213D8-3492-1245-9564-1A9A86A0D5D5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A152586-D81F-5A4A-8281-0A51ABA47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FF83A8-5A29-DA43-939D-21CCBCD76E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745632-2A69-8047-8DD1-5C88292E7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431A2D-4DFF-AD43-B75B-4E595ACE0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08EB2F-48DF-9E43-9DDD-0A267FCAF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5A7661-B9E1-F644-9081-97D994003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BA21D8-F128-904C-966C-144AC740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6C8F80-F878-524A-B521-BF825F4B3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B0FB52-68EB-FA43-A307-0271BEDEB0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BFB393-32D1-1342-B2E9-7FF3F1F56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53E280-3598-0546-B7A0-9D32ECFEF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ED7D04-A48E-F240-BD43-4439CE0956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6.bin"/><Relationship Id="rId5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9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Relationship Id="rId6" Type="http://schemas.openxmlformats.org/officeDocument/2006/relationships/oleObject" Target="../embeddings/Microsoft_Equation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17.bin"/><Relationship Id="rId4" Type="http://schemas.openxmlformats.org/officeDocument/2006/relationships/oleObject" Target="../embeddings/Microsoft_Equation13.bin"/><Relationship Id="rId5" Type="http://schemas.openxmlformats.org/officeDocument/2006/relationships/oleObject" Target="../embeddings/Microsoft_Equation14.bin"/><Relationship Id="rId7" Type="http://schemas.openxmlformats.org/officeDocument/2006/relationships/oleObject" Target="../embeddings/Microsoft_Equation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18.bin"/><Relationship Id="rId3" Type="http://schemas.openxmlformats.org/officeDocument/2006/relationships/oleObject" Target="../embeddings/Microsoft_Equation12.bin"/><Relationship Id="rId6" Type="http://schemas.openxmlformats.org/officeDocument/2006/relationships/oleObject" Target="../embeddings/Microsoft_Equation15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22.bin"/><Relationship Id="rId4" Type="http://schemas.openxmlformats.org/officeDocument/2006/relationships/oleObject" Target="../embeddings/Microsoft_Equation2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9.bin"/><Relationship Id="rId5" Type="http://schemas.openxmlformats.org/officeDocument/2006/relationships/oleObject" Target="../embeddings/Microsoft_Equation2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Formal Semantics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53156A7-2C69-5047-8C69-9D630E9888C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E68E-6E02-994C-BFC6-637E607C428F}" type="slidenum">
              <a:rPr lang="en-US"/>
              <a:pPr/>
              <a:t>10</a:t>
            </a:fld>
            <a:endParaRPr lang="en-US"/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762000" y="685800"/>
            <a:ext cx="81534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val1(const(1),X)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val1(plus(const(1),const(2)),X).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(plus(const(1),times(const(2),const(3))),X).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7.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value of a constant?</a:t>
            </a:r>
          </a:p>
          <a:p>
            <a:pPr lvl="1"/>
            <a:r>
              <a:rPr lang="en-US"/>
              <a:t>Interpreter says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val1(const(X),X).</a:t>
            </a:r>
            <a:r>
              <a:rPr lang="en-US" b="1">
                <a:latin typeface="Courier New" pitchFamily="-110" charset="0"/>
              </a:rPr>
              <a:t> </a:t>
            </a:r>
          </a:p>
          <a:p>
            <a:pPr lvl="1"/>
            <a:r>
              <a:rPr lang="en-US"/>
              <a:t>This means that the value of a constant in Language One is whatever the value of that same constant is </a:t>
            </a:r>
            <a:r>
              <a:rPr lang="en-US" i="1"/>
              <a:t>in Prolog</a:t>
            </a:r>
          </a:p>
          <a:p>
            <a:pPr lvl="1"/>
            <a:r>
              <a:rPr lang="en-US"/>
              <a:t>Unfortunately, different implementations of Prolog handle this differently</a:t>
            </a:r>
            <a:endParaRPr lang="en-US" b="1">
              <a:latin typeface="Courier New" pitchFamily="-11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881-E59B-2C44-AFB3-C81C1FE4A57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 dirty="0"/>
              <a:t>Value Of A Constant</a:t>
            </a:r>
          </a:p>
        </p:txBody>
      </p:sp>
      <p:sp>
        <p:nvSpPr>
          <p:cNvPr id="67482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48006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Some Prologs treat </a:t>
            </a:r>
            <a:r>
              <a:rPr lang="en-US" dirty="0"/>
              <a:t>values greater than 2</a:t>
            </a:r>
            <a:r>
              <a:rPr lang="en-US" baseline="30000" dirty="0"/>
              <a:t>31</a:t>
            </a:r>
            <a:r>
              <a:rPr lang="en-US" dirty="0"/>
              <a:t>-1 as floating-point </a:t>
            </a:r>
            <a:r>
              <a:rPr lang="en-US" dirty="0" smtClean="0"/>
              <a:t>constants; others don’t</a:t>
            </a:r>
          </a:p>
          <a:p>
            <a:pPr>
              <a:lnSpc>
                <a:spcPct val="90000"/>
              </a:lnSpc>
            </a:pPr>
            <a:r>
              <a:rPr lang="en-US" dirty="0"/>
              <a:t>Did we mean Language One to do this?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A48B-B62A-944C-A9EB-C0D424AF60AF}" type="slidenum">
              <a:rPr lang="en-US"/>
              <a:pPr/>
              <a:t>12</a:t>
            </a:fld>
            <a:endParaRPr lang="en-US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914400" y="1143000"/>
            <a:ext cx="75438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val1(const(2147483647),X)</a:t>
            </a:r>
            <a:r>
              <a:rPr lang="en-US" sz="2000" i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2147483647.</a:t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val1(const(2147483648),X)</a:t>
            </a:r>
            <a:r>
              <a:rPr lang="en-US" sz="2000" i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2.14748e+009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14400" y="3048000"/>
            <a:ext cx="75438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val1(const(2147483647),X)</a:t>
            </a:r>
            <a:r>
              <a:rPr lang="en-US" sz="2000" i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2147483647.</a:t>
            </a:r>
            <a:b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val1(const(2147483648),X)</a:t>
            </a:r>
            <a:r>
              <a:rPr lang="en-US" sz="2000" i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2147483648.</a:t>
            </a:r>
            <a:endParaRPr lang="en-US" sz="2000" b="1" dirty="0">
              <a:solidFill>
                <a:srgbClr val="008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Of A Sum</a:t>
            </a:r>
          </a:p>
        </p:txBody>
      </p:sp>
      <p:sp>
        <p:nvSpPr>
          <p:cNvPr id="676868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46482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Some Prologs </a:t>
            </a:r>
            <a:r>
              <a:rPr lang="en-US" dirty="0"/>
              <a:t>expresses sums greater than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31</a:t>
            </a:r>
            <a:r>
              <a:rPr lang="en-US" dirty="0"/>
              <a:t>-1 as floating-point </a:t>
            </a:r>
            <a:r>
              <a:rPr lang="en-US" dirty="0" smtClean="0"/>
              <a:t>results; others don’t</a:t>
            </a:r>
          </a:p>
          <a:p>
            <a:pPr>
              <a:lnSpc>
                <a:spcPct val="90000"/>
              </a:lnSpc>
            </a:pPr>
            <a:r>
              <a:rPr lang="en-US" dirty="0"/>
              <a:t>Did we mean Language One to do this?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BCBD-53F2-1F43-B513-D5C87BAE9C78}" type="slidenum">
              <a:rPr lang="en-US"/>
              <a:pPr/>
              <a:t>13</a:t>
            </a:fld>
            <a:endParaRPr lang="en-US"/>
          </a:p>
        </p:txBody>
      </p:sp>
      <p:sp>
        <p:nvSpPr>
          <p:cNvPr id="676866" name="Text Box 2"/>
          <p:cNvSpPr txBox="1">
            <a:spLocks noChangeArrowheads="1"/>
          </p:cNvSpPr>
          <p:nvPr/>
        </p:nvSpPr>
        <p:spPr bwMode="auto">
          <a:xfrm>
            <a:off x="914400" y="1730514"/>
            <a:ext cx="7543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</a:t>
            </a:r>
            <a:r>
              <a:rPr lang="en-US" sz="2000" b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-</a:t>
            </a:r>
            <a:r>
              <a:rPr lang="en-US" sz="2000" i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val(plus(const(2147483647),const(1)),X).</a:t>
            </a:r>
            <a:r>
              <a:rPr lang="en-US" sz="2000" i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i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= 2.14748e+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009</a:t>
            </a:r>
            <a:r>
              <a:rPr lang="en-US" sz="2000" b="1" dirty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14400" y="3025914"/>
            <a:ext cx="7543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</a:t>
            </a:r>
            <a:r>
              <a:rPr lang="en-US" sz="2000" b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-</a:t>
            </a:r>
            <a:r>
              <a:rPr lang="en-US" sz="2000" i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val(plus(const(2147483647),const(1)),X).</a:t>
            </a:r>
            <a:r>
              <a:rPr lang="en-US" sz="2000" i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i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</a:t>
            </a:r>
            <a:r>
              <a:rPr lang="en-US" sz="2000" b="1" dirty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=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2147483648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endParaRPr lang="en-US" sz="2000" b="1" dirty="0">
              <a:solidFill>
                <a:srgbClr val="008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Semantics By Interpreter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>
                <a:latin typeface="Courier New" pitchFamily="-110" charset="0"/>
              </a:rPr>
              <a:t>val1</a:t>
            </a:r>
            <a:r>
              <a:rPr lang="en-US" dirty="0"/>
              <a:t> is not satisfactory as a definition of the semantics of Language One</a:t>
            </a:r>
          </a:p>
          <a:p>
            <a:r>
              <a:rPr lang="en-US" dirty="0">
                <a:ea typeface="Times New Roman" pitchFamily="-110" charset="0"/>
                <a:cs typeface="Times New Roman" pitchFamily="-110" charset="0"/>
              </a:rPr>
              <a:t>“Language One programs behave the way this interpreter says they behave, </a:t>
            </a:r>
            <a:r>
              <a:rPr lang="en-US" i="1" dirty="0">
                <a:ea typeface="Times New Roman" pitchFamily="-110" charset="0"/>
                <a:cs typeface="Times New Roman" pitchFamily="-110" charset="0"/>
              </a:rPr>
              <a:t>running under this implementation of Prolog on this computer system</a:t>
            </a:r>
            <a:r>
              <a:rPr lang="en-US" dirty="0">
                <a:ea typeface="Times New Roman" pitchFamily="-110" charset="0"/>
                <a:cs typeface="Times New Roman" pitchFamily="-110" charset="0"/>
              </a:rPr>
              <a:t>”</a:t>
            </a:r>
          </a:p>
          <a:p>
            <a:r>
              <a:rPr lang="en-US" dirty="0">
                <a:ea typeface="Times New Roman" pitchFamily="-110" charset="0"/>
                <a:cs typeface="Times New Roman" pitchFamily="-110" charset="0"/>
              </a:rPr>
              <a:t>We need something more abstract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A7BA-8EA9-184A-A20B-80F7022679B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Semantics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formal notation we can use to capture the same basic proof rules in </a:t>
            </a:r>
            <a:r>
              <a:rPr lang="en-US" b="1">
                <a:latin typeface="Courier New" pitchFamily="-110" charset="0"/>
              </a:rPr>
              <a:t>val1</a:t>
            </a:r>
          </a:p>
          <a:p>
            <a:pPr>
              <a:lnSpc>
                <a:spcPct val="90000"/>
              </a:lnSpc>
            </a:pPr>
            <a:r>
              <a:rPr lang="en-US"/>
              <a:t>We are trying to define the relation between an AST and the result of evaluating it</a:t>
            </a:r>
          </a:p>
          <a:p>
            <a:pPr>
              <a:lnSpc>
                <a:spcPct val="90000"/>
              </a:lnSpc>
            </a:pPr>
            <a:r>
              <a:rPr lang="en-US"/>
              <a:t>We will use the symbol </a:t>
            </a:r>
            <a:r>
              <a:rPr lang="en-US">
                <a:sym typeface="Symbol" pitchFamily="-110" charset="2"/>
              </a:rPr>
              <a:t> for this relation, writing </a:t>
            </a:r>
            <a:r>
              <a:rPr lang="en-US" i="1">
                <a:sym typeface="Symbol" pitchFamily="-110" charset="2"/>
              </a:rPr>
              <a:t>E</a:t>
            </a:r>
            <a:r>
              <a:rPr lang="en-US">
                <a:sym typeface="Symbol" pitchFamily="-110" charset="2"/>
              </a:rPr>
              <a:t>  </a:t>
            </a:r>
            <a:r>
              <a:rPr lang="en-US" i="1">
                <a:sym typeface="Symbol" pitchFamily="-110" charset="2"/>
              </a:rPr>
              <a:t>v </a:t>
            </a:r>
            <a:r>
              <a:rPr lang="en-US">
                <a:sym typeface="Symbol" pitchFamily="-110" charset="2"/>
              </a:rPr>
              <a:t>to mean that the AST </a:t>
            </a:r>
            <a:r>
              <a:rPr lang="en-US" i="1">
                <a:sym typeface="Symbol" pitchFamily="-110" charset="2"/>
              </a:rPr>
              <a:t>E</a:t>
            </a:r>
            <a:r>
              <a:rPr lang="en-US">
                <a:sym typeface="Symbol" pitchFamily="-110" charset="2"/>
              </a:rPr>
              <a:t> evaluates to the value </a:t>
            </a:r>
            <a:r>
              <a:rPr lang="en-US" i="1">
                <a:sym typeface="Symbol" pitchFamily="-110" charset="2"/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-110" charset="2"/>
              </a:rPr>
              <a:t>For example, our semantics should establish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times(const(2),const(3))</a:t>
            </a:r>
            <a:r>
              <a:rPr lang="en-US">
                <a:ea typeface="Times New Roman" pitchFamily="-110" charset="0"/>
                <a:cs typeface="Times New Roman" pitchFamily="-110" charset="0"/>
                <a:sym typeface="Symbol" pitchFamily="-110" charset="2"/>
              </a:rPr>
              <a:t>→ 6</a:t>
            </a:r>
            <a:r>
              <a:rPr lang="en-US">
                <a:sym typeface="Symbol" pitchFamily="-110" charset="2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446-6D8E-ED4A-80F7-B47CC078056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-110" charset="2"/>
              </a:rPr>
              <a:t>A Rule In Natural Semantics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76600"/>
            <a:ext cx="7772400" cy="1219200"/>
          </a:xfrm>
        </p:spPr>
        <p:txBody>
          <a:bodyPr/>
          <a:lstStyle/>
          <a:p>
            <a:r>
              <a:rPr lang="en-US"/>
              <a:t>Conditions above the line, conclusion below</a:t>
            </a:r>
          </a:p>
          <a:p>
            <a:r>
              <a:rPr lang="en-US"/>
              <a:t>The same idea as our Prolog rule: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0CAF-41E7-564F-B15F-09C78282BB57}" type="slidenum">
              <a:rPr lang="en-US"/>
              <a:pPr/>
              <a:t>16</a:t>
            </a:fld>
            <a:endParaRPr lang="en-US"/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380523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7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108325" cy="868363"/>
          </a:xfrm>
          <a:prstGeom prst="rect">
            <a:avLst/>
          </a:prstGeom>
          <a:noFill/>
        </p:spPr>
      </p:pic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2057400" y="4648200"/>
            <a:ext cx="5791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val1(times(X,Y),Value)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val1(X,XValue),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val1(Y,YValue),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Value is XValue * YValue.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001000" cy="1104900"/>
          </a:xfrm>
        </p:spPr>
        <p:txBody>
          <a:bodyPr/>
          <a:lstStyle/>
          <a:p>
            <a:r>
              <a:rPr lang="en-US"/>
              <a:t>Language One, Natural Semantics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648200"/>
            <a:ext cx="77724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Of course, this still needs definitions for </a:t>
            </a:r>
            <a:br>
              <a:rPr lang="en-US"/>
            </a:br>
            <a:r>
              <a:rPr lang="en-US"/>
              <a:t>+, 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× and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eval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, but at least it won’t accidentally use Prolog’s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9598-263F-F741-AFD6-F4DD71A488A5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680966" name="Object 6"/>
          <p:cNvGraphicFramePr>
            <a:graphicFrameLocks noChangeAspect="1"/>
          </p:cNvGraphicFramePr>
          <p:nvPr/>
        </p:nvGraphicFramePr>
        <p:xfrm>
          <a:off x="914400" y="1371600"/>
          <a:ext cx="2944813" cy="863600"/>
        </p:xfrm>
        <a:graphic>
          <a:graphicData uri="http://schemas.openxmlformats.org/presentationml/2006/ole">
            <p:oleObj spid="_x0000_s680966" r:id="rId3" imgW="1473200" imgH="431800" progId="Equation.3">
              <p:embed/>
            </p:oleObj>
          </a:graphicData>
        </a:graphic>
      </p:graphicFrame>
      <p:pic>
        <p:nvPicPr>
          <p:cNvPr id="6809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559050"/>
            <a:ext cx="3089275" cy="863600"/>
          </a:xfrm>
          <a:prstGeom prst="rect">
            <a:avLst/>
          </a:prstGeom>
          <a:noFill/>
        </p:spPr>
      </p:pic>
      <p:graphicFrame>
        <p:nvGraphicFramePr>
          <p:cNvPr id="680964" name="Object 4"/>
          <p:cNvGraphicFramePr>
            <a:graphicFrameLocks noChangeAspect="1"/>
          </p:cNvGraphicFramePr>
          <p:nvPr/>
        </p:nvGraphicFramePr>
        <p:xfrm>
          <a:off x="914400" y="3746500"/>
          <a:ext cx="2665413" cy="431800"/>
        </p:xfrm>
        <a:graphic>
          <a:graphicData uri="http://schemas.openxmlformats.org/presentationml/2006/ole">
            <p:oleObj spid="_x0000_s680964" r:id="rId5" imgW="1333500" imgH="215900" progId="Equation.3">
              <p:embed/>
            </p:oleObj>
          </a:graphicData>
        </a:graphic>
      </p:graphicFrame>
      <p:sp>
        <p:nvSpPr>
          <p:cNvPr id="680974" name="Text Box 14"/>
          <p:cNvSpPr txBox="1">
            <a:spLocks noChangeArrowheads="1"/>
          </p:cNvSpPr>
          <p:nvPr/>
        </p:nvSpPr>
        <p:spPr bwMode="auto">
          <a:xfrm>
            <a:off x="4495800" y="1419225"/>
            <a:ext cx="4419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val1(plus(X,Y),Value) :-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val1(X,XValue),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val1(Y,YValue),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Value is XValue + YValue.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val1(times(X,Y),Value)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val1(X,XValue),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val1(Y,YValue),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Value is XValue * YValue.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val1(const(X),X).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Semantics, Note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95800"/>
          </a:xfrm>
        </p:spPr>
        <p:txBody>
          <a:bodyPr/>
          <a:lstStyle/>
          <a:p>
            <a:r>
              <a:rPr lang="en-US" dirty="0"/>
              <a:t>There may be more than one rule for a particular kind of AST node</a:t>
            </a:r>
          </a:p>
          <a:p>
            <a:r>
              <a:rPr lang="en-US" dirty="0"/>
              <a:t>For instance, for an ML-style if-then-else we might use something like this: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4095-513D-8F4E-BD45-F7FC7DFCB28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391001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81988" name="Object 4"/>
          <p:cNvGraphicFramePr>
            <a:graphicFrameLocks noChangeAspect="1"/>
          </p:cNvGraphicFramePr>
          <p:nvPr/>
        </p:nvGraphicFramePr>
        <p:xfrm>
          <a:off x="2273300" y="3975100"/>
          <a:ext cx="2703513" cy="841375"/>
        </p:xfrm>
        <a:graphic>
          <a:graphicData uri="http://schemas.openxmlformats.org/presentationml/2006/ole">
            <p:oleObj spid="_x0000_s681988" name="Equation" r:id="rId3" imgW="1333500" imgH="419100" progId="Equation.3">
              <p:embed/>
            </p:oleObj>
          </a:graphicData>
        </a:graphic>
      </p:graphicFrame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3876675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81990" name="Object 6"/>
          <p:cNvGraphicFramePr>
            <a:graphicFrameLocks noChangeAspect="1"/>
          </p:cNvGraphicFramePr>
          <p:nvPr/>
        </p:nvGraphicFramePr>
        <p:xfrm>
          <a:off x="2273300" y="5194300"/>
          <a:ext cx="2832100" cy="839788"/>
        </p:xfrm>
        <a:graphic>
          <a:graphicData uri="http://schemas.openxmlformats.org/presentationml/2006/ole">
            <p:oleObj spid="_x0000_s681990" name="Equation" r:id="rId4" imgW="13970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/>
              <a:t>Natural semantics and Prolog interpreters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Language One</a:t>
            </a:r>
          </a:p>
          <a:p>
            <a:pPr lvl="1"/>
            <a:r>
              <a:rPr lang="en-US"/>
              <a:t>Language Two: adding variables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Language Three: adding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6329-3635-A841-9CFC-25309B84DBEF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Semantics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At the beginning of the book we saw formal definitions of syntax with BNF</a:t>
            </a:r>
          </a:p>
          <a:p>
            <a:pPr>
              <a:lnSpc>
                <a:spcPct val="90000"/>
              </a:lnSpc>
            </a:pPr>
            <a:r>
              <a:rPr lang="en-US"/>
              <a:t>And how to make a BNF that generates correct parse trees: “where syntax meets semantics”</a:t>
            </a:r>
          </a:p>
          <a:p>
            <a:pPr>
              <a:lnSpc>
                <a:spcPct val="90000"/>
              </a:lnSpc>
            </a:pPr>
            <a:r>
              <a:rPr lang="en-US"/>
              <a:t>We saw how parse trees can be simplified into abstract syntax trees (AST’s)</a:t>
            </a:r>
          </a:p>
          <a:p>
            <a:pPr>
              <a:lnSpc>
                <a:spcPct val="90000"/>
              </a:lnSpc>
            </a:pPr>
            <a:r>
              <a:rPr lang="en-US"/>
              <a:t>Now… the rest of the story: formal definitions of programming language semantics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41BE-A58D-3440-9E58-5485933B7AC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Language Two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That one was too easy!</a:t>
            </a:r>
          </a:p>
          <a:p>
            <a:r>
              <a:rPr lang="en-US"/>
              <a:t>To make it a little harder, let’s add:</a:t>
            </a:r>
          </a:p>
          <a:p>
            <a:pPr lvl="1"/>
            <a:r>
              <a:rPr lang="en-US"/>
              <a:t>Variables</a:t>
            </a:r>
          </a:p>
          <a:p>
            <a:pPr lvl="1"/>
            <a:r>
              <a:rPr lang="en-US"/>
              <a:t>An ML-style </a:t>
            </a:r>
            <a:r>
              <a:rPr lang="en-US" b="1">
                <a:latin typeface="Courier New" pitchFamily="-110" charset="0"/>
              </a:rPr>
              <a:t>let</a:t>
            </a:r>
            <a:r>
              <a:rPr lang="en-US"/>
              <a:t> expression for defining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82E9-DD61-344F-B460-A3C57E25BA7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971800"/>
            <a:ext cx="7772400" cy="3048000"/>
          </a:xfrm>
        </p:spPr>
        <p:txBody>
          <a:bodyPr/>
          <a:lstStyle/>
          <a:p>
            <a:r>
              <a:rPr lang="en-US"/>
              <a:t>(A subset of ML expressions)</a:t>
            </a:r>
          </a:p>
          <a:p>
            <a:r>
              <a:rPr lang="en-US"/>
              <a:t>This grammar is unambiguous</a:t>
            </a:r>
          </a:p>
          <a:p>
            <a:r>
              <a:rPr lang="en-US"/>
              <a:t>A sample Language Two expression:</a:t>
            </a:r>
            <a:br>
              <a:rPr lang="en-US"/>
            </a:br>
            <a:r>
              <a:rPr lang="en-US"/>
              <a:t>	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let val y = 3 in y*y end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AFF-34CA-6340-8F15-3CCAD96D409F}" type="slidenum">
              <a:rPr lang="en-US"/>
              <a:pPr/>
              <a:t>21</a:t>
            </a:fld>
            <a:endParaRPr lang="en-US"/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7467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+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let val 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variable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end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|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variable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constant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r>
              <a:rPr lang="en-US"/>
              <a:t>Two more kinds of AST nodes:</a:t>
            </a:r>
          </a:p>
          <a:p>
            <a:pPr lvl="1"/>
            <a:r>
              <a:rPr lang="en-US" b="1">
                <a:latin typeface="Courier New" pitchFamily="-110" charset="0"/>
              </a:rPr>
              <a:t>var(X)</a:t>
            </a:r>
            <a:r>
              <a:rPr lang="en-US"/>
              <a:t> for a reference to a variable </a:t>
            </a:r>
            <a:r>
              <a:rPr lang="en-US" b="1">
                <a:latin typeface="Courier New" pitchFamily="-110" charset="0"/>
              </a:rPr>
              <a:t>X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let(X,Exp1,Exp2)</a:t>
            </a:r>
            <a:r>
              <a:rPr lang="en-US"/>
              <a:t> for a </a:t>
            </a:r>
            <a:r>
              <a:rPr lang="en-US" b="1">
                <a:latin typeface="Courier New" pitchFamily="-110" charset="0"/>
              </a:rPr>
              <a:t>let</a:t>
            </a:r>
            <a:r>
              <a:rPr lang="en-US"/>
              <a:t> expression that evaluates </a:t>
            </a:r>
            <a:r>
              <a:rPr lang="en-US" b="1">
                <a:latin typeface="Courier New" pitchFamily="-110" charset="0"/>
              </a:rPr>
              <a:t>Exp2</a:t>
            </a:r>
            <a:r>
              <a:rPr lang="en-US"/>
              <a:t> in an environment where the variable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 is bound to the value of </a:t>
            </a:r>
            <a:r>
              <a:rPr lang="en-US" b="1">
                <a:latin typeface="Courier New" pitchFamily="-110" charset="0"/>
              </a:rPr>
              <a:t>Exp1</a:t>
            </a:r>
          </a:p>
          <a:p>
            <a:r>
              <a:rPr lang="en-US"/>
              <a:t>So for the Language Two program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let val y = 3 in y*y end</a:t>
            </a:r>
            <a:b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>
                <a:ea typeface="Times New Roman" pitchFamily="-110" charset="0"/>
                <a:cs typeface="Times New Roman" pitchFamily="-110" charset="0"/>
              </a:rPr>
              <a:t>we have this AST:</a:t>
            </a:r>
            <a:r>
              <a:rPr lang="en-US"/>
              <a:t> 	</a:t>
            </a:r>
            <a:r>
              <a:rPr lang="en-US" sz="24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let(y,const(3),times(var(y),var(y)))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640-DB3C-5B42-A3F6-7CDEC055425B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Contexts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/>
              <a:t>A representation for contexts: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bind(Variable,Value)</a:t>
            </a:r>
            <a:r>
              <a:rPr lang="en-US"/>
              <a:t> = the binding from </a:t>
            </a:r>
            <a:r>
              <a:rPr lang="en-US" b="1">
                <a:latin typeface="Courier New" pitchFamily="-110" charset="0"/>
              </a:rPr>
              <a:t>Variable</a:t>
            </a:r>
            <a:r>
              <a:rPr lang="en-US"/>
              <a:t> to </a:t>
            </a:r>
            <a:r>
              <a:rPr lang="en-US" b="1">
                <a:latin typeface="Courier New" pitchFamily="-110" charset="0"/>
              </a:rPr>
              <a:t>Value</a:t>
            </a:r>
          </a:p>
          <a:p>
            <a:pPr lvl="1"/>
            <a:r>
              <a:rPr lang="en-US"/>
              <a:t>A context is a list of zero or more </a:t>
            </a:r>
            <a:r>
              <a:rPr lang="en-US" b="1">
                <a:latin typeface="Courier New" pitchFamily="-110" charset="0"/>
              </a:rPr>
              <a:t>bind</a:t>
            </a:r>
            <a:r>
              <a:rPr lang="en-US"/>
              <a:t> terms</a:t>
            </a:r>
            <a:endParaRPr lang="en-US" b="1">
              <a:latin typeface="Courier New" pitchFamily="-110" charset="0"/>
            </a:endParaRPr>
          </a:p>
          <a:p>
            <a:r>
              <a:rPr lang="en-US"/>
              <a:t>For example:</a:t>
            </a:r>
          </a:p>
          <a:p>
            <a:pPr lvl="1"/>
            <a:r>
              <a:rPr lang="en-US"/>
              <a:t>The context in which </a:t>
            </a:r>
            <a:r>
              <a:rPr lang="en-US" b="1">
                <a:latin typeface="Courier New" pitchFamily="-110" charset="0"/>
              </a:rPr>
              <a:t>y</a:t>
            </a:r>
            <a:r>
              <a:rPr lang="en-US"/>
              <a:t> is bound to 3 could be </a:t>
            </a:r>
            <a:r>
              <a:rPr lang="en-US" b="1">
                <a:latin typeface="Courier New" pitchFamily="-110" charset="0"/>
              </a:rPr>
              <a:t>[bind(y,3)]</a:t>
            </a:r>
          </a:p>
          <a:p>
            <a:pPr lvl="1"/>
            <a:r>
              <a:rPr lang="en-US"/>
              <a:t>The context in which both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 and </a:t>
            </a:r>
            <a:r>
              <a:rPr lang="en-US" b="1">
                <a:latin typeface="Courier New" pitchFamily="-110" charset="0"/>
              </a:rPr>
              <a:t>y</a:t>
            </a:r>
            <a:r>
              <a:rPr lang="en-US"/>
              <a:t> are bound </a:t>
            </a:r>
            <a:br>
              <a:rPr lang="en-US"/>
            </a:br>
            <a:r>
              <a:rPr lang="en-US"/>
              <a:t>to 3 could be </a:t>
            </a:r>
            <a:r>
              <a:rPr lang="en-US" b="1">
                <a:latin typeface="Courier New" pitchFamily="-110" charset="0"/>
              </a:rPr>
              <a:t>[bind(x,3),bind(y,3)]</a:t>
            </a:r>
            <a:r>
              <a:rPr lang="en-US"/>
              <a:t> </a:t>
            </a:r>
            <a:endParaRPr lang="en-US" b="1">
              <a:latin typeface="Courier New" pitchFamily="-11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BD-5280-C14F-A4C4-8BD0D471AF31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A Binding</a:t>
            </a:r>
          </a:p>
        </p:txBody>
      </p:sp>
      <p:sp>
        <p:nvSpPr>
          <p:cNvPr id="68813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33528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Looks up a binding in a context</a:t>
            </a:r>
          </a:p>
          <a:p>
            <a:pPr>
              <a:lnSpc>
                <a:spcPct val="90000"/>
              </a:lnSpc>
            </a:pPr>
            <a:r>
              <a:rPr lang="en-US"/>
              <a:t>Finds the most recent binding for a given variable, if more than one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74C-4454-6942-9476-135A98364998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458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lookup(Variable,[bind(Variable,Value)|_],Value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 :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-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!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lookup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(VarX,[_|Rest],Value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 :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-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lookup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(VarX,Rest,Value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077200" cy="1104900"/>
          </a:xfrm>
        </p:spPr>
        <p:txBody>
          <a:bodyPr/>
          <a:lstStyle/>
          <a:p>
            <a:r>
              <a:rPr lang="en-US"/>
              <a:t>Language Two: Prolog Interpreter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3A8-3ACB-254E-94A9-5E05C4F62177}" type="slidenum">
              <a:rPr lang="en-US"/>
              <a:pPr/>
              <a:t>25</a:t>
            </a:fld>
            <a:endParaRPr lang="en-US"/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838200" y="1431925"/>
            <a:ext cx="7924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val2(plus(X,Y),Context,Value)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val2(X,Context,XValue),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val2(Y,Context,YValue),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Value is XValue + YValue.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val2(times(X,Y),Context,Value)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val2(X,Context,XValue),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val2(Y,Context,YValue),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Value is XValue * YValue.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val2(const(X),_,X).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val2(var(X),Context,Value)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lookup(X,Context,Value).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val2(let(X,Exp1,Exp2),Context,Value2)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val2(Exp1,Context,Value1),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val2(Exp2,[bind(X,Value1)|Context],Value2).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F380-B9A3-5C44-A1EF-B1207CC7A5D1}" type="slidenum">
              <a:rPr lang="en-US"/>
              <a:pPr/>
              <a:t>26</a:t>
            </a:fld>
            <a:endParaRPr lang="en-US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305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val2(let(y,const(3),times(var(y),var(y))),nil,X)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9.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362200" y="3657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let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= 3 in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981-9CFE-554D-B121-ED639A6AAD76}" type="slidenum">
              <a:rPr lang="en-US"/>
              <a:pPr/>
              <a:t>27</a:t>
            </a:fld>
            <a:endParaRPr lang="en-US"/>
          </a:p>
        </p:txBody>
      </p:sp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3058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val2(let(y,const(3),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let(x,times(var(y),var(y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times(var(x),var(x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nil,X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81. 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2438400" y="3429000"/>
            <a:ext cx="4267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let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= 3 in</a:t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let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in</a:t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end</a:t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355F-E011-5847-9EE8-92972907A848}" type="slidenum">
              <a:rPr lang="en-US"/>
              <a:pPr/>
              <a:t>28</a:t>
            </a:fld>
            <a:endParaRPr lang="en-US"/>
          </a:p>
        </p:txBody>
      </p:sp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458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val2(let(y,const(1),let(y,const(2),var(y))),nil,X)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590800" y="3429000"/>
            <a:ext cx="4038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let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= 1 in </a:t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let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= 2 in </a:t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end </a:t>
            </a:r>
            <a:b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end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Semantics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343400"/>
          </a:xfrm>
        </p:spPr>
        <p:txBody>
          <a:bodyPr/>
          <a:lstStyle/>
          <a:p>
            <a:r>
              <a:rPr lang="en-US"/>
              <a:t>As before, we will write a natural semantics to capture the same basic proof rules</a:t>
            </a:r>
            <a:endParaRPr lang="en-US" b="1">
              <a:latin typeface="Courier New" pitchFamily="-110" charset="0"/>
            </a:endParaRPr>
          </a:p>
          <a:p>
            <a:r>
              <a:rPr lang="en-US"/>
              <a:t>We will again use the symbol </a:t>
            </a:r>
            <a:r>
              <a:rPr lang="en-US">
                <a:sym typeface="Symbol" pitchFamily="-110" charset="2"/>
              </a:rPr>
              <a:t> for this relation, though it is a different relation</a:t>
            </a:r>
          </a:p>
          <a:p>
            <a:r>
              <a:rPr lang="en-US">
                <a:sym typeface="Symbol" pitchFamily="-110" charset="2"/>
              </a:rPr>
              <a:t>We will write &lt;</a:t>
            </a:r>
            <a:r>
              <a:rPr lang="en-US" i="1">
                <a:sym typeface="Symbol" pitchFamily="-110" charset="2"/>
              </a:rPr>
              <a:t>E,C</a:t>
            </a:r>
            <a:r>
              <a:rPr lang="en-US">
                <a:sym typeface="Symbol" pitchFamily="-110" charset="2"/>
              </a:rPr>
              <a:t>&gt;  </a:t>
            </a:r>
            <a:r>
              <a:rPr lang="en-US" i="1">
                <a:sym typeface="Symbol" pitchFamily="-110" charset="2"/>
              </a:rPr>
              <a:t>v </a:t>
            </a:r>
            <a:r>
              <a:rPr lang="en-US">
                <a:sym typeface="Symbol" pitchFamily="-110" charset="2"/>
              </a:rPr>
              <a:t>to mean that the value of the AST </a:t>
            </a:r>
            <a:r>
              <a:rPr lang="en-US" i="1">
                <a:sym typeface="Symbol" pitchFamily="-110" charset="2"/>
              </a:rPr>
              <a:t>E</a:t>
            </a:r>
            <a:r>
              <a:rPr lang="en-US">
                <a:sym typeface="Symbol" pitchFamily="-110" charset="2"/>
              </a:rPr>
              <a:t> in context </a:t>
            </a:r>
            <a:r>
              <a:rPr lang="en-US" i="1">
                <a:sym typeface="Symbol" pitchFamily="-110" charset="2"/>
              </a:rPr>
              <a:t>C</a:t>
            </a:r>
            <a:r>
              <a:rPr lang="en-US">
                <a:sym typeface="Symbol" pitchFamily="-110" charset="2"/>
              </a:rPr>
              <a:t> is </a:t>
            </a:r>
            <a:r>
              <a:rPr lang="en-US" i="1">
                <a:sym typeface="Symbol" pitchFamily="-110" charset="2"/>
              </a:rPr>
              <a:t>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920-0BFE-4149-9C00-5C3BF995A8C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 semantics and Prolog interpreters</a:t>
            </a:r>
          </a:p>
          <a:p>
            <a:pPr lvl="1"/>
            <a:r>
              <a:rPr lang="en-US"/>
              <a:t>Language One</a:t>
            </a:r>
          </a:p>
          <a:p>
            <a:pPr lvl="1"/>
            <a:r>
              <a:rPr lang="en-US"/>
              <a:t>Language Two: adding variables</a:t>
            </a:r>
          </a:p>
          <a:p>
            <a:pPr lvl="1"/>
            <a:r>
              <a:rPr lang="en-US"/>
              <a:t>Language Three: adding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CFDF-ED8C-1241-A7A0-AF567396CBF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001000" cy="1104900"/>
          </a:xfrm>
        </p:spPr>
        <p:txBody>
          <a:bodyPr/>
          <a:lstStyle/>
          <a:p>
            <a:r>
              <a:rPr lang="en-US"/>
              <a:t>Language Two, Natural Semantics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876800"/>
            <a:ext cx="7772400" cy="1219200"/>
          </a:xfrm>
        </p:spPr>
        <p:txBody>
          <a:bodyPr/>
          <a:lstStyle/>
          <a:p>
            <a:r>
              <a:rPr lang="en-US" sz="2800"/>
              <a:t>This still needs definitions for +, 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× and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eval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, as well as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bind,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lookup, 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::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, 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and the </a:t>
            </a:r>
            <a:r>
              <a:rPr lang="en-US" sz="2800" i="1">
                <a:ea typeface="Times New Roman" pitchFamily="-110" charset="0"/>
                <a:cs typeface="Times New Roman" pitchFamily="-110" charset="0"/>
              </a:rPr>
              <a:t>nil</a:t>
            </a:r>
            <a:r>
              <a:rPr lang="en-US" sz="2800">
                <a:ea typeface="Times New Roman" pitchFamily="-110" charset="0"/>
                <a:cs typeface="Times New Roman" pitchFamily="-110" charset="0"/>
              </a:rPr>
              <a:t> environment</a:t>
            </a:r>
            <a:endParaRPr lang="en-US" sz="2800" i="1"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5852-0CC4-0549-872A-49E42AF44AD5}" type="slidenum">
              <a:rPr lang="en-US"/>
              <a:pPr/>
              <a:t>30</a:t>
            </a:fld>
            <a:endParaRPr lang="en-US"/>
          </a:p>
        </p:txBody>
      </p:sp>
      <p:sp>
        <p:nvSpPr>
          <p:cNvPr id="696339" name="Rectangle 19"/>
          <p:cNvSpPr>
            <a:spLocks noChangeArrowheads="1"/>
          </p:cNvSpPr>
          <p:nvPr/>
        </p:nvSpPr>
        <p:spPr bwMode="auto">
          <a:xfrm>
            <a:off x="370681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8" name="Object 18"/>
          <p:cNvGraphicFramePr>
            <a:graphicFrameLocks noChangeAspect="1"/>
          </p:cNvGraphicFramePr>
          <p:nvPr/>
        </p:nvGraphicFramePr>
        <p:xfrm>
          <a:off x="979488" y="1536700"/>
          <a:ext cx="3478212" cy="914400"/>
        </p:xfrm>
        <a:graphic>
          <a:graphicData uri="http://schemas.openxmlformats.org/presentationml/2006/ole">
            <p:oleObj spid="_x0000_s696338" name="Equation" r:id="rId3" imgW="1739900" imgH="457200" progId="Equation.3">
              <p:embed/>
            </p:oleObj>
          </a:graphicData>
        </a:graphic>
      </p:graphicFrame>
      <p:sp>
        <p:nvSpPr>
          <p:cNvPr id="696341" name="Rectangle 21"/>
          <p:cNvSpPr>
            <a:spLocks noChangeArrowheads="1"/>
          </p:cNvSpPr>
          <p:nvPr/>
        </p:nvSpPr>
        <p:spPr bwMode="auto">
          <a:xfrm>
            <a:off x="3676650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40" name="Object 20"/>
          <p:cNvGraphicFramePr>
            <a:graphicFrameLocks noChangeAspect="1"/>
          </p:cNvGraphicFramePr>
          <p:nvPr/>
        </p:nvGraphicFramePr>
        <p:xfrm>
          <a:off x="890588" y="2603500"/>
          <a:ext cx="3630612" cy="914400"/>
        </p:xfrm>
        <a:graphic>
          <a:graphicData uri="http://schemas.openxmlformats.org/presentationml/2006/ole">
            <p:oleObj spid="_x0000_s696340" name="Equation" r:id="rId4" imgW="1816100" imgH="457200" progId="Equation.3">
              <p:embed/>
            </p:oleObj>
          </a:graphicData>
        </a:graphic>
      </p:graphicFrame>
      <p:sp>
        <p:nvSpPr>
          <p:cNvPr id="696343" name="Rectangle 23"/>
          <p:cNvSpPr>
            <a:spLocks noChangeArrowheads="1"/>
          </p:cNvSpPr>
          <p:nvPr/>
        </p:nvSpPr>
        <p:spPr bwMode="auto">
          <a:xfrm>
            <a:off x="377190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42" name="Object 22"/>
          <p:cNvGraphicFramePr>
            <a:graphicFrameLocks noChangeAspect="1"/>
          </p:cNvGraphicFramePr>
          <p:nvPr/>
        </p:nvGraphicFramePr>
        <p:xfrm>
          <a:off x="4827588" y="2768600"/>
          <a:ext cx="3148012" cy="457200"/>
        </p:xfrm>
        <a:graphic>
          <a:graphicData uri="http://schemas.openxmlformats.org/presentationml/2006/ole">
            <p:oleObj spid="_x0000_s696342" name="Equation" r:id="rId5" imgW="1574800" imgH="228600" progId="Equation.3">
              <p:embed/>
            </p:oleObj>
          </a:graphicData>
        </a:graphic>
      </p:graphicFrame>
      <p:sp>
        <p:nvSpPr>
          <p:cNvPr id="696345" name="Rectangle 25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47" name="Rectangle 27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46" name="Object 26"/>
          <p:cNvGraphicFramePr>
            <a:graphicFrameLocks noChangeAspect="1"/>
          </p:cNvGraphicFramePr>
          <p:nvPr/>
        </p:nvGraphicFramePr>
        <p:xfrm>
          <a:off x="4827588" y="1778000"/>
          <a:ext cx="3376612" cy="457200"/>
        </p:xfrm>
        <a:graphic>
          <a:graphicData uri="http://schemas.openxmlformats.org/presentationml/2006/ole">
            <p:oleObj spid="_x0000_s696346" name="Equation" r:id="rId6" imgW="1689100" imgH="228600" progId="Equation.3">
              <p:embed/>
            </p:oleObj>
          </a:graphicData>
        </a:graphic>
      </p:graphicFrame>
      <p:sp>
        <p:nvSpPr>
          <p:cNvPr id="696349" name="Rectangle 29"/>
          <p:cNvSpPr>
            <a:spLocks noChangeArrowheads="1"/>
          </p:cNvSpPr>
          <p:nvPr/>
        </p:nvSpPr>
        <p:spPr bwMode="auto">
          <a:xfrm>
            <a:off x="292576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48" name="Object 28"/>
          <p:cNvGraphicFramePr>
            <a:graphicFrameLocks noChangeAspect="1"/>
          </p:cNvGraphicFramePr>
          <p:nvPr/>
        </p:nvGraphicFramePr>
        <p:xfrm>
          <a:off x="2146300" y="3695700"/>
          <a:ext cx="4875213" cy="965200"/>
        </p:xfrm>
        <a:graphic>
          <a:graphicData uri="http://schemas.openxmlformats.org/presentationml/2006/ole">
            <p:oleObj spid="_x0000_s696348" name="Equation" r:id="rId7" imgW="2438400" imgH="482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About Errors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Language One, all syntactically correct programs run without error</a:t>
            </a:r>
          </a:p>
          <a:p>
            <a:r>
              <a:rPr lang="en-US"/>
              <a:t>Not true in Language Two:</a:t>
            </a:r>
            <a:br>
              <a:rPr lang="en-US"/>
            </a:br>
            <a:r>
              <a:rPr lang="en-US"/>
              <a:t>	</a:t>
            </a:r>
            <a:r>
              <a:rPr lang="en-US" b="1">
                <a:latin typeface="Courier New" pitchFamily="-110" charset="0"/>
              </a:rPr>
              <a:t>let val a = 1 in b end</a:t>
            </a:r>
          </a:p>
          <a:p>
            <a:r>
              <a:rPr lang="en-US"/>
              <a:t>What does the semantics say about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E853-AB78-D641-AC41-FE99EA594C1C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</a:t>
            </a:r>
            <a:r>
              <a:rPr lang="en-US" dirty="0"/>
              <a:t>Variable Error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743200"/>
            <a:ext cx="7772400" cy="3124200"/>
          </a:xfrm>
        </p:spPr>
        <p:txBody>
          <a:bodyPr/>
          <a:lstStyle/>
          <a:p>
            <a:r>
              <a:rPr lang="en-US" dirty="0"/>
              <a:t>Our natural semantics says something similar: there is no </a:t>
            </a:r>
            <a:r>
              <a:rPr lang="en-US" i="1" dirty="0" err="1"/>
              <a:t>v</a:t>
            </a:r>
            <a:r>
              <a:rPr lang="en-US" dirty="0"/>
              <a:t> for which</a:t>
            </a:r>
            <a:br>
              <a:rPr lang="en-US" dirty="0"/>
            </a:br>
            <a:r>
              <a:rPr lang="en-US" dirty="0">
                <a:latin typeface="Courier New" pitchFamily="-110" charset="0"/>
              </a:rPr>
              <a:t>	</a:t>
            </a:r>
            <a:r>
              <a:rPr lang="en-US" sz="2400" dirty="0"/>
              <a:t>&lt;</a:t>
            </a:r>
            <a:r>
              <a:rPr lang="en-US" sz="2400" b="1" dirty="0"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let(a,const(1),var(b))</a:t>
            </a:r>
            <a:r>
              <a:rPr lang="en-US" sz="2400" i="1" dirty="0">
                <a:ea typeface="Arial Unicode MS" pitchFamily="-110" charset="0"/>
                <a:cs typeface="Arial Unicode MS" pitchFamily="-110" charset="0"/>
              </a:rPr>
              <a:t>, nil</a:t>
            </a:r>
            <a:r>
              <a:rPr lang="en-US" sz="2400" dirty="0">
                <a:ea typeface="Arial Unicode MS" pitchFamily="-110" charset="0"/>
                <a:cs typeface="Arial Unicode MS" pitchFamily="-110" charset="0"/>
              </a:rPr>
              <a:t>&gt;</a:t>
            </a:r>
            <a:r>
              <a:rPr lang="en-US" sz="2400" b="1" dirty="0"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</a:t>
            </a:r>
            <a:r>
              <a:rPr lang="en-US" sz="2400" dirty="0" err="1">
                <a:sym typeface="Symbol" pitchFamily="-110" charset="2"/>
              </a:rPr>
              <a:t></a:t>
            </a:r>
            <a:r>
              <a:rPr lang="en-US" sz="2400" dirty="0">
                <a:sym typeface="Symbol" pitchFamily="-110" charset="2"/>
              </a:rPr>
              <a:t> </a:t>
            </a:r>
            <a:r>
              <a:rPr lang="en-US" sz="2400" i="1" dirty="0" err="1">
                <a:sym typeface="Symbol" pitchFamily="-110" charset="2"/>
              </a:rPr>
              <a:t>v</a:t>
            </a:r>
            <a:r>
              <a:rPr lang="en-US" sz="2400" dirty="0">
                <a:latin typeface="Courier New" pitchFamily="-110" charset="0"/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F4B5-45BA-AB41-9A12-0244A511BFB3}" type="slidenum">
              <a:rPr lang="en-US"/>
              <a:pPr/>
              <a:t>32</a:t>
            </a:fld>
            <a:endParaRPr lang="en-US"/>
          </a:p>
        </p:txBody>
      </p:sp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1371600" y="1447800"/>
            <a:ext cx="63246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val2(let(a,const(1),var(b)),nil,X).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false.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Semantics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Ordinarily, language systems perform error checks after parsing but before running</a:t>
            </a:r>
          </a:p>
          <a:p>
            <a:pPr lvl="1">
              <a:lnSpc>
                <a:spcPct val="90000"/>
              </a:lnSpc>
            </a:pPr>
            <a:r>
              <a:rPr lang="en-US"/>
              <a:t>For static scoping: references must be in the scope of some definition of the variable</a:t>
            </a:r>
          </a:p>
          <a:p>
            <a:pPr lvl="1">
              <a:lnSpc>
                <a:spcPct val="90000"/>
              </a:lnSpc>
            </a:pPr>
            <a:r>
              <a:rPr lang="en-US"/>
              <a:t>For static typing: a consistent way to assign a type to every part of the program</a:t>
            </a:r>
          </a:p>
          <a:p>
            <a:pPr>
              <a:lnSpc>
                <a:spcPct val="90000"/>
              </a:lnSpc>
            </a:pPr>
            <a:r>
              <a:rPr lang="en-US"/>
              <a:t>This part of a language definition, neither syntax nor runtime behavior, is called </a:t>
            </a:r>
            <a:r>
              <a:rPr lang="en-US" i="1"/>
              <a:t>static semantics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E02-9703-0446-BE58-E654DF1EC836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Semantics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 Two semantics could be 2 parts:</a:t>
            </a:r>
          </a:p>
          <a:p>
            <a:pPr lvl="1"/>
            <a:r>
              <a:rPr lang="en-US"/>
              <a:t>Static semantics rules out runtime errors</a:t>
            </a:r>
          </a:p>
          <a:p>
            <a:pPr lvl="1"/>
            <a:r>
              <a:rPr lang="en-US"/>
              <a:t>Dynamic semantics can ignore the issue</a:t>
            </a:r>
          </a:p>
          <a:p>
            <a:r>
              <a:rPr lang="en-US"/>
              <a:t>Static semantics can be complicated too:</a:t>
            </a:r>
          </a:p>
          <a:p>
            <a:pPr lvl="1"/>
            <a:r>
              <a:rPr lang="en-US"/>
              <a:t>ML’s type inference</a:t>
            </a:r>
          </a:p>
          <a:p>
            <a:pPr lvl="1"/>
            <a:r>
              <a:rPr lang="en-US"/>
              <a:t>Java’s “definite assignment” </a:t>
            </a:r>
          </a:p>
          <a:p>
            <a:r>
              <a:rPr lang="en-US"/>
              <a:t>In this chapter, dynamic semantics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EF1-A389-B045-89AD-D6607CE68B5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 Dynamic Error Semantics</a:t>
            </a:r>
          </a:p>
        </p:txBody>
      </p:sp>
      <p:sp>
        <p:nvSpPr>
          <p:cNvPr id="701443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r>
              <a:rPr lang="en-US"/>
              <a:t>In full-size languages, there are still things that can go wrong at runtime</a:t>
            </a:r>
          </a:p>
          <a:p>
            <a:r>
              <a:rPr lang="en-US"/>
              <a:t>One approach is to define error outcomes in the natural semantics: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Today: semantics for error-free case only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DDA5-8D41-444E-9F01-7544F842582E}" type="slidenum">
              <a:rPr lang="en-US"/>
              <a:pPr/>
              <a:t>35</a:t>
            </a:fld>
            <a:endParaRPr lang="en-US"/>
          </a:p>
        </p:txBody>
      </p:sp>
      <p:sp>
        <p:nvSpPr>
          <p:cNvPr id="701445" name="Rectangle 1029"/>
          <p:cNvSpPr>
            <a:spLocks noChangeArrowheads="1"/>
          </p:cNvSpPr>
          <p:nvPr/>
        </p:nvSpPr>
        <p:spPr bwMode="auto">
          <a:xfrm>
            <a:off x="3014663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1444" name="Object 1028"/>
          <p:cNvGraphicFramePr>
            <a:graphicFrameLocks noChangeAspect="1"/>
          </p:cNvGraphicFramePr>
          <p:nvPr/>
        </p:nvGraphicFramePr>
        <p:xfrm>
          <a:off x="1465263" y="3886200"/>
          <a:ext cx="6124575" cy="508000"/>
        </p:xfrm>
        <a:graphic>
          <a:graphicData uri="http://schemas.openxmlformats.org/presentationml/2006/ole">
            <p:oleObj spid="_x0000_s694273" r:id="rId3" imgW="3124200" imgH="254000" progId="Equation.3">
              <p:embed/>
            </p:oleObj>
          </a:graphicData>
        </a:graphic>
      </p:graphicFrame>
      <p:sp>
        <p:nvSpPr>
          <p:cNvPr id="701447" name="Rectangle 1031"/>
          <p:cNvSpPr>
            <a:spLocks noChangeArrowheads="1"/>
          </p:cNvSpPr>
          <p:nvPr/>
        </p:nvSpPr>
        <p:spPr bwMode="auto">
          <a:xfrm>
            <a:off x="2740025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1446" name="Object 1030"/>
          <p:cNvGraphicFramePr>
            <a:graphicFrameLocks noChangeAspect="1"/>
          </p:cNvGraphicFramePr>
          <p:nvPr/>
        </p:nvGraphicFramePr>
        <p:xfrm>
          <a:off x="1465263" y="4572000"/>
          <a:ext cx="7221537" cy="508000"/>
        </p:xfrm>
        <a:graphic>
          <a:graphicData uri="http://schemas.openxmlformats.org/presentationml/2006/ole">
            <p:oleObj spid="_x0000_s694272" name="Equation" r:id="rId4" imgW="368280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/>
              <a:t>Natural semantics and Prolog interpreters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Language One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Language Two: adding variables</a:t>
            </a:r>
          </a:p>
          <a:p>
            <a:pPr lvl="1"/>
            <a:r>
              <a:rPr lang="en-US"/>
              <a:t>Language Three: adding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9727-E2A7-EC4B-BC74-6FAB2F5430B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Language Three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make it a little harder, let’s add:</a:t>
            </a:r>
          </a:p>
          <a:p>
            <a:pPr lvl="1"/>
            <a:r>
              <a:rPr lang="en-US"/>
              <a:t>ML-style function values</a:t>
            </a:r>
          </a:p>
          <a:p>
            <a:pPr lvl="1"/>
            <a:r>
              <a:rPr lang="en-US"/>
              <a:t>ML-style function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157C-54FE-0246-8DF1-5207E9CAEB3E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5052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(A subset of ML expressions)</a:t>
            </a:r>
          </a:p>
          <a:p>
            <a:pPr>
              <a:lnSpc>
                <a:spcPct val="90000"/>
              </a:lnSpc>
            </a:pPr>
            <a:r>
              <a:rPr lang="en-US"/>
              <a:t>This grammar is unambiguous</a:t>
            </a:r>
          </a:p>
          <a:p>
            <a:pPr>
              <a:lnSpc>
                <a:spcPct val="90000"/>
              </a:lnSpc>
            </a:pPr>
            <a:r>
              <a:rPr lang="en-US"/>
              <a:t>Function application has highest precedence</a:t>
            </a:r>
          </a:p>
          <a:p>
            <a:pPr>
              <a:lnSpc>
                <a:spcPct val="90000"/>
              </a:lnSpc>
            </a:pPr>
            <a:r>
              <a:rPr lang="en-US"/>
              <a:t>A sample Language Three expression:</a:t>
            </a:r>
            <a:br>
              <a:rPr lang="en-US"/>
            </a:br>
            <a:r>
              <a:rPr lang="en-US"/>
              <a:t>	</a:t>
            </a: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(fn x =&gt; x * x) 3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ABA-F14C-0C4B-A76F-0F1BF5E1CB4C}" type="slidenum">
              <a:rPr lang="en-US"/>
              <a:pPr/>
              <a:t>38</a:t>
            </a:fld>
            <a:endParaRPr lang="en-US"/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7467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fn 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variable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=&gt;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addexp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addexp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addexp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+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Arial Unicode MS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funexp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let val 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variable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=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in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end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 |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variable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constant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800600"/>
          </a:xfrm>
        </p:spPr>
        <p:txBody>
          <a:bodyPr/>
          <a:lstStyle/>
          <a:p>
            <a:r>
              <a:rPr lang="en-US"/>
              <a:t>Two more kinds of AST nodes:</a:t>
            </a:r>
          </a:p>
          <a:p>
            <a:pPr lvl="1"/>
            <a:r>
              <a:rPr lang="en-US" b="1">
                <a:latin typeface="Courier New" pitchFamily="-110" charset="0"/>
              </a:rPr>
              <a:t>apply(Function,Actual)</a:t>
            </a:r>
            <a:r>
              <a:rPr lang="en-US"/>
              <a:t> applies the  </a:t>
            </a:r>
            <a:r>
              <a:rPr lang="en-US" b="1">
                <a:latin typeface="Courier New" pitchFamily="-110" charset="0"/>
              </a:rPr>
              <a:t>Function</a:t>
            </a:r>
            <a:r>
              <a:rPr lang="en-US"/>
              <a:t> to the </a:t>
            </a:r>
            <a:r>
              <a:rPr lang="en-US" b="1">
                <a:latin typeface="Courier New" pitchFamily="-110" charset="0"/>
              </a:rPr>
              <a:t>Actual</a:t>
            </a:r>
            <a:r>
              <a:rPr lang="en-US"/>
              <a:t> parameter</a:t>
            </a:r>
            <a:endParaRPr lang="en-US" b="1">
              <a:latin typeface="Courier New" pitchFamily="-110" charset="0"/>
            </a:endParaRP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fn(Formal,Body)</a:t>
            </a:r>
            <a:r>
              <a:rPr lang="en-US"/>
              <a:t> for an </a:t>
            </a:r>
            <a:r>
              <a:rPr lang="en-US" b="1">
                <a:latin typeface="Courier New" pitchFamily="-110" charset="0"/>
              </a:rPr>
              <a:t>fn</a:t>
            </a:r>
            <a:r>
              <a:rPr lang="en-US"/>
              <a:t> expression with the given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Formal</a:t>
            </a:r>
            <a:r>
              <a:rPr lang="en-US"/>
              <a:t> parameter and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Body</a:t>
            </a:r>
            <a:endParaRPr lang="en-US"/>
          </a:p>
          <a:p>
            <a:r>
              <a:rPr lang="en-US"/>
              <a:t>So for the Language Three program</a:t>
            </a:r>
            <a:br>
              <a:rPr lang="en-US"/>
            </a:br>
            <a:r>
              <a:rPr lang="en-US"/>
              <a:t>   </a:t>
            </a:r>
            <a:r>
              <a:rPr lang="en-US" sz="24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(fn x =&gt; x * x) 3</a:t>
            </a:r>
            <a:br>
              <a:rPr lang="en-US" sz="24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>
                <a:ea typeface="Times New Roman" pitchFamily="-110" charset="0"/>
                <a:cs typeface="Times New Roman" pitchFamily="-110" charset="0"/>
              </a:rPr>
              <a:t>we have this AST:</a:t>
            </a:r>
            <a:r>
              <a:rPr lang="en-US" sz="24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4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apply(fn(x,times(var(x),var(x))),</a:t>
            </a:r>
            <a:br>
              <a:rPr lang="en-US" sz="24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const(3))</a:t>
            </a:r>
            <a:r>
              <a:rPr lang="en-US" sz="24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5EF-EAC8-D145-AA05-8E2B22ED796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Language One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little language of integer expressions:</a:t>
            </a:r>
          </a:p>
          <a:p>
            <a:pPr lvl="1"/>
            <a:r>
              <a:rPr lang="en-US"/>
              <a:t>Constants</a:t>
            </a:r>
          </a:p>
          <a:p>
            <a:pPr lvl="1"/>
            <a:r>
              <a:rPr lang="en-US"/>
              <a:t>The binary infix operators </a:t>
            </a:r>
            <a:r>
              <a:rPr lang="en-US" b="1">
                <a:latin typeface="Courier New" pitchFamily="-110" charset="0"/>
              </a:rPr>
              <a:t>+</a:t>
            </a:r>
            <a:r>
              <a:rPr lang="en-US"/>
              <a:t> and </a:t>
            </a:r>
            <a:r>
              <a:rPr lang="en-US" b="1">
                <a:latin typeface="Courier New" pitchFamily="-110" charset="0"/>
              </a:rPr>
              <a:t>*</a:t>
            </a:r>
            <a:r>
              <a:rPr lang="en-US"/>
              <a:t>, with the usual precedence and associativity</a:t>
            </a:r>
          </a:p>
          <a:p>
            <a:pPr lvl="1"/>
            <a:r>
              <a:rPr lang="en-US"/>
              <a:t>Parentheses for grouping</a:t>
            </a:r>
          </a:p>
          <a:p>
            <a:r>
              <a:rPr lang="en-US"/>
              <a:t>Lexical structure: tokens are </a:t>
            </a:r>
            <a:r>
              <a:rPr lang="en-US" b="1">
                <a:latin typeface="Courier New" pitchFamily="-110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*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(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)</a:t>
            </a:r>
            <a:r>
              <a:rPr lang="en-US"/>
              <a:t>, and integer constants consisting of one or more decimal digits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3EE2-6EC4-CD49-942E-D3059574FEC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Functions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/>
              <a:t>A representation for functions:</a:t>
            </a:r>
          </a:p>
          <a:p>
            <a:pPr lvl="1"/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fval(Formal,Body)</a:t>
            </a:r>
            <a:endParaRPr lang="en-US" b="1">
              <a:latin typeface="Courier New" pitchFamily="-110" charset="0"/>
            </a:endParaRPr>
          </a:p>
          <a:p>
            <a:pPr lvl="1"/>
            <a:r>
              <a:rPr lang="en-US" b="1">
                <a:latin typeface="Courier New" pitchFamily="-110" charset="0"/>
              </a:rPr>
              <a:t>Formal</a:t>
            </a:r>
            <a:r>
              <a:rPr lang="en-US"/>
              <a:t> is the formal parameter variable</a:t>
            </a:r>
          </a:p>
          <a:p>
            <a:pPr lvl="1"/>
            <a:r>
              <a:rPr lang="en-US" b="1">
                <a:latin typeface="Courier New" pitchFamily="-110" charset="0"/>
              </a:rPr>
              <a:t>Body</a:t>
            </a:r>
            <a:r>
              <a:rPr lang="en-US"/>
              <a:t> is the unevaluated function body</a:t>
            </a:r>
          </a:p>
          <a:p>
            <a:r>
              <a:rPr lang="en-US"/>
              <a:t>So the AST node </a:t>
            </a:r>
            <a:r>
              <a:rPr lang="en-US" b="1">
                <a:latin typeface="Courier New" pitchFamily="-110" charset="0"/>
              </a:rPr>
              <a:t>fn(Formal,Body)</a:t>
            </a:r>
            <a:r>
              <a:rPr lang="en-US"/>
              <a:t> evaluates to </a:t>
            </a:r>
            <a:r>
              <a:rPr lang="en-US" b="1">
                <a:latin typeface="Courier New" pitchFamily="-110" charset="0"/>
              </a:rPr>
              <a:t>fval(Formal,Body)</a:t>
            </a:r>
          </a:p>
          <a:p>
            <a:r>
              <a:rPr lang="en-US"/>
              <a:t>(Why not just use the AST node itself to represent the function?  You’ll see…)</a:t>
            </a:r>
            <a:endParaRPr lang="en-US" b="1">
              <a:latin typeface="Courier New" pitchFamily="-11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806-A594-2841-BFAE-1E896FFC2DEB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077200" cy="1104900"/>
          </a:xfrm>
        </p:spPr>
        <p:txBody>
          <a:bodyPr/>
          <a:lstStyle/>
          <a:p>
            <a:r>
              <a:rPr lang="en-US"/>
              <a:t>Language Three:</a:t>
            </a:r>
            <a:br>
              <a:rPr lang="en-US"/>
            </a:br>
            <a:r>
              <a:rPr lang="en-US"/>
              <a:t>Prolog Interpreter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2927-3C3A-D54F-98A4-21A3DC1455C5}" type="slidenum">
              <a:rPr lang="en-US"/>
              <a:pPr/>
              <a:t>41</a:t>
            </a:fld>
            <a:endParaRPr lang="en-US"/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609600" y="1889125"/>
            <a:ext cx="8305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val3(plus(X,Y),Context,Value) :-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val3(times(X,Y),Context,Value) :-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val3(const(X),_,X).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val3(var(X),Context,Value) :-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val3(let(X,Exp1,Exp2),Context,Value2) :- …</a:t>
            </a:r>
          </a:p>
          <a:p>
            <a:pPr>
              <a:spcBef>
                <a:spcPct val="50000"/>
              </a:spcBef>
            </a:pPr>
            <a:endParaRPr lang="en-US" sz="2000" b="1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val3(fn(Formal,Body),_,fval(Formal,Body)).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val3(apply(Function,Actual),Context,Value)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val3(Function,Context,fval(Formal,Body)),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val3(Actual,Context,ParamValue),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val3(Body,[bind(Formal,ParamValue)|Context],Value).</a:t>
            </a:r>
          </a:p>
        </p:txBody>
      </p:sp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6477000" y="2133600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Same as for Language Two</a:t>
            </a:r>
          </a:p>
        </p:txBody>
      </p:sp>
      <p:sp>
        <p:nvSpPr>
          <p:cNvPr id="706565" name="Line 5"/>
          <p:cNvSpPr>
            <a:spLocks noChangeShapeType="1"/>
          </p:cNvSpPr>
          <p:nvPr/>
        </p:nvSpPr>
        <p:spPr bwMode="auto">
          <a:xfrm>
            <a:off x="1600200" y="3733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219F-BEBA-A34A-9880-CCA020594BBC}" type="slidenum">
              <a:rPr lang="en-US"/>
              <a:pPr/>
              <a:t>42</a:t>
            </a:fld>
            <a:endParaRPr lang="en-US"/>
          </a:p>
        </p:txBody>
      </p:sp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3058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val3(apply(fn(x,times(var(x),var(x))),</a:t>
            </a:r>
            <a:r>
              <a:rPr lang="en-US" sz="2000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      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const(3)),</a:t>
            </a:r>
            <a:r>
              <a:rPr lang="en-US" sz="2000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nil,X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9.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1828800" y="41910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(fn x =&gt; x * x) 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 sz="2800"/>
              <a:t>What should the value of this Language Three program be?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r>
              <a:rPr lang="en-US" sz="2800"/>
              <a:t>Depends on whether scoping is static or dynamic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FB17-C76B-414F-AF7F-A55F225BA5D6}" type="slidenum">
              <a:rPr lang="en-US"/>
              <a:pPr/>
              <a:t>43</a:t>
            </a:fld>
            <a:endParaRPr lang="en-US"/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752600" y="2590800"/>
            <a:ext cx="6172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let val x = 1 in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let val f = fn n =&gt; n + x in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let val x = 2 in 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f 0 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end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end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end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3BE7-4CFE-1E4B-A7AA-F1B2FB47DAB1}" type="slidenum">
              <a:rPr lang="en-US"/>
              <a:pPr/>
              <a:t>44</a:t>
            </a:fld>
            <a:endParaRPr lang="en-US"/>
          </a:p>
        </p:txBody>
      </p:sp>
      <p:sp>
        <p:nvSpPr>
          <p:cNvPr id="710658" name="Text Box 1026"/>
          <p:cNvSpPr txBox="1">
            <a:spLocks noChangeArrowheads="1"/>
          </p:cNvSpPr>
          <p:nvPr/>
        </p:nvSpPr>
        <p:spPr bwMode="auto">
          <a:xfrm>
            <a:off x="533400" y="685800"/>
            <a:ext cx="83058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val3(let(x,const(1),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let(f,fn(n,plus(var(n),var(x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 let(x,const(2),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   apply(var(f),const(0))))),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nil,X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2. 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710659" name="Text Box 1027"/>
          <p:cNvSpPr txBox="1">
            <a:spLocks noChangeArrowheads="1"/>
          </p:cNvSpPr>
          <p:nvPr/>
        </p:nvSpPr>
        <p:spPr bwMode="auto">
          <a:xfrm>
            <a:off x="1828800" y="3733800"/>
            <a:ext cx="624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let val x = 1 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let val f = fn n =&gt; n + x 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let val x = 2 in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f 0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end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end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end</a:t>
            </a:r>
            <a:endParaRPr lang="en-US" sz="2000" b="1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710661" name="Text Box 1029"/>
          <p:cNvSpPr txBox="1">
            <a:spLocks noChangeArrowheads="1"/>
          </p:cNvSpPr>
          <p:nvPr/>
        </p:nvSpPr>
        <p:spPr bwMode="auto">
          <a:xfrm>
            <a:off x="3886200" y="5181600"/>
            <a:ext cx="472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Oops—we defined Language Three with dynamic scoping!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Scoping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got dynamic scoping</a:t>
            </a:r>
          </a:p>
          <a:p>
            <a:r>
              <a:rPr lang="en-US"/>
              <a:t>Probably not a good idea:</a:t>
            </a:r>
          </a:p>
          <a:p>
            <a:pPr lvl="1"/>
            <a:r>
              <a:rPr lang="en-US"/>
              <a:t>We have seen its drawbacks: difficult to implement efficiently, makes large complex scopes</a:t>
            </a:r>
          </a:p>
          <a:p>
            <a:pPr lvl="1"/>
            <a:r>
              <a:rPr lang="en-US"/>
              <a:t>Most modern languages use static scoping</a:t>
            </a:r>
          </a:p>
          <a:p>
            <a:r>
              <a:rPr lang="en-US"/>
              <a:t>How can we fix this so that Language Three uses static scoping?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06E-B27F-CA46-B10C-63AC8A2B5FAD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Functions, Again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 sz="2800"/>
              <a:t>Add context to function representation:</a:t>
            </a:r>
          </a:p>
          <a:p>
            <a:pPr lvl="1"/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fval(Formal,Body,Context)</a:t>
            </a:r>
            <a:endParaRPr lang="en-US" sz="2400" b="1">
              <a:latin typeface="Courier New" pitchFamily="-110" charset="0"/>
            </a:endParaRPr>
          </a:p>
          <a:p>
            <a:pPr lvl="1"/>
            <a:r>
              <a:rPr lang="en-US" sz="2400" b="1">
                <a:latin typeface="Courier New" pitchFamily="-110" charset="0"/>
              </a:rPr>
              <a:t>Formal</a:t>
            </a:r>
            <a:r>
              <a:rPr lang="en-US" sz="2400"/>
              <a:t> is the formal parameter variable</a:t>
            </a:r>
          </a:p>
          <a:p>
            <a:pPr lvl="1"/>
            <a:r>
              <a:rPr lang="en-US" sz="2400" b="1">
                <a:latin typeface="Courier New" pitchFamily="-110" charset="0"/>
              </a:rPr>
              <a:t>Body</a:t>
            </a:r>
            <a:r>
              <a:rPr lang="en-US" sz="2400"/>
              <a:t> is the unevaluated function body</a:t>
            </a:r>
          </a:p>
          <a:p>
            <a:pPr lvl="1"/>
            <a:r>
              <a:rPr lang="en-US" sz="2400" b="1">
                <a:latin typeface="Courier New" pitchFamily="-110" charset="0"/>
              </a:rPr>
              <a:t>Context</a:t>
            </a:r>
            <a:r>
              <a:rPr lang="en-US" sz="2400"/>
              <a:t> is the context to use when calling it</a:t>
            </a:r>
          </a:p>
          <a:p>
            <a:r>
              <a:rPr lang="en-US" sz="2800"/>
              <a:t>So the AST node </a:t>
            </a:r>
            <a:r>
              <a:rPr lang="en-US" sz="2800" b="1">
                <a:latin typeface="Courier New" pitchFamily="-110" charset="0"/>
              </a:rPr>
              <a:t>fn(Formal,Body) </a:t>
            </a:r>
            <a:r>
              <a:rPr lang="en-US" sz="2800"/>
              <a:t>evaluated in </a:t>
            </a:r>
            <a:r>
              <a:rPr lang="en-US" sz="2800" b="1">
                <a:latin typeface="Courier New" pitchFamily="-110" charset="0"/>
              </a:rPr>
              <a:t>Context</a:t>
            </a:r>
            <a:r>
              <a:rPr lang="en-US" sz="2800"/>
              <a:t>, produces to </a:t>
            </a:r>
            <a:r>
              <a:rPr lang="en-US" sz="2800" b="1">
                <a:latin typeface="Courier New" pitchFamily="-110" charset="0"/>
              </a:rPr>
              <a:t>fval(Formal,Body,Context)</a:t>
            </a:r>
          </a:p>
          <a:p>
            <a:r>
              <a:rPr lang="en-US" sz="2800" b="1">
                <a:latin typeface="Courier New" pitchFamily="-110" charset="0"/>
              </a:rPr>
              <a:t>Context</a:t>
            </a:r>
            <a:r>
              <a:rPr lang="en-US" sz="2800"/>
              <a:t> works as a </a:t>
            </a:r>
            <a:r>
              <a:rPr lang="en-US" sz="2800" i="1"/>
              <a:t>nesting link </a:t>
            </a:r>
            <a:r>
              <a:rPr lang="en-US" sz="2800"/>
              <a:t>(Chapter 12)</a:t>
            </a:r>
            <a:endParaRPr lang="en-US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E50E-E306-A54E-8AA5-858BA2EAF644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077200" cy="1104900"/>
          </a:xfrm>
        </p:spPr>
        <p:txBody>
          <a:bodyPr/>
          <a:lstStyle/>
          <a:p>
            <a:r>
              <a:rPr lang="en-US"/>
              <a:t>Language Three:</a:t>
            </a:r>
            <a:br>
              <a:rPr lang="en-US"/>
            </a:br>
            <a:r>
              <a:rPr lang="en-US"/>
              <a:t>Prolog Interpreter, Static Scoping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6C6-1542-A04E-B895-0DDB786D38B8}" type="slidenum">
              <a:rPr lang="en-US"/>
              <a:pPr/>
              <a:t>47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0772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val3(fn(Formal,Body),_,fval(Formal,Body)).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val3(fn(Formal,Body),Context,fval(Formal,Body,Context)). </a:t>
            </a:r>
          </a:p>
          <a:p>
            <a:pPr>
              <a:spcBef>
                <a:spcPct val="50000"/>
              </a:spcBef>
            </a:pPr>
            <a:endParaRPr lang="en-US" sz="1800" b="1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val3(apply(Function,Actual),Context,Value) :-</a:t>
            </a:r>
            <a:b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val3(Function,Context,fval(Formal,Body)),</a:t>
            </a:r>
            <a:b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val3(Actual,Context,ParamValue),</a:t>
            </a:r>
            <a:b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chemeClr val="bg2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val3(Body,bind(Formal,ParamValue,Context),Value).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val3(apply(Function,Actual),Context,Value) :-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val3(Function,Context,fval(Formal,Body,Nesting)),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val3(Actual,Context,ParamValue),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val3(Body,[bind(Formal,ParamValue)|Nesting],Value).</a:t>
            </a:r>
          </a:p>
        </p:txBody>
      </p:sp>
      <p:sp>
        <p:nvSpPr>
          <p:cNvPr id="712711" name="AutoShape 7"/>
          <p:cNvSpPr>
            <a:spLocks noChangeArrowheads="1"/>
          </p:cNvSpPr>
          <p:nvPr/>
        </p:nvSpPr>
        <p:spPr bwMode="auto">
          <a:xfrm>
            <a:off x="3505200" y="20574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2712" name="AutoShape 8"/>
          <p:cNvSpPr>
            <a:spLocks noChangeArrowheads="1"/>
          </p:cNvSpPr>
          <p:nvPr/>
        </p:nvSpPr>
        <p:spPr bwMode="auto">
          <a:xfrm>
            <a:off x="3505200" y="44196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7B9-DC46-4D44-A48A-E2490895E1BD}" type="slidenum">
              <a:rPr lang="en-US"/>
              <a:pPr/>
              <a:t>48</a:t>
            </a:fld>
            <a:endParaRPr lang="en-US"/>
          </a:p>
        </p:txBody>
      </p:sp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3058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val3(let(x,const(1),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let(f,fn(n,plus(var(n),var(x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 let(x,const(2),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   apply(var(f),const(0))))),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nil,X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1.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1828800" y="3733800"/>
            <a:ext cx="624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let val x = 1 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let val f = fn n =&gt; n + x 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let val x = 2 in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f 0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end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end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end</a:t>
            </a:r>
            <a:endParaRPr lang="en-US" sz="2000" b="1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713732" name="Text Box 4"/>
          <p:cNvSpPr txBox="1">
            <a:spLocks noChangeArrowheads="1"/>
          </p:cNvSpPr>
          <p:nvPr/>
        </p:nvSpPr>
        <p:spPr bwMode="auto">
          <a:xfrm>
            <a:off x="3886200" y="5181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That’s better: static scoping!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5B4C-C006-DA48-B2EE-BE64A01EE9E2}" type="slidenum">
              <a:rPr lang="en-US"/>
              <a:pPr/>
              <a:t>49</a:t>
            </a:fld>
            <a:endParaRPr lang="en-US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3058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val3(let(f,fn(x,let(g,fn(y,plus(var(y),var(x))),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   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var(g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apply(apply(var(f),const(1)),const(2))),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nil,X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3. 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1828800" y="3505200"/>
            <a:ext cx="6248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val f = fn x =&gt;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let val g = fn y =&gt; y+x in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g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end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f 1 2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end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3886200" y="5181600"/>
            <a:ext cx="388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Handles ML-style higher order functions.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Syntax: Phrase Structure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971800"/>
            <a:ext cx="7772400" cy="3048000"/>
          </a:xfrm>
        </p:spPr>
        <p:txBody>
          <a:bodyPr/>
          <a:lstStyle/>
          <a:p>
            <a:r>
              <a:rPr lang="en-US"/>
              <a:t>(A subset of ML expressions, Java expressions, and Prolog terms)</a:t>
            </a:r>
          </a:p>
          <a:p>
            <a:r>
              <a:rPr lang="en-US"/>
              <a:t>This grammar is unambiguous</a:t>
            </a:r>
          </a:p>
          <a:p>
            <a:r>
              <a:rPr lang="en-US"/>
              <a:t>Both operators are left associative, and </a:t>
            </a:r>
            <a:r>
              <a:rPr lang="en-US" b="1">
                <a:latin typeface="Courier New" pitchFamily="-110" charset="0"/>
              </a:rPr>
              <a:t>*</a:t>
            </a:r>
            <a:r>
              <a:rPr lang="en-US"/>
              <a:t> has higher precedence than </a:t>
            </a:r>
            <a:r>
              <a:rPr lang="en-US" b="1">
                <a:latin typeface="Courier New" pitchFamily="-110" charset="0"/>
              </a:rPr>
              <a:t>+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BAAB-E84A-914D-B768-F26A20095754}" type="slidenum">
              <a:rPr lang="en-US"/>
              <a:pPr/>
              <a:t>5</a:t>
            </a:fld>
            <a:endParaRPr lang="en-US"/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752600" y="1524000"/>
            <a:ext cx="670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+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Unicode MS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Arial Unicode MS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mulexp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rootexp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| 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constant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endParaRPr lang="en-US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001000" cy="1104900"/>
          </a:xfrm>
        </p:spPr>
        <p:txBody>
          <a:bodyPr/>
          <a:lstStyle/>
          <a:p>
            <a:r>
              <a:rPr lang="en-US" sz="4000"/>
              <a:t>Language Three Natural Semantics, Dynamic Scoping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7F0A-0260-5648-A5FD-1ADC586BB46A}" type="slidenum">
              <a:rPr lang="en-US"/>
              <a:pPr/>
              <a:t>50</a:t>
            </a:fld>
            <a:endParaRPr lang="en-US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370681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5782" name="Rectangle 6"/>
          <p:cNvSpPr>
            <a:spLocks noChangeArrowheads="1"/>
          </p:cNvSpPr>
          <p:nvPr/>
        </p:nvSpPr>
        <p:spPr bwMode="auto">
          <a:xfrm>
            <a:off x="3676650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>
            <a:off x="377190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5786" name="Rectangle 10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5787" name="Rectangle 11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5789" name="Rectangle 13"/>
          <p:cNvSpPr>
            <a:spLocks noChangeArrowheads="1"/>
          </p:cNvSpPr>
          <p:nvPr/>
        </p:nvSpPr>
        <p:spPr bwMode="auto">
          <a:xfrm>
            <a:off x="292576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5792" name="Rectangle 16"/>
          <p:cNvSpPr>
            <a:spLocks noChangeArrowheads="1"/>
          </p:cNvSpPr>
          <p:nvPr/>
        </p:nvSpPr>
        <p:spPr bwMode="auto">
          <a:xfrm>
            <a:off x="370681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5791" name="Object 15"/>
          <p:cNvGraphicFramePr>
            <a:graphicFrameLocks noChangeAspect="1"/>
          </p:cNvGraphicFramePr>
          <p:nvPr/>
        </p:nvGraphicFramePr>
        <p:xfrm>
          <a:off x="673100" y="1841500"/>
          <a:ext cx="3478213" cy="914400"/>
        </p:xfrm>
        <a:graphic>
          <a:graphicData uri="http://schemas.openxmlformats.org/presentationml/2006/ole">
            <p:oleObj spid="_x0000_s715791" name="Equation" r:id="rId3" imgW="1739900" imgH="457200" progId="Equation.3">
              <p:embed/>
            </p:oleObj>
          </a:graphicData>
        </a:graphic>
      </p:graphicFrame>
      <p:sp>
        <p:nvSpPr>
          <p:cNvPr id="715794" name="Rectangle 18"/>
          <p:cNvSpPr>
            <a:spLocks noChangeArrowheads="1"/>
          </p:cNvSpPr>
          <p:nvPr/>
        </p:nvSpPr>
        <p:spPr bwMode="auto">
          <a:xfrm>
            <a:off x="3676650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5793" name="Object 17"/>
          <p:cNvGraphicFramePr>
            <a:graphicFrameLocks noChangeAspect="1"/>
          </p:cNvGraphicFramePr>
          <p:nvPr/>
        </p:nvGraphicFramePr>
        <p:xfrm>
          <a:off x="660400" y="2959100"/>
          <a:ext cx="3630613" cy="914400"/>
        </p:xfrm>
        <a:graphic>
          <a:graphicData uri="http://schemas.openxmlformats.org/presentationml/2006/ole">
            <p:oleObj spid="_x0000_s715793" name="Equation" r:id="rId4" imgW="1816100" imgH="457200" progId="Equation.3">
              <p:embed/>
            </p:oleObj>
          </a:graphicData>
        </a:graphic>
      </p:graphicFrame>
      <p:sp>
        <p:nvSpPr>
          <p:cNvPr id="715796" name="Rectangle 20"/>
          <p:cNvSpPr>
            <a:spLocks noChangeArrowheads="1"/>
          </p:cNvSpPr>
          <p:nvPr/>
        </p:nvSpPr>
        <p:spPr bwMode="auto">
          <a:xfrm>
            <a:off x="377190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5795" name="Object 19"/>
          <p:cNvGraphicFramePr>
            <a:graphicFrameLocks noChangeAspect="1"/>
          </p:cNvGraphicFramePr>
          <p:nvPr/>
        </p:nvGraphicFramePr>
        <p:xfrm>
          <a:off x="4978400" y="1854200"/>
          <a:ext cx="3148013" cy="457200"/>
        </p:xfrm>
        <a:graphic>
          <a:graphicData uri="http://schemas.openxmlformats.org/presentationml/2006/ole">
            <p:oleObj spid="_x0000_s715795" name="Equation" r:id="rId5" imgW="1574800" imgH="228600" progId="Equation.3">
              <p:embed/>
            </p:oleObj>
          </a:graphicData>
        </a:graphic>
      </p:graphicFrame>
      <p:sp>
        <p:nvSpPr>
          <p:cNvPr id="715798" name="Rectangle 22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5797" name="Object 21"/>
          <p:cNvGraphicFramePr>
            <a:graphicFrameLocks noChangeAspect="1"/>
          </p:cNvGraphicFramePr>
          <p:nvPr/>
        </p:nvGraphicFramePr>
        <p:xfrm>
          <a:off x="4978400" y="2489200"/>
          <a:ext cx="3376613" cy="457200"/>
        </p:xfrm>
        <a:graphic>
          <a:graphicData uri="http://schemas.openxmlformats.org/presentationml/2006/ole">
            <p:oleObj spid="_x0000_s715797" name="Equation" r:id="rId6" imgW="1689100" imgH="228600" progId="Equation.3">
              <p:embed/>
            </p:oleObj>
          </a:graphicData>
        </a:graphic>
      </p:graphicFrame>
      <p:sp>
        <p:nvSpPr>
          <p:cNvPr id="715800" name="Rectangle 24"/>
          <p:cNvSpPr>
            <a:spLocks noChangeArrowheads="1"/>
          </p:cNvSpPr>
          <p:nvPr/>
        </p:nvSpPr>
        <p:spPr bwMode="auto">
          <a:xfrm>
            <a:off x="3368675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5799" name="Object 23"/>
          <p:cNvGraphicFramePr>
            <a:graphicFrameLocks noChangeAspect="1"/>
          </p:cNvGraphicFramePr>
          <p:nvPr/>
        </p:nvGraphicFramePr>
        <p:xfrm>
          <a:off x="2019300" y="4076700"/>
          <a:ext cx="4875213" cy="965200"/>
        </p:xfrm>
        <a:graphic>
          <a:graphicData uri="http://schemas.openxmlformats.org/presentationml/2006/ole">
            <p:oleObj spid="_x0000_s715799" name="Equation" r:id="rId7" imgW="2438400" imgH="482600" progId="Equation.3">
              <p:embed/>
            </p:oleObj>
          </a:graphicData>
        </a:graphic>
      </p:graphicFrame>
      <p:sp>
        <p:nvSpPr>
          <p:cNvPr id="715802" name="Rectangle 26"/>
          <p:cNvSpPr>
            <a:spLocks noChangeArrowheads="1"/>
          </p:cNvSpPr>
          <p:nvPr/>
        </p:nvSpPr>
        <p:spPr bwMode="auto">
          <a:xfrm>
            <a:off x="3894138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5801" name="Object 25"/>
          <p:cNvGraphicFramePr>
            <a:graphicFrameLocks noChangeAspect="1"/>
          </p:cNvGraphicFramePr>
          <p:nvPr/>
        </p:nvGraphicFramePr>
        <p:xfrm>
          <a:off x="4940300" y="3175000"/>
          <a:ext cx="2741613" cy="457200"/>
        </p:xfrm>
        <a:graphic>
          <a:graphicData uri="http://schemas.openxmlformats.org/presentationml/2006/ole">
            <p:oleObj spid="_x0000_s715801" name="Equation" r:id="rId8" imgW="1371600" imgH="228600" progId="Equation.3">
              <p:embed/>
            </p:oleObj>
          </a:graphicData>
        </a:graphic>
      </p:graphicFrame>
      <p:sp>
        <p:nvSpPr>
          <p:cNvPr id="715804" name="Rectangle 28"/>
          <p:cNvSpPr>
            <a:spLocks noChangeArrowheads="1"/>
          </p:cNvSpPr>
          <p:nvPr/>
        </p:nvSpPr>
        <p:spPr bwMode="auto">
          <a:xfrm>
            <a:off x="2789238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5803" name="Object 27"/>
          <p:cNvGraphicFramePr>
            <a:graphicFrameLocks noChangeAspect="1"/>
          </p:cNvGraphicFramePr>
          <p:nvPr/>
        </p:nvGraphicFramePr>
        <p:xfrm>
          <a:off x="1079500" y="5219700"/>
          <a:ext cx="7237413" cy="965200"/>
        </p:xfrm>
        <a:graphic>
          <a:graphicData uri="http://schemas.openxmlformats.org/presentationml/2006/ole">
            <p:oleObj spid="_x0000_s715803" name="Equation" r:id="rId9" imgW="3619500" imgH="482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001000" cy="1104900"/>
          </a:xfrm>
        </p:spPr>
        <p:txBody>
          <a:bodyPr/>
          <a:lstStyle/>
          <a:p>
            <a:r>
              <a:rPr lang="en-US" sz="4000"/>
              <a:t>Language Three Natural Semantics, Static Scoping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A566-89E2-D847-BA1A-17C57FFC86EE}" type="slidenum">
              <a:rPr lang="en-US"/>
              <a:pPr/>
              <a:t>51</a:t>
            </a:fld>
            <a:endParaRPr lang="en-US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370681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3676650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29" name="Rectangle 5"/>
          <p:cNvSpPr>
            <a:spLocks noChangeArrowheads="1"/>
          </p:cNvSpPr>
          <p:nvPr/>
        </p:nvSpPr>
        <p:spPr bwMode="auto">
          <a:xfrm>
            <a:off x="377190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31" name="Rectangle 7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32" name="Rectangle 8"/>
          <p:cNvSpPr>
            <a:spLocks noChangeArrowheads="1"/>
          </p:cNvSpPr>
          <p:nvPr/>
        </p:nvSpPr>
        <p:spPr bwMode="auto">
          <a:xfrm>
            <a:off x="292576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33" name="Rectangle 9"/>
          <p:cNvSpPr>
            <a:spLocks noChangeArrowheads="1"/>
          </p:cNvSpPr>
          <p:nvPr/>
        </p:nvSpPr>
        <p:spPr bwMode="auto">
          <a:xfrm>
            <a:off x="3706813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35" name="Rectangle 11"/>
          <p:cNvSpPr>
            <a:spLocks noChangeArrowheads="1"/>
          </p:cNvSpPr>
          <p:nvPr/>
        </p:nvSpPr>
        <p:spPr bwMode="auto">
          <a:xfrm>
            <a:off x="3676650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37" name="Rectangle 13"/>
          <p:cNvSpPr>
            <a:spLocks noChangeArrowheads="1"/>
          </p:cNvSpPr>
          <p:nvPr/>
        </p:nvSpPr>
        <p:spPr bwMode="auto">
          <a:xfrm>
            <a:off x="377190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39" name="Rectangle 15"/>
          <p:cNvSpPr>
            <a:spLocks noChangeArrowheads="1"/>
          </p:cNvSpPr>
          <p:nvPr/>
        </p:nvSpPr>
        <p:spPr bwMode="auto">
          <a:xfrm>
            <a:off x="37147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41" name="Rectangle 17"/>
          <p:cNvSpPr>
            <a:spLocks noChangeArrowheads="1"/>
          </p:cNvSpPr>
          <p:nvPr/>
        </p:nvSpPr>
        <p:spPr bwMode="auto">
          <a:xfrm>
            <a:off x="3368675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43" name="Rectangle 19"/>
          <p:cNvSpPr>
            <a:spLocks noChangeArrowheads="1"/>
          </p:cNvSpPr>
          <p:nvPr/>
        </p:nvSpPr>
        <p:spPr bwMode="auto">
          <a:xfrm>
            <a:off x="3894138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45" name="Rectangle 21"/>
          <p:cNvSpPr>
            <a:spLocks noChangeArrowheads="1"/>
          </p:cNvSpPr>
          <p:nvPr/>
        </p:nvSpPr>
        <p:spPr bwMode="auto">
          <a:xfrm>
            <a:off x="2789238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48" name="Rectangle 24"/>
          <p:cNvSpPr>
            <a:spLocks noChangeArrowheads="1"/>
          </p:cNvSpPr>
          <p:nvPr/>
        </p:nvSpPr>
        <p:spPr bwMode="auto">
          <a:xfrm>
            <a:off x="381000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847" name="Object 23"/>
          <p:cNvGraphicFramePr>
            <a:graphicFrameLocks noChangeAspect="1"/>
          </p:cNvGraphicFramePr>
          <p:nvPr/>
        </p:nvGraphicFramePr>
        <p:xfrm>
          <a:off x="2971800" y="2540000"/>
          <a:ext cx="2998788" cy="458788"/>
        </p:xfrm>
        <a:graphic>
          <a:graphicData uri="http://schemas.openxmlformats.org/presentationml/2006/ole">
            <p:oleObj spid="_x0000_s717847" name="Equation" r:id="rId3" imgW="1524000" imgH="228600" progId="Equation.3">
              <p:embed/>
            </p:oleObj>
          </a:graphicData>
        </a:graphic>
      </p:graphicFrame>
      <p:sp>
        <p:nvSpPr>
          <p:cNvPr id="717850" name="Rectangle 26"/>
          <p:cNvSpPr>
            <a:spLocks noChangeArrowheads="1"/>
          </p:cNvSpPr>
          <p:nvPr/>
        </p:nvSpPr>
        <p:spPr bwMode="auto">
          <a:xfrm>
            <a:off x="2693988" y="319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849" name="Object 25"/>
          <p:cNvGraphicFramePr>
            <a:graphicFrameLocks noChangeAspect="1"/>
          </p:cNvGraphicFramePr>
          <p:nvPr/>
        </p:nvGraphicFramePr>
        <p:xfrm>
          <a:off x="609600" y="5245100"/>
          <a:ext cx="7739063" cy="965200"/>
        </p:xfrm>
        <a:graphic>
          <a:graphicData uri="http://schemas.openxmlformats.org/presentationml/2006/ole">
            <p:oleObj spid="_x0000_s717849" name="Equation" r:id="rId4" imgW="3822700" imgH="482600" progId="Equation.3">
              <p:embed/>
            </p:oleObj>
          </a:graphicData>
        </a:graphic>
      </p:graphicFrame>
      <p:graphicFrame>
        <p:nvGraphicFramePr>
          <p:cNvPr id="717851" name="Object 27"/>
          <p:cNvGraphicFramePr>
            <a:graphicFrameLocks noChangeAspect="1"/>
          </p:cNvGraphicFramePr>
          <p:nvPr/>
        </p:nvGraphicFramePr>
        <p:xfrm>
          <a:off x="2984500" y="1625600"/>
          <a:ext cx="2690813" cy="457200"/>
        </p:xfrm>
        <a:graphic>
          <a:graphicData uri="http://schemas.openxmlformats.org/presentationml/2006/ole">
            <p:oleObj spid="_x0000_s717851" name="Equation" r:id="rId5" imgW="1371600" imgH="228600" progId="Equation.3">
              <p:embed/>
            </p:oleObj>
          </a:graphicData>
        </a:graphic>
      </p:graphicFrame>
      <p:graphicFrame>
        <p:nvGraphicFramePr>
          <p:cNvPr id="717852" name="Object 28"/>
          <p:cNvGraphicFramePr>
            <a:graphicFrameLocks noChangeAspect="1"/>
          </p:cNvGraphicFramePr>
          <p:nvPr/>
        </p:nvGraphicFramePr>
        <p:xfrm>
          <a:off x="774700" y="3873500"/>
          <a:ext cx="7237413" cy="965200"/>
        </p:xfrm>
        <a:graphic>
          <a:graphicData uri="http://schemas.openxmlformats.org/presentationml/2006/ole">
            <p:oleObj spid="_x0000_s717852" name="Equation" r:id="rId6" imgW="3619500" imgH="482600" progId="Equation.3">
              <p:embed/>
            </p:oleObj>
          </a:graphicData>
        </a:graphic>
      </p:graphicFrame>
      <p:sp>
        <p:nvSpPr>
          <p:cNvPr id="717853" name="AutoShape 29"/>
          <p:cNvSpPr>
            <a:spLocks noChangeArrowheads="1"/>
          </p:cNvSpPr>
          <p:nvPr/>
        </p:nvSpPr>
        <p:spPr bwMode="auto">
          <a:xfrm>
            <a:off x="4191000" y="21336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54" name="AutoShape 30"/>
          <p:cNvSpPr>
            <a:spLocks noChangeArrowheads="1"/>
          </p:cNvSpPr>
          <p:nvPr/>
        </p:nvSpPr>
        <p:spPr bwMode="auto">
          <a:xfrm>
            <a:off x="4191000" y="48768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About Errors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 Three now has more than one type, so we can have type errors: </a:t>
            </a:r>
            <a:r>
              <a:rPr lang="en-US" b="1">
                <a:latin typeface="Courier New" pitchFamily="-110" charset="0"/>
              </a:rPr>
              <a:t>1 1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Similarly, the natural semantics gives no </a:t>
            </a:r>
            <a:r>
              <a:rPr lang="en-US" i="1"/>
              <a:t>v</a:t>
            </a:r>
            <a:r>
              <a:rPr lang="en-US"/>
              <a:t> for which</a:t>
            </a:r>
            <a:br>
              <a:rPr lang="en-US"/>
            </a:br>
            <a:r>
              <a:rPr lang="en-US"/>
              <a:t>	</a:t>
            </a:r>
            <a:r>
              <a:rPr lang="en-US" sz="2400"/>
              <a:t>&lt;</a:t>
            </a:r>
            <a:r>
              <a:rPr lang="en-US" sz="2400" b="1"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apply(const(1),const(1))</a:t>
            </a:r>
            <a:r>
              <a:rPr lang="en-US" sz="2400">
                <a:ea typeface="Arial Unicode MS" pitchFamily="-110" charset="0"/>
                <a:cs typeface="Arial Unicode MS" pitchFamily="-110" charset="0"/>
              </a:rPr>
              <a:t>, </a:t>
            </a:r>
            <a:r>
              <a:rPr lang="en-US" sz="2400" i="1">
                <a:ea typeface="Arial Unicode MS" pitchFamily="-110" charset="0"/>
                <a:cs typeface="Arial Unicode MS" pitchFamily="-110" charset="0"/>
              </a:rPr>
              <a:t>nil</a:t>
            </a:r>
            <a:r>
              <a:rPr lang="en-US" sz="2400" b="1">
                <a:ea typeface="Arial Unicode MS" pitchFamily="-110" charset="0"/>
                <a:cs typeface="Arial Unicode MS" pitchFamily="-110" charset="0"/>
              </a:rPr>
              <a:t>&gt;</a:t>
            </a:r>
            <a:r>
              <a:rPr lang="en-US" sz="2400">
                <a:sym typeface="Symbol" pitchFamily="-110" charset="2"/>
              </a:rPr>
              <a:t> </a:t>
            </a:r>
            <a:r>
              <a:rPr lang="en-US" sz="2400" i="1">
                <a:sym typeface="Symbol" pitchFamily="-110" charset="2"/>
              </a:rPr>
              <a:t>v</a:t>
            </a:r>
            <a:r>
              <a:rPr lang="en-US" sz="2400">
                <a:latin typeface="Courier New" pitchFamily="-110" charset="0"/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3EE1-3A3F-BA4D-AFC5-CE000445094D}" type="slidenum">
              <a:rPr lang="en-US"/>
              <a:pPr/>
              <a:t>52</a:t>
            </a:fld>
            <a:endParaRPr lang="en-US"/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1066800" y="2895600"/>
            <a:ext cx="7620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?-</a:t>
            </a:r>
            <a:r>
              <a:rPr lang="en-US" i="1" dirty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 val3(apply(const(1),const(1)),nil,X)</a:t>
            </a:r>
            <a:r>
              <a:rPr lang="en-US" i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false.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More Errors</a:t>
            </a:r>
          </a:p>
        </p:txBody>
      </p:sp>
      <p:sp>
        <p:nvSpPr>
          <p:cNvPr id="7198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dynamic-scoping version, we can also have programs that run forever:</a:t>
            </a:r>
            <a:br>
              <a:rPr lang="en-US"/>
            </a:br>
            <a:r>
              <a:rPr lang="en-US" sz="2400"/>
              <a:t>   </a:t>
            </a:r>
            <a:r>
              <a:rPr lang="en-US" sz="24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>let val f = fn x =&gt; f x in f 1 end</a:t>
            </a:r>
          </a:p>
          <a:p>
            <a:r>
              <a:rPr lang="en-US"/>
              <a:t>Interpreter runs forever on this</a:t>
            </a:r>
          </a:p>
          <a:p>
            <a:r>
              <a:rPr lang="en-US"/>
              <a:t>Natural semantics does not run forever—does not </a:t>
            </a:r>
            <a:r>
              <a:rPr lang="en-US" i="1"/>
              <a:t>run</a:t>
            </a:r>
            <a:r>
              <a:rPr lang="en-US"/>
              <a:t> at all—it just defines no result for the program</a:t>
            </a:r>
            <a:endParaRPr lang="en-US" sz="2800" b="1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31C-BF1A-D044-A34C-61CDE091CB1D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Natural semantics and Prolog interpreters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Language One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Language Two: adding variables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Language Three: adding functions</a:t>
            </a:r>
          </a:p>
          <a:p>
            <a:pPr>
              <a:lnSpc>
                <a:spcPct val="90000"/>
              </a:lnSpc>
            </a:pPr>
            <a:r>
              <a:rPr lang="en-US"/>
              <a:t>Natural semantics is one of many formal techniques for defining semantics</a:t>
            </a:r>
          </a:p>
          <a:p>
            <a:pPr>
              <a:lnSpc>
                <a:spcPct val="90000"/>
              </a:lnSpc>
            </a:pPr>
            <a:r>
              <a:rPr lang="en-US"/>
              <a:t>Other techniques: see the last section of the chapter for a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BD2-C99D-DA46-8B73-96F94B11EB78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 And AST’s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grammar generates parse trees</a:t>
            </a:r>
          </a:p>
          <a:p>
            <a:pPr>
              <a:lnSpc>
                <a:spcPct val="90000"/>
              </a:lnSpc>
            </a:pPr>
            <a:r>
              <a:rPr lang="en-US"/>
              <a:t>The AST is a simplified form: same order as the parse tree, but no non-terminals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475B-173D-E64E-AE77-50F45E30C2D9}" type="slidenum">
              <a:rPr lang="en-US"/>
              <a:pPr/>
              <a:t>6</a:t>
            </a:fld>
            <a:endParaRPr lang="en-US"/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195638" y="2509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05" name="Object 5"/>
          <p:cNvGraphicFramePr>
            <a:graphicFrameLocks noChangeAspect="1"/>
          </p:cNvGraphicFramePr>
          <p:nvPr/>
        </p:nvGraphicFramePr>
        <p:xfrm>
          <a:off x="1143000" y="3581400"/>
          <a:ext cx="3629025" cy="2424113"/>
        </p:xfrm>
        <a:graphic>
          <a:graphicData uri="http://schemas.openxmlformats.org/presentationml/2006/ole">
            <p:oleObj spid="_x0000_s665605" r:id="rId3" imgW="2743200" imgH="1838325" progId="">
              <p:embed/>
            </p:oleObj>
          </a:graphicData>
        </a:graphic>
      </p:graphicFrame>
      <p:sp>
        <p:nvSpPr>
          <p:cNvPr id="665608" name="Rectangle 8"/>
          <p:cNvSpPr>
            <a:spLocks noChangeArrowheads="1"/>
          </p:cNvSpPr>
          <p:nvPr/>
        </p:nvSpPr>
        <p:spPr bwMode="auto">
          <a:xfrm>
            <a:off x="3219450" y="280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07" name="Object 7"/>
          <p:cNvGraphicFramePr>
            <a:graphicFrameLocks noChangeAspect="1"/>
          </p:cNvGraphicFramePr>
          <p:nvPr/>
        </p:nvGraphicFramePr>
        <p:xfrm>
          <a:off x="4724400" y="4191000"/>
          <a:ext cx="3565525" cy="1631950"/>
        </p:xfrm>
        <a:graphic>
          <a:graphicData uri="http://schemas.openxmlformats.org/presentationml/2006/ole">
            <p:oleObj spid="_x0000_s665607" r:id="rId4" imgW="2705100" imgH="123825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Continuing The Definition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819400"/>
          </a:xfrm>
        </p:spPr>
        <p:txBody>
          <a:bodyPr/>
          <a:lstStyle/>
          <a:p>
            <a:r>
              <a:rPr lang="en-US"/>
              <a:t>That is as far as we got in Chapters 2 and 3</a:t>
            </a:r>
          </a:p>
          <a:p>
            <a:r>
              <a:rPr lang="en-US"/>
              <a:t>One way to define the semantics of the language is to give an interpreter for it</a:t>
            </a:r>
          </a:p>
          <a:p>
            <a:r>
              <a:rPr lang="en-US"/>
              <a:t>We will write one in Prolog, using AST’s as input: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894-248A-E548-98F4-54BAEC2AE4A8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670724" name="Object 4"/>
          <p:cNvGraphicFramePr>
            <a:graphicFrameLocks noChangeAspect="1"/>
          </p:cNvGraphicFramePr>
          <p:nvPr/>
        </p:nvGraphicFramePr>
        <p:xfrm>
          <a:off x="2438400" y="4038600"/>
          <a:ext cx="3565525" cy="1631950"/>
        </p:xfrm>
        <a:graphic>
          <a:graphicData uri="http://schemas.openxmlformats.org/presentationml/2006/ole">
            <p:oleObj spid="_x0000_s670724" r:id="rId3" imgW="2705100" imgH="1238250" progId="">
              <p:embed/>
            </p:oleObj>
          </a:graphicData>
        </a:graphic>
      </p:graphicFrame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1676400" y="5715000"/>
            <a:ext cx="670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plus(const(1),times(const(2),const(3)))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Note: the set of legal AST’s can be defined by a grammar, giving the </a:t>
            </a:r>
            <a:r>
              <a:rPr lang="en-US" i="1"/>
              <a:t>abstract syntax</a:t>
            </a:r>
            <a:r>
              <a:rPr lang="en-US"/>
              <a:t> of the language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An abstract syntax can be ambiguous, since the order is already fixed by parsing with the original grammar for </a:t>
            </a:r>
            <a:r>
              <a:rPr lang="en-US" i="1"/>
              <a:t>concrete syntax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072-BAB0-DC4B-B105-D583535A9F2D}" type="slidenum">
              <a:rPr lang="en-US"/>
              <a:pPr/>
              <a:t>8</a:t>
            </a:fld>
            <a:endParaRPr lang="en-US"/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2286000" y="3276600"/>
            <a:ext cx="434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plus(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	|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times(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exp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	|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const(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0" charset="0"/>
                <a:cs typeface="Times New Roman" pitchFamily="-110" charset="0"/>
              </a:rPr>
              <a:t>constant</a:t>
            </a:r>
            <a:r>
              <a:rPr lang="en-US" sz="200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One: Prolog Interpreter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Twenty-Three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30EB-5524-DB45-8BE2-238F27FF4B09}" type="slidenum">
              <a:rPr lang="en-US"/>
              <a:pPr/>
              <a:t>9</a:t>
            </a:fld>
            <a:endParaRPr lang="en-US"/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1981200" y="2057400"/>
            <a:ext cx="5791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val1(plus(X,Y),Value) :-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val1(X,XValue),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val1(Y,YValue),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Value is XValue + YValue.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val1(times(X,Y),Value)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val1(X,XValue),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val1(Y,YValue),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Value is XValue * YValue.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val1(const(X),X).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6530</TotalTime>
  <Words>4420</Words>
  <Application>Microsoft Macintosh PowerPoint</Application>
  <PresentationFormat>On-screen Show (4:3)</PresentationFormat>
  <Paragraphs>388</Paragraphs>
  <Slides>54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parse trees</vt:lpstr>
      <vt:lpstr>Equation.3</vt:lpstr>
      <vt:lpstr>Microsoft Equation</vt:lpstr>
      <vt:lpstr>Equation</vt:lpstr>
      <vt:lpstr>Formal Semantics</vt:lpstr>
      <vt:lpstr>Formal Semantics</vt:lpstr>
      <vt:lpstr>Outline</vt:lpstr>
      <vt:lpstr>Defining Language One</vt:lpstr>
      <vt:lpstr>Syntax: Phrase Structure</vt:lpstr>
      <vt:lpstr>Parse Trees And AST’s</vt:lpstr>
      <vt:lpstr>Continuing The Definition</vt:lpstr>
      <vt:lpstr>Abstract Syntax</vt:lpstr>
      <vt:lpstr>Language One: Prolog Interpreter</vt:lpstr>
      <vt:lpstr>Slide 10</vt:lpstr>
      <vt:lpstr>Problems</vt:lpstr>
      <vt:lpstr>Value Of A Constant</vt:lpstr>
      <vt:lpstr>Value Of A Sum</vt:lpstr>
      <vt:lpstr>Defining Semantics By Interpreter</vt:lpstr>
      <vt:lpstr>Natural Semantics</vt:lpstr>
      <vt:lpstr>A Rule In Natural Semantics</vt:lpstr>
      <vt:lpstr>Language One, Natural Semantics</vt:lpstr>
      <vt:lpstr>Natural Semantics, Note</vt:lpstr>
      <vt:lpstr>Outline</vt:lpstr>
      <vt:lpstr>Defining Language Two</vt:lpstr>
      <vt:lpstr>Syntax</vt:lpstr>
      <vt:lpstr>Abstract Syntax</vt:lpstr>
      <vt:lpstr>Representing Contexts</vt:lpstr>
      <vt:lpstr>Looking Up A Binding</vt:lpstr>
      <vt:lpstr>Language Two: Prolog Interpreter</vt:lpstr>
      <vt:lpstr>Slide 26</vt:lpstr>
      <vt:lpstr>Slide 27</vt:lpstr>
      <vt:lpstr>Slide 28</vt:lpstr>
      <vt:lpstr>Natural Semantics</vt:lpstr>
      <vt:lpstr>Language Two, Natural Semantics</vt:lpstr>
      <vt:lpstr>About Errors</vt:lpstr>
      <vt:lpstr>Undefined Variable Error</vt:lpstr>
      <vt:lpstr>Static Semantics</vt:lpstr>
      <vt:lpstr>Static and Dynamic Semantics</vt:lpstr>
      <vt:lpstr>Note: Dynamic Error Semantics</vt:lpstr>
      <vt:lpstr>Outline</vt:lpstr>
      <vt:lpstr>Defining Language Three</vt:lpstr>
      <vt:lpstr>Syntax</vt:lpstr>
      <vt:lpstr>Abstract Syntax</vt:lpstr>
      <vt:lpstr>Representing Functions</vt:lpstr>
      <vt:lpstr>Language Three: Prolog Interpreter</vt:lpstr>
      <vt:lpstr>Slide 42</vt:lpstr>
      <vt:lpstr>Question</vt:lpstr>
      <vt:lpstr>Slide 44</vt:lpstr>
      <vt:lpstr>Dynamic Scoping</vt:lpstr>
      <vt:lpstr>Representing Functions, Again</vt:lpstr>
      <vt:lpstr>Language Three: Prolog Interpreter, Static Scoping</vt:lpstr>
      <vt:lpstr>Slide 48</vt:lpstr>
      <vt:lpstr>Slide 49</vt:lpstr>
      <vt:lpstr>Language Three Natural Semantics, Dynamic Scoping</vt:lpstr>
      <vt:lpstr>Language Three Natural Semantics, Static Scoping</vt:lpstr>
      <vt:lpstr>About Errors</vt:lpstr>
      <vt:lpstr>More Errors</vt:lpstr>
      <vt:lpstr>Outline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Semantics</dc:title>
  <dc:subject>Textbook, Chapter Twenty-Three</dc:subject>
  <dc:creator>Adam Webber</dc:creator>
  <cp:lastModifiedBy>Adam Webber</cp:lastModifiedBy>
  <cp:revision>96</cp:revision>
  <cp:lastPrinted>2010-04-28T15:02:16Z</cp:lastPrinted>
  <dcterms:created xsi:type="dcterms:W3CDTF">2010-04-28T14:36:41Z</dcterms:created>
  <dcterms:modified xsi:type="dcterms:W3CDTF">2010-04-28T15:02:23Z</dcterms:modified>
</cp:coreProperties>
</file>