
<file path=[Content_Types].xml><?xml version="1.0" encoding="utf-8"?>
<Types xmlns="http://schemas.openxmlformats.org/package/2006/content-types">
  <Override PartName="/ppt/slideLayouts/slideLayout8.xml" ContentType="application/vnd.openxmlformats-officedocument.presentationml.slideLayout+xml"/>
  <Override PartName="/ppt/slides/slide22.xml" ContentType="application/vnd.openxmlformats-officedocument.presentationml.slide+xml"/>
  <Override PartName="/ppt/slides/slide28.xml" ContentType="application/vnd.openxmlformats-officedocument.presentationml.slide+xml"/>
  <Override PartName="/ppt/slides/slide66.xml" ContentType="application/vnd.openxmlformats-officedocument.presentationml.slide+xml"/>
  <Override PartName="/docProps/app.xml" ContentType="application/vnd.openxmlformats-officedocument.extended-properties+xml"/>
  <Override PartName="/ppt/slides/slide30.xml" ContentType="application/vnd.openxmlformats-officedocument.presentationml.slide+xml"/>
  <Override PartName="/ppt/slides/slide36.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s/slide47.xml" ContentType="application/vnd.openxmlformats-officedocument.presentationml.slide+xml"/>
  <Override PartName="/ppt/theme/theme3.xml" ContentType="application/vnd.openxmlformats-officedocument.theme+xml"/>
  <Override PartName="/ppt/slideLayouts/slideLayout3.xml" ContentType="application/vnd.openxmlformats-officedocument.presentationml.slideLayout+xml"/>
  <Override PartName="/ppt/slides/slide21.xml" ContentType="application/vnd.openxmlformats-officedocument.presentationml.slide+xml"/>
  <Override PartName="/ppt/slides/slide23.xml" ContentType="application/vnd.openxmlformats-officedocument.presentationml.slide+xml"/>
  <Override PartName="/ppt/slideLayouts/slideLayout9.xml" ContentType="application/vnd.openxmlformats-officedocument.presentationml.slideLayout+xml"/>
  <Override PartName="/ppt/slides/slide52.xml" ContentType="application/vnd.openxmlformats-officedocument.presentationml.slide+xml"/>
  <Override PartName="/ppt/slides/slide1.xml" ContentType="application/vnd.openxmlformats-officedocument.presentationml.slide+xml"/>
  <Override PartName="/ppt/slides/slide51.xml" ContentType="application/vnd.openxmlformats-officedocument.presentationml.slide+xml"/>
  <Override PartName="/ppt/slides/slide7.xml" ContentType="application/vnd.openxmlformats-officedocument.presentationml.slide+xml"/>
  <Override PartName="/ppt/slides/slide62.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Default Extension="wmf" ContentType="image/x-wmf"/>
  <Override PartName="/ppt/handoutMasters/handoutMaster1.xml" ContentType="application/vnd.openxmlformats-officedocument.presentationml.handoutMaster+xml"/>
  <Override PartName="/ppt/slides/slide13.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slides/slide61.xml" ContentType="application/vnd.openxmlformats-officedocument.presentationml.slide+xml"/>
  <Override PartName="/ppt/slides/slide43.xml" ContentType="application/vnd.openxmlformats-officedocument.presentationml.slide+xml"/>
  <Override PartName="/ppt/slideLayouts/slideLayout6.xml" ContentType="application/vnd.openxmlformats-officedocument.presentationml.slideLayout+xml"/>
  <Override PartName="/ppt/slides/slide37.xml" ContentType="application/vnd.openxmlformats-officedocument.presentationml.slide+xml"/>
  <Override PartName="/ppt/slides/slide10.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Default Extension="vml" ContentType="application/vnd.openxmlformats-officedocument.vmlDrawing"/>
  <Default Extension="png" ContentType="image/png"/>
  <Override PartName="/ppt/embeddings/Microsoft_Equation1.bin" ContentType="application/vnd.openxmlformats-officedocument.oleObject"/>
  <Override PartName="/ppt/slides/slide27.xml" ContentType="application/vnd.openxmlformats-officedocument.presentationml.slide+xml"/>
  <Override PartName="/docProps/core.xml" ContentType="application/vnd.openxmlformats-package.core-properties+xml"/>
  <Override PartName="/ppt/slides/slide56.xml" ContentType="application/vnd.openxmlformats-officedocument.presentationml.slide+xml"/>
  <Override PartName="/ppt/slides/slide31.xml" ContentType="application/vnd.openxmlformats-officedocument.presentationml.slide+xml"/>
  <Default Extension="bin" ContentType="application/vnd.openxmlformats-officedocument.presentationml.printerSettings"/>
  <Override PartName="/ppt/slides/slide53.xml" ContentType="application/vnd.openxmlformats-officedocument.presentationml.slide+xml"/>
  <Override PartName="/ppt/embeddings/Microsoft_Equation3.bin" ContentType="application/vnd.openxmlformats-officedocument.oleObject"/>
  <Override PartName="/ppt/slides/slide55.xml" ContentType="application/vnd.openxmlformats-officedocument.presentationml.slide+xml"/>
  <Override PartName="/ppt/slides/slide12.xml" ContentType="application/vnd.openxmlformats-officedocument.presentationml.slide+xml"/>
  <Override PartName="/ppt/slides/slide19.xml" ContentType="application/vnd.openxmlformats-officedocument.presentationml.slide+xml"/>
  <Override PartName="/ppt/slides/slide41.xml" ContentType="application/vnd.openxmlformats-officedocument.presentationml.slide+xml"/>
  <Override PartName="/ppt/slides/slide46.xml" ContentType="application/vnd.openxmlformats-officedocument.presentationml.slide+xml"/>
  <Override PartName="/ppt/theme/theme2.xml" ContentType="application/vnd.openxmlformats-officedocument.theme+xml"/>
  <Override PartName="/ppt/slides/slide2.xml" ContentType="application/vnd.openxmlformats-officedocument.presentationml.slide+xml"/>
  <Override PartName="/ppt/slides/slide35.xml" ContentType="application/vnd.openxmlformats-officedocument.presentationml.slide+xml"/>
  <Override PartName="/ppt/slides/slide42.xml" ContentType="application/vnd.openxmlformats-officedocument.presentationml.slide+xml"/>
  <Override PartName="/ppt/slides/slide45.xml" ContentType="application/vnd.openxmlformats-officedocument.presentationml.slide+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s/slide50.xml" ContentType="application/vnd.openxmlformats-officedocument.presentationml.slide+xml"/>
  <Override PartName="/ppt/slides/slide54.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Default Extension="xml" ContentType="application/xml"/>
  <Override PartName="/ppt/slides/slide26.xml" ContentType="application/vnd.openxmlformats-officedocument.presentationml.slide+xml"/>
  <Override PartName="/ppt/slideMasters/slideMaster1.xml" ContentType="application/vnd.openxmlformats-officedocument.presentationml.slideMaster+xml"/>
  <Override PartName="/ppt/slides/slide25.xml" ContentType="application/vnd.openxmlformats-officedocument.presentationml.slide+xml"/>
  <Override PartName="/ppt/embeddings/Microsoft_Equation2.bin" ContentType="application/vnd.openxmlformats-officedocument.oleObject"/>
  <Override PartName="/ppt/slides/slide63.xml" ContentType="application/vnd.openxmlformats-officedocument.presentationml.slide+xml"/>
  <Override PartName="/ppt/slides/slide14.xml" ContentType="application/vnd.openxmlformats-officedocument.presentationml.slide+xml"/>
  <Override PartName="/ppt/slides/slide40.xml" ContentType="application/vnd.openxmlformats-officedocument.presentationml.slide+xml"/>
  <Override PartName="/ppt/slides/slide34.xml" ContentType="application/vnd.openxmlformats-officedocument.presentationml.slide+xml"/>
  <Override PartName="/ppt/slides/slide44.xml" ContentType="application/vnd.openxmlformats-officedocument.presentationml.slide+xml"/>
  <Override PartName="/ppt/slides/slide49.xml" ContentType="application/vnd.openxmlformats-officedocument.presentationml.slide+xml"/>
  <Override PartName="/ppt/slideLayouts/slideLayout1.xml" ContentType="application/vnd.openxmlformats-officedocument.presentationml.slideLayout+xml"/>
  <Override PartName="/ppt/slides/slide48.xml" ContentType="application/vnd.openxmlformats-officedocument.presentationml.slide+xml"/>
  <Override PartName="/ppt/theme/theme1.xml" ContentType="application/vnd.openxmlformats-officedocument.theme+xml"/>
  <Override PartName="/ppt/presentation.xml" ContentType="application/vnd.openxmlformats-officedocument.presentationml.presentation.main+xml"/>
  <Override PartName="/ppt/slides/slide5.xml" ContentType="application/vnd.openxmlformats-officedocument.presentationml.slide+xml"/>
  <Override PartName="/ppt/slideLayouts/slideLayout7.xml" ContentType="application/vnd.openxmlformats-officedocument.presentationml.slideLayout+xml"/>
  <Override PartName="/ppt/slides/slide59.xml" ContentType="application/vnd.openxmlformats-officedocument.presentationml.slide+xml"/>
  <Default Extension="jpeg" ContentType="image/jpeg"/>
  <Override PartName="/ppt/slides/slide6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11.xml" ContentType="application/vnd.openxmlformats-officedocument.presentationml.slideLayout+xml"/>
  <Override PartName="/ppt/slides/slide8.xml" ContentType="application/vnd.openxmlformats-officedocument.presentationml.slide+xml"/>
  <Override PartName="/ppt/slides/slide15.xml" ContentType="application/vnd.openxmlformats-officedocument.presentationml.slide+xml"/>
  <Default Extension="rels" ContentType="application/vnd.openxmlformats-package.relationships+xml"/>
  <Override PartName="/ppt/slides/slide9.xml" ContentType="application/vnd.openxmlformats-officedocument.presentationml.slide+xml"/>
  <Override PartName="/ppt/slides/slide60.xml" ContentType="application/vnd.openxmlformats-officedocument.presentationml.slide+xml"/>
  <Override PartName="/ppt/slides/slide24.xml" ContentType="application/vnd.openxmlformats-officedocument.presentationml.slide+xml"/>
  <Override PartName="/ppt/slides/slide39.xml" ContentType="application/vnd.openxmlformats-officedocument.presentationml.slide+xml"/>
  <Override PartName="/ppt/slides/slide32.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38.xml" ContentType="application/vnd.openxmlformats-officedocument.presentationml.slide+xml"/>
  <Override PartName="/ppt/slides/slide29.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61" r:id="rId1"/>
  </p:sldMasterIdLst>
  <p:notesMasterIdLst>
    <p:notesMasterId r:id="rId68"/>
  </p:notesMasterIdLst>
  <p:handoutMasterIdLst>
    <p:handoutMasterId r:id="rId69"/>
  </p:handoutMasterIdLst>
  <p:sldIdLst>
    <p:sldId id="256" r:id="rId2"/>
    <p:sldId id="294" r:id="rId3"/>
    <p:sldId id="259" r:id="rId4"/>
    <p:sldId id="293" r:id="rId5"/>
    <p:sldId id="260" r:id="rId6"/>
    <p:sldId id="261" r:id="rId7"/>
    <p:sldId id="310" r:id="rId8"/>
    <p:sldId id="295" r:id="rId9"/>
    <p:sldId id="296" r:id="rId10"/>
    <p:sldId id="297" r:id="rId11"/>
    <p:sldId id="262" r:id="rId12"/>
    <p:sldId id="311" r:id="rId13"/>
    <p:sldId id="298" r:id="rId14"/>
    <p:sldId id="299" r:id="rId15"/>
    <p:sldId id="300" r:id="rId16"/>
    <p:sldId id="301" r:id="rId17"/>
    <p:sldId id="302" r:id="rId18"/>
    <p:sldId id="312" r:id="rId19"/>
    <p:sldId id="303" r:id="rId20"/>
    <p:sldId id="304" r:id="rId21"/>
    <p:sldId id="263" r:id="rId22"/>
    <p:sldId id="305" r:id="rId23"/>
    <p:sldId id="306" r:id="rId24"/>
    <p:sldId id="313" r:id="rId25"/>
    <p:sldId id="307" r:id="rId26"/>
    <p:sldId id="308" r:id="rId27"/>
    <p:sldId id="309" r:id="rId28"/>
    <p:sldId id="264" r:id="rId29"/>
    <p:sldId id="266" r:id="rId30"/>
    <p:sldId id="267" r:id="rId31"/>
    <p:sldId id="268" r:id="rId32"/>
    <p:sldId id="314" r:id="rId33"/>
    <p:sldId id="315" r:id="rId34"/>
    <p:sldId id="273" r:id="rId35"/>
    <p:sldId id="316" r:id="rId36"/>
    <p:sldId id="317" r:id="rId37"/>
    <p:sldId id="319" r:id="rId38"/>
    <p:sldId id="318" r:id="rId39"/>
    <p:sldId id="274" r:id="rId40"/>
    <p:sldId id="320" r:id="rId41"/>
    <p:sldId id="269" r:id="rId42"/>
    <p:sldId id="321" r:id="rId43"/>
    <p:sldId id="322" r:id="rId44"/>
    <p:sldId id="323" r:id="rId45"/>
    <p:sldId id="324" r:id="rId46"/>
    <p:sldId id="325" r:id="rId47"/>
    <p:sldId id="326" r:id="rId48"/>
    <p:sldId id="270" r:id="rId49"/>
    <p:sldId id="276" r:id="rId50"/>
    <p:sldId id="285" r:id="rId51"/>
    <p:sldId id="329" r:id="rId52"/>
    <p:sldId id="330" r:id="rId53"/>
    <p:sldId id="327" r:id="rId54"/>
    <p:sldId id="331" r:id="rId55"/>
    <p:sldId id="332" r:id="rId56"/>
    <p:sldId id="334" r:id="rId57"/>
    <p:sldId id="333" r:id="rId58"/>
    <p:sldId id="336" r:id="rId59"/>
    <p:sldId id="335" r:id="rId60"/>
    <p:sldId id="337" r:id="rId61"/>
    <p:sldId id="338" r:id="rId62"/>
    <p:sldId id="339" r:id="rId63"/>
    <p:sldId id="340" r:id="rId64"/>
    <p:sldId id="341" r:id="rId65"/>
    <p:sldId id="342" r:id="rId66"/>
    <p:sldId id="292" r:id="rId67"/>
  </p:sldIdLst>
  <p:sldSz cx="9144000" cy="6858000" type="screen4x3"/>
  <p:notesSz cx="6831013" cy="9117013"/>
  <p:defaultTextStyle>
    <a:defPPr>
      <a:defRPr lang="en-US"/>
    </a:defPPr>
    <a:lvl1pPr algn="l" rtl="0" eaLnBrk="0" fontAlgn="base" hangingPunct="0">
      <a:spcBef>
        <a:spcPct val="0"/>
      </a:spcBef>
      <a:spcAft>
        <a:spcPct val="0"/>
      </a:spcAft>
      <a:defRPr sz="2400" kern="1200">
        <a:solidFill>
          <a:schemeClr val="tx1"/>
        </a:solidFill>
        <a:latin typeface="Times New Roman" pitchFamily="-112"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12"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12"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12"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12" charset="0"/>
        <a:ea typeface="+mn-ea"/>
        <a:cs typeface="+mn-cs"/>
      </a:defRPr>
    </a:lvl5pPr>
    <a:lvl6pPr marL="2286000" algn="l" defTabSz="457200" rtl="0" eaLnBrk="1" latinLnBrk="0" hangingPunct="1">
      <a:defRPr sz="2400" kern="1200">
        <a:solidFill>
          <a:schemeClr val="tx1"/>
        </a:solidFill>
        <a:latin typeface="Times New Roman" pitchFamily="-112" charset="0"/>
        <a:ea typeface="+mn-ea"/>
        <a:cs typeface="+mn-cs"/>
      </a:defRPr>
    </a:lvl6pPr>
    <a:lvl7pPr marL="2743200" algn="l" defTabSz="457200" rtl="0" eaLnBrk="1" latinLnBrk="0" hangingPunct="1">
      <a:defRPr sz="2400" kern="1200">
        <a:solidFill>
          <a:schemeClr val="tx1"/>
        </a:solidFill>
        <a:latin typeface="Times New Roman" pitchFamily="-112" charset="0"/>
        <a:ea typeface="+mn-ea"/>
        <a:cs typeface="+mn-cs"/>
      </a:defRPr>
    </a:lvl7pPr>
    <a:lvl8pPr marL="3200400" algn="l" defTabSz="457200" rtl="0" eaLnBrk="1" latinLnBrk="0" hangingPunct="1">
      <a:defRPr sz="2400" kern="1200">
        <a:solidFill>
          <a:schemeClr val="tx1"/>
        </a:solidFill>
        <a:latin typeface="Times New Roman" pitchFamily="-112" charset="0"/>
        <a:ea typeface="+mn-ea"/>
        <a:cs typeface="+mn-cs"/>
      </a:defRPr>
    </a:lvl8pPr>
    <a:lvl9pPr marL="3657600" algn="l" defTabSz="457200" rtl="0" eaLnBrk="1" latinLnBrk="0" hangingPunct="1">
      <a:defRPr sz="2400" kern="1200">
        <a:solidFill>
          <a:schemeClr val="tx1"/>
        </a:solidFill>
        <a:latin typeface="Times New Roman" pitchFamily="-112"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showNarration="1" useTimings="0">
    <p:present/>
    <p:sldAll/>
    <p:penClr>
      <a:schemeClr val="tx1"/>
    </p:penClr>
  </p:showPr>
  <p:clrMru>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25844" autoAdjust="0"/>
    <p:restoredTop sz="92235" autoAdjust="0"/>
  </p:normalViewPr>
  <p:slideViewPr>
    <p:cSldViewPr>
      <p:cViewPr varScale="1">
        <p:scale>
          <a:sx n="109" d="100"/>
          <a:sy n="109" d="100"/>
        </p:scale>
        <p:origin x="-568"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54"/>
    </p:cViewPr>
  </p:sorterViewPr>
  <p:notesViewPr>
    <p:cSldViewPr>
      <p:cViewPr varScale="1">
        <p:scale>
          <a:sx n="55" d="100"/>
          <a:sy n="55" d="100"/>
        </p:scale>
        <p:origin x="-1752" y="-84"/>
      </p:cViewPr>
      <p:guideLst>
        <p:guide orient="horz" pos="2872"/>
        <p:guide pos="2152"/>
      </p:guideLst>
    </p:cSldViewPr>
  </p:notesViewPr>
  <p:gridSpacing cx="78028800" cy="78028800"/>
</p:viewPr>
</file>

<file path=ppt/_rels/presentation.xml.rels><?xml version="1.0" encoding="UTF-8" standalone="yes"?>
<Relationships xmlns="http://schemas.openxmlformats.org/package/2006/relationships"><Relationship Id="rId64" Type="http://schemas.openxmlformats.org/officeDocument/2006/relationships/slide" Target="slides/slide63.xml"/><Relationship Id="rId60" Type="http://schemas.openxmlformats.org/officeDocument/2006/relationships/slide" Target="slides/slide59.xml"/><Relationship Id="rId39" Type="http://schemas.openxmlformats.org/officeDocument/2006/relationships/slide" Target="slides/slide38.xml"/><Relationship Id="rId70" Type="http://schemas.openxmlformats.org/officeDocument/2006/relationships/printerSettings" Target="printerSettings/printerSettings1.bin"/><Relationship Id="rId7" Type="http://schemas.openxmlformats.org/officeDocument/2006/relationships/slide" Target="slides/slide6.xml"/><Relationship Id="rId43" Type="http://schemas.openxmlformats.org/officeDocument/2006/relationships/slide" Target="slides/slide42.xml"/><Relationship Id="rId74" Type="http://schemas.openxmlformats.org/officeDocument/2006/relationships/tableStyles" Target="tableStyles.xml"/><Relationship Id="rId25" Type="http://schemas.openxmlformats.org/officeDocument/2006/relationships/slide" Target="slides/slide24.xml"/><Relationship Id="rId10" Type="http://schemas.openxmlformats.org/officeDocument/2006/relationships/slide" Target="slides/slide9.xml"/><Relationship Id="rId50" Type="http://schemas.openxmlformats.org/officeDocument/2006/relationships/slide" Target="slides/slide49.xml"/><Relationship Id="rId63" Type="http://schemas.openxmlformats.org/officeDocument/2006/relationships/slide" Target="slides/slide62.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27" Type="http://schemas.openxmlformats.org/officeDocument/2006/relationships/slide" Target="slides/slide26.xml"/><Relationship Id="rId71" Type="http://schemas.openxmlformats.org/officeDocument/2006/relationships/presProps" Target="presProps.xml"/><Relationship Id="rId14" Type="http://schemas.openxmlformats.org/officeDocument/2006/relationships/slide" Target="slides/slide13.xml"/><Relationship Id="rId4" Type="http://schemas.openxmlformats.org/officeDocument/2006/relationships/slide" Target="slides/slide3.xml"/><Relationship Id="rId28" Type="http://schemas.openxmlformats.org/officeDocument/2006/relationships/slide" Target="slides/slide27.xml"/><Relationship Id="rId45" Type="http://schemas.openxmlformats.org/officeDocument/2006/relationships/slide" Target="slides/slide44.xml"/><Relationship Id="rId58" Type="http://schemas.openxmlformats.org/officeDocument/2006/relationships/slide" Target="slides/slide57.xml"/><Relationship Id="rId42" Type="http://schemas.openxmlformats.org/officeDocument/2006/relationships/slide" Target="slides/slide41.xml"/><Relationship Id="rId73" Type="http://schemas.openxmlformats.org/officeDocument/2006/relationships/theme" Target="theme/theme1.xml"/><Relationship Id="rId6" Type="http://schemas.openxmlformats.org/officeDocument/2006/relationships/slide" Target="slides/slide5.xml"/><Relationship Id="rId49" Type="http://schemas.openxmlformats.org/officeDocument/2006/relationships/slide" Target="slides/slide48.xml"/><Relationship Id="rId44" Type="http://schemas.openxmlformats.org/officeDocument/2006/relationships/slide" Target="slides/slide43.xml"/><Relationship Id="rId69" Type="http://schemas.openxmlformats.org/officeDocument/2006/relationships/handoutMaster" Target="handoutMasters/handoutMaster1.xml"/><Relationship Id="rId19" Type="http://schemas.openxmlformats.org/officeDocument/2006/relationships/slide" Target="slides/slide18.xml"/><Relationship Id="rId38" Type="http://schemas.openxmlformats.org/officeDocument/2006/relationships/slide" Target="slides/slide37.xml"/><Relationship Id="rId20" Type="http://schemas.openxmlformats.org/officeDocument/2006/relationships/slide" Target="slides/slide19.xml"/><Relationship Id="rId2" Type="http://schemas.openxmlformats.org/officeDocument/2006/relationships/slide" Target="slides/slide1.xml"/><Relationship Id="rId46" Type="http://schemas.openxmlformats.org/officeDocument/2006/relationships/slide" Target="slides/slide45.xml"/><Relationship Id="rId57" Type="http://schemas.openxmlformats.org/officeDocument/2006/relationships/slide" Target="slides/slide56.xml"/><Relationship Id="rId59" Type="http://schemas.openxmlformats.org/officeDocument/2006/relationships/slide" Target="slides/slide58.xml"/><Relationship Id="rId35" Type="http://schemas.openxmlformats.org/officeDocument/2006/relationships/slide" Target="slides/slide34.xml"/><Relationship Id="rId51" Type="http://schemas.openxmlformats.org/officeDocument/2006/relationships/slide" Target="slides/slide50.xml"/><Relationship Id="rId55" Type="http://schemas.openxmlformats.org/officeDocument/2006/relationships/slide" Target="slides/slide54.xml"/><Relationship Id="rId31" Type="http://schemas.openxmlformats.org/officeDocument/2006/relationships/slide" Target="slides/slide30.xml"/><Relationship Id="rId34" Type="http://schemas.openxmlformats.org/officeDocument/2006/relationships/slide" Target="slides/slide33.xml"/><Relationship Id="rId40" Type="http://schemas.openxmlformats.org/officeDocument/2006/relationships/slide" Target="slides/slide39.xml"/><Relationship Id="rId62" Type="http://schemas.openxmlformats.org/officeDocument/2006/relationships/slide" Target="slides/slide61.xml"/><Relationship Id="rId66" Type="http://schemas.openxmlformats.org/officeDocument/2006/relationships/slide" Target="slides/slide65.xml"/><Relationship Id="rId36" Type="http://schemas.openxmlformats.org/officeDocument/2006/relationships/slide" Target="slides/slide35.xml"/><Relationship Id="rId72" Type="http://schemas.openxmlformats.org/officeDocument/2006/relationships/viewProps" Target="viewProps.xml"/><Relationship Id="rId1" Type="http://schemas.openxmlformats.org/officeDocument/2006/relationships/slideMaster" Target="slideMasters/slideMaster1.xml"/><Relationship Id="rId24" Type="http://schemas.openxmlformats.org/officeDocument/2006/relationships/slide" Target="slides/slide23.xml"/><Relationship Id="rId47" Type="http://schemas.openxmlformats.org/officeDocument/2006/relationships/slide" Target="slides/slide46.xml"/><Relationship Id="rId56" Type="http://schemas.openxmlformats.org/officeDocument/2006/relationships/slide" Target="slides/slide55.xml"/><Relationship Id="rId48" Type="http://schemas.openxmlformats.org/officeDocument/2006/relationships/slide" Target="slides/slide47.xml"/><Relationship Id="rId8" Type="http://schemas.openxmlformats.org/officeDocument/2006/relationships/slide" Target="slides/slide7.xml"/><Relationship Id="rId13" Type="http://schemas.openxmlformats.org/officeDocument/2006/relationships/slide" Target="slides/slide12.xml"/><Relationship Id="rId32" Type="http://schemas.openxmlformats.org/officeDocument/2006/relationships/slide" Target="slides/slide31.xml"/><Relationship Id="rId37" Type="http://schemas.openxmlformats.org/officeDocument/2006/relationships/slide" Target="slides/slide36.xml"/><Relationship Id="rId52" Type="http://schemas.openxmlformats.org/officeDocument/2006/relationships/slide" Target="slides/slide51.xml"/><Relationship Id="rId65" Type="http://schemas.openxmlformats.org/officeDocument/2006/relationships/slide" Target="slides/slide64.xml"/><Relationship Id="rId67" Type="http://schemas.openxmlformats.org/officeDocument/2006/relationships/slide" Target="slides/slide66.xml"/><Relationship Id="rId54" Type="http://schemas.openxmlformats.org/officeDocument/2006/relationships/slide" Target="slides/slide53.xml"/><Relationship Id="rId12" Type="http://schemas.openxmlformats.org/officeDocument/2006/relationships/slide" Target="slides/slide11.xml"/><Relationship Id="rId3" Type="http://schemas.openxmlformats.org/officeDocument/2006/relationships/slide" Target="slides/slide2.xml"/><Relationship Id="rId23" Type="http://schemas.openxmlformats.org/officeDocument/2006/relationships/slide" Target="slides/slide22.xml"/><Relationship Id="rId61" Type="http://schemas.openxmlformats.org/officeDocument/2006/relationships/slide" Target="slides/slide60.xml"/><Relationship Id="rId53" Type="http://schemas.openxmlformats.org/officeDocument/2006/relationships/slide" Target="slides/slide52.xml"/><Relationship Id="rId26" Type="http://schemas.openxmlformats.org/officeDocument/2006/relationships/slide" Target="slides/slide25.xml"/><Relationship Id="rId30" Type="http://schemas.openxmlformats.org/officeDocument/2006/relationships/slide" Target="slides/slide29.xml"/><Relationship Id="rId11" Type="http://schemas.openxmlformats.org/officeDocument/2006/relationships/slide" Target="slides/slide10.xml"/><Relationship Id="rId68" Type="http://schemas.openxmlformats.org/officeDocument/2006/relationships/notesMaster" Target="notesMasters/notesMaster1.xml"/><Relationship Id="rId29" Type="http://schemas.openxmlformats.org/officeDocument/2006/relationships/slide" Target="slides/slide28.xml"/><Relationship Id="rId16" Type="http://schemas.openxmlformats.org/officeDocument/2006/relationships/slide" Target="slides/slide15.xml"/><Relationship Id="rId33" Type="http://schemas.openxmlformats.org/officeDocument/2006/relationships/slide" Target="slides/slide32.xml"/><Relationship Id="rId41" Type="http://schemas.openxmlformats.org/officeDocument/2006/relationships/slide" Target="slides/slide40.xml"/><Relationship Id="rId5" Type="http://schemas.openxmlformats.org/officeDocument/2006/relationships/slide" Target="slides/slide4.xml"/><Relationship Id="rId15" Type="http://schemas.openxmlformats.org/officeDocument/2006/relationships/slide" Target="slides/slide14.xml"/><Relationship Id="rId22" Type="http://schemas.openxmlformats.org/officeDocument/2006/relationships/slide" Target="slides/slide21.xml"/><Relationship Id="rId21" Type="http://schemas.openxmlformats.org/officeDocument/2006/relationships/slide" Target="slides/slide2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3" Type="http://schemas.openxmlformats.org/officeDocument/2006/relationships/image" Target="../media/image4.wmf"/><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92514" name="Rectangle 2"/>
          <p:cNvSpPr>
            <a:spLocks noGrp="1" noChangeArrowheads="1"/>
          </p:cNvSpPr>
          <p:nvPr>
            <p:ph type="hdr" sz="quarter"/>
          </p:nvPr>
        </p:nvSpPr>
        <p:spPr bwMode="auto">
          <a:xfrm>
            <a:off x="0" y="0"/>
            <a:ext cx="2960688" cy="455613"/>
          </a:xfrm>
          <a:prstGeom prst="rect">
            <a:avLst/>
          </a:prstGeom>
          <a:noFill/>
          <a:ln w="9525">
            <a:noFill/>
            <a:miter lim="800000"/>
            <a:headEnd/>
            <a:tailEnd/>
          </a:ln>
          <a:effectLst/>
        </p:spPr>
        <p:txBody>
          <a:bodyPr vert="horz" wrap="square" lIns="91129" tIns="45565" rIns="91129" bIns="45565" numCol="1" anchor="t" anchorCtr="0" compatLnSpc="1">
            <a:prstTxWarp prst="textNoShape">
              <a:avLst/>
            </a:prstTxWarp>
          </a:bodyPr>
          <a:lstStyle>
            <a:lvl1pPr defTabSz="911225">
              <a:defRPr sz="1200"/>
            </a:lvl1pPr>
          </a:lstStyle>
          <a:p>
            <a:endParaRPr lang="en-US"/>
          </a:p>
        </p:txBody>
      </p:sp>
      <p:sp>
        <p:nvSpPr>
          <p:cNvPr id="192515" name="Rectangle 3"/>
          <p:cNvSpPr>
            <a:spLocks noGrp="1" noChangeArrowheads="1"/>
          </p:cNvSpPr>
          <p:nvPr>
            <p:ph type="dt" sz="quarter" idx="1"/>
          </p:nvPr>
        </p:nvSpPr>
        <p:spPr bwMode="auto">
          <a:xfrm>
            <a:off x="3870325" y="0"/>
            <a:ext cx="2960688" cy="455613"/>
          </a:xfrm>
          <a:prstGeom prst="rect">
            <a:avLst/>
          </a:prstGeom>
          <a:noFill/>
          <a:ln w="9525">
            <a:noFill/>
            <a:miter lim="800000"/>
            <a:headEnd/>
            <a:tailEnd/>
          </a:ln>
          <a:effectLst/>
        </p:spPr>
        <p:txBody>
          <a:bodyPr vert="horz" wrap="square" lIns="91129" tIns="45565" rIns="91129" bIns="45565" numCol="1" anchor="t" anchorCtr="0" compatLnSpc="1">
            <a:prstTxWarp prst="textNoShape">
              <a:avLst/>
            </a:prstTxWarp>
          </a:bodyPr>
          <a:lstStyle>
            <a:lvl1pPr algn="r" defTabSz="911225">
              <a:defRPr sz="1200"/>
            </a:lvl1pPr>
          </a:lstStyle>
          <a:p>
            <a:endParaRPr lang="en-US"/>
          </a:p>
        </p:txBody>
      </p:sp>
      <p:sp>
        <p:nvSpPr>
          <p:cNvPr id="192516" name="Rectangle 4"/>
          <p:cNvSpPr>
            <a:spLocks noGrp="1" noChangeArrowheads="1"/>
          </p:cNvSpPr>
          <p:nvPr>
            <p:ph type="ftr" sz="quarter" idx="2"/>
          </p:nvPr>
        </p:nvSpPr>
        <p:spPr bwMode="auto">
          <a:xfrm>
            <a:off x="0" y="8661400"/>
            <a:ext cx="2960688" cy="455613"/>
          </a:xfrm>
          <a:prstGeom prst="rect">
            <a:avLst/>
          </a:prstGeom>
          <a:noFill/>
          <a:ln w="9525">
            <a:noFill/>
            <a:miter lim="800000"/>
            <a:headEnd/>
            <a:tailEnd/>
          </a:ln>
          <a:effectLst/>
        </p:spPr>
        <p:txBody>
          <a:bodyPr vert="horz" wrap="square" lIns="91129" tIns="45565" rIns="91129" bIns="45565" numCol="1" anchor="b" anchorCtr="0" compatLnSpc="1">
            <a:prstTxWarp prst="textNoShape">
              <a:avLst/>
            </a:prstTxWarp>
          </a:bodyPr>
          <a:lstStyle>
            <a:lvl1pPr defTabSz="911225">
              <a:defRPr sz="1200"/>
            </a:lvl1pPr>
          </a:lstStyle>
          <a:p>
            <a:endParaRPr lang="en-US"/>
          </a:p>
        </p:txBody>
      </p:sp>
      <p:sp>
        <p:nvSpPr>
          <p:cNvPr id="192517" name="Rectangle 5"/>
          <p:cNvSpPr>
            <a:spLocks noGrp="1" noChangeArrowheads="1"/>
          </p:cNvSpPr>
          <p:nvPr>
            <p:ph type="sldNum" sz="quarter" idx="3"/>
          </p:nvPr>
        </p:nvSpPr>
        <p:spPr bwMode="auto">
          <a:xfrm>
            <a:off x="3870325" y="8661400"/>
            <a:ext cx="2960688" cy="455613"/>
          </a:xfrm>
          <a:prstGeom prst="rect">
            <a:avLst/>
          </a:prstGeom>
          <a:noFill/>
          <a:ln w="9525">
            <a:noFill/>
            <a:miter lim="800000"/>
            <a:headEnd/>
            <a:tailEnd/>
          </a:ln>
          <a:effectLst/>
        </p:spPr>
        <p:txBody>
          <a:bodyPr vert="horz" wrap="square" lIns="91129" tIns="45565" rIns="91129" bIns="45565" numCol="1" anchor="b" anchorCtr="0" compatLnSpc="1">
            <a:prstTxWarp prst="textNoShape">
              <a:avLst/>
            </a:prstTxWarp>
          </a:bodyPr>
          <a:lstStyle>
            <a:lvl1pPr algn="r" defTabSz="911225">
              <a:defRPr sz="1200"/>
            </a:lvl1pPr>
          </a:lstStyle>
          <a:p>
            <a:fld id="{01B8611F-F5FA-1743-97CC-7419D054524E}" type="slidenum">
              <a:rPr lang="en-US"/>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60688" cy="455613"/>
          </a:xfrm>
          <a:prstGeom prst="rect">
            <a:avLst/>
          </a:prstGeom>
          <a:noFill/>
          <a:ln w="9525">
            <a:noFill/>
            <a:miter lim="800000"/>
            <a:headEnd/>
            <a:tailEnd/>
          </a:ln>
          <a:effectLst/>
        </p:spPr>
        <p:txBody>
          <a:bodyPr vert="horz" wrap="square" lIns="91129" tIns="45565" rIns="91129" bIns="45565" numCol="1" anchor="t" anchorCtr="0" compatLnSpc="1">
            <a:prstTxWarp prst="textNoShape">
              <a:avLst/>
            </a:prstTxWarp>
          </a:bodyPr>
          <a:lstStyle>
            <a:lvl1pPr defTabSz="911225">
              <a:defRPr sz="1200"/>
            </a:lvl1pPr>
          </a:lstStyle>
          <a:p>
            <a:endParaRPr lang="en-US"/>
          </a:p>
        </p:txBody>
      </p:sp>
      <p:sp>
        <p:nvSpPr>
          <p:cNvPr id="33795" name="Rectangle 3"/>
          <p:cNvSpPr>
            <a:spLocks noGrp="1" noChangeArrowheads="1"/>
          </p:cNvSpPr>
          <p:nvPr>
            <p:ph type="dt" idx="1"/>
          </p:nvPr>
        </p:nvSpPr>
        <p:spPr bwMode="auto">
          <a:xfrm>
            <a:off x="3870325" y="0"/>
            <a:ext cx="2960688" cy="455613"/>
          </a:xfrm>
          <a:prstGeom prst="rect">
            <a:avLst/>
          </a:prstGeom>
          <a:noFill/>
          <a:ln w="9525">
            <a:noFill/>
            <a:miter lim="800000"/>
            <a:headEnd/>
            <a:tailEnd/>
          </a:ln>
          <a:effectLst/>
        </p:spPr>
        <p:txBody>
          <a:bodyPr vert="horz" wrap="square" lIns="91129" tIns="45565" rIns="91129" bIns="45565" numCol="1" anchor="t" anchorCtr="0" compatLnSpc="1">
            <a:prstTxWarp prst="textNoShape">
              <a:avLst/>
            </a:prstTxWarp>
          </a:bodyPr>
          <a:lstStyle>
            <a:lvl1pPr algn="r" defTabSz="911225">
              <a:defRPr sz="1200"/>
            </a:lvl1pPr>
          </a:lstStyle>
          <a:p>
            <a:endParaRPr lang="en-US"/>
          </a:p>
        </p:txBody>
      </p:sp>
      <p:sp>
        <p:nvSpPr>
          <p:cNvPr id="33796" name="Rectangle 4"/>
          <p:cNvSpPr>
            <a:spLocks noChangeArrowheads="1" noTextEdit="1"/>
          </p:cNvSpPr>
          <p:nvPr>
            <p:ph type="sldImg" idx="2"/>
          </p:nvPr>
        </p:nvSpPr>
        <p:spPr bwMode="auto">
          <a:xfrm>
            <a:off x="1136650" y="684213"/>
            <a:ext cx="4557713" cy="3417887"/>
          </a:xfrm>
          <a:prstGeom prst="rect">
            <a:avLst/>
          </a:prstGeom>
          <a:noFill/>
          <a:ln w="9525">
            <a:solidFill>
              <a:srgbClr val="000000"/>
            </a:solidFill>
            <a:miter lim="800000"/>
            <a:headEnd/>
            <a:tailEnd/>
          </a:ln>
          <a:effectLst/>
        </p:spPr>
      </p:sp>
      <p:sp>
        <p:nvSpPr>
          <p:cNvPr id="33797" name="Rectangle 5"/>
          <p:cNvSpPr>
            <a:spLocks noGrp="1" noChangeArrowheads="1"/>
          </p:cNvSpPr>
          <p:nvPr>
            <p:ph type="body" sz="quarter" idx="3"/>
          </p:nvPr>
        </p:nvSpPr>
        <p:spPr bwMode="auto">
          <a:xfrm>
            <a:off x="911225" y="4330700"/>
            <a:ext cx="5008563" cy="4102100"/>
          </a:xfrm>
          <a:prstGeom prst="rect">
            <a:avLst/>
          </a:prstGeom>
          <a:noFill/>
          <a:ln w="9525">
            <a:noFill/>
            <a:miter lim="800000"/>
            <a:headEnd/>
            <a:tailEnd/>
          </a:ln>
          <a:effectLst/>
        </p:spPr>
        <p:txBody>
          <a:bodyPr vert="horz" wrap="square" lIns="91129" tIns="45565" rIns="91129" bIns="4556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3798" name="Rectangle 6"/>
          <p:cNvSpPr>
            <a:spLocks noGrp="1" noChangeArrowheads="1"/>
          </p:cNvSpPr>
          <p:nvPr>
            <p:ph type="ftr" sz="quarter" idx="4"/>
          </p:nvPr>
        </p:nvSpPr>
        <p:spPr bwMode="auto">
          <a:xfrm>
            <a:off x="0" y="8661400"/>
            <a:ext cx="2960688" cy="455613"/>
          </a:xfrm>
          <a:prstGeom prst="rect">
            <a:avLst/>
          </a:prstGeom>
          <a:noFill/>
          <a:ln w="9525">
            <a:noFill/>
            <a:miter lim="800000"/>
            <a:headEnd/>
            <a:tailEnd/>
          </a:ln>
          <a:effectLst/>
        </p:spPr>
        <p:txBody>
          <a:bodyPr vert="horz" wrap="square" lIns="91129" tIns="45565" rIns="91129" bIns="45565" numCol="1" anchor="b" anchorCtr="0" compatLnSpc="1">
            <a:prstTxWarp prst="textNoShape">
              <a:avLst/>
            </a:prstTxWarp>
          </a:bodyPr>
          <a:lstStyle>
            <a:lvl1pPr defTabSz="911225">
              <a:defRPr sz="1200"/>
            </a:lvl1pPr>
          </a:lstStyle>
          <a:p>
            <a:endParaRPr lang="en-US"/>
          </a:p>
        </p:txBody>
      </p:sp>
      <p:sp>
        <p:nvSpPr>
          <p:cNvPr id="33799" name="Rectangle 7"/>
          <p:cNvSpPr>
            <a:spLocks noGrp="1" noChangeArrowheads="1"/>
          </p:cNvSpPr>
          <p:nvPr>
            <p:ph type="sldNum" sz="quarter" idx="5"/>
          </p:nvPr>
        </p:nvSpPr>
        <p:spPr bwMode="auto">
          <a:xfrm>
            <a:off x="3870325" y="8661400"/>
            <a:ext cx="2960688" cy="455613"/>
          </a:xfrm>
          <a:prstGeom prst="rect">
            <a:avLst/>
          </a:prstGeom>
          <a:noFill/>
          <a:ln w="9525">
            <a:noFill/>
            <a:miter lim="800000"/>
            <a:headEnd/>
            <a:tailEnd/>
          </a:ln>
          <a:effectLst/>
        </p:spPr>
        <p:txBody>
          <a:bodyPr vert="horz" wrap="square" lIns="91129" tIns="45565" rIns="91129" bIns="45565" numCol="1" anchor="b" anchorCtr="0" compatLnSpc="1">
            <a:prstTxWarp prst="textNoShape">
              <a:avLst/>
            </a:prstTxWarp>
          </a:bodyPr>
          <a:lstStyle>
            <a:lvl1pPr algn="r" defTabSz="911225">
              <a:defRPr sz="1200"/>
            </a:lvl1pPr>
          </a:lstStyle>
          <a:p>
            <a:fld id="{E7A8D03C-8F17-7245-8379-E42B4234E266}" type="slidenum">
              <a:rPr lang="en-US"/>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12"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C05647-9952-EF4F-BDEB-A8168E5FE8AF}" type="slidenum">
              <a:rPr lang="en-US"/>
              <a:pPr/>
              <a:t>1</a:t>
            </a:fld>
            <a:endParaRPr lang="en-US"/>
          </a:p>
        </p:txBody>
      </p:sp>
      <p:sp>
        <p:nvSpPr>
          <p:cNvPr id="168962" name="Rectangle 2"/>
          <p:cNvSpPr>
            <a:spLocks noChangeArrowheads="1" noTextEdit="1"/>
          </p:cNvSpPr>
          <p:nvPr>
            <p:ph type="sldImg"/>
          </p:nvPr>
        </p:nvSpPr>
        <p:spPr>
          <a:ln/>
        </p:spPr>
      </p:sp>
      <p:sp>
        <p:nvSpPr>
          <p:cNvPr id="16896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377825" y="1676400"/>
            <a:ext cx="8389938" cy="4421188"/>
            <a:chOff x="238" y="1056"/>
            <a:chExt cx="5285" cy="2785"/>
          </a:xfrm>
        </p:grpSpPr>
        <p:grpSp>
          <p:nvGrpSpPr>
            <p:cNvPr id="3" name="Group 3"/>
            <p:cNvGrpSpPr>
              <a:grpSpLocks/>
            </p:cNvGrpSpPr>
            <p:nvPr/>
          </p:nvGrpSpPr>
          <p:grpSpPr bwMode="auto">
            <a:xfrm>
              <a:off x="238" y="1056"/>
              <a:ext cx="5285" cy="1393"/>
              <a:chOff x="238" y="1056"/>
              <a:chExt cx="5285" cy="1393"/>
            </a:xfrm>
          </p:grpSpPr>
          <p:sp>
            <p:nvSpPr>
              <p:cNvPr id="4100" name="Rectangle 4"/>
              <p:cNvSpPr>
                <a:spLocks noChangeArrowheads="1"/>
              </p:cNvSpPr>
              <p:nvPr/>
            </p:nvSpPr>
            <p:spPr bwMode="auto">
              <a:xfrm>
                <a:off x="243" y="1057"/>
                <a:ext cx="5272" cy="1391"/>
              </a:xfrm>
              <a:prstGeom prst="rect">
                <a:avLst/>
              </a:prstGeom>
              <a:solidFill>
                <a:srgbClr val="EAEAEA">
                  <a:alpha val="50000"/>
                </a:srgbClr>
              </a:solidFill>
              <a:ln w="9525">
                <a:noFill/>
                <a:miter lim="800000"/>
                <a:headEnd/>
                <a:tailEnd/>
              </a:ln>
              <a:effectLst/>
            </p:spPr>
            <p:txBody>
              <a:bodyPr wrap="none" anchor="ctr">
                <a:prstTxWarp prst="textNoShape">
                  <a:avLst/>
                </a:prstTxWarp>
              </a:bodyPr>
              <a:lstStyle/>
              <a:p>
                <a:endParaRPr lang="en-US"/>
              </a:p>
            </p:txBody>
          </p:sp>
          <p:sp>
            <p:nvSpPr>
              <p:cNvPr id="4101" name="Freeform 5"/>
              <p:cNvSpPr>
                <a:spLocks/>
              </p:cNvSpPr>
              <p:nvPr/>
            </p:nvSpPr>
            <p:spPr bwMode="auto">
              <a:xfrm>
                <a:off x="238" y="1056"/>
                <a:ext cx="5273" cy="1393"/>
              </a:xfrm>
              <a:custGeom>
                <a:avLst/>
                <a:gdLst/>
                <a:ahLst/>
                <a:cxnLst>
                  <a:cxn ang="0">
                    <a:pos x="5272" y="0"/>
                  </a:cxn>
                  <a:cxn ang="0">
                    <a:pos x="0" y="0"/>
                  </a:cxn>
                  <a:cxn ang="0">
                    <a:pos x="0" y="1392"/>
                  </a:cxn>
                </a:cxnLst>
                <a:rect l="0" t="0" r="r" b="b"/>
                <a:pathLst>
                  <a:path w="5273" h="1393">
                    <a:moveTo>
                      <a:pt x="5272" y="0"/>
                    </a:moveTo>
                    <a:lnTo>
                      <a:pt x="0" y="0"/>
                    </a:lnTo>
                    <a:lnTo>
                      <a:pt x="0" y="1392"/>
                    </a:lnTo>
                  </a:path>
                </a:pathLst>
              </a:custGeom>
              <a:noFill/>
              <a:ln w="12700" cap="rnd" cmpd="sng">
                <a:solidFill>
                  <a:srgbClr val="B2B2B2"/>
                </a:solidFill>
                <a:prstDash val="solid"/>
                <a:round/>
                <a:headEnd type="none" w="sm" len="sm"/>
                <a:tailEnd type="none" w="sm" len="sm"/>
              </a:ln>
              <a:effectLst/>
            </p:spPr>
            <p:txBody>
              <a:bodyPr>
                <a:prstTxWarp prst="textNoShape">
                  <a:avLst/>
                </a:prstTxWarp>
              </a:bodyPr>
              <a:lstStyle/>
              <a:p>
                <a:endParaRPr lang="en-US"/>
              </a:p>
            </p:txBody>
          </p:sp>
          <p:sp>
            <p:nvSpPr>
              <p:cNvPr id="4102" name="Freeform 6"/>
              <p:cNvSpPr>
                <a:spLocks/>
              </p:cNvSpPr>
              <p:nvPr/>
            </p:nvSpPr>
            <p:spPr bwMode="auto">
              <a:xfrm>
                <a:off x="250" y="1056"/>
                <a:ext cx="5273" cy="1393"/>
              </a:xfrm>
              <a:custGeom>
                <a:avLst/>
                <a:gdLst/>
                <a:ahLst/>
                <a:cxnLst>
                  <a:cxn ang="0">
                    <a:pos x="5272" y="0"/>
                  </a:cxn>
                  <a:cxn ang="0">
                    <a:pos x="5272" y="1392"/>
                  </a:cxn>
                  <a:cxn ang="0">
                    <a:pos x="0" y="1392"/>
                  </a:cxn>
                </a:cxnLst>
                <a:rect l="0" t="0" r="r" b="b"/>
                <a:pathLst>
                  <a:path w="5273" h="1393">
                    <a:moveTo>
                      <a:pt x="5272" y="0"/>
                    </a:moveTo>
                    <a:lnTo>
                      <a:pt x="5272" y="1392"/>
                    </a:lnTo>
                    <a:lnTo>
                      <a:pt x="0" y="1392"/>
                    </a:lnTo>
                  </a:path>
                </a:pathLst>
              </a:custGeom>
              <a:noFill/>
              <a:ln w="12700" cap="rnd" cmpd="sng">
                <a:solidFill>
                  <a:srgbClr val="FFFFFF"/>
                </a:solidFill>
                <a:prstDash val="solid"/>
                <a:round/>
                <a:headEnd type="none" w="sm" len="sm"/>
                <a:tailEnd type="none" w="sm" len="sm"/>
              </a:ln>
              <a:effectLst/>
            </p:spPr>
            <p:txBody>
              <a:bodyPr>
                <a:prstTxWarp prst="textNoShape">
                  <a:avLst/>
                </a:prstTxWarp>
              </a:bodyPr>
              <a:lstStyle/>
              <a:p>
                <a:endParaRPr lang="en-US"/>
              </a:p>
            </p:txBody>
          </p:sp>
        </p:grpSp>
        <p:grpSp>
          <p:nvGrpSpPr>
            <p:cNvPr id="4" name="Group 7"/>
            <p:cNvGrpSpPr>
              <a:grpSpLocks/>
            </p:cNvGrpSpPr>
            <p:nvPr/>
          </p:nvGrpSpPr>
          <p:grpSpPr bwMode="auto">
            <a:xfrm>
              <a:off x="240" y="3744"/>
              <a:ext cx="5281" cy="97"/>
              <a:chOff x="240" y="3744"/>
              <a:chExt cx="5281" cy="97"/>
            </a:xfrm>
          </p:grpSpPr>
          <p:sp>
            <p:nvSpPr>
              <p:cNvPr id="4104" name="Rectangle 8"/>
              <p:cNvSpPr>
                <a:spLocks noChangeArrowheads="1"/>
              </p:cNvSpPr>
              <p:nvPr/>
            </p:nvSpPr>
            <p:spPr bwMode="auto">
              <a:xfrm>
                <a:off x="240" y="3744"/>
                <a:ext cx="5280" cy="96"/>
              </a:xfrm>
              <a:prstGeom prst="rect">
                <a:avLst/>
              </a:prstGeom>
              <a:solidFill>
                <a:srgbClr val="EAEAEA">
                  <a:alpha val="50000"/>
                </a:srgbClr>
              </a:solidFill>
              <a:ln w="9525">
                <a:noFill/>
                <a:miter lim="800000"/>
                <a:headEnd/>
                <a:tailEnd/>
              </a:ln>
              <a:effectLst/>
            </p:spPr>
            <p:txBody>
              <a:bodyPr wrap="none" anchor="ctr">
                <a:prstTxWarp prst="textNoShape">
                  <a:avLst/>
                </a:prstTxWarp>
              </a:bodyPr>
              <a:lstStyle/>
              <a:p>
                <a:endParaRPr lang="en-US"/>
              </a:p>
            </p:txBody>
          </p:sp>
          <p:sp>
            <p:nvSpPr>
              <p:cNvPr id="4105" name="Freeform 9"/>
              <p:cNvSpPr>
                <a:spLocks/>
              </p:cNvSpPr>
              <p:nvPr/>
            </p:nvSpPr>
            <p:spPr bwMode="auto">
              <a:xfrm>
                <a:off x="240" y="3744"/>
                <a:ext cx="5281" cy="97"/>
              </a:xfrm>
              <a:custGeom>
                <a:avLst/>
                <a:gdLst/>
                <a:ahLst/>
                <a:cxnLst>
                  <a:cxn ang="0">
                    <a:pos x="5280" y="0"/>
                  </a:cxn>
                  <a:cxn ang="0">
                    <a:pos x="0" y="0"/>
                  </a:cxn>
                  <a:cxn ang="0">
                    <a:pos x="0" y="96"/>
                  </a:cxn>
                </a:cxnLst>
                <a:rect l="0" t="0" r="r" b="b"/>
                <a:pathLst>
                  <a:path w="5281" h="97">
                    <a:moveTo>
                      <a:pt x="5280" y="0"/>
                    </a:moveTo>
                    <a:lnTo>
                      <a:pt x="0" y="0"/>
                    </a:lnTo>
                    <a:lnTo>
                      <a:pt x="0" y="96"/>
                    </a:lnTo>
                  </a:path>
                </a:pathLst>
              </a:custGeom>
              <a:noFill/>
              <a:ln w="12700" cap="rnd" cmpd="sng">
                <a:solidFill>
                  <a:srgbClr val="B2B2B2"/>
                </a:solidFill>
                <a:prstDash val="solid"/>
                <a:round/>
                <a:headEnd type="none" w="sm" len="sm"/>
                <a:tailEnd type="none" w="sm" len="sm"/>
              </a:ln>
              <a:effectLst/>
            </p:spPr>
            <p:txBody>
              <a:bodyPr>
                <a:prstTxWarp prst="textNoShape">
                  <a:avLst/>
                </a:prstTxWarp>
              </a:bodyPr>
              <a:lstStyle/>
              <a:p>
                <a:endParaRPr lang="en-US"/>
              </a:p>
            </p:txBody>
          </p:sp>
          <p:sp>
            <p:nvSpPr>
              <p:cNvPr id="4106" name="Freeform 10"/>
              <p:cNvSpPr>
                <a:spLocks/>
              </p:cNvSpPr>
              <p:nvPr/>
            </p:nvSpPr>
            <p:spPr bwMode="auto">
              <a:xfrm>
                <a:off x="240" y="3744"/>
                <a:ext cx="5281" cy="97"/>
              </a:xfrm>
              <a:custGeom>
                <a:avLst/>
                <a:gdLst/>
                <a:ahLst/>
                <a:cxnLst>
                  <a:cxn ang="0">
                    <a:pos x="5280" y="0"/>
                  </a:cxn>
                  <a:cxn ang="0">
                    <a:pos x="5280" y="96"/>
                  </a:cxn>
                  <a:cxn ang="0">
                    <a:pos x="0" y="96"/>
                  </a:cxn>
                </a:cxnLst>
                <a:rect l="0" t="0" r="r" b="b"/>
                <a:pathLst>
                  <a:path w="5281" h="97">
                    <a:moveTo>
                      <a:pt x="5280" y="0"/>
                    </a:moveTo>
                    <a:lnTo>
                      <a:pt x="5280" y="96"/>
                    </a:lnTo>
                    <a:lnTo>
                      <a:pt x="0" y="96"/>
                    </a:lnTo>
                  </a:path>
                </a:pathLst>
              </a:custGeom>
              <a:noFill/>
              <a:ln w="12700" cap="rnd" cmpd="sng">
                <a:solidFill>
                  <a:srgbClr val="FFFFFF"/>
                </a:solidFill>
                <a:prstDash val="solid"/>
                <a:round/>
                <a:headEnd type="none" w="sm" len="sm"/>
                <a:tailEnd type="none" w="sm" len="sm"/>
              </a:ln>
              <a:effectLst/>
            </p:spPr>
            <p:txBody>
              <a:bodyPr>
                <a:prstTxWarp prst="textNoShape">
                  <a:avLst/>
                </a:prstTxWarp>
              </a:bodyPr>
              <a:lstStyle/>
              <a:p>
                <a:endParaRPr lang="en-US"/>
              </a:p>
            </p:txBody>
          </p:sp>
        </p:grpSp>
        <p:grpSp>
          <p:nvGrpSpPr>
            <p:cNvPr id="5" name="Group 11"/>
            <p:cNvGrpSpPr>
              <a:grpSpLocks/>
            </p:cNvGrpSpPr>
            <p:nvPr/>
          </p:nvGrpSpPr>
          <p:grpSpPr bwMode="auto">
            <a:xfrm>
              <a:off x="338" y="1200"/>
              <a:ext cx="97" cy="1104"/>
              <a:chOff x="338" y="1200"/>
              <a:chExt cx="97" cy="1104"/>
            </a:xfrm>
          </p:grpSpPr>
          <p:sp useBgFill="1">
            <p:nvSpPr>
              <p:cNvPr id="4108" name="Rectangle 12"/>
              <p:cNvSpPr>
                <a:spLocks noChangeArrowheads="1"/>
              </p:cNvSpPr>
              <p:nvPr/>
            </p:nvSpPr>
            <p:spPr bwMode="auto">
              <a:xfrm>
                <a:off x="338" y="1201"/>
                <a:ext cx="96" cy="1103"/>
              </a:xfrm>
              <a:prstGeom prst="rect">
                <a:avLst/>
              </a:prstGeom>
              <a:ln w="9525">
                <a:noFill/>
                <a:miter lim="800000"/>
                <a:headEnd/>
                <a:tailEnd/>
              </a:ln>
              <a:effectLst/>
            </p:spPr>
            <p:txBody>
              <a:bodyPr wrap="none" anchor="ctr">
                <a:prstTxWarp prst="textNoShape">
                  <a:avLst/>
                </a:prstTxWarp>
              </a:bodyPr>
              <a:lstStyle/>
              <a:p>
                <a:endParaRPr lang="en-US"/>
              </a:p>
            </p:txBody>
          </p:sp>
          <p:sp>
            <p:nvSpPr>
              <p:cNvPr id="4109" name="Freeform 13"/>
              <p:cNvSpPr>
                <a:spLocks/>
              </p:cNvSpPr>
              <p:nvPr/>
            </p:nvSpPr>
            <p:spPr bwMode="auto">
              <a:xfrm>
                <a:off x="338" y="1200"/>
                <a:ext cx="97" cy="1104"/>
              </a:xfrm>
              <a:custGeom>
                <a:avLst/>
                <a:gdLst/>
                <a:ahLst/>
                <a:cxnLst>
                  <a:cxn ang="0">
                    <a:pos x="0" y="1103"/>
                  </a:cxn>
                  <a:cxn ang="0">
                    <a:pos x="96" y="1103"/>
                  </a:cxn>
                  <a:cxn ang="0">
                    <a:pos x="96" y="0"/>
                  </a:cxn>
                </a:cxnLst>
                <a:rect l="0" t="0" r="r" b="b"/>
                <a:pathLst>
                  <a:path w="97" h="1104">
                    <a:moveTo>
                      <a:pt x="0" y="1103"/>
                    </a:moveTo>
                    <a:lnTo>
                      <a:pt x="96" y="1103"/>
                    </a:lnTo>
                    <a:lnTo>
                      <a:pt x="96" y="0"/>
                    </a:lnTo>
                  </a:path>
                </a:pathLst>
              </a:custGeom>
              <a:noFill/>
              <a:ln w="12700" cap="rnd" cmpd="sng">
                <a:solidFill>
                  <a:srgbClr val="B2B2B2"/>
                </a:solidFill>
                <a:prstDash val="solid"/>
                <a:round/>
                <a:headEnd type="none" w="sm" len="sm"/>
                <a:tailEnd type="none" w="sm" len="sm"/>
              </a:ln>
              <a:effectLst/>
            </p:spPr>
            <p:txBody>
              <a:bodyPr>
                <a:prstTxWarp prst="textNoShape">
                  <a:avLst/>
                </a:prstTxWarp>
              </a:bodyPr>
              <a:lstStyle/>
              <a:p>
                <a:endParaRPr lang="en-US"/>
              </a:p>
            </p:txBody>
          </p:sp>
          <p:sp>
            <p:nvSpPr>
              <p:cNvPr id="4110" name="Freeform 14"/>
              <p:cNvSpPr>
                <a:spLocks/>
              </p:cNvSpPr>
              <p:nvPr/>
            </p:nvSpPr>
            <p:spPr bwMode="auto">
              <a:xfrm>
                <a:off x="338" y="1200"/>
                <a:ext cx="97" cy="1104"/>
              </a:xfrm>
              <a:custGeom>
                <a:avLst/>
                <a:gdLst/>
                <a:ahLst/>
                <a:cxnLst>
                  <a:cxn ang="0">
                    <a:pos x="0" y="1103"/>
                  </a:cxn>
                  <a:cxn ang="0">
                    <a:pos x="0" y="0"/>
                  </a:cxn>
                  <a:cxn ang="0">
                    <a:pos x="96" y="0"/>
                  </a:cxn>
                </a:cxnLst>
                <a:rect l="0" t="0" r="r" b="b"/>
                <a:pathLst>
                  <a:path w="97" h="1104">
                    <a:moveTo>
                      <a:pt x="0" y="1103"/>
                    </a:moveTo>
                    <a:lnTo>
                      <a:pt x="0" y="0"/>
                    </a:lnTo>
                    <a:lnTo>
                      <a:pt x="96" y="0"/>
                    </a:lnTo>
                  </a:path>
                </a:pathLst>
              </a:custGeom>
              <a:noFill/>
              <a:ln w="12700" cap="rnd" cmpd="sng">
                <a:solidFill>
                  <a:srgbClr val="FFFFFF"/>
                </a:solidFill>
                <a:prstDash val="solid"/>
                <a:round/>
                <a:headEnd type="none" w="sm" len="sm"/>
                <a:tailEnd type="none" w="sm" len="sm"/>
              </a:ln>
              <a:effectLst/>
            </p:spPr>
            <p:txBody>
              <a:bodyPr>
                <a:prstTxWarp prst="textNoShape">
                  <a:avLst/>
                </a:prstTxWarp>
              </a:bodyPr>
              <a:lstStyle/>
              <a:p>
                <a:endParaRPr lang="en-US"/>
              </a:p>
            </p:txBody>
          </p:sp>
        </p:grpSp>
      </p:grpSp>
      <p:sp>
        <p:nvSpPr>
          <p:cNvPr id="4111" name="Rectangle 15"/>
          <p:cNvSpPr>
            <a:spLocks noGrp="1" noChangeArrowheads="1"/>
          </p:cNvSpPr>
          <p:nvPr>
            <p:ph type="ctrTitle" sz="quarter"/>
          </p:nvPr>
        </p:nvSpPr>
        <p:spPr>
          <a:xfrm>
            <a:off x="836613" y="2133600"/>
            <a:ext cx="7772400" cy="1143000"/>
          </a:xfrm>
        </p:spPr>
        <p:txBody>
          <a:bodyPr/>
          <a:lstStyle>
            <a:lvl1pPr>
              <a:defRPr/>
            </a:lvl1pPr>
          </a:lstStyle>
          <a:p>
            <a:r>
              <a:rPr lang="en-US" smtClean="0"/>
              <a:t>Click to edit Master title style</a:t>
            </a:r>
            <a:endParaRPr lang="en-US"/>
          </a:p>
        </p:txBody>
      </p:sp>
      <p:sp>
        <p:nvSpPr>
          <p:cNvPr id="4112" name="Rectangle 16"/>
          <p:cNvSpPr>
            <a:spLocks noGrp="1" noChangeArrowheads="1"/>
          </p:cNvSpPr>
          <p:nvPr>
            <p:ph type="subTitle" sz="quarter" idx="1"/>
          </p:nvPr>
        </p:nvSpPr>
        <p:spPr>
          <a:xfrm>
            <a:off x="1371600" y="4038600"/>
            <a:ext cx="6400800" cy="1752600"/>
          </a:xfrm>
        </p:spPr>
        <p:txBody>
          <a:bodyPr anchor="ctr"/>
          <a:lstStyle>
            <a:lvl1pPr marL="0" indent="0" algn="ctr">
              <a:buFont typeface="Monotype Sorts" pitchFamily="-108" charset="2"/>
              <a:buNone/>
              <a:defRPr/>
            </a:lvl1pPr>
          </a:lstStyle>
          <a:p>
            <a:r>
              <a:rPr lang="en-US" smtClean="0"/>
              <a:t>Click to edit Master subtitle style</a:t>
            </a:r>
            <a:endParaRPr lang="en-US"/>
          </a:p>
        </p:txBody>
      </p:sp>
      <p:sp>
        <p:nvSpPr>
          <p:cNvPr id="4113" name="Rectangle 17"/>
          <p:cNvSpPr>
            <a:spLocks noGrp="1" noChangeArrowheads="1"/>
          </p:cNvSpPr>
          <p:nvPr>
            <p:ph type="dt" sz="quarter" idx="2"/>
          </p:nvPr>
        </p:nvSpPr>
        <p:spPr>
          <a:xfrm>
            <a:off x="381000" y="6324600"/>
            <a:ext cx="1981200" cy="457200"/>
          </a:xfrm>
        </p:spPr>
        <p:txBody>
          <a:bodyPr/>
          <a:lstStyle>
            <a:lvl1pPr>
              <a:defRPr/>
            </a:lvl1pPr>
          </a:lstStyle>
          <a:p>
            <a:r>
              <a:rPr lang="en-US" smtClean="0"/>
              <a:t>Chapter Twenty-Four</a:t>
            </a:r>
            <a:endParaRPr lang="en-US"/>
          </a:p>
        </p:txBody>
      </p:sp>
      <p:sp>
        <p:nvSpPr>
          <p:cNvPr id="4114" name="Rectangle 18"/>
          <p:cNvSpPr>
            <a:spLocks noGrp="1" noChangeArrowheads="1"/>
          </p:cNvSpPr>
          <p:nvPr>
            <p:ph type="ftr" sz="quarter" idx="3"/>
          </p:nvPr>
        </p:nvSpPr>
        <p:spPr>
          <a:xfrm>
            <a:off x="3048000" y="6324600"/>
            <a:ext cx="3124200" cy="457200"/>
          </a:xfrm>
        </p:spPr>
        <p:txBody>
          <a:bodyPr/>
          <a:lstStyle>
            <a:lvl1pPr>
              <a:defRPr/>
            </a:lvl1pPr>
          </a:lstStyle>
          <a:p>
            <a:r>
              <a:rPr lang="en-US" smtClean="0"/>
              <a:t>Modern Programming Languages, 2nd ed.</a:t>
            </a:r>
            <a:endParaRPr lang="en-US"/>
          </a:p>
        </p:txBody>
      </p:sp>
      <p:sp>
        <p:nvSpPr>
          <p:cNvPr id="4115" name="Rectangle 19"/>
          <p:cNvSpPr>
            <a:spLocks noGrp="1" noChangeArrowheads="1"/>
          </p:cNvSpPr>
          <p:nvPr>
            <p:ph type="sldNum" sz="quarter" idx="4"/>
          </p:nvPr>
        </p:nvSpPr>
        <p:spPr>
          <a:xfrm>
            <a:off x="6858000" y="6324600"/>
            <a:ext cx="1905000" cy="457200"/>
          </a:xfrm>
        </p:spPr>
        <p:txBody>
          <a:bodyPr/>
          <a:lstStyle>
            <a:lvl1pPr>
              <a:defRPr/>
            </a:lvl1pPr>
          </a:lstStyle>
          <a:p>
            <a:fld id="{716FAF68-BC39-A040-AD73-0D38B25BD05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Chapter Twenty-Four</a:t>
            </a:r>
            <a:endParaRPr lang="en-US"/>
          </a:p>
        </p:txBody>
      </p:sp>
      <p:sp>
        <p:nvSpPr>
          <p:cNvPr id="5" name="Footer Placeholder 4"/>
          <p:cNvSpPr>
            <a:spLocks noGrp="1"/>
          </p:cNvSpPr>
          <p:nvPr>
            <p:ph type="ftr" sz="quarter" idx="11"/>
          </p:nvPr>
        </p:nvSpPr>
        <p:spPr/>
        <p:txBody>
          <a:bodyPr/>
          <a:lstStyle>
            <a:lvl1pPr>
              <a:defRPr/>
            </a:lvl1p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lvl1pPr>
              <a:defRPr smtClean="0"/>
            </a:lvl1pPr>
          </a:lstStyle>
          <a:p>
            <a:fld id="{3188F89D-4B54-534B-8803-A290EEA465B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342900"/>
            <a:ext cx="1943100" cy="55245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42900"/>
            <a:ext cx="5676900" cy="5524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Chapter Twenty-Four</a:t>
            </a:r>
            <a:endParaRPr lang="en-US"/>
          </a:p>
        </p:txBody>
      </p:sp>
      <p:sp>
        <p:nvSpPr>
          <p:cNvPr id="5" name="Footer Placeholder 4"/>
          <p:cNvSpPr>
            <a:spLocks noGrp="1"/>
          </p:cNvSpPr>
          <p:nvPr>
            <p:ph type="ftr" sz="quarter" idx="11"/>
          </p:nvPr>
        </p:nvSpPr>
        <p:spPr/>
        <p:txBody>
          <a:bodyPr/>
          <a:lstStyle>
            <a:lvl1pPr>
              <a:defRPr/>
            </a:lvl1p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lvl1pPr>
              <a:defRPr smtClean="0"/>
            </a:lvl1pPr>
          </a:lstStyle>
          <a:p>
            <a:fld id="{5DACC1CA-31C7-004A-B8CA-111A1C438AE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Chapter Twenty-Four</a:t>
            </a:r>
            <a:endParaRPr lang="en-US"/>
          </a:p>
        </p:txBody>
      </p:sp>
      <p:sp>
        <p:nvSpPr>
          <p:cNvPr id="5" name="Footer Placeholder 4"/>
          <p:cNvSpPr>
            <a:spLocks noGrp="1"/>
          </p:cNvSpPr>
          <p:nvPr>
            <p:ph type="ftr" sz="quarter" idx="11"/>
          </p:nvPr>
        </p:nvSpPr>
        <p:spPr/>
        <p:txBody>
          <a:bodyPr/>
          <a:lstStyle>
            <a:lvl1pPr>
              <a:defRPr/>
            </a:lvl1p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lvl1pPr>
              <a:defRPr smtClean="0"/>
            </a:lvl1pPr>
          </a:lstStyle>
          <a:p>
            <a:fld id="{09FCA5E8-C440-3445-B512-F2DADDFDA2E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Chapter Twenty-Four</a:t>
            </a:r>
            <a:endParaRPr lang="en-US"/>
          </a:p>
        </p:txBody>
      </p:sp>
      <p:sp>
        <p:nvSpPr>
          <p:cNvPr id="5" name="Footer Placeholder 4"/>
          <p:cNvSpPr>
            <a:spLocks noGrp="1"/>
          </p:cNvSpPr>
          <p:nvPr>
            <p:ph type="ftr" sz="quarter" idx="11"/>
          </p:nvPr>
        </p:nvSpPr>
        <p:spPr/>
        <p:txBody>
          <a:bodyPr/>
          <a:lstStyle>
            <a:lvl1pPr>
              <a:defRPr/>
            </a:lvl1p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lvl1pPr>
              <a:defRPr smtClean="0"/>
            </a:lvl1pPr>
          </a:lstStyle>
          <a:p>
            <a:fld id="{1503FD66-9DF6-2C4F-B7C2-940D434CB58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Chapter Twenty-Four</a:t>
            </a:r>
            <a:endParaRPr lang="en-US"/>
          </a:p>
        </p:txBody>
      </p:sp>
      <p:sp>
        <p:nvSpPr>
          <p:cNvPr id="6" name="Footer Placeholder 5"/>
          <p:cNvSpPr>
            <a:spLocks noGrp="1"/>
          </p:cNvSpPr>
          <p:nvPr>
            <p:ph type="ftr" sz="quarter" idx="11"/>
          </p:nvPr>
        </p:nvSpPr>
        <p:spPr/>
        <p:txBody>
          <a:bodyPr/>
          <a:lstStyle>
            <a:lvl1pPr>
              <a:defRPr/>
            </a:lvl1pPr>
          </a:lstStyle>
          <a:p>
            <a:r>
              <a:rPr lang="en-US" smtClean="0"/>
              <a:t>Modern Programming Languages, 2nd ed.</a:t>
            </a:r>
            <a:endParaRPr lang="en-US"/>
          </a:p>
        </p:txBody>
      </p:sp>
      <p:sp>
        <p:nvSpPr>
          <p:cNvPr id="7" name="Slide Number Placeholder 6"/>
          <p:cNvSpPr>
            <a:spLocks noGrp="1"/>
          </p:cNvSpPr>
          <p:nvPr>
            <p:ph type="sldNum" sz="quarter" idx="12"/>
          </p:nvPr>
        </p:nvSpPr>
        <p:spPr/>
        <p:txBody>
          <a:bodyPr/>
          <a:lstStyle>
            <a:lvl1pPr>
              <a:defRPr smtClean="0"/>
            </a:lvl1pPr>
          </a:lstStyle>
          <a:p>
            <a:fld id="{E1F7D624-65B8-004B-9EF6-8CEA13C97D3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smtClean="0"/>
              <a:t>Chapter Twenty-Four</a:t>
            </a:r>
            <a:endParaRPr lang="en-US"/>
          </a:p>
        </p:txBody>
      </p:sp>
      <p:sp>
        <p:nvSpPr>
          <p:cNvPr id="8" name="Footer Placeholder 7"/>
          <p:cNvSpPr>
            <a:spLocks noGrp="1"/>
          </p:cNvSpPr>
          <p:nvPr>
            <p:ph type="ftr" sz="quarter" idx="11"/>
          </p:nvPr>
        </p:nvSpPr>
        <p:spPr/>
        <p:txBody>
          <a:bodyPr/>
          <a:lstStyle>
            <a:lvl1pPr>
              <a:defRPr/>
            </a:lvl1pPr>
          </a:lstStyle>
          <a:p>
            <a:r>
              <a:rPr lang="en-US" smtClean="0"/>
              <a:t>Modern Programming Languages, 2nd ed.</a:t>
            </a:r>
            <a:endParaRPr lang="en-US"/>
          </a:p>
        </p:txBody>
      </p:sp>
      <p:sp>
        <p:nvSpPr>
          <p:cNvPr id="9" name="Slide Number Placeholder 8"/>
          <p:cNvSpPr>
            <a:spLocks noGrp="1"/>
          </p:cNvSpPr>
          <p:nvPr>
            <p:ph type="sldNum" sz="quarter" idx="12"/>
          </p:nvPr>
        </p:nvSpPr>
        <p:spPr/>
        <p:txBody>
          <a:bodyPr/>
          <a:lstStyle>
            <a:lvl1pPr>
              <a:defRPr smtClean="0"/>
            </a:lvl1pPr>
          </a:lstStyle>
          <a:p>
            <a:fld id="{B763C3D2-9A6A-D340-A0B2-C02E04C9BC4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Chapter Twenty-Four</a:t>
            </a:r>
            <a:endParaRPr lang="en-US"/>
          </a:p>
        </p:txBody>
      </p:sp>
      <p:sp>
        <p:nvSpPr>
          <p:cNvPr id="4" name="Footer Placeholder 3"/>
          <p:cNvSpPr>
            <a:spLocks noGrp="1"/>
          </p:cNvSpPr>
          <p:nvPr>
            <p:ph type="ftr" sz="quarter" idx="11"/>
          </p:nvPr>
        </p:nvSpPr>
        <p:spPr/>
        <p:txBody>
          <a:bodyPr/>
          <a:lstStyle>
            <a:lvl1pPr>
              <a:defRPr/>
            </a:lvl1pPr>
          </a:lstStyle>
          <a:p>
            <a:r>
              <a:rPr lang="en-US" smtClean="0"/>
              <a:t>Modern Programming Languages, 2nd ed.</a:t>
            </a:r>
            <a:endParaRPr lang="en-US"/>
          </a:p>
        </p:txBody>
      </p:sp>
      <p:sp>
        <p:nvSpPr>
          <p:cNvPr id="5" name="Slide Number Placeholder 4"/>
          <p:cNvSpPr>
            <a:spLocks noGrp="1"/>
          </p:cNvSpPr>
          <p:nvPr>
            <p:ph type="sldNum" sz="quarter" idx="12"/>
          </p:nvPr>
        </p:nvSpPr>
        <p:spPr/>
        <p:txBody>
          <a:bodyPr/>
          <a:lstStyle>
            <a:lvl1pPr>
              <a:defRPr smtClean="0"/>
            </a:lvl1pPr>
          </a:lstStyle>
          <a:p>
            <a:fld id="{62A92F57-1848-8847-9632-AF7A5EC341B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Chapter Twenty-Four</a:t>
            </a:r>
            <a:endParaRPr lang="en-US"/>
          </a:p>
        </p:txBody>
      </p:sp>
      <p:sp>
        <p:nvSpPr>
          <p:cNvPr id="3" name="Footer Placeholder 2"/>
          <p:cNvSpPr>
            <a:spLocks noGrp="1"/>
          </p:cNvSpPr>
          <p:nvPr>
            <p:ph type="ftr" sz="quarter" idx="11"/>
          </p:nvPr>
        </p:nvSpPr>
        <p:spPr/>
        <p:txBody>
          <a:bodyPr/>
          <a:lstStyle>
            <a:lvl1pPr>
              <a:defRPr/>
            </a:lvl1pPr>
          </a:lstStyle>
          <a:p>
            <a:r>
              <a:rPr lang="en-US" smtClean="0"/>
              <a:t>Modern Programming Languages, 2nd ed.</a:t>
            </a:r>
            <a:endParaRPr lang="en-US"/>
          </a:p>
        </p:txBody>
      </p:sp>
      <p:sp>
        <p:nvSpPr>
          <p:cNvPr id="4" name="Slide Number Placeholder 3"/>
          <p:cNvSpPr>
            <a:spLocks noGrp="1"/>
          </p:cNvSpPr>
          <p:nvPr>
            <p:ph type="sldNum" sz="quarter" idx="12"/>
          </p:nvPr>
        </p:nvSpPr>
        <p:spPr/>
        <p:txBody>
          <a:bodyPr/>
          <a:lstStyle>
            <a:lvl1pPr>
              <a:defRPr smtClean="0"/>
            </a:lvl1pPr>
          </a:lstStyle>
          <a:p>
            <a:fld id="{87E2CCF3-972A-0E4B-BB5C-62EC117A9D0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Chapter Twenty-Four</a:t>
            </a:r>
            <a:endParaRPr lang="en-US"/>
          </a:p>
        </p:txBody>
      </p:sp>
      <p:sp>
        <p:nvSpPr>
          <p:cNvPr id="6" name="Footer Placeholder 5"/>
          <p:cNvSpPr>
            <a:spLocks noGrp="1"/>
          </p:cNvSpPr>
          <p:nvPr>
            <p:ph type="ftr" sz="quarter" idx="11"/>
          </p:nvPr>
        </p:nvSpPr>
        <p:spPr/>
        <p:txBody>
          <a:bodyPr/>
          <a:lstStyle>
            <a:lvl1pPr>
              <a:defRPr/>
            </a:lvl1pPr>
          </a:lstStyle>
          <a:p>
            <a:r>
              <a:rPr lang="en-US" smtClean="0"/>
              <a:t>Modern Programming Languages, 2nd ed.</a:t>
            </a:r>
            <a:endParaRPr lang="en-US"/>
          </a:p>
        </p:txBody>
      </p:sp>
      <p:sp>
        <p:nvSpPr>
          <p:cNvPr id="7" name="Slide Number Placeholder 6"/>
          <p:cNvSpPr>
            <a:spLocks noGrp="1"/>
          </p:cNvSpPr>
          <p:nvPr>
            <p:ph type="sldNum" sz="quarter" idx="12"/>
          </p:nvPr>
        </p:nvSpPr>
        <p:spPr/>
        <p:txBody>
          <a:bodyPr/>
          <a:lstStyle>
            <a:lvl1pPr>
              <a:defRPr smtClean="0"/>
            </a:lvl1pPr>
          </a:lstStyle>
          <a:p>
            <a:fld id="{BDC3BA5C-887E-E148-98D5-853002CFA8C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Chapter Twenty-Four</a:t>
            </a:r>
            <a:endParaRPr lang="en-US"/>
          </a:p>
        </p:txBody>
      </p:sp>
      <p:sp>
        <p:nvSpPr>
          <p:cNvPr id="6" name="Footer Placeholder 5"/>
          <p:cNvSpPr>
            <a:spLocks noGrp="1"/>
          </p:cNvSpPr>
          <p:nvPr>
            <p:ph type="ftr" sz="quarter" idx="11"/>
          </p:nvPr>
        </p:nvSpPr>
        <p:spPr/>
        <p:txBody>
          <a:bodyPr/>
          <a:lstStyle>
            <a:lvl1pPr>
              <a:defRPr/>
            </a:lvl1pPr>
          </a:lstStyle>
          <a:p>
            <a:r>
              <a:rPr lang="en-US" smtClean="0"/>
              <a:t>Modern Programming Languages, 2nd ed.</a:t>
            </a:r>
            <a:endParaRPr lang="en-US"/>
          </a:p>
        </p:txBody>
      </p:sp>
      <p:sp>
        <p:nvSpPr>
          <p:cNvPr id="7" name="Slide Number Placeholder 6"/>
          <p:cNvSpPr>
            <a:spLocks noGrp="1"/>
          </p:cNvSpPr>
          <p:nvPr>
            <p:ph type="sldNum" sz="quarter" idx="12"/>
          </p:nvPr>
        </p:nvSpPr>
        <p:spPr/>
        <p:txBody>
          <a:bodyPr/>
          <a:lstStyle>
            <a:lvl1pPr>
              <a:defRPr smtClean="0"/>
            </a:lvl1pPr>
          </a:lstStyle>
          <a:p>
            <a:fld id="{7B793CBE-00CB-2E4D-90AA-DC86E1A3EB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074" name="Rectangle 1026"/>
          <p:cNvSpPr>
            <a:spLocks noGrp="1" noChangeArrowheads="1"/>
          </p:cNvSpPr>
          <p:nvPr>
            <p:ph type="title"/>
          </p:nvPr>
        </p:nvSpPr>
        <p:spPr bwMode="auto">
          <a:xfrm>
            <a:off x="838200" y="342900"/>
            <a:ext cx="7772400" cy="11049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endParaRPr lang="en-US"/>
          </a:p>
        </p:txBody>
      </p:sp>
      <p:sp>
        <p:nvSpPr>
          <p:cNvPr id="3075" name="Rectangle 1027"/>
          <p:cNvSpPr>
            <a:spLocks noGrp="1" noChangeArrowheads="1"/>
          </p:cNvSpPr>
          <p:nvPr>
            <p:ph type="body" idx="1"/>
          </p:nvPr>
        </p:nvSpPr>
        <p:spPr bwMode="auto">
          <a:xfrm>
            <a:off x="838200" y="175260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076" name="Rectangle 1028"/>
          <p:cNvSpPr>
            <a:spLocks noGrp="1" noChangeArrowheads="1"/>
          </p:cNvSpPr>
          <p:nvPr>
            <p:ph type="dt" sz="half" idx="2"/>
          </p:nvPr>
        </p:nvSpPr>
        <p:spPr bwMode="auto">
          <a:xfrm>
            <a:off x="381000" y="6323013"/>
            <a:ext cx="20574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lvl1pPr>
          </a:lstStyle>
          <a:p>
            <a:r>
              <a:rPr lang="en-US" smtClean="0"/>
              <a:t>Chapter Twenty-Four</a:t>
            </a:r>
            <a:endParaRPr lang="en-US"/>
          </a:p>
        </p:txBody>
      </p:sp>
      <p:sp>
        <p:nvSpPr>
          <p:cNvPr id="3077" name="Rectangle 1029"/>
          <p:cNvSpPr>
            <a:spLocks noGrp="1" noChangeArrowheads="1"/>
          </p:cNvSpPr>
          <p:nvPr>
            <p:ph type="ftr" sz="quarter" idx="3"/>
          </p:nvPr>
        </p:nvSpPr>
        <p:spPr bwMode="auto">
          <a:xfrm>
            <a:off x="3048000" y="6323013"/>
            <a:ext cx="3048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a:lvl1pPr>
          </a:lstStyle>
          <a:p>
            <a:r>
              <a:rPr lang="en-US" smtClean="0"/>
              <a:t>Modern Programming Languages, 2nd ed.</a:t>
            </a:r>
            <a:endParaRPr lang="en-US"/>
          </a:p>
        </p:txBody>
      </p:sp>
      <p:sp>
        <p:nvSpPr>
          <p:cNvPr id="3078" name="Rectangle 1030"/>
          <p:cNvSpPr>
            <a:spLocks noGrp="1" noChangeArrowheads="1"/>
          </p:cNvSpPr>
          <p:nvPr>
            <p:ph type="sldNum" sz="quarter" idx="4"/>
          </p:nvPr>
        </p:nvSpPr>
        <p:spPr bwMode="auto">
          <a:xfrm>
            <a:off x="6858000" y="6323013"/>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lvl1pPr>
          </a:lstStyle>
          <a:p>
            <a:fld id="{B6AEFF89-278C-0240-8D56-19351889980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imes New Roman" pitchFamily="-108" charset="0"/>
        </a:defRPr>
      </a:lvl2pPr>
      <a:lvl3pPr algn="l" rtl="0" eaLnBrk="1" fontAlgn="base" hangingPunct="1">
        <a:spcBef>
          <a:spcPct val="0"/>
        </a:spcBef>
        <a:spcAft>
          <a:spcPct val="0"/>
        </a:spcAft>
        <a:defRPr sz="4400">
          <a:solidFill>
            <a:schemeClr val="tx2"/>
          </a:solidFill>
          <a:latin typeface="Times New Roman" pitchFamily="-108" charset="0"/>
        </a:defRPr>
      </a:lvl3pPr>
      <a:lvl4pPr algn="l" rtl="0" eaLnBrk="1" fontAlgn="base" hangingPunct="1">
        <a:spcBef>
          <a:spcPct val="0"/>
        </a:spcBef>
        <a:spcAft>
          <a:spcPct val="0"/>
        </a:spcAft>
        <a:defRPr sz="4400">
          <a:solidFill>
            <a:schemeClr val="tx2"/>
          </a:solidFill>
          <a:latin typeface="Times New Roman" pitchFamily="-108" charset="0"/>
        </a:defRPr>
      </a:lvl4pPr>
      <a:lvl5pPr algn="l" rtl="0" eaLnBrk="1" fontAlgn="base" hangingPunct="1">
        <a:spcBef>
          <a:spcPct val="0"/>
        </a:spcBef>
        <a:spcAft>
          <a:spcPct val="0"/>
        </a:spcAft>
        <a:defRPr sz="4400">
          <a:solidFill>
            <a:schemeClr val="tx2"/>
          </a:solidFill>
          <a:latin typeface="Times New Roman" pitchFamily="-108" charset="0"/>
        </a:defRPr>
      </a:lvl5pPr>
      <a:lvl6pPr marL="457200" algn="l" rtl="0" eaLnBrk="1" fontAlgn="base" hangingPunct="1">
        <a:spcBef>
          <a:spcPct val="0"/>
        </a:spcBef>
        <a:spcAft>
          <a:spcPct val="0"/>
        </a:spcAft>
        <a:defRPr sz="4400">
          <a:solidFill>
            <a:schemeClr val="tx2"/>
          </a:solidFill>
          <a:latin typeface="Times New Roman" pitchFamily="-108" charset="0"/>
        </a:defRPr>
      </a:lvl6pPr>
      <a:lvl7pPr marL="914400" algn="l" rtl="0" eaLnBrk="1" fontAlgn="base" hangingPunct="1">
        <a:spcBef>
          <a:spcPct val="0"/>
        </a:spcBef>
        <a:spcAft>
          <a:spcPct val="0"/>
        </a:spcAft>
        <a:defRPr sz="4400">
          <a:solidFill>
            <a:schemeClr val="tx2"/>
          </a:solidFill>
          <a:latin typeface="Times New Roman" pitchFamily="-108" charset="0"/>
        </a:defRPr>
      </a:lvl7pPr>
      <a:lvl8pPr marL="1371600" algn="l" rtl="0" eaLnBrk="1" fontAlgn="base" hangingPunct="1">
        <a:spcBef>
          <a:spcPct val="0"/>
        </a:spcBef>
        <a:spcAft>
          <a:spcPct val="0"/>
        </a:spcAft>
        <a:defRPr sz="4400">
          <a:solidFill>
            <a:schemeClr val="tx2"/>
          </a:solidFill>
          <a:latin typeface="Times New Roman" pitchFamily="-108" charset="0"/>
        </a:defRPr>
      </a:lvl8pPr>
      <a:lvl9pPr marL="1828800" algn="l" rtl="0" eaLnBrk="1" fontAlgn="base" hangingPunct="1">
        <a:spcBef>
          <a:spcPct val="0"/>
        </a:spcBef>
        <a:spcAft>
          <a:spcPct val="0"/>
        </a:spcAft>
        <a:defRPr sz="4400">
          <a:solidFill>
            <a:schemeClr val="tx2"/>
          </a:solidFill>
          <a:latin typeface="Times New Roman" pitchFamily="-108" charset="0"/>
        </a:defRPr>
      </a:lvl9pPr>
    </p:titleStyle>
    <p:bodyStyle>
      <a:lvl1pPr marL="342900" indent="-342900" algn="l" rtl="0" eaLnBrk="1" fontAlgn="base" hangingPunct="1">
        <a:spcBef>
          <a:spcPct val="20000"/>
        </a:spcBef>
        <a:spcAft>
          <a:spcPct val="0"/>
        </a:spcAft>
        <a:buClr>
          <a:schemeClr val="bg2"/>
        </a:buClr>
        <a:buSzPct val="75000"/>
        <a:buFont typeface="Monotype Sorts" pitchFamily="-108"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bg2"/>
        </a:buClr>
        <a:buSzPct val="75000"/>
        <a:buChar char="–"/>
        <a:defRPr sz="2800">
          <a:solidFill>
            <a:schemeClr val="tx1"/>
          </a:solidFill>
          <a:latin typeface="+mn-lt"/>
          <a:ea typeface="ＭＳ Ｐゴシック" pitchFamily="-108" charset="-128"/>
        </a:defRPr>
      </a:lvl2pPr>
      <a:lvl3pPr marL="1143000" indent="-228600" algn="l" rtl="0" eaLnBrk="1" fontAlgn="base" hangingPunct="1">
        <a:spcBef>
          <a:spcPct val="20000"/>
        </a:spcBef>
        <a:spcAft>
          <a:spcPct val="0"/>
        </a:spcAft>
        <a:buClr>
          <a:schemeClr val="bg2"/>
        </a:buClr>
        <a:buSzPct val="75000"/>
        <a:buFont typeface="Monotype Sorts" pitchFamily="-108" charset="2"/>
        <a:buChar char="n"/>
        <a:defRPr sz="2400">
          <a:solidFill>
            <a:schemeClr val="tx1"/>
          </a:solidFill>
          <a:latin typeface="+mn-lt"/>
          <a:ea typeface="ＭＳ Ｐゴシック" pitchFamily="-108" charset="-128"/>
        </a:defRPr>
      </a:lvl3pPr>
      <a:lvl4pPr marL="1600200" indent="-228600" algn="l" rtl="0" eaLnBrk="1" fontAlgn="base" hangingPunct="1">
        <a:spcBef>
          <a:spcPct val="20000"/>
        </a:spcBef>
        <a:spcAft>
          <a:spcPct val="0"/>
        </a:spcAft>
        <a:buClr>
          <a:schemeClr val="bg2"/>
        </a:buClr>
        <a:buSzPct val="75000"/>
        <a:buChar char="–"/>
        <a:defRPr sz="2000">
          <a:solidFill>
            <a:schemeClr val="tx1"/>
          </a:solidFill>
          <a:latin typeface="+mn-lt"/>
          <a:ea typeface="ＭＳ Ｐゴシック" pitchFamily="-108" charset="-128"/>
        </a:defRPr>
      </a:lvl4pPr>
      <a:lvl5pPr marL="2057400" indent="-228600" algn="l" rtl="0" eaLnBrk="1" fontAlgn="base" hangingPunct="1">
        <a:spcBef>
          <a:spcPct val="20000"/>
        </a:spcBef>
        <a:spcAft>
          <a:spcPct val="0"/>
        </a:spcAft>
        <a:buClr>
          <a:schemeClr val="bg2"/>
        </a:buClr>
        <a:buSzPct val="75000"/>
        <a:buChar char="•"/>
        <a:defRPr sz="2000">
          <a:solidFill>
            <a:schemeClr val="tx1"/>
          </a:solidFill>
          <a:latin typeface="+mn-lt"/>
          <a:ea typeface="ＭＳ Ｐゴシック" pitchFamily="-108" charset="-128"/>
        </a:defRPr>
      </a:lvl5pPr>
      <a:lvl6pPr marL="2514600" indent="-228600" algn="l" rtl="0" eaLnBrk="1" fontAlgn="base" hangingPunct="1">
        <a:spcBef>
          <a:spcPct val="20000"/>
        </a:spcBef>
        <a:spcAft>
          <a:spcPct val="0"/>
        </a:spcAft>
        <a:buClr>
          <a:schemeClr val="bg2"/>
        </a:buClr>
        <a:buSzPct val="75000"/>
        <a:buChar char="•"/>
        <a:defRPr sz="2000">
          <a:solidFill>
            <a:schemeClr val="tx1"/>
          </a:solidFill>
          <a:latin typeface="+mn-lt"/>
          <a:ea typeface="ＭＳ Ｐゴシック" pitchFamily="-108" charset="-128"/>
        </a:defRPr>
      </a:lvl6pPr>
      <a:lvl7pPr marL="2971800" indent="-228600" algn="l" rtl="0" eaLnBrk="1" fontAlgn="base" hangingPunct="1">
        <a:spcBef>
          <a:spcPct val="20000"/>
        </a:spcBef>
        <a:spcAft>
          <a:spcPct val="0"/>
        </a:spcAft>
        <a:buClr>
          <a:schemeClr val="bg2"/>
        </a:buClr>
        <a:buSzPct val="75000"/>
        <a:buChar char="•"/>
        <a:defRPr sz="2000">
          <a:solidFill>
            <a:schemeClr val="tx1"/>
          </a:solidFill>
          <a:latin typeface="+mn-lt"/>
          <a:ea typeface="ＭＳ Ｐゴシック" pitchFamily="-108" charset="-128"/>
        </a:defRPr>
      </a:lvl7pPr>
      <a:lvl8pPr marL="3429000" indent="-228600" algn="l" rtl="0" eaLnBrk="1" fontAlgn="base" hangingPunct="1">
        <a:spcBef>
          <a:spcPct val="20000"/>
        </a:spcBef>
        <a:spcAft>
          <a:spcPct val="0"/>
        </a:spcAft>
        <a:buClr>
          <a:schemeClr val="bg2"/>
        </a:buClr>
        <a:buSzPct val="75000"/>
        <a:buChar char="•"/>
        <a:defRPr sz="2000">
          <a:solidFill>
            <a:schemeClr val="tx1"/>
          </a:solidFill>
          <a:latin typeface="+mn-lt"/>
          <a:ea typeface="ＭＳ Ｐゴシック" pitchFamily="-108" charset="-128"/>
        </a:defRPr>
      </a:lvl8pPr>
      <a:lvl9pPr marL="3886200" indent="-228600" algn="l" rtl="0" eaLnBrk="1" fontAlgn="base" hangingPunct="1">
        <a:spcBef>
          <a:spcPct val="20000"/>
        </a:spcBef>
        <a:spcAft>
          <a:spcPct val="0"/>
        </a:spcAft>
        <a:buClr>
          <a:schemeClr val="bg2"/>
        </a:buClr>
        <a:buSzPct val="75000"/>
        <a:buChar char="•"/>
        <a:defRPr sz="2000">
          <a:solidFill>
            <a:schemeClr val="tx1"/>
          </a:solidFill>
          <a:latin typeface="+mn-lt"/>
          <a:ea typeface="ＭＳ Ｐゴシック" pitchFamily="-108"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oleObject" Target="../embeddings/Microsoft_Equation2.bin"/><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oleObject" Target="../embeddings/Microsoft_Equation1.bin"/><Relationship Id="rId5" Type="http://schemas.openxmlformats.org/officeDocument/2006/relationships/oleObject" Target="../embeddings/Microsoft_Equation3.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0" name="Rectangle 2"/>
          <p:cNvSpPr>
            <a:spLocks noGrp="1" noChangeArrowheads="1"/>
          </p:cNvSpPr>
          <p:nvPr>
            <p:ph type="ctrTitle" sz="quarter"/>
          </p:nvPr>
        </p:nvSpPr>
        <p:spPr/>
        <p:txBody>
          <a:bodyPr/>
          <a:lstStyle/>
          <a:p>
            <a:pPr algn="ctr"/>
            <a:r>
              <a:rPr lang="en-US"/>
              <a:t>The History Of </a:t>
            </a:r>
            <a:br>
              <a:rPr lang="en-US"/>
            </a:br>
            <a:r>
              <a:rPr lang="en-US"/>
              <a:t>Programming Languages</a:t>
            </a:r>
          </a:p>
        </p:txBody>
      </p:sp>
      <p:sp>
        <p:nvSpPr>
          <p:cNvPr id="3" name="Rectangle 17"/>
          <p:cNvSpPr>
            <a:spLocks noGrp="1" noChangeArrowheads="1"/>
          </p:cNvSpPr>
          <p:nvPr>
            <p:ph type="dt" sz="quarter" idx="2"/>
          </p:nvPr>
        </p:nvSpPr>
        <p:spPr/>
        <p:txBody>
          <a:bodyPr/>
          <a:lstStyle/>
          <a:p>
            <a:r>
              <a:rPr lang="en-US" smtClean="0"/>
              <a:t>Chapter Twenty-Four</a:t>
            </a:r>
            <a:endParaRPr lang="en-US"/>
          </a:p>
        </p:txBody>
      </p:sp>
      <p:sp>
        <p:nvSpPr>
          <p:cNvPr id="4" name="Rectangle 18"/>
          <p:cNvSpPr>
            <a:spLocks noGrp="1" noChangeArrowheads="1"/>
          </p:cNvSpPr>
          <p:nvPr>
            <p:ph type="ftr" sz="quarter" idx="3"/>
          </p:nvPr>
        </p:nvSpPr>
        <p:spPr/>
        <p:txBody>
          <a:bodyPr/>
          <a:lstStyle/>
          <a:p>
            <a:r>
              <a:rPr lang="en-US" smtClean="0"/>
              <a:t>Modern Programming Languages, 2nd ed.</a:t>
            </a:r>
            <a:endParaRPr lang="en-US"/>
          </a:p>
        </p:txBody>
      </p:sp>
      <p:sp>
        <p:nvSpPr>
          <p:cNvPr id="5" name="Rectangle 19"/>
          <p:cNvSpPr>
            <a:spLocks noGrp="1" noChangeArrowheads="1"/>
          </p:cNvSpPr>
          <p:nvPr>
            <p:ph type="sldNum" sz="quarter" idx="4"/>
          </p:nvPr>
        </p:nvSpPr>
        <p:spPr/>
        <p:txBody>
          <a:bodyPr/>
          <a:lstStyle/>
          <a:p>
            <a:fld id="{7CAB64CC-5A2D-FF49-AA11-7BA1DCD89CDF}" type="slidenum">
              <a:rPr lang="en-US"/>
              <a:pPr/>
              <a:t>1</a:t>
            </a:fld>
            <a:endParaRPr lang="en-US"/>
          </a:p>
        </p:txBody>
      </p:sp>
    </p:spTree>
  </p:cSld>
  <p:clrMapOvr>
    <a:masterClrMapping/>
  </p:clrMapOvr>
  <p:transition advTm="13152"/>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5954" name="Rectangle 1026"/>
          <p:cNvSpPr>
            <a:spLocks noGrp="1" noChangeArrowheads="1"/>
          </p:cNvSpPr>
          <p:nvPr>
            <p:ph type="title"/>
          </p:nvPr>
        </p:nvSpPr>
        <p:spPr/>
        <p:txBody>
          <a:bodyPr/>
          <a:lstStyle/>
          <a:p>
            <a:r>
              <a:rPr lang="en-US"/>
              <a:t>Algorithms</a:t>
            </a:r>
          </a:p>
        </p:txBody>
      </p:sp>
      <p:sp>
        <p:nvSpPr>
          <p:cNvPr id="765955" name="Rectangle 1027"/>
          <p:cNvSpPr>
            <a:spLocks noGrp="1" noChangeArrowheads="1"/>
          </p:cNvSpPr>
          <p:nvPr>
            <p:ph idx="1"/>
          </p:nvPr>
        </p:nvSpPr>
        <p:spPr>
          <a:xfrm>
            <a:off x="838200" y="1752600"/>
            <a:ext cx="7772400" cy="4572000"/>
          </a:xfrm>
        </p:spPr>
        <p:txBody>
          <a:bodyPr/>
          <a:lstStyle/>
          <a:p>
            <a:pPr>
              <a:lnSpc>
                <a:spcPct val="90000"/>
              </a:lnSpc>
            </a:pPr>
            <a:r>
              <a:rPr lang="en-US">
                <a:ea typeface="Times New Roman" pitchFamily="-112" charset="0"/>
                <a:cs typeface="Times New Roman" pitchFamily="-112" charset="0"/>
              </a:rPr>
              <a:t>The original is lost</a:t>
            </a:r>
          </a:p>
          <a:p>
            <a:pPr>
              <a:lnSpc>
                <a:spcPct val="90000"/>
              </a:lnSpc>
            </a:pPr>
            <a:r>
              <a:rPr lang="en-US">
                <a:ea typeface="Times New Roman" pitchFamily="-112" charset="0"/>
                <a:cs typeface="Times New Roman" pitchFamily="-112" charset="0"/>
              </a:rPr>
              <a:t>Latin translation: </a:t>
            </a:r>
            <a:r>
              <a:rPr lang="en-US" i="1">
                <a:ea typeface="Times New Roman" pitchFamily="-112" charset="0"/>
                <a:cs typeface="Times New Roman" pitchFamily="-112" charset="0"/>
              </a:rPr>
              <a:t>Algorthmi de numero Indorum</a:t>
            </a:r>
          </a:p>
          <a:p>
            <a:pPr>
              <a:lnSpc>
                <a:spcPct val="90000"/>
              </a:lnSpc>
            </a:pPr>
            <a:r>
              <a:rPr lang="en-US"/>
              <a:t>Algorithms for computing with Hindu numerals: base-10 positional system with 0</a:t>
            </a:r>
          </a:p>
          <a:p>
            <a:pPr>
              <a:lnSpc>
                <a:spcPct val="90000"/>
              </a:lnSpc>
            </a:pPr>
            <a:r>
              <a:rPr lang="en-US"/>
              <a:t>A new technology (data structure and algorithms)</a:t>
            </a:r>
          </a:p>
          <a:p>
            <a:pPr>
              <a:lnSpc>
                <a:spcPct val="90000"/>
              </a:lnSpc>
            </a:pPr>
            <a:r>
              <a:rPr lang="en-US"/>
              <a:t>Strongly influenced medieval European mathematics</a:t>
            </a:r>
          </a:p>
        </p:txBody>
      </p:sp>
      <p:sp>
        <p:nvSpPr>
          <p:cNvPr id="4" name="Date Placeholder 3"/>
          <p:cNvSpPr>
            <a:spLocks noGrp="1"/>
          </p:cNvSpPr>
          <p:nvPr>
            <p:ph type="dt" sz="half" idx="10"/>
          </p:nvPr>
        </p:nvSpPr>
        <p:spPr/>
        <p:txBody>
          <a:bodyPr/>
          <a:lstStyle/>
          <a:p>
            <a:r>
              <a:rPr lang="en-US" smtClean="0"/>
              <a:t>Chapter Twenty-Four</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9BFD39FF-3F66-0E40-92AE-368FAD836388}" type="slidenum">
              <a:rPr lang="en-US"/>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0116" name="Rectangle 4"/>
          <p:cNvSpPr>
            <a:spLocks noGrp="1" noChangeArrowheads="1"/>
          </p:cNvSpPr>
          <p:nvPr>
            <p:ph type="title"/>
          </p:nvPr>
        </p:nvSpPr>
        <p:spPr/>
        <p:txBody>
          <a:bodyPr/>
          <a:lstStyle/>
          <a:p>
            <a:r>
              <a:rPr lang="en-US"/>
              <a:t>Other Early Written Algorithms</a:t>
            </a:r>
          </a:p>
        </p:txBody>
      </p:sp>
      <p:sp>
        <p:nvSpPr>
          <p:cNvPr id="730117" name="Rectangle 5"/>
          <p:cNvSpPr>
            <a:spLocks noGrp="1" noChangeArrowheads="1"/>
          </p:cNvSpPr>
          <p:nvPr>
            <p:ph idx="1"/>
          </p:nvPr>
        </p:nvSpPr>
        <p:spPr/>
        <p:txBody>
          <a:bodyPr/>
          <a:lstStyle/>
          <a:p>
            <a:r>
              <a:rPr lang="en-US"/>
              <a:t>Euclid, 300 BC:  an algorithm for computing the GCD of two numbers</a:t>
            </a:r>
          </a:p>
          <a:p>
            <a:r>
              <a:rPr lang="en-US"/>
              <a:t>Alexander de Villa Dei, 1220 AD: </a:t>
            </a:r>
            <a:r>
              <a:rPr lang="en-US" i="1"/>
              <a:t>Canto de Algorismo</a:t>
            </a:r>
            <a:r>
              <a:rPr lang="en-US"/>
              <a:t>, algorithms in Latin verse</a:t>
            </a:r>
          </a:p>
          <a:p>
            <a:r>
              <a:rPr lang="en-US"/>
              <a:t>Not programming languages: natural language (even poetry) plus mathematics</a:t>
            </a:r>
          </a:p>
        </p:txBody>
      </p:sp>
      <p:sp>
        <p:nvSpPr>
          <p:cNvPr id="4" name="Date Placeholder 3"/>
          <p:cNvSpPr>
            <a:spLocks noGrp="1"/>
          </p:cNvSpPr>
          <p:nvPr>
            <p:ph type="dt" sz="half" idx="10"/>
          </p:nvPr>
        </p:nvSpPr>
        <p:spPr/>
        <p:txBody>
          <a:bodyPr/>
          <a:lstStyle/>
          <a:p>
            <a:r>
              <a:rPr lang="en-US" smtClean="0"/>
              <a:t>Chapter Twenty-Four</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46AB6651-628E-5246-B87A-EE3C682FBA4A}" type="slidenum">
              <a:rPr lang="en-US"/>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0290" name="Rectangle 1026"/>
          <p:cNvSpPr>
            <a:spLocks noGrp="1" noChangeArrowheads="1"/>
          </p:cNvSpPr>
          <p:nvPr>
            <p:ph idx="1"/>
          </p:nvPr>
        </p:nvSpPr>
        <p:spPr>
          <a:xfrm>
            <a:off x="762000" y="381000"/>
            <a:ext cx="8001000" cy="5943600"/>
          </a:xfrm>
        </p:spPr>
        <p:txBody>
          <a:bodyPr/>
          <a:lstStyle/>
          <a:p>
            <a:pPr>
              <a:lnSpc>
                <a:spcPct val="90000"/>
              </a:lnSpc>
            </a:pPr>
            <a:r>
              <a:rPr lang="en-US" sz="2800"/>
              <a:t>Prehistory of programming languages</a:t>
            </a:r>
          </a:p>
          <a:p>
            <a:pPr lvl="1">
              <a:lnSpc>
                <a:spcPct val="90000"/>
              </a:lnSpc>
            </a:pPr>
            <a:r>
              <a:rPr lang="en-US" sz="2400">
                <a:solidFill>
                  <a:schemeClr val="bg2"/>
                </a:solidFill>
              </a:rPr>
              <a:t>The story of the programmers of Babylon</a:t>
            </a:r>
          </a:p>
          <a:p>
            <a:pPr lvl="1">
              <a:lnSpc>
                <a:spcPct val="90000"/>
              </a:lnSpc>
            </a:pPr>
            <a:r>
              <a:rPr lang="en-US" sz="2400">
                <a:solidFill>
                  <a:schemeClr val="bg2"/>
                </a:solidFill>
                <a:ea typeface="Times New Roman" pitchFamily="-112" charset="0"/>
                <a:cs typeface="Times New Roman" pitchFamily="-112" charset="0"/>
              </a:rPr>
              <a:t>The story of Mohammed Al-Khorezmi</a:t>
            </a:r>
          </a:p>
          <a:p>
            <a:pPr lvl="1">
              <a:lnSpc>
                <a:spcPct val="90000"/>
              </a:lnSpc>
            </a:pPr>
            <a:r>
              <a:rPr lang="en-US" sz="2400">
                <a:ea typeface="Times New Roman" pitchFamily="-112" charset="0"/>
                <a:cs typeface="Times New Roman" pitchFamily="-112" charset="0"/>
              </a:rPr>
              <a:t>The story of Augusta Ada, Countess of Lovelace</a:t>
            </a:r>
          </a:p>
          <a:p>
            <a:pPr>
              <a:lnSpc>
                <a:spcPct val="90000"/>
              </a:lnSpc>
            </a:pPr>
            <a:r>
              <a:rPr lang="en-US" sz="2800">
                <a:solidFill>
                  <a:schemeClr val="bg2"/>
                </a:solidFill>
              </a:rPr>
              <a:t>Early programming languages</a:t>
            </a:r>
          </a:p>
          <a:p>
            <a:pPr lvl="1">
              <a:lnSpc>
                <a:spcPct val="90000"/>
              </a:lnSpc>
            </a:pPr>
            <a:r>
              <a:rPr lang="en-US" sz="2400">
                <a:solidFill>
                  <a:schemeClr val="bg2"/>
                </a:solidFill>
              </a:rPr>
              <a:t>The story of the Plankalkül</a:t>
            </a:r>
          </a:p>
          <a:p>
            <a:pPr lvl="1">
              <a:lnSpc>
                <a:spcPct val="90000"/>
              </a:lnSpc>
            </a:pPr>
            <a:r>
              <a:rPr lang="en-US" sz="2400">
                <a:solidFill>
                  <a:schemeClr val="bg2"/>
                </a:solidFill>
              </a:rPr>
              <a:t>The story of Fortran</a:t>
            </a:r>
          </a:p>
          <a:p>
            <a:pPr lvl="1">
              <a:lnSpc>
                <a:spcPct val="90000"/>
              </a:lnSpc>
            </a:pPr>
            <a:r>
              <a:rPr lang="en-US" sz="2400">
                <a:solidFill>
                  <a:schemeClr val="bg2"/>
                </a:solidFill>
              </a:rPr>
              <a:t>The story of Lisp</a:t>
            </a:r>
          </a:p>
          <a:p>
            <a:pPr lvl="1">
              <a:lnSpc>
                <a:spcPct val="90000"/>
              </a:lnSpc>
            </a:pPr>
            <a:r>
              <a:rPr lang="en-US" sz="2400">
                <a:solidFill>
                  <a:schemeClr val="bg2"/>
                </a:solidFill>
              </a:rPr>
              <a:t>The story of Algol</a:t>
            </a:r>
          </a:p>
          <a:p>
            <a:pPr lvl="1">
              <a:lnSpc>
                <a:spcPct val="90000"/>
              </a:lnSpc>
            </a:pPr>
            <a:r>
              <a:rPr lang="en-US" sz="2400">
                <a:solidFill>
                  <a:schemeClr val="bg2"/>
                </a:solidFill>
              </a:rPr>
              <a:t>The story of Smalltalk</a:t>
            </a:r>
          </a:p>
          <a:p>
            <a:pPr>
              <a:lnSpc>
                <a:spcPct val="90000"/>
              </a:lnSpc>
            </a:pPr>
            <a:r>
              <a:rPr lang="en-US" sz="2800">
                <a:solidFill>
                  <a:schemeClr val="bg2"/>
                </a:solidFill>
              </a:rPr>
              <a:t>Our languages</a:t>
            </a:r>
          </a:p>
          <a:p>
            <a:pPr lvl="1">
              <a:lnSpc>
                <a:spcPct val="90000"/>
              </a:lnSpc>
            </a:pPr>
            <a:r>
              <a:rPr lang="en-US" sz="2400">
                <a:solidFill>
                  <a:schemeClr val="bg2"/>
                </a:solidFill>
              </a:rPr>
              <a:t>The story of Prolog</a:t>
            </a:r>
          </a:p>
          <a:p>
            <a:pPr lvl="1">
              <a:lnSpc>
                <a:spcPct val="90000"/>
              </a:lnSpc>
            </a:pPr>
            <a:r>
              <a:rPr lang="en-US" sz="2400">
                <a:solidFill>
                  <a:schemeClr val="bg2"/>
                </a:solidFill>
              </a:rPr>
              <a:t>The story of ML</a:t>
            </a:r>
          </a:p>
          <a:p>
            <a:pPr lvl="1">
              <a:lnSpc>
                <a:spcPct val="90000"/>
              </a:lnSpc>
            </a:pPr>
            <a:r>
              <a:rPr lang="en-US" sz="2400">
                <a:solidFill>
                  <a:schemeClr val="bg2"/>
                </a:solidFill>
              </a:rPr>
              <a:t>The story of Java</a:t>
            </a:r>
          </a:p>
        </p:txBody>
      </p:sp>
      <p:sp>
        <p:nvSpPr>
          <p:cNvPr id="3" name="Date Placeholder 3"/>
          <p:cNvSpPr>
            <a:spLocks noGrp="1"/>
          </p:cNvSpPr>
          <p:nvPr>
            <p:ph type="dt" sz="half" idx="10"/>
          </p:nvPr>
        </p:nvSpPr>
        <p:spPr/>
        <p:txBody>
          <a:bodyPr/>
          <a:lstStyle/>
          <a:p>
            <a:r>
              <a:rPr lang="en-US" smtClean="0"/>
              <a:t>Chapter Twenty-Four</a:t>
            </a:r>
            <a:endParaRPr lang="en-US"/>
          </a:p>
        </p:txBody>
      </p:sp>
      <p:sp>
        <p:nvSpPr>
          <p:cNvPr id="4" name="Footer Placeholder 4"/>
          <p:cNvSpPr>
            <a:spLocks noGrp="1"/>
          </p:cNvSpPr>
          <p:nvPr>
            <p:ph type="ftr" sz="quarter" idx="11"/>
          </p:nvPr>
        </p:nvSpPr>
        <p:spPr/>
        <p:txBody>
          <a:bodyPr/>
          <a:lstStyle/>
          <a:p>
            <a:r>
              <a:rPr lang="en-US" smtClean="0"/>
              <a:t>Modern Programming Languages, 2nd ed.</a:t>
            </a:r>
            <a:endParaRPr lang="en-US"/>
          </a:p>
        </p:txBody>
      </p:sp>
      <p:sp>
        <p:nvSpPr>
          <p:cNvPr id="5" name="Slide Number Placeholder 5"/>
          <p:cNvSpPr>
            <a:spLocks noGrp="1"/>
          </p:cNvSpPr>
          <p:nvPr>
            <p:ph type="sldNum" sz="quarter" idx="12"/>
          </p:nvPr>
        </p:nvSpPr>
        <p:spPr/>
        <p:txBody>
          <a:bodyPr/>
          <a:lstStyle/>
          <a:p>
            <a:fld id="{99046FA2-3F20-614A-8ACA-4C33D58F5D41}" type="slidenum">
              <a:rPr lang="en-US"/>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6978" name="Rectangle 2"/>
          <p:cNvSpPr>
            <a:spLocks noGrp="1" noChangeArrowheads="1"/>
          </p:cNvSpPr>
          <p:nvPr>
            <p:ph type="title"/>
          </p:nvPr>
        </p:nvSpPr>
        <p:spPr/>
        <p:txBody>
          <a:bodyPr/>
          <a:lstStyle/>
          <a:p>
            <a:r>
              <a:rPr lang="en-US"/>
              <a:t>Augusta Ada</a:t>
            </a:r>
          </a:p>
        </p:txBody>
      </p:sp>
      <p:sp>
        <p:nvSpPr>
          <p:cNvPr id="766979" name="Rectangle 3"/>
          <p:cNvSpPr>
            <a:spLocks noGrp="1" noChangeArrowheads="1"/>
          </p:cNvSpPr>
          <p:nvPr>
            <p:ph idx="1"/>
          </p:nvPr>
        </p:nvSpPr>
        <p:spPr/>
        <p:txBody>
          <a:bodyPr/>
          <a:lstStyle/>
          <a:p>
            <a:r>
              <a:rPr lang="en-US"/>
              <a:t>Daughter of George Gordon, Lord Byron</a:t>
            </a:r>
          </a:p>
          <a:p>
            <a:r>
              <a:rPr lang="en-US"/>
              <a:t>Early 1800’s in England (as elsewhere) women were generally denied education, especially math and science</a:t>
            </a:r>
          </a:p>
          <a:p>
            <a:r>
              <a:rPr lang="en-US"/>
              <a:t>Ada studied math with a private tutor (as an antidote to feared Byronic tendencies)</a:t>
            </a:r>
          </a:p>
          <a:p>
            <a:r>
              <a:rPr lang="en-US"/>
              <a:t>Married at 19 (Lady Lovelace), 3 children</a:t>
            </a:r>
          </a:p>
        </p:txBody>
      </p:sp>
      <p:sp>
        <p:nvSpPr>
          <p:cNvPr id="4" name="Date Placeholder 3"/>
          <p:cNvSpPr>
            <a:spLocks noGrp="1"/>
          </p:cNvSpPr>
          <p:nvPr>
            <p:ph type="dt" sz="half" idx="10"/>
          </p:nvPr>
        </p:nvSpPr>
        <p:spPr/>
        <p:txBody>
          <a:bodyPr/>
          <a:lstStyle/>
          <a:p>
            <a:r>
              <a:rPr lang="en-US" smtClean="0"/>
              <a:t>Chapter Twenty-Four</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C73FE03D-5C35-8245-8CFC-AF61801F9291}" type="slidenum">
              <a:rPr lang="en-US"/>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8002" name="Rectangle 2"/>
          <p:cNvSpPr>
            <a:spLocks noGrp="1" noChangeArrowheads="1"/>
          </p:cNvSpPr>
          <p:nvPr>
            <p:ph type="title"/>
          </p:nvPr>
        </p:nvSpPr>
        <p:spPr/>
        <p:txBody>
          <a:bodyPr/>
          <a:lstStyle/>
          <a:p>
            <a:r>
              <a:rPr lang="en-US"/>
              <a:t>Charles Babbage</a:t>
            </a:r>
          </a:p>
        </p:txBody>
      </p:sp>
      <p:sp>
        <p:nvSpPr>
          <p:cNvPr id="768003" name="Rectangle 3"/>
          <p:cNvSpPr>
            <a:spLocks noGrp="1" noChangeArrowheads="1"/>
          </p:cNvSpPr>
          <p:nvPr>
            <p:ph idx="1"/>
          </p:nvPr>
        </p:nvSpPr>
        <p:spPr>
          <a:xfrm>
            <a:off x="838200" y="1752600"/>
            <a:ext cx="7772400" cy="2667000"/>
          </a:xfrm>
        </p:spPr>
        <p:txBody>
          <a:bodyPr/>
          <a:lstStyle/>
          <a:p>
            <a:r>
              <a:rPr lang="en-US"/>
              <a:t>English mathematician</a:t>
            </a:r>
          </a:p>
          <a:p>
            <a:r>
              <a:rPr lang="en-US"/>
              <a:t>Inventor of mechanical computers:</a:t>
            </a:r>
          </a:p>
          <a:p>
            <a:pPr lvl="1"/>
            <a:r>
              <a:rPr lang="en-US"/>
              <a:t>Difference Engine, construction started but not completed (until a 1991 reconstruction)</a:t>
            </a:r>
          </a:p>
          <a:p>
            <a:pPr lvl="1"/>
            <a:r>
              <a:rPr lang="en-US"/>
              <a:t>Analytical Engine, never built</a:t>
            </a:r>
          </a:p>
        </p:txBody>
      </p:sp>
      <p:sp>
        <p:nvSpPr>
          <p:cNvPr id="5" name="Date Placeholder 3"/>
          <p:cNvSpPr>
            <a:spLocks noGrp="1"/>
          </p:cNvSpPr>
          <p:nvPr>
            <p:ph type="dt" sz="half" idx="10"/>
          </p:nvPr>
        </p:nvSpPr>
        <p:spPr/>
        <p:txBody>
          <a:bodyPr/>
          <a:lstStyle/>
          <a:p>
            <a:r>
              <a:rPr lang="en-US" smtClean="0"/>
              <a:t>Chapter Twenty-Four</a:t>
            </a:r>
            <a:endParaRPr lang="en-US"/>
          </a:p>
        </p:txBody>
      </p:sp>
      <p:sp>
        <p:nvSpPr>
          <p:cNvPr id="6" name="Footer Placeholder 4"/>
          <p:cNvSpPr>
            <a:spLocks noGrp="1"/>
          </p:cNvSpPr>
          <p:nvPr>
            <p:ph type="ftr" sz="quarter" idx="11"/>
          </p:nvPr>
        </p:nvSpPr>
        <p:spPr/>
        <p:txBody>
          <a:bodyPr/>
          <a:lstStyle/>
          <a:p>
            <a:r>
              <a:rPr lang="en-US" smtClean="0"/>
              <a:t>Modern Programming Languages, 2nd ed.</a:t>
            </a:r>
            <a:endParaRPr lang="en-US"/>
          </a:p>
        </p:txBody>
      </p:sp>
      <p:sp>
        <p:nvSpPr>
          <p:cNvPr id="7" name="Slide Number Placeholder 5"/>
          <p:cNvSpPr>
            <a:spLocks noGrp="1"/>
          </p:cNvSpPr>
          <p:nvPr>
            <p:ph type="sldNum" sz="quarter" idx="12"/>
          </p:nvPr>
        </p:nvSpPr>
        <p:spPr/>
        <p:txBody>
          <a:bodyPr/>
          <a:lstStyle/>
          <a:p>
            <a:fld id="{18226950-1ED3-384B-A380-A077CC396530}" type="slidenum">
              <a:rPr lang="en-US"/>
              <a:pPr/>
              <a:t>14</a:t>
            </a:fld>
            <a:endParaRPr lang="en-US"/>
          </a:p>
        </p:txBody>
      </p:sp>
      <p:sp>
        <p:nvSpPr>
          <p:cNvPr id="768004" name="Text Box 4"/>
          <p:cNvSpPr txBox="1">
            <a:spLocks noChangeArrowheads="1"/>
          </p:cNvSpPr>
          <p:nvPr/>
        </p:nvSpPr>
        <p:spPr bwMode="auto">
          <a:xfrm>
            <a:off x="1371600" y="4876800"/>
            <a:ext cx="6435725" cy="1016000"/>
          </a:xfrm>
          <a:prstGeom prst="rect">
            <a:avLst/>
          </a:prstGeom>
          <a:noFill/>
          <a:ln w="9525">
            <a:solidFill>
              <a:schemeClr val="tx1"/>
            </a:solidFill>
            <a:miter lim="800000"/>
            <a:headEnd/>
            <a:tailEnd/>
          </a:ln>
          <a:effectLst/>
        </p:spPr>
        <p:txBody>
          <a:bodyPr wrap="none">
            <a:prstTxWarp prst="textNoShape">
              <a:avLst/>
            </a:prstTxWarp>
            <a:spAutoFit/>
          </a:bodyPr>
          <a:lstStyle/>
          <a:p>
            <a:r>
              <a:rPr lang="en-US" sz="2000" i="1">
                <a:solidFill>
                  <a:srgbClr val="000000"/>
                </a:solidFill>
                <a:ea typeface="Times New Roman" pitchFamily="-112" charset="0"/>
                <a:cs typeface="Times New Roman" pitchFamily="-112" charset="0"/>
              </a:rPr>
              <a:t>I wish to God these calculations had been executed by steam!</a:t>
            </a:r>
          </a:p>
          <a:p>
            <a:endParaRPr lang="en-US" sz="2000" i="1">
              <a:solidFill>
                <a:srgbClr val="000000"/>
              </a:solidFill>
              <a:ea typeface="Times New Roman" pitchFamily="-112" charset="0"/>
              <a:cs typeface="Times New Roman" pitchFamily="-112" charset="0"/>
            </a:endParaRPr>
          </a:p>
          <a:p>
            <a:r>
              <a:rPr lang="en-US" sz="2000" i="1">
                <a:solidFill>
                  <a:srgbClr val="000000"/>
                </a:solidFill>
                <a:ea typeface="Times New Roman" pitchFamily="-112" charset="0"/>
                <a:cs typeface="Times New Roman" pitchFamily="-112" charset="0"/>
              </a:rPr>
              <a:t>			Charles Babbage, 1821</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9026" name="Rectangle 2"/>
          <p:cNvSpPr>
            <a:spLocks noGrp="1" noChangeArrowheads="1"/>
          </p:cNvSpPr>
          <p:nvPr>
            <p:ph type="title"/>
          </p:nvPr>
        </p:nvSpPr>
        <p:spPr/>
        <p:txBody>
          <a:bodyPr/>
          <a:lstStyle/>
          <a:p>
            <a:r>
              <a:rPr lang="en-US"/>
              <a:t>Analytical Engine</a:t>
            </a:r>
          </a:p>
        </p:txBody>
      </p:sp>
      <p:sp>
        <p:nvSpPr>
          <p:cNvPr id="769027" name="Rectangle 3"/>
          <p:cNvSpPr>
            <a:spLocks noGrp="1" noChangeArrowheads="1"/>
          </p:cNvSpPr>
          <p:nvPr>
            <p:ph idx="1"/>
          </p:nvPr>
        </p:nvSpPr>
        <p:spPr/>
        <p:txBody>
          <a:bodyPr/>
          <a:lstStyle/>
          <a:p>
            <a:r>
              <a:rPr lang="en-US"/>
              <a:t>Processing unit (the Mill)</a:t>
            </a:r>
          </a:p>
          <a:p>
            <a:r>
              <a:rPr lang="en-US"/>
              <a:t>Memory (the Store)</a:t>
            </a:r>
          </a:p>
          <a:p>
            <a:r>
              <a:rPr lang="en-US"/>
              <a:t>Programmable (punched cards)</a:t>
            </a:r>
          </a:p>
          <a:p>
            <a:r>
              <a:rPr lang="en-US"/>
              <a:t>Iteration, conditional branching, pipelining, many I/O devices</a:t>
            </a:r>
          </a:p>
        </p:txBody>
      </p:sp>
      <p:sp>
        <p:nvSpPr>
          <p:cNvPr id="4" name="Date Placeholder 3"/>
          <p:cNvSpPr>
            <a:spLocks noGrp="1"/>
          </p:cNvSpPr>
          <p:nvPr>
            <p:ph type="dt" sz="half" idx="10"/>
          </p:nvPr>
        </p:nvSpPr>
        <p:spPr/>
        <p:txBody>
          <a:bodyPr/>
          <a:lstStyle/>
          <a:p>
            <a:r>
              <a:rPr lang="en-US" smtClean="0"/>
              <a:t>Chapter Twenty-Four</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CBB9F8AF-2BE3-0D4D-921B-369A177F590F}" type="slidenum">
              <a:rPr lang="en-US"/>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0050" name="Rectangle 2"/>
          <p:cNvSpPr>
            <a:spLocks noGrp="1" noChangeArrowheads="1"/>
          </p:cNvSpPr>
          <p:nvPr>
            <p:ph type="title"/>
          </p:nvPr>
        </p:nvSpPr>
        <p:spPr/>
        <p:txBody>
          <a:bodyPr/>
          <a:lstStyle/>
          <a:p>
            <a:r>
              <a:rPr lang="en-US"/>
              <a:t>Sketch of the Analytical Engine</a:t>
            </a:r>
          </a:p>
        </p:txBody>
      </p:sp>
      <p:sp>
        <p:nvSpPr>
          <p:cNvPr id="770051" name="Rectangle 3"/>
          <p:cNvSpPr>
            <a:spLocks noGrp="1" noChangeArrowheads="1"/>
          </p:cNvSpPr>
          <p:nvPr>
            <p:ph idx="1"/>
          </p:nvPr>
        </p:nvSpPr>
        <p:spPr/>
        <p:txBody>
          <a:bodyPr/>
          <a:lstStyle/>
          <a:p>
            <a:r>
              <a:rPr lang="en-US"/>
              <a:t>A paper by Luigi Menabrea</a:t>
            </a:r>
          </a:p>
          <a:p>
            <a:r>
              <a:rPr lang="en-US"/>
              <a:t>Published 1843</a:t>
            </a:r>
          </a:p>
          <a:p>
            <a:r>
              <a:rPr lang="en-US"/>
              <a:t>Translated, with explanatory notes, by A.A.L.</a:t>
            </a:r>
          </a:p>
          <a:p>
            <a:r>
              <a:rPr lang="en-US"/>
              <a:t>Algorithms in a real programming language: the machine language of punched cards for the Analytical Engine</a:t>
            </a:r>
          </a:p>
        </p:txBody>
      </p:sp>
      <p:sp>
        <p:nvSpPr>
          <p:cNvPr id="4" name="Date Placeholder 3"/>
          <p:cNvSpPr>
            <a:spLocks noGrp="1"/>
          </p:cNvSpPr>
          <p:nvPr>
            <p:ph type="dt" sz="half" idx="10"/>
          </p:nvPr>
        </p:nvSpPr>
        <p:spPr/>
        <p:txBody>
          <a:bodyPr/>
          <a:lstStyle/>
          <a:p>
            <a:r>
              <a:rPr lang="en-US" smtClean="0"/>
              <a:t>Chapter Twenty-Four</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175D8FEE-F0F6-614E-A431-42FF7FCC17DC}" type="slidenum">
              <a:rPr lang="en-US"/>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1074" name="Rectangle 2"/>
          <p:cNvSpPr>
            <a:spLocks noGrp="1" noChangeArrowheads="1"/>
          </p:cNvSpPr>
          <p:nvPr>
            <p:ph type="title"/>
          </p:nvPr>
        </p:nvSpPr>
        <p:spPr/>
        <p:txBody>
          <a:bodyPr/>
          <a:lstStyle/>
          <a:p>
            <a:r>
              <a:rPr lang="en-US"/>
              <a:t>Not Just For Numbers</a:t>
            </a:r>
          </a:p>
        </p:txBody>
      </p:sp>
      <p:sp>
        <p:nvSpPr>
          <p:cNvPr id="4" name="Date Placeholder 3"/>
          <p:cNvSpPr>
            <a:spLocks noGrp="1"/>
          </p:cNvSpPr>
          <p:nvPr>
            <p:ph type="dt" sz="half" idx="10"/>
          </p:nvPr>
        </p:nvSpPr>
        <p:spPr/>
        <p:txBody>
          <a:bodyPr/>
          <a:lstStyle/>
          <a:p>
            <a:r>
              <a:rPr lang="en-US" smtClean="0"/>
              <a:t>Chapter Twenty-Four</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2E396BBA-B96E-D844-A633-D3CF7300F63D}" type="slidenum">
              <a:rPr lang="en-US"/>
              <a:pPr/>
              <a:t>17</a:t>
            </a:fld>
            <a:endParaRPr lang="en-US"/>
          </a:p>
        </p:txBody>
      </p:sp>
      <p:sp>
        <p:nvSpPr>
          <p:cNvPr id="771077" name="Text Box 5"/>
          <p:cNvSpPr txBox="1">
            <a:spLocks noChangeArrowheads="1"/>
          </p:cNvSpPr>
          <p:nvPr/>
        </p:nvSpPr>
        <p:spPr bwMode="auto">
          <a:xfrm>
            <a:off x="838200" y="1447800"/>
            <a:ext cx="7239000" cy="3935413"/>
          </a:xfrm>
          <a:prstGeom prst="rect">
            <a:avLst/>
          </a:prstGeom>
          <a:noFill/>
          <a:ln w="9525">
            <a:solidFill>
              <a:schemeClr val="tx1"/>
            </a:solidFill>
            <a:miter lim="800000"/>
            <a:headEnd/>
            <a:tailEnd/>
          </a:ln>
          <a:effectLst/>
        </p:spPr>
        <p:txBody>
          <a:bodyPr>
            <a:prstTxWarp prst="textNoShape">
              <a:avLst/>
            </a:prstTxWarp>
            <a:spAutoFit/>
          </a:bodyPr>
          <a:lstStyle/>
          <a:p>
            <a:pPr>
              <a:spcBef>
                <a:spcPct val="50000"/>
              </a:spcBef>
            </a:pPr>
            <a:r>
              <a:rPr lang="en-US">
                <a:ea typeface="Times New Roman" pitchFamily="-112" charset="0"/>
                <a:cs typeface="Times New Roman" pitchFamily="-112" charset="0"/>
              </a:rPr>
              <a:t>The bounds of </a:t>
            </a:r>
            <a:r>
              <a:rPr lang="en-US" i="1">
                <a:ea typeface="Times New Roman" pitchFamily="-112" charset="0"/>
                <a:cs typeface="Times New Roman" pitchFamily="-112" charset="0"/>
              </a:rPr>
              <a:t>arithmetic</a:t>
            </a:r>
            <a:r>
              <a:rPr lang="en-US">
                <a:ea typeface="Times New Roman" pitchFamily="-112" charset="0"/>
                <a:cs typeface="Times New Roman" pitchFamily="-112" charset="0"/>
              </a:rPr>
              <a:t> were however outstepped the moment the idea of applying the cards had occurred; and the Analytical Engine does not occupy common ground with mere "calculating machines." … In enabling mechanism to combine together </a:t>
            </a:r>
            <a:r>
              <a:rPr lang="en-US" i="1">
                <a:ea typeface="Times New Roman" pitchFamily="-112" charset="0"/>
                <a:cs typeface="Times New Roman" pitchFamily="-112" charset="0"/>
              </a:rPr>
              <a:t>general</a:t>
            </a:r>
            <a:r>
              <a:rPr lang="en-US">
                <a:ea typeface="Times New Roman" pitchFamily="-112" charset="0"/>
                <a:cs typeface="Times New Roman" pitchFamily="-112" charset="0"/>
              </a:rPr>
              <a:t> symbols in successions of unlimited variety and extent, a uniting link is established between the operations of matter and the abstract mental processes of the </a:t>
            </a:r>
            <a:r>
              <a:rPr lang="en-US" i="1">
                <a:ea typeface="Times New Roman" pitchFamily="-112" charset="0"/>
                <a:cs typeface="Times New Roman" pitchFamily="-112" charset="0"/>
              </a:rPr>
              <a:t>most abstract</a:t>
            </a:r>
            <a:r>
              <a:rPr lang="en-US">
                <a:ea typeface="Times New Roman" pitchFamily="-112" charset="0"/>
                <a:cs typeface="Times New Roman" pitchFamily="-112" charset="0"/>
              </a:rPr>
              <a:t> branch of mathematical science.</a:t>
            </a:r>
            <a:r>
              <a:rPr lang="en-US"/>
              <a:t> </a:t>
            </a:r>
          </a:p>
          <a:p>
            <a:pPr>
              <a:spcBef>
                <a:spcPct val="50000"/>
              </a:spcBef>
            </a:pPr>
            <a:r>
              <a:rPr lang="en-US"/>
              <a:t>						A.A.L.</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1314" name="Rectangle 1026"/>
          <p:cNvSpPr>
            <a:spLocks noGrp="1" noChangeArrowheads="1"/>
          </p:cNvSpPr>
          <p:nvPr>
            <p:ph idx="1"/>
          </p:nvPr>
        </p:nvSpPr>
        <p:spPr>
          <a:xfrm>
            <a:off x="762000" y="381000"/>
            <a:ext cx="8001000" cy="5943600"/>
          </a:xfrm>
        </p:spPr>
        <p:txBody>
          <a:bodyPr/>
          <a:lstStyle/>
          <a:p>
            <a:pPr>
              <a:lnSpc>
                <a:spcPct val="90000"/>
              </a:lnSpc>
            </a:pPr>
            <a:r>
              <a:rPr lang="en-US" sz="2800">
                <a:solidFill>
                  <a:schemeClr val="bg2"/>
                </a:solidFill>
              </a:rPr>
              <a:t>Prehistory of programming languages</a:t>
            </a:r>
          </a:p>
          <a:p>
            <a:pPr lvl="1">
              <a:lnSpc>
                <a:spcPct val="90000"/>
              </a:lnSpc>
            </a:pPr>
            <a:r>
              <a:rPr lang="en-US" sz="2400">
                <a:solidFill>
                  <a:schemeClr val="bg2"/>
                </a:solidFill>
              </a:rPr>
              <a:t>The story of the programmers of Babylon</a:t>
            </a:r>
          </a:p>
          <a:p>
            <a:pPr lvl="1">
              <a:lnSpc>
                <a:spcPct val="90000"/>
              </a:lnSpc>
            </a:pPr>
            <a:r>
              <a:rPr lang="en-US" sz="2400">
                <a:solidFill>
                  <a:schemeClr val="bg2"/>
                </a:solidFill>
                <a:ea typeface="Times New Roman" pitchFamily="-112" charset="0"/>
                <a:cs typeface="Times New Roman" pitchFamily="-112" charset="0"/>
              </a:rPr>
              <a:t>The story of Mohammed Al-Khorezmi</a:t>
            </a:r>
          </a:p>
          <a:p>
            <a:pPr lvl="1">
              <a:lnSpc>
                <a:spcPct val="90000"/>
              </a:lnSpc>
            </a:pPr>
            <a:r>
              <a:rPr lang="en-US" sz="2400">
                <a:solidFill>
                  <a:schemeClr val="bg2"/>
                </a:solidFill>
                <a:ea typeface="Times New Roman" pitchFamily="-112" charset="0"/>
                <a:cs typeface="Times New Roman" pitchFamily="-112" charset="0"/>
              </a:rPr>
              <a:t>The story of Augusta Ada, Countess of Lovelace</a:t>
            </a:r>
          </a:p>
          <a:p>
            <a:pPr>
              <a:lnSpc>
                <a:spcPct val="90000"/>
              </a:lnSpc>
            </a:pPr>
            <a:r>
              <a:rPr lang="en-US" sz="2800"/>
              <a:t>Early programming languages</a:t>
            </a:r>
          </a:p>
          <a:p>
            <a:pPr lvl="1">
              <a:lnSpc>
                <a:spcPct val="90000"/>
              </a:lnSpc>
            </a:pPr>
            <a:r>
              <a:rPr lang="en-US" sz="2400"/>
              <a:t>The story of the Plankalkül</a:t>
            </a:r>
          </a:p>
          <a:p>
            <a:pPr lvl="1">
              <a:lnSpc>
                <a:spcPct val="90000"/>
              </a:lnSpc>
            </a:pPr>
            <a:r>
              <a:rPr lang="en-US" sz="2400">
                <a:solidFill>
                  <a:schemeClr val="bg2"/>
                </a:solidFill>
              </a:rPr>
              <a:t>The story of Fortran</a:t>
            </a:r>
          </a:p>
          <a:p>
            <a:pPr lvl="1">
              <a:lnSpc>
                <a:spcPct val="90000"/>
              </a:lnSpc>
            </a:pPr>
            <a:r>
              <a:rPr lang="en-US" sz="2400">
                <a:solidFill>
                  <a:schemeClr val="bg2"/>
                </a:solidFill>
              </a:rPr>
              <a:t>The story of Lisp</a:t>
            </a:r>
          </a:p>
          <a:p>
            <a:pPr lvl="1">
              <a:lnSpc>
                <a:spcPct val="90000"/>
              </a:lnSpc>
            </a:pPr>
            <a:r>
              <a:rPr lang="en-US" sz="2400">
                <a:solidFill>
                  <a:schemeClr val="bg2"/>
                </a:solidFill>
              </a:rPr>
              <a:t>The story of Algol</a:t>
            </a:r>
          </a:p>
          <a:p>
            <a:pPr lvl="1">
              <a:lnSpc>
                <a:spcPct val="90000"/>
              </a:lnSpc>
            </a:pPr>
            <a:r>
              <a:rPr lang="en-US" sz="2400">
                <a:solidFill>
                  <a:schemeClr val="bg2"/>
                </a:solidFill>
              </a:rPr>
              <a:t>The story of Smalltalk</a:t>
            </a:r>
          </a:p>
          <a:p>
            <a:pPr>
              <a:lnSpc>
                <a:spcPct val="90000"/>
              </a:lnSpc>
            </a:pPr>
            <a:r>
              <a:rPr lang="en-US" sz="2800">
                <a:solidFill>
                  <a:schemeClr val="bg2"/>
                </a:solidFill>
              </a:rPr>
              <a:t>Our languages</a:t>
            </a:r>
          </a:p>
          <a:p>
            <a:pPr lvl="1">
              <a:lnSpc>
                <a:spcPct val="90000"/>
              </a:lnSpc>
            </a:pPr>
            <a:r>
              <a:rPr lang="en-US" sz="2400">
                <a:solidFill>
                  <a:schemeClr val="bg2"/>
                </a:solidFill>
              </a:rPr>
              <a:t>The story of Prolog</a:t>
            </a:r>
          </a:p>
          <a:p>
            <a:pPr lvl="1">
              <a:lnSpc>
                <a:spcPct val="90000"/>
              </a:lnSpc>
            </a:pPr>
            <a:r>
              <a:rPr lang="en-US" sz="2400">
                <a:solidFill>
                  <a:schemeClr val="bg2"/>
                </a:solidFill>
              </a:rPr>
              <a:t>The story of ML</a:t>
            </a:r>
          </a:p>
          <a:p>
            <a:pPr lvl="1">
              <a:lnSpc>
                <a:spcPct val="90000"/>
              </a:lnSpc>
            </a:pPr>
            <a:r>
              <a:rPr lang="en-US" sz="2400">
                <a:solidFill>
                  <a:schemeClr val="bg2"/>
                </a:solidFill>
              </a:rPr>
              <a:t>The story of Java</a:t>
            </a:r>
          </a:p>
        </p:txBody>
      </p:sp>
      <p:sp>
        <p:nvSpPr>
          <p:cNvPr id="3" name="Date Placeholder 3"/>
          <p:cNvSpPr>
            <a:spLocks noGrp="1"/>
          </p:cNvSpPr>
          <p:nvPr>
            <p:ph type="dt" sz="half" idx="10"/>
          </p:nvPr>
        </p:nvSpPr>
        <p:spPr/>
        <p:txBody>
          <a:bodyPr/>
          <a:lstStyle/>
          <a:p>
            <a:r>
              <a:rPr lang="en-US" smtClean="0"/>
              <a:t>Chapter Twenty-Four</a:t>
            </a:r>
            <a:endParaRPr lang="en-US"/>
          </a:p>
        </p:txBody>
      </p:sp>
      <p:sp>
        <p:nvSpPr>
          <p:cNvPr id="4" name="Footer Placeholder 4"/>
          <p:cNvSpPr>
            <a:spLocks noGrp="1"/>
          </p:cNvSpPr>
          <p:nvPr>
            <p:ph type="ftr" sz="quarter" idx="11"/>
          </p:nvPr>
        </p:nvSpPr>
        <p:spPr/>
        <p:txBody>
          <a:bodyPr/>
          <a:lstStyle/>
          <a:p>
            <a:r>
              <a:rPr lang="en-US" smtClean="0"/>
              <a:t>Modern Programming Languages, 2nd ed.</a:t>
            </a:r>
            <a:endParaRPr lang="en-US"/>
          </a:p>
        </p:txBody>
      </p:sp>
      <p:sp>
        <p:nvSpPr>
          <p:cNvPr id="5" name="Slide Number Placeholder 5"/>
          <p:cNvSpPr>
            <a:spLocks noGrp="1"/>
          </p:cNvSpPr>
          <p:nvPr>
            <p:ph type="sldNum" sz="quarter" idx="12"/>
          </p:nvPr>
        </p:nvSpPr>
        <p:spPr/>
        <p:txBody>
          <a:bodyPr/>
          <a:lstStyle/>
          <a:p>
            <a:fld id="{915699B2-AAC9-414D-B963-3E7DB0ACBA15}" type="slidenum">
              <a:rPr lang="en-US"/>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2098" name="Rectangle 2"/>
          <p:cNvSpPr>
            <a:spLocks noGrp="1" noChangeArrowheads="1"/>
          </p:cNvSpPr>
          <p:nvPr>
            <p:ph type="title"/>
          </p:nvPr>
        </p:nvSpPr>
        <p:spPr/>
        <p:txBody>
          <a:bodyPr/>
          <a:lstStyle/>
          <a:p>
            <a:r>
              <a:rPr lang="en-US"/>
              <a:t>Konrad Zuse</a:t>
            </a:r>
          </a:p>
        </p:txBody>
      </p:sp>
      <p:sp>
        <p:nvSpPr>
          <p:cNvPr id="772099" name="Rectangle 3"/>
          <p:cNvSpPr>
            <a:spLocks noGrp="1" noChangeArrowheads="1"/>
          </p:cNvSpPr>
          <p:nvPr>
            <p:ph idx="1"/>
          </p:nvPr>
        </p:nvSpPr>
        <p:spPr/>
        <p:txBody>
          <a:bodyPr/>
          <a:lstStyle/>
          <a:p>
            <a:r>
              <a:rPr lang="en-US"/>
              <a:t>Built a mechanical computer in his parents’ living room in Berlin in 1936: the Z1</a:t>
            </a:r>
          </a:p>
          <a:p>
            <a:r>
              <a:rPr lang="en-US"/>
              <a:t>Metal strips and pins—very different from Babbage’s wheelwork</a:t>
            </a:r>
          </a:p>
          <a:p>
            <a:r>
              <a:rPr lang="en-US"/>
              <a:t>Programmable using punched tapes</a:t>
            </a:r>
          </a:p>
          <a:p>
            <a:r>
              <a:rPr lang="en-US"/>
              <a:t>Binary floating point numbers with an explicit exponent</a:t>
            </a:r>
          </a:p>
        </p:txBody>
      </p:sp>
      <p:sp>
        <p:nvSpPr>
          <p:cNvPr id="4" name="Date Placeholder 3"/>
          <p:cNvSpPr>
            <a:spLocks noGrp="1"/>
          </p:cNvSpPr>
          <p:nvPr>
            <p:ph type="dt" sz="half" idx="10"/>
          </p:nvPr>
        </p:nvSpPr>
        <p:spPr/>
        <p:txBody>
          <a:bodyPr/>
          <a:lstStyle/>
          <a:p>
            <a:r>
              <a:rPr lang="en-US" smtClean="0"/>
              <a:t>Chapter Twenty-Four</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3D1F152C-B766-9845-8F81-EDBBFC650A12}" type="slidenum">
              <a:rPr lang="en-US"/>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2883" name="Rectangle 3"/>
          <p:cNvSpPr>
            <a:spLocks noGrp="1" noChangeArrowheads="1"/>
          </p:cNvSpPr>
          <p:nvPr>
            <p:ph idx="1"/>
          </p:nvPr>
        </p:nvSpPr>
        <p:spPr>
          <a:xfrm>
            <a:off x="762000" y="381000"/>
            <a:ext cx="8001000" cy="5943600"/>
          </a:xfrm>
        </p:spPr>
        <p:txBody>
          <a:bodyPr/>
          <a:lstStyle/>
          <a:p>
            <a:pPr>
              <a:lnSpc>
                <a:spcPct val="90000"/>
              </a:lnSpc>
            </a:pPr>
            <a:r>
              <a:rPr lang="en-US" sz="2800"/>
              <a:t>Prehistory of programming languages</a:t>
            </a:r>
          </a:p>
          <a:p>
            <a:pPr lvl="1">
              <a:lnSpc>
                <a:spcPct val="90000"/>
              </a:lnSpc>
            </a:pPr>
            <a:r>
              <a:rPr lang="en-US" sz="2400"/>
              <a:t>The story of the programmers of Babylon</a:t>
            </a:r>
          </a:p>
          <a:p>
            <a:pPr lvl="1">
              <a:lnSpc>
                <a:spcPct val="90000"/>
              </a:lnSpc>
            </a:pPr>
            <a:r>
              <a:rPr lang="en-US" sz="2400">
                <a:ea typeface="Times New Roman" pitchFamily="-112" charset="0"/>
                <a:cs typeface="Times New Roman" pitchFamily="-112" charset="0"/>
              </a:rPr>
              <a:t>The story of Mohammed Al-Khorezmi</a:t>
            </a:r>
          </a:p>
          <a:p>
            <a:pPr lvl="1">
              <a:lnSpc>
                <a:spcPct val="90000"/>
              </a:lnSpc>
            </a:pPr>
            <a:r>
              <a:rPr lang="en-US" sz="2400">
                <a:ea typeface="Times New Roman" pitchFamily="-112" charset="0"/>
                <a:cs typeface="Times New Roman" pitchFamily="-112" charset="0"/>
              </a:rPr>
              <a:t>The story of Augusta Ada, Countess of Lovelace</a:t>
            </a:r>
          </a:p>
          <a:p>
            <a:pPr>
              <a:lnSpc>
                <a:spcPct val="90000"/>
              </a:lnSpc>
            </a:pPr>
            <a:r>
              <a:rPr lang="en-US" sz="2800"/>
              <a:t>Early programming languages</a:t>
            </a:r>
          </a:p>
          <a:p>
            <a:pPr lvl="1">
              <a:lnSpc>
                <a:spcPct val="90000"/>
              </a:lnSpc>
            </a:pPr>
            <a:r>
              <a:rPr lang="en-US" sz="2400"/>
              <a:t>The story of the Plankalkül</a:t>
            </a:r>
          </a:p>
          <a:p>
            <a:pPr lvl="1">
              <a:lnSpc>
                <a:spcPct val="90000"/>
              </a:lnSpc>
            </a:pPr>
            <a:r>
              <a:rPr lang="en-US" sz="2400"/>
              <a:t>The story of Fortran</a:t>
            </a:r>
          </a:p>
          <a:p>
            <a:pPr lvl="1">
              <a:lnSpc>
                <a:spcPct val="90000"/>
              </a:lnSpc>
            </a:pPr>
            <a:r>
              <a:rPr lang="en-US" sz="2400"/>
              <a:t>The story of Lisp</a:t>
            </a:r>
          </a:p>
          <a:p>
            <a:pPr lvl="1">
              <a:lnSpc>
                <a:spcPct val="90000"/>
              </a:lnSpc>
            </a:pPr>
            <a:r>
              <a:rPr lang="en-US" sz="2400"/>
              <a:t>The story of Algol</a:t>
            </a:r>
          </a:p>
          <a:p>
            <a:pPr lvl="1">
              <a:lnSpc>
                <a:spcPct val="90000"/>
              </a:lnSpc>
            </a:pPr>
            <a:r>
              <a:rPr lang="en-US" sz="2400"/>
              <a:t>The story of Smalltalk</a:t>
            </a:r>
          </a:p>
          <a:p>
            <a:pPr>
              <a:lnSpc>
                <a:spcPct val="90000"/>
              </a:lnSpc>
            </a:pPr>
            <a:r>
              <a:rPr lang="en-US" sz="2800"/>
              <a:t>Our languages</a:t>
            </a:r>
          </a:p>
          <a:p>
            <a:pPr lvl="1">
              <a:lnSpc>
                <a:spcPct val="90000"/>
              </a:lnSpc>
            </a:pPr>
            <a:r>
              <a:rPr lang="en-US" sz="2400"/>
              <a:t>The story of Prolog</a:t>
            </a:r>
          </a:p>
          <a:p>
            <a:pPr lvl="1">
              <a:lnSpc>
                <a:spcPct val="90000"/>
              </a:lnSpc>
            </a:pPr>
            <a:r>
              <a:rPr lang="en-US" sz="2400"/>
              <a:t>The story of ML</a:t>
            </a:r>
          </a:p>
          <a:p>
            <a:pPr lvl="1">
              <a:lnSpc>
                <a:spcPct val="90000"/>
              </a:lnSpc>
            </a:pPr>
            <a:r>
              <a:rPr lang="en-US" sz="2400"/>
              <a:t>The story of Java</a:t>
            </a:r>
          </a:p>
        </p:txBody>
      </p:sp>
      <p:sp>
        <p:nvSpPr>
          <p:cNvPr id="3" name="Date Placeholder 3"/>
          <p:cNvSpPr>
            <a:spLocks noGrp="1"/>
          </p:cNvSpPr>
          <p:nvPr>
            <p:ph type="dt" sz="half" idx="10"/>
          </p:nvPr>
        </p:nvSpPr>
        <p:spPr/>
        <p:txBody>
          <a:bodyPr/>
          <a:lstStyle/>
          <a:p>
            <a:r>
              <a:rPr lang="en-US" smtClean="0"/>
              <a:t>Chapter Twenty-Four</a:t>
            </a:r>
            <a:endParaRPr lang="en-US"/>
          </a:p>
        </p:txBody>
      </p:sp>
      <p:sp>
        <p:nvSpPr>
          <p:cNvPr id="4" name="Footer Placeholder 4"/>
          <p:cNvSpPr>
            <a:spLocks noGrp="1"/>
          </p:cNvSpPr>
          <p:nvPr>
            <p:ph type="ftr" sz="quarter" idx="11"/>
          </p:nvPr>
        </p:nvSpPr>
        <p:spPr/>
        <p:txBody>
          <a:bodyPr/>
          <a:lstStyle/>
          <a:p>
            <a:r>
              <a:rPr lang="en-US" smtClean="0"/>
              <a:t>Modern Programming Languages, 2nd ed.</a:t>
            </a:r>
            <a:endParaRPr lang="en-US"/>
          </a:p>
        </p:txBody>
      </p:sp>
      <p:sp>
        <p:nvSpPr>
          <p:cNvPr id="5" name="Slide Number Placeholder 5"/>
          <p:cNvSpPr>
            <a:spLocks noGrp="1"/>
          </p:cNvSpPr>
          <p:nvPr>
            <p:ph type="sldNum" sz="quarter" idx="12"/>
          </p:nvPr>
        </p:nvSpPr>
        <p:spPr/>
        <p:txBody>
          <a:bodyPr/>
          <a:lstStyle/>
          <a:p>
            <a:fld id="{6044B66E-C746-D24B-BCDE-D20CE5EDE670}" type="slidenum">
              <a:rPr lang="en-US"/>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3122" name="Rectangle 1026"/>
          <p:cNvSpPr>
            <a:spLocks noGrp="1" noChangeArrowheads="1"/>
          </p:cNvSpPr>
          <p:nvPr>
            <p:ph type="title"/>
          </p:nvPr>
        </p:nvSpPr>
        <p:spPr/>
        <p:txBody>
          <a:bodyPr/>
          <a:lstStyle/>
          <a:p>
            <a:r>
              <a:rPr lang="en-US"/>
              <a:t>Early Development</a:t>
            </a:r>
          </a:p>
        </p:txBody>
      </p:sp>
      <p:sp>
        <p:nvSpPr>
          <p:cNvPr id="773123" name="Rectangle 1027"/>
          <p:cNvSpPr>
            <a:spLocks noGrp="1" noChangeArrowheads="1"/>
          </p:cNvSpPr>
          <p:nvPr>
            <p:ph idx="1"/>
          </p:nvPr>
        </p:nvSpPr>
        <p:spPr>
          <a:xfrm>
            <a:off x="838200" y="1752600"/>
            <a:ext cx="7772400" cy="4495800"/>
          </a:xfrm>
        </p:spPr>
        <p:txBody>
          <a:bodyPr/>
          <a:lstStyle/>
          <a:p>
            <a:r>
              <a:rPr lang="en-US"/>
              <a:t>More computers:</a:t>
            </a:r>
          </a:p>
          <a:p>
            <a:pPr lvl="1"/>
            <a:r>
              <a:rPr lang="en-US"/>
              <a:t>Z2 experimented with relays for the ALU</a:t>
            </a:r>
          </a:p>
          <a:p>
            <a:pPr lvl="1"/>
            <a:r>
              <a:rPr lang="en-US"/>
              <a:t>Z3: all-relay technology (the first electronic programmable digital computer)</a:t>
            </a:r>
          </a:p>
          <a:p>
            <a:pPr lvl="1"/>
            <a:r>
              <a:rPr lang="en-US"/>
              <a:t>Z4: envisioned as a commercial system</a:t>
            </a:r>
          </a:p>
          <a:p>
            <a:r>
              <a:rPr lang="en-US"/>
              <a:t>Most designs and prototypes destroyed in the war</a:t>
            </a:r>
          </a:p>
          <a:p>
            <a:r>
              <a:rPr lang="en-US"/>
              <a:t>1945: Zuse flees Berlin with wife and Z4</a:t>
            </a:r>
          </a:p>
        </p:txBody>
      </p:sp>
      <p:sp>
        <p:nvSpPr>
          <p:cNvPr id="4" name="Date Placeholder 3"/>
          <p:cNvSpPr>
            <a:spLocks noGrp="1"/>
          </p:cNvSpPr>
          <p:nvPr>
            <p:ph type="dt" sz="half" idx="10"/>
          </p:nvPr>
        </p:nvSpPr>
        <p:spPr/>
        <p:txBody>
          <a:bodyPr/>
          <a:lstStyle/>
          <a:p>
            <a:r>
              <a:rPr lang="en-US" smtClean="0"/>
              <a:t>Chapter Twenty-Four</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318450F9-A8ED-6D41-B96C-7BA3C3CAC136}" type="slidenum">
              <a:rPr lang="en-US"/>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1138" name="Rectangle 2"/>
          <p:cNvSpPr>
            <a:spLocks noGrp="1" noChangeArrowheads="1"/>
          </p:cNvSpPr>
          <p:nvPr>
            <p:ph type="title"/>
          </p:nvPr>
        </p:nvSpPr>
        <p:spPr/>
        <p:txBody>
          <a:bodyPr/>
          <a:lstStyle/>
          <a:p>
            <a:r>
              <a:rPr lang="en-US"/>
              <a:t>Plankalkül</a:t>
            </a:r>
          </a:p>
        </p:txBody>
      </p:sp>
      <p:sp>
        <p:nvSpPr>
          <p:cNvPr id="731139" name="Rectangle 3"/>
          <p:cNvSpPr>
            <a:spLocks noGrp="1" noChangeArrowheads="1"/>
          </p:cNvSpPr>
          <p:nvPr>
            <p:ph idx="1"/>
          </p:nvPr>
        </p:nvSpPr>
        <p:spPr>
          <a:xfrm>
            <a:off x="838200" y="1447800"/>
            <a:ext cx="8077200" cy="4876800"/>
          </a:xfrm>
        </p:spPr>
        <p:txBody>
          <a:bodyPr/>
          <a:lstStyle/>
          <a:p>
            <a:pPr>
              <a:lnSpc>
                <a:spcPct val="90000"/>
              </a:lnSpc>
            </a:pPr>
            <a:r>
              <a:rPr lang="en-US"/>
              <a:t>In 1945/46, Zuse completed the design of a programming language: the Plankalkül</a:t>
            </a:r>
          </a:p>
          <a:p>
            <a:pPr>
              <a:lnSpc>
                <a:spcPct val="90000"/>
              </a:lnSpc>
            </a:pPr>
            <a:r>
              <a:rPr lang="en-US"/>
              <a:t>Many advanced ideas:</a:t>
            </a:r>
          </a:p>
          <a:p>
            <a:pPr lvl="1">
              <a:lnSpc>
                <a:spcPct val="90000"/>
              </a:lnSpc>
            </a:pPr>
            <a:r>
              <a:rPr lang="en-US"/>
              <a:t>Assignment, expressions, subscripts</a:t>
            </a:r>
          </a:p>
          <a:p>
            <a:pPr lvl="1">
              <a:lnSpc>
                <a:spcPct val="90000"/>
              </a:lnSpc>
            </a:pPr>
            <a:r>
              <a:rPr lang="en-US"/>
              <a:t>Constructed types: from primitive (bit) other types are constructed: integers, reals, arrays, etc.</a:t>
            </a:r>
          </a:p>
          <a:p>
            <a:pPr lvl="1">
              <a:lnSpc>
                <a:spcPct val="90000"/>
              </a:lnSpc>
            </a:pPr>
            <a:r>
              <a:rPr lang="en-US"/>
              <a:t>Conditional execution, loops, subroutines</a:t>
            </a:r>
          </a:p>
          <a:p>
            <a:pPr lvl="1">
              <a:lnSpc>
                <a:spcPct val="90000"/>
              </a:lnSpc>
            </a:pPr>
            <a:r>
              <a:rPr lang="en-US"/>
              <a:t>Assertions</a:t>
            </a:r>
          </a:p>
          <a:p>
            <a:pPr>
              <a:lnSpc>
                <a:spcPct val="90000"/>
              </a:lnSpc>
            </a:pPr>
            <a:r>
              <a:rPr lang="en-US"/>
              <a:t>Many example programs: sorting, graphs, numeric algorithms, syntax analysis, chess</a:t>
            </a:r>
          </a:p>
        </p:txBody>
      </p:sp>
      <p:sp>
        <p:nvSpPr>
          <p:cNvPr id="4" name="Date Placeholder 3"/>
          <p:cNvSpPr>
            <a:spLocks noGrp="1"/>
          </p:cNvSpPr>
          <p:nvPr>
            <p:ph type="dt" sz="half" idx="10"/>
          </p:nvPr>
        </p:nvSpPr>
        <p:spPr/>
        <p:txBody>
          <a:bodyPr/>
          <a:lstStyle/>
          <a:p>
            <a:r>
              <a:rPr lang="en-US" smtClean="0"/>
              <a:t>Chapter Twenty-Four</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43E8EC7C-4F10-6246-A61D-FBB969F4BBFD}" type="slidenum">
              <a:rPr lang="en-US"/>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4146" name="Rectangle 2"/>
          <p:cNvSpPr>
            <a:spLocks noGrp="1" noChangeArrowheads="1"/>
          </p:cNvSpPr>
          <p:nvPr>
            <p:ph type="title"/>
          </p:nvPr>
        </p:nvSpPr>
        <p:spPr/>
        <p:txBody>
          <a:bodyPr/>
          <a:lstStyle/>
          <a:p>
            <a:r>
              <a:rPr lang="en-US"/>
              <a:t>The Notation</a:t>
            </a:r>
          </a:p>
        </p:txBody>
      </p:sp>
      <p:sp>
        <p:nvSpPr>
          <p:cNvPr id="774147" name="Rectangle 3"/>
          <p:cNvSpPr>
            <a:spLocks noGrp="1" noChangeArrowheads="1"/>
          </p:cNvSpPr>
          <p:nvPr>
            <p:ph idx="1"/>
          </p:nvPr>
        </p:nvSpPr>
        <p:spPr>
          <a:xfrm>
            <a:off x="838200" y="1447800"/>
            <a:ext cx="7772400" cy="2667000"/>
          </a:xfrm>
        </p:spPr>
        <p:txBody>
          <a:bodyPr/>
          <a:lstStyle/>
          <a:p>
            <a:pPr>
              <a:lnSpc>
                <a:spcPct val="90000"/>
              </a:lnSpc>
            </a:pPr>
            <a:r>
              <a:rPr lang="en-US"/>
              <a:t>Main line with three underneath:</a:t>
            </a:r>
          </a:p>
          <a:p>
            <a:pPr lvl="1">
              <a:lnSpc>
                <a:spcPct val="90000"/>
              </a:lnSpc>
            </a:pPr>
            <a:r>
              <a:rPr lang="en-US"/>
              <a:t>V: variable number</a:t>
            </a:r>
          </a:p>
          <a:p>
            <a:pPr lvl="1">
              <a:lnSpc>
                <a:spcPct val="90000"/>
              </a:lnSpc>
            </a:pPr>
            <a:r>
              <a:rPr lang="en-US"/>
              <a:t>K: subscript</a:t>
            </a:r>
          </a:p>
          <a:p>
            <a:pPr lvl="1">
              <a:lnSpc>
                <a:spcPct val="90000"/>
              </a:lnSpc>
            </a:pPr>
            <a:r>
              <a:rPr lang="en-US"/>
              <a:t>S: optional comment (showing types)</a:t>
            </a:r>
          </a:p>
          <a:p>
            <a:pPr>
              <a:lnSpc>
                <a:spcPct val="90000"/>
              </a:lnSpc>
            </a:pPr>
            <a:r>
              <a:rPr lang="en-US" b="1">
                <a:latin typeface="Courier New" pitchFamily="-112" charset="0"/>
              </a:rPr>
              <a:t>V0[Z1]+=1</a:t>
            </a:r>
            <a:r>
              <a:rPr lang="en-US"/>
              <a:t>  looks like:</a:t>
            </a:r>
          </a:p>
        </p:txBody>
      </p:sp>
      <p:sp>
        <p:nvSpPr>
          <p:cNvPr id="57" name="Date Placeholder 3"/>
          <p:cNvSpPr>
            <a:spLocks noGrp="1"/>
          </p:cNvSpPr>
          <p:nvPr>
            <p:ph type="dt" sz="half" idx="10"/>
          </p:nvPr>
        </p:nvSpPr>
        <p:spPr/>
        <p:txBody>
          <a:bodyPr/>
          <a:lstStyle/>
          <a:p>
            <a:r>
              <a:rPr lang="en-US" smtClean="0"/>
              <a:t>Chapter Twenty-Four</a:t>
            </a:r>
            <a:endParaRPr lang="en-US"/>
          </a:p>
        </p:txBody>
      </p:sp>
      <p:sp>
        <p:nvSpPr>
          <p:cNvPr id="58" name="Footer Placeholder 4"/>
          <p:cNvSpPr>
            <a:spLocks noGrp="1"/>
          </p:cNvSpPr>
          <p:nvPr>
            <p:ph type="ftr" sz="quarter" idx="11"/>
          </p:nvPr>
        </p:nvSpPr>
        <p:spPr/>
        <p:txBody>
          <a:bodyPr/>
          <a:lstStyle/>
          <a:p>
            <a:r>
              <a:rPr lang="en-US" smtClean="0"/>
              <a:t>Modern Programming Languages, 2nd ed.</a:t>
            </a:r>
            <a:endParaRPr lang="en-US"/>
          </a:p>
        </p:txBody>
      </p:sp>
      <p:sp>
        <p:nvSpPr>
          <p:cNvPr id="59" name="Slide Number Placeholder 5"/>
          <p:cNvSpPr>
            <a:spLocks noGrp="1"/>
          </p:cNvSpPr>
          <p:nvPr>
            <p:ph type="sldNum" sz="quarter" idx="12"/>
          </p:nvPr>
        </p:nvSpPr>
        <p:spPr/>
        <p:txBody>
          <a:bodyPr/>
          <a:lstStyle/>
          <a:p>
            <a:fld id="{1CBCF651-5E83-DA4C-9314-2B0EB5FA6E39}" type="slidenum">
              <a:rPr lang="en-US"/>
              <a:pPr/>
              <a:t>22</a:t>
            </a:fld>
            <a:endParaRPr lang="en-US"/>
          </a:p>
        </p:txBody>
      </p:sp>
      <p:graphicFrame>
        <p:nvGraphicFramePr>
          <p:cNvPr id="774407" name="Group 263"/>
          <p:cNvGraphicFramePr>
            <a:graphicFrameLocks noGrp="1"/>
          </p:cNvGraphicFramePr>
          <p:nvPr/>
        </p:nvGraphicFramePr>
        <p:xfrm>
          <a:off x="1524000" y="4191000"/>
          <a:ext cx="6553200" cy="2072639"/>
        </p:xfrm>
        <a:graphic>
          <a:graphicData uri="http://schemas.openxmlformats.org/drawingml/2006/table">
            <a:tbl>
              <a:tblPr/>
              <a:tblGrid>
                <a:gridCol w="685800"/>
                <a:gridCol w="1362075"/>
                <a:gridCol w="771525"/>
                <a:gridCol w="381000"/>
                <a:gridCol w="685800"/>
                <a:gridCol w="609600"/>
                <a:gridCol w="1219200"/>
                <a:gridCol w="838200"/>
              </a:tblGrid>
              <a:tr h="26035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Monotype Sorts" pitchFamily="-112" charset="2"/>
                        <a:buNone/>
                        <a:tabLst/>
                      </a:pPr>
                      <a:endParaRPr kumimoji="0" lang="en-US" sz="2800" b="0" i="0" u="none" strike="noStrike" cap="none" normalizeH="0" baseline="0">
                        <a:ln>
                          <a:noFill/>
                        </a:ln>
                        <a:solidFill>
                          <a:schemeClr val="tx1"/>
                        </a:solidFill>
                        <a:effectLst/>
                        <a:latin typeface="Times New Roman" pitchFamily="-112"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Monotype Sorts" pitchFamily="-112" charset="2"/>
                        <a:buNone/>
                        <a:tabLst/>
                      </a:pPr>
                      <a:r>
                        <a:rPr kumimoji="0" lang="en-US" sz="2800" b="0" i="0" u="none" strike="noStrike" cap="none" normalizeH="0" baseline="0">
                          <a:ln>
                            <a:noFill/>
                          </a:ln>
                          <a:solidFill>
                            <a:schemeClr val="tx1"/>
                          </a:solidFill>
                          <a:effectLst/>
                          <a:latin typeface="Times New Roman" pitchFamily="-112" charset="0"/>
                        </a:rPr>
                        <a:t>V</a:t>
                      </a:r>
                    </a:p>
                  </a:txBody>
                  <a:tcPr horzOverflow="overflow">
                    <a:lnL w="381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Monotype Sorts" pitchFamily="-112" charset="2"/>
                        <a:buNone/>
                        <a:tabLst/>
                      </a:pPr>
                      <a:r>
                        <a:rPr kumimoji="0" lang="en-US" sz="2800" b="0" i="0" u="none" strike="noStrike" cap="none" normalizeH="0" baseline="0">
                          <a:ln>
                            <a:noFill/>
                          </a:ln>
                          <a:solidFill>
                            <a:schemeClr val="tx1"/>
                          </a:solidFill>
                          <a:effectLst/>
                          <a:latin typeface="Times New Roman" pitchFamily="-112" charset="0"/>
                        </a:rPr>
                        <a:t>Z</a:t>
                      </a:r>
                    </a:p>
                  </a:txBody>
                  <a:tcP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Monotype Sorts" pitchFamily="-112" charset="2"/>
                        <a:buNone/>
                        <a:tabLst/>
                      </a:pPr>
                      <a:r>
                        <a:rPr kumimoji="0" lang="en-US" sz="2800" b="0" i="0" u="none" strike="noStrike" cap="none" normalizeH="0" baseline="0">
                          <a:ln>
                            <a:noFill/>
                          </a:ln>
                          <a:solidFill>
                            <a:schemeClr val="tx1"/>
                          </a:solidFill>
                          <a:effectLst/>
                          <a:latin typeface="Times New Roman" pitchFamily="-112" charset="0"/>
                        </a:rPr>
                        <a:t>+</a:t>
                      </a:r>
                    </a:p>
                  </a:txBody>
                  <a:tcP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Monotype Sorts" pitchFamily="-112" charset="2"/>
                        <a:buNone/>
                        <a:tabLst/>
                      </a:pPr>
                      <a:r>
                        <a:rPr kumimoji="0" lang="en-US" sz="2800" b="0" i="0" u="none" strike="noStrike" cap="none" normalizeH="0" baseline="0">
                          <a:ln>
                            <a:noFill/>
                          </a:ln>
                          <a:solidFill>
                            <a:schemeClr val="tx1"/>
                          </a:solidFill>
                          <a:effectLst/>
                          <a:latin typeface="Times New Roman" pitchFamily="-112" charset="0"/>
                        </a:rPr>
                        <a:t>1</a:t>
                      </a:r>
                    </a:p>
                  </a:txBody>
                  <a:tcP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Monotype Sorts" pitchFamily="-112" charset="2"/>
                        <a:buNone/>
                        <a:tabLst/>
                      </a:pPr>
                      <a:r>
                        <a:rPr kumimoji="0" lang="en-US" sz="2800" b="0" i="0" u="none" strike="noStrike" cap="none" normalizeH="0" baseline="0">
                          <a:ln>
                            <a:noFill/>
                          </a:ln>
                          <a:solidFill>
                            <a:schemeClr val="tx1"/>
                          </a:solidFill>
                          <a:effectLst/>
                          <a:latin typeface="Times New Roman" pitchFamily="-112" charset="0"/>
                          <a:sym typeface="Symbol" pitchFamily="-112" charset="2"/>
                        </a:rPr>
                        <a:t></a:t>
                      </a:r>
                      <a:endParaRPr kumimoji="0" lang="en-US" sz="2800" b="0" i="0" u="none" strike="noStrike" cap="none" normalizeH="0" baseline="0">
                        <a:ln>
                          <a:noFill/>
                        </a:ln>
                        <a:solidFill>
                          <a:schemeClr val="tx1"/>
                        </a:solidFill>
                        <a:effectLst/>
                        <a:latin typeface="Times New Roman" pitchFamily="-112" charset="0"/>
                      </a:endParaRPr>
                    </a:p>
                  </a:txBody>
                  <a:tcP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Monotype Sorts" pitchFamily="-112" charset="2"/>
                        <a:buNone/>
                        <a:tabLst/>
                      </a:pPr>
                      <a:r>
                        <a:rPr kumimoji="0" lang="en-US" sz="2800" b="0" i="0" u="none" strike="noStrike" cap="none" normalizeH="0" baseline="0">
                          <a:ln>
                            <a:noFill/>
                          </a:ln>
                          <a:solidFill>
                            <a:schemeClr val="tx1"/>
                          </a:solidFill>
                          <a:effectLst/>
                          <a:latin typeface="Times New Roman" pitchFamily="-112" charset="0"/>
                        </a:rPr>
                        <a:t>V</a:t>
                      </a:r>
                    </a:p>
                  </a:txBody>
                  <a:tcP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Monotype Sorts" pitchFamily="-112" charset="2"/>
                        <a:buNone/>
                        <a:tabLst/>
                      </a:pPr>
                      <a:r>
                        <a:rPr kumimoji="0" lang="en-US" sz="2800" b="0" i="0" u="none" strike="noStrike" cap="none" normalizeH="0" baseline="0">
                          <a:ln>
                            <a:noFill/>
                          </a:ln>
                          <a:solidFill>
                            <a:schemeClr val="tx1"/>
                          </a:solidFill>
                          <a:effectLst/>
                          <a:latin typeface="Times New Roman" pitchFamily="-112" charset="0"/>
                        </a:rPr>
                        <a:t>Z</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r>
              <a:tr h="26035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Monotype Sorts" pitchFamily="-112" charset="2"/>
                        <a:buNone/>
                        <a:tabLst/>
                      </a:pPr>
                      <a:r>
                        <a:rPr kumimoji="0" lang="en-US" sz="2800" b="0" i="0" u="none" strike="noStrike" cap="none" normalizeH="0" baseline="0">
                          <a:ln>
                            <a:noFill/>
                          </a:ln>
                          <a:solidFill>
                            <a:schemeClr val="tx1"/>
                          </a:solidFill>
                          <a:effectLst/>
                          <a:latin typeface="Times New Roman" pitchFamily="-112" charset="0"/>
                        </a:rPr>
                        <a:t>V</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Monotype Sorts" pitchFamily="-112" charset="2"/>
                        <a:buNone/>
                        <a:tabLst/>
                      </a:pPr>
                      <a:r>
                        <a:rPr kumimoji="0" lang="en-US" sz="2800" b="0" i="0" u="none" strike="noStrike" cap="none" normalizeH="0" baseline="0">
                          <a:ln>
                            <a:noFill/>
                          </a:ln>
                          <a:solidFill>
                            <a:schemeClr val="tx1"/>
                          </a:solidFill>
                          <a:effectLst/>
                          <a:latin typeface="Times New Roman" pitchFamily="-112" charset="0"/>
                        </a:rPr>
                        <a:t>0</a:t>
                      </a:r>
                    </a:p>
                  </a:txBody>
                  <a:tcPr horzOverflow="overflow">
                    <a:lnL w="381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Monotype Sorts" pitchFamily="-112" charset="2"/>
                        <a:buNone/>
                        <a:tabLst/>
                      </a:pPr>
                      <a:r>
                        <a:rPr kumimoji="0" lang="en-US" sz="2800" b="0" i="0" u="none" strike="noStrike" cap="none" normalizeH="0" baseline="0">
                          <a:ln>
                            <a:noFill/>
                          </a:ln>
                          <a:solidFill>
                            <a:schemeClr val="tx1"/>
                          </a:solidFill>
                          <a:effectLst/>
                          <a:latin typeface="Times New Roman" pitchFamily="-112" charset="0"/>
                        </a:rPr>
                        <a:t>1</a:t>
                      </a: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Monotype Sorts" pitchFamily="-112" charset="2"/>
                        <a:buNone/>
                        <a:tabLst/>
                      </a:pPr>
                      <a:endParaRPr kumimoji="0" lang="en-US" sz="2800" b="0" i="0" u="none" strike="noStrike" cap="none" normalizeH="0" baseline="0">
                        <a:ln>
                          <a:noFill/>
                        </a:ln>
                        <a:solidFill>
                          <a:schemeClr val="tx1"/>
                        </a:solidFill>
                        <a:effectLst/>
                        <a:latin typeface="Times New Roman" pitchFamily="-112" charset="0"/>
                      </a:endParaRP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Monotype Sorts" pitchFamily="-112" charset="2"/>
                        <a:buNone/>
                        <a:tabLst/>
                      </a:pPr>
                      <a:endParaRPr kumimoji="0" lang="en-US" sz="2800" b="0" i="0" u="none" strike="noStrike" cap="none" normalizeH="0" baseline="0">
                        <a:ln>
                          <a:noFill/>
                        </a:ln>
                        <a:solidFill>
                          <a:schemeClr val="tx1"/>
                        </a:solidFill>
                        <a:effectLst/>
                        <a:latin typeface="Times New Roman" pitchFamily="-112" charset="0"/>
                      </a:endParaRP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Monotype Sorts" pitchFamily="-112" charset="2"/>
                        <a:buNone/>
                        <a:tabLst/>
                      </a:pPr>
                      <a:endParaRPr kumimoji="0" lang="en-US" sz="2800" b="0" i="0" u="none" strike="noStrike" cap="none" normalizeH="0" baseline="0">
                        <a:ln>
                          <a:noFill/>
                        </a:ln>
                        <a:solidFill>
                          <a:schemeClr val="tx1"/>
                        </a:solidFill>
                        <a:effectLst/>
                        <a:latin typeface="Times New Roman" pitchFamily="-112" charset="0"/>
                      </a:endParaRP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Monotype Sorts" pitchFamily="-112" charset="2"/>
                        <a:buNone/>
                        <a:tabLst/>
                      </a:pPr>
                      <a:r>
                        <a:rPr kumimoji="0" lang="en-US" sz="2800" b="0" i="0" u="none" strike="noStrike" cap="none" normalizeH="0" baseline="0">
                          <a:ln>
                            <a:noFill/>
                          </a:ln>
                          <a:solidFill>
                            <a:schemeClr val="tx1"/>
                          </a:solidFill>
                          <a:effectLst/>
                          <a:latin typeface="Times New Roman" pitchFamily="-112" charset="0"/>
                        </a:rPr>
                        <a:t>0</a:t>
                      </a: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Monotype Sorts" pitchFamily="-112" charset="2"/>
                        <a:buNone/>
                        <a:tabLst/>
                      </a:pPr>
                      <a:r>
                        <a:rPr kumimoji="0" lang="en-US" sz="2800" b="0" i="0" u="none" strike="noStrike" cap="none" normalizeH="0" baseline="0">
                          <a:ln>
                            <a:noFill/>
                          </a:ln>
                          <a:solidFill>
                            <a:schemeClr val="tx1"/>
                          </a:solidFill>
                          <a:effectLst/>
                          <a:latin typeface="Times New Roman" pitchFamily="-112" charset="0"/>
                        </a:rPr>
                        <a:t>1</a:t>
                      </a:r>
                    </a:p>
                  </a:txBody>
                  <a:tcP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r h="26035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Monotype Sorts" pitchFamily="-112" charset="2"/>
                        <a:buNone/>
                        <a:tabLst/>
                      </a:pPr>
                      <a:r>
                        <a:rPr kumimoji="0" lang="en-US" sz="2800" b="0" i="0" u="none" strike="noStrike" cap="none" normalizeH="0" baseline="0">
                          <a:ln>
                            <a:noFill/>
                          </a:ln>
                          <a:solidFill>
                            <a:schemeClr val="tx1"/>
                          </a:solidFill>
                          <a:effectLst/>
                          <a:latin typeface="Times New Roman" pitchFamily="-112" charset="0"/>
                        </a:rPr>
                        <a:t>K</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Monotype Sorts" pitchFamily="-112" charset="2"/>
                        <a:buNone/>
                        <a:tabLst/>
                      </a:pPr>
                      <a:endParaRPr kumimoji="0" lang="en-US" sz="2800" b="0" i="0" u="none" strike="noStrike" cap="none" normalizeH="0" baseline="0">
                        <a:ln>
                          <a:noFill/>
                        </a:ln>
                        <a:solidFill>
                          <a:schemeClr val="tx1"/>
                        </a:solidFill>
                        <a:effectLst/>
                        <a:latin typeface="Times New Roman" pitchFamily="-112" charset="0"/>
                      </a:endParaRPr>
                    </a:p>
                  </a:txBody>
                  <a:tcPr horzOverflow="overflow">
                    <a:lnL w="381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Monotype Sorts" pitchFamily="-112" charset="2"/>
                        <a:buNone/>
                        <a:tabLst/>
                      </a:pPr>
                      <a:endParaRPr kumimoji="0" lang="en-US" sz="2800" b="0" i="0" u="none" strike="noStrike" cap="none" normalizeH="0" baseline="0">
                        <a:ln>
                          <a:noFill/>
                        </a:ln>
                        <a:solidFill>
                          <a:schemeClr val="tx1"/>
                        </a:solidFill>
                        <a:effectLst/>
                        <a:latin typeface="Times New Roman" pitchFamily="-112" charset="0"/>
                      </a:endParaRP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Monotype Sorts" pitchFamily="-112" charset="2"/>
                        <a:buNone/>
                        <a:tabLst/>
                      </a:pPr>
                      <a:endParaRPr kumimoji="0" lang="en-US" sz="2800" b="0" i="0" u="none" strike="noStrike" cap="none" normalizeH="0" baseline="0">
                        <a:ln>
                          <a:noFill/>
                        </a:ln>
                        <a:solidFill>
                          <a:schemeClr val="tx1"/>
                        </a:solidFill>
                        <a:effectLst/>
                        <a:latin typeface="Times New Roman" pitchFamily="-112" charset="0"/>
                      </a:endParaRP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Monotype Sorts" pitchFamily="-112" charset="2"/>
                        <a:buNone/>
                        <a:tabLst/>
                      </a:pPr>
                      <a:endParaRPr kumimoji="0" lang="en-US" sz="2800" b="0" i="0" u="none" strike="noStrike" cap="none" normalizeH="0" baseline="0">
                        <a:ln>
                          <a:noFill/>
                        </a:ln>
                        <a:solidFill>
                          <a:schemeClr val="tx1"/>
                        </a:solidFill>
                        <a:effectLst/>
                        <a:latin typeface="Times New Roman" pitchFamily="-112" charset="0"/>
                      </a:endParaRP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Monotype Sorts" pitchFamily="-112" charset="2"/>
                        <a:buNone/>
                        <a:tabLst/>
                      </a:pPr>
                      <a:endParaRPr kumimoji="0" lang="en-US" sz="2800" b="0" i="0" u="none" strike="noStrike" cap="none" normalizeH="0" baseline="0">
                        <a:ln>
                          <a:noFill/>
                        </a:ln>
                        <a:solidFill>
                          <a:schemeClr val="tx1"/>
                        </a:solidFill>
                        <a:effectLst/>
                        <a:latin typeface="Times New Roman" pitchFamily="-112" charset="0"/>
                      </a:endParaRP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Monotype Sorts" pitchFamily="-112" charset="2"/>
                        <a:buNone/>
                        <a:tabLst/>
                      </a:pPr>
                      <a:endParaRPr kumimoji="0" lang="en-US" sz="2800" b="0" i="0" u="none" strike="noStrike" cap="none" normalizeH="0" baseline="0">
                        <a:ln>
                          <a:noFill/>
                        </a:ln>
                        <a:solidFill>
                          <a:schemeClr val="tx1"/>
                        </a:solidFill>
                        <a:effectLst/>
                        <a:latin typeface="Times New Roman" pitchFamily="-112" charset="0"/>
                      </a:endParaRP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Monotype Sorts" pitchFamily="-112" charset="2"/>
                        <a:buNone/>
                        <a:tabLst/>
                      </a:pPr>
                      <a:endParaRPr kumimoji="0" lang="en-US" sz="2800" b="0" i="0" u="none" strike="noStrike" cap="none" normalizeH="0" baseline="0">
                        <a:ln>
                          <a:noFill/>
                        </a:ln>
                        <a:solidFill>
                          <a:schemeClr val="tx1"/>
                        </a:solidFill>
                        <a:effectLst/>
                        <a:latin typeface="Times New Roman" pitchFamily="-112"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r>
              <a:tr h="26035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Monotype Sorts" pitchFamily="-112" charset="2"/>
                        <a:buNone/>
                        <a:tabLst/>
                      </a:pPr>
                      <a:r>
                        <a:rPr kumimoji="0" lang="en-US" sz="2800" b="0" i="0" u="none" strike="noStrike" cap="none" normalizeH="0" baseline="0">
                          <a:ln>
                            <a:noFill/>
                          </a:ln>
                          <a:solidFill>
                            <a:schemeClr val="tx1"/>
                          </a:solidFill>
                          <a:effectLst/>
                          <a:latin typeface="Times New Roman" pitchFamily="-112" charset="0"/>
                        </a:rPr>
                        <a:t>S</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Monotype Sorts" pitchFamily="-112" charset="2"/>
                        <a:buNone/>
                        <a:tabLst/>
                      </a:pPr>
                      <a:r>
                        <a:rPr kumimoji="0" lang="en-US" sz="2800" b="0" i="1" u="none" strike="noStrike" cap="none" normalizeH="0" baseline="0">
                          <a:ln>
                            <a:noFill/>
                          </a:ln>
                          <a:solidFill>
                            <a:schemeClr val="tx1"/>
                          </a:solidFill>
                          <a:effectLst/>
                          <a:latin typeface="Times New Roman" pitchFamily="-112" charset="0"/>
                        </a:rPr>
                        <a:t>m</a:t>
                      </a:r>
                      <a:r>
                        <a:rPr kumimoji="0" lang="en-US" sz="2800" b="0" i="1" u="none" strike="noStrike" cap="none" normalizeH="0" baseline="0">
                          <a:ln>
                            <a:noFill/>
                          </a:ln>
                          <a:solidFill>
                            <a:schemeClr val="tx1"/>
                          </a:solidFill>
                          <a:effectLst/>
                          <a:latin typeface="Times New Roman" pitchFamily="-112" charset="0"/>
                          <a:sym typeface="Symbol" pitchFamily="-112" charset="2"/>
                        </a:rPr>
                        <a:t></a:t>
                      </a:r>
                      <a:r>
                        <a:rPr kumimoji="0" lang="en-US" sz="2800" b="0" i="0" u="none" strike="noStrike" cap="none" normalizeH="0" baseline="0">
                          <a:ln>
                            <a:noFill/>
                          </a:ln>
                          <a:solidFill>
                            <a:schemeClr val="tx1"/>
                          </a:solidFill>
                          <a:effectLst/>
                          <a:latin typeface="Times New Roman" pitchFamily="-112" charset="0"/>
                        </a:rPr>
                        <a:t>1</a:t>
                      </a:r>
                      <a:r>
                        <a:rPr kumimoji="0" lang="en-US" sz="2800" b="0" i="0" u="none" strike="noStrike" cap="none" normalizeH="0" baseline="0">
                          <a:ln>
                            <a:noFill/>
                          </a:ln>
                          <a:solidFill>
                            <a:schemeClr val="tx1"/>
                          </a:solidFill>
                          <a:effectLst/>
                          <a:latin typeface="Times New Roman" pitchFamily="-112" charset="0"/>
                          <a:ea typeface="Times New Roman" pitchFamily="-112" charset="0"/>
                          <a:cs typeface="Times New Roman" pitchFamily="-112" charset="0"/>
                        </a:rPr>
                        <a:t>·</a:t>
                      </a:r>
                      <a:r>
                        <a:rPr kumimoji="0" lang="en-US" sz="2800" b="0" i="1" u="none" strike="noStrike" cap="none" normalizeH="0" baseline="0">
                          <a:ln>
                            <a:noFill/>
                          </a:ln>
                          <a:solidFill>
                            <a:schemeClr val="tx1"/>
                          </a:solidFill>
                          <a:effectLst/>
                          <a:latin typeface="Times New Roman" pitchFamily="-112" charset="0"/>
                          <a:ea typeface="Times New Roman" pitchFamily="-112" charset="0"/>
                          <a:cs typeface="Times New Roman" pitchFamily="-112" charset="0"/>
                        </a:rPr>
                        <a:t>n</a:t>
                      </a:r>
                      <a:endParaRPr kumimoji="0" lang="en-US" sz="2800" b="0" i="1" u="none" strike="noStrike" cap="none" normalizeH="0" baseline="0">
                        <a:ln>
                          <a:noFill/>
                        </a:ln>
                        <a:solidFill>
                          <a:schemeClr val="tx1"/>
                        </a:solidFill>
                        <a:effectLst/>
                        <a:latin typeface="Times New Roman" pitchFamily="-112" charset="0"/>
                      </a:endParaRPr>
                    </a:p>
                  </a:txBody>
                  <a:tcPr horzOverflow="overflow">
                    <a:lnL w="381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Monotype Sorts" pitchFamily="-112" charset="2"/>
                        <a:buNone/>
                        <a:tabLst/>
                      </a:pPr>
                      <a:r>
                        <a:rPr kumimoji="0" lang="en-US" sz="2800" b="0" i="0" u="none" strike="noStrike" cap="none" normalizeH="0" baseline="0">
                          <a:ln>
                            <a:noFill/>
                          </a:ln>
                          <a:solidFill>
                            <a:schemeClr val="tx1"/>
                          </a:solidFill>
                          <a:effectLst/>
                          <a:latin typeface="Times New Roman" pitchFamily="-112" charset="0"/>
                        </a:rPr>
                        <a:t>1</a:t>
                      </a:r>
                      <a:r>
                        <a:rPr kumimoji="0" lang="en-US" sz="2800" b="0" i="0" u="none" strike="noStrike" cap="none" normalizeH="0" baseline="0">
                          <a:ln>
                            <a:noFill/>
                          </a:ln>
                          <a:solidFill>
                            <a:schemeClr val="tx1"/>
                          </a:solidFill>
                          <a:effectLst/>
                          <a:latin typeface="Times New Roman" pitchFamily="-112" charset="0"/>
                          <a:ea typeface="Times New Roman" pitchFamily="-112" charset="0"/>
                          <a:cs typeface="Times New Roman" pitchFamily="-112" charset="0"/>
                        </a:rPr>
                        <a:t>·</a:t>
                      </a:r>
                      <a:r>
                        <a:rPr kumimoji="0" lang="en-US" sz="2800" b="0" i="1" u="none" strike="noStrike" cap="none" normalizeH="0" baseline="0">
                          <a:ln>
                            <a:noFill/>
                          </a:ln>
                          <a:solidFill>
                            <a:schemeClr val="tx1"/>
                          </a:solidFill>
                          <a:effectLst/>
                          <a:latin typeface="Times New Roman" pitchFamily="-112" charset="0"/>
                          <a:ea typeface="Times New Roman" pitchFamily="-112" charset="0"/>
                          <a:cs typeface="Times New Roman" pitchFamily="-112" charset="0"/>
                        </a:rPr>
                        <a:t>n</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Monotype Sorts" pitchFamily="-112" charset="2"/>
                        <a:buNone/>
                        <a:tabLst/>
                      </a:pPr>
                      <a:endParaRPr kumimoji="0" lang="en-US" sz="2800" b="0" i="0" u="none" strike="noStrike" cap="none" normalizeH="0" baseline="0">
                        <a:ln>
                          <a:noFill/>
                        </a:ln>
                        <a:solidFill>
                          <a:schemeClr val="tx1"/>
                        </a:solidFill>
                        <a:effectLst/>
                        <a:latin typeface="Times New Roman" pitchFamily="-112" charset="0"/>
                      </a:endParaRP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Monotype Sorts" pitchFamily="-112" charset="2"/>
                        <a:buNone/>
                        <a:tabLst/>
                      </a:pPr>
                      <a:r>
                        <a:rPr kumimoji="0" lang="en-US" sz="2800" b="0" i="0" u="none" strike="noStrike" cap="none" normalizeH="0" baseline="0">
                          <a:ln>
                            <a:noFill/>
                          </a:ln>
                          <a:solidFill>
                            <a:schemeClr val="tx1"/>
                          </a:solidFill>
                          <a:effectLst/>
                          <a:latin typeface="Times New Roman" pitchFamily="-112" charset="0"/>
                        </a:rPr>
                        <a:t>1</a:t>
                      </a:r>
                      <a:r>
                        <a:rPr kumimoji="0" lang="en-US" sz="2800" b="0" i="0" u="none" strike="noStrike" cap="none" normalizeH="0" baseline="0">
                          <a:ln>
                            <a:noFill/>
                          </a:ln>
                          <a:solidFill>
                            <a:schemeClr val="tx1"/>
                          </a:solidFill>
                          <a:effectLst/>
                          <a:latin typeface="Times New Roman" pitchFamily="-112" charset="0"/>
                          <a:ea typeface="Times New Roman" pitchFamily="-112" charset="0"/>
                          <a:cs typeface="Times New Roman" pitchFamily="-112" charset="0"/>
                        </a:rPr>
                        <a:t>·</a:t>
                      </a:r>
                      <a:r>
                        <a:rPr kumimoji="0" lang="en-US" sz="2800" b="0" i="1" u="none" strike="noStrike" cap="none" normalizeH="0" baseline="0">
                          <a:ln>
                            <a:noFill/>
                          </a:ln>
                          <a:solidFill>
                            <a:schemeClr val="tx1"/>
                          </a:solidFill>
                          <a:effectLst/>
                          <a:latin typeface="Times New Roman" pitchFamily="-112" charset="0"/>
                          <a:ea typeface="Times New Roman" pitchFamily="-112" charset="0"/>
                          <a:cs typeface="Times New Roman" pitchFamily="-112" charset="0"/>
                        </a:rPr>
                        <a:t>n</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Monotype Sorts" pitchFamily="-112" charset="2"/>
                        <a:buNone/>
                        <a:tabLst/>
                      </a:pPr>
                      <a:endParaRPr kumimoji="0" lang="en-US" sz="2800" b="0" i="0" u="none" strike="noStrike" cap="none" normalizeH="0" baseline="0">
                        <a:ln>
                          <a:noFill/>
                        </a:ln>
                        <a:solidFill>
                          <a:schemeClr val="tx1"/>
                        </a:solidFill>
                        <a:effectLst/>
                        <a:latin typeface="Times New Roman" pitchFamily="-112" charset="0"/>
                      </a:endParaRP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Monotype Sorts" pitchFamily="-112" charset="2"/>
                        <a:buNone/>
                        <a:tabLst/>
                      </a:pPr>
                      <a:r>
                        <a:rPr kumimoji="0" lang="en-US" sz="2800" b="0" i="1" u="none" strike="noStrike" cap="none" normalizeH="0" baseline="0">
                          <a:ln>
                            <a:noFill/>
                          </a:ln>
                          <a:solidFill>
                            <a:schemeClr val="tx1"/>
                          </a:solidFill>
                          <a:effectLst/>
                          <a:latin typeface="Times New Roman" pitchFamily="-112" charset="0"/>
                        </a:rPr>
                        <a:t>m</a:t>
                      </a:r>
                      <a:r>
                        <a:rPr kumimoji="0" lang="en-US" sz="2800" b="0" i="1" u="none" strike="noStrike" cap="none" normalizeH="0" baseline="0">
                          <a:ln>
                            <a:noFill/>
                          </a:ln>
                          <a:solidFill>
                            <a:schemeClr val="tx1"/>
                          </a:solidFill>
                          <a:effectLst/>
                          <a:latin typeface="Times New Roman" pitchFamily="-112" charset="0"/>
                          <a:sym typeface="Symbol" pitchFamily="-112" charset="2"/>
                        </a:rPr>
                        <a:t></a:t>
                      </a:r>
                      <a:r>
                        <a:rPr kumimoji="0" lang="en-US" sz="2800" b="0" i="0" u="none" strike="noStrike" cap="none" normalizeH="0" baseline="0">
                          <a:ln>
                            <a:noFill/>
                          </a:ln>
                          <a:solidFill>
                            <a:schemeClr val="tx1"/>
                          </a:solidFill>
                          <a:effectLst/>
                          <a:latin typeface="Times New Roman" pitchFamily="-112" charset="0"/>
                        </a:rPr>
                        <a:t>1</a:t>
                      </a:r>
                      <a:r>
                        <a:rPr kumimoji="0" lang="en-US" sz="2800" b="0" i="0" u="none" strike="noStrike" cap="none" normalizeH="0" baseline="0">
                          <a:ln>
                            <a:noFill/>
                          </a:ln>
                          <a:solidFill>
                            <a:schemeClr val="tx1"/>
                          </a:solidFill>
                          <a:effectLst/>
                          <a:latin typeface="Times New Roman" pitchFamily="-112" charset="0"/>
                          <a:ea typeface="Times New Roman" pitchFamily="-112" charset="0"/>
                          <a:cs typeface="Times New Roman" pitchFamily="-112" charset="0"/>
                        </a:rPr>
                        <a:t>·</a:t>
                      </a:r>
                      <a:r>
                        <a:rPr kumimoji="0" lang="en-US" sz="2800" b="0" i="1" u="none" strike="noStrike" cap="none" normalizeH="0" baseline="0">
                          <a:ln>
                            <a:noFill/>
                          </a:ln>
                          <a:solidFill>
                            <a:schemeClr val="tx1"/>
                          </a:solidFill>
                          <a:effectLst/>
                          <a:latin typeface="Times New Roman" pitchFamily="-112" charset="0"/>
                          <a:ea typeface="Times New Roman" pitchFamily="-112" charset="0"/>
                          <a:cs typeface="Times New Roman" pitchFamily="-112" charset="0"/>
                        </a:rPr>
                        <a:t>n</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Monotype Sorts" pitchFamily="-112" charset="2"/>
                        <a:buNone/>
                        <a:tabLst/>
                      </a:pPr>
                      <a:r>
                        <a:rPr kumimoji="0" lang="en-US" sz="2800" b="0" i="0" u="none" strike="noStrike" cap="none" normalizeH="0" baseline="0">
                          <a:ln>
                            <a:noFill/>
                          </a:ln>
                          <a:solidFill>
                            <a:schemeClr val="tx1"/>
                          </a:solidFill>
                          <a:effectLst/>
                          <a:latin typeface="Times New Roman" pitchFamily="-112" charset="0"/>
                        </a:rPr>
                        <a:t>1</a:t>
                      </a:r>
                      <a:r>
                        <a:rPr kumimoji="0" lang="en-US" sz="2800" b="0" i="0" u="none" strike="noStrike" cap="none" normalizeH="0" baseline="0">
                          <a:ln>
                            <a:noFill/>
                          </a:ln>
                          <a:solidFill>
                            <a:schemeClr val="tx1"/>
                          </a:solidFill>
                          <a:effectLst/>
                          <a:latin typeface="Times New Roman" pitchFamily="-112" charset="0"/>
                          <a:ea typeface="Times New Roman" pitchFamily="-112" charset="0"/>
                          <a:cs typeface="Times New Roman" pitchFamily="-112" charset="0"/>
                        </a:rPr>
                        <a:t>·</a:t>
                      </a:r>
                      <a:r>
                        <a:rPr kumimoji="0" lang="en-US" sz="2800" b="0" i="1" u="none" strike="noStrike" cap="none" normalizeH="0" baseline="0">
                          <a:ln>
                            <a:noFill/>
                          </a:ln>
                          <a:solidFill>
                            <a:schemeClr val="tx1"/>
                          </a:solidFill>
                          <a:effectLst/>
                          <a:latin typeface="Times New Roman" pitchFamily="-112" charset="0"/>
                          <a:ea typeface="Times New Roman" pitchFamily="-112" charset="0"/>
                          <a:cs typeface="Times New Roman" pitchFamily="-112" charset="0"/>
                        </a:rPr>
                        <a:t>n</a:t>
                      </a:r>
                    </a:p>
                  </a:txBody>
                  <a:tcP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74372" name="Line 228"/>
          <p:cNvSpPr>
            <a:spLocks noChangeShapeType="1"/>
          </p:cNvSpPr>
          <p:nvPr/>
        </p:nvSpPr>
        <p:spPr bwMode="auto">
          <a:xfrm>
            <a:off x="2438400" y="5486400"/>
            <a:ext cx="7620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774373" name="Line 229"/>
          <p:cNvSpPr>
            <a:spLocks noChangeShapeType="1"/>
          </p:cNvSpPr>
          <p:nvPr/>
        </p:nvSpPr>
        <p:spPr bwMode="auto">
          <a:xfrm flipV="1">
            <a:off x="3200400" y="4419600"/>
            <a:ext cx="0" cy="1066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774374" name="Line 230"/>
          <p:cNvSpPr>
            <a:spLocks noChangeShapeType="1"/>
          </p:cNvSpPr>
          <p:nvPr/>
        </p:nvSpPr>
        <p:spPr bwMode="auto">
          <a:xfrm>
            <a:off x="3200400" y="4419600"/>
            <a:ext cx="2286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774383" name="Line 239"/>
          <p:cNvSpPr>
            <a:spLocks noChangeShapeType="1"/>
          </p:cNvSpPr>
          <p:nvPr/>
        </p:nvSpPr>
        <p:spPr bwMode="auto">
          <a:xfrm>
            <a:off x="6248400" y="5486400"/>
            <a:ext cx="7620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774384" name="Line 240"/>
          <p:cNvSpPr>
            <a:spLocks noChangeShapeType="1"/>
          </p:cNvSpPr>
          <p:nvPr/>
        </p:nvSpPr>
        <p:spPr bwMode="auto">
          <a:xfrm flipV="1">
            <a:off x="7010400" y="4419600"/>
            <a:ext cx="0" cy="10668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774385" name="Line 241"/>
          <p:cNvSpPr>
            <a:spLocks noChangeShapeType="1"/>
          </p:cNvSpPr>
          <p:nvPr/>
        </p:nvSpPr>
        <p:spPr bwMode="auto">
          <a:xfrm>
            <a:off x="7010400" y="4419600"/>
            <a:ext cx="228600" cy="0"/>
          </a:xfrm>
          <a:prstGeom prst="line">
            <a:avLst/>
          </a:prstGeom>
          <a:noFill/>
          <a:ln w="9525">
            <a:solidFill>
              <a:schemeClr val="tx1"/>
            </a:solidFill>
            <a:round/>
            <a:headEnd/>
            <a:tailEnd/>
          </a:ln>
          <a:effectLst/>
        </p:spPr>
        <p:txBody>
          <a:bodyPr>
            <a:prstTxWarp prst="textNoShape">
              <a:avLst/>
            </a:prstTxWarp>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5170" name="Rectangle 2"/>
          <p:cNvSpPr>
            <a:spLocks noGrp="1" noChangeArrowheads="1"/>
          </p:cNvSpPr>
          <p:nvPr>
            <p:ph type="title"/>
          </p:nvPr>
        </p:nvSpPr>
        <p:spPr/>
        <p:txBody>
          <a:bodyPr/>
          <a:lstStyle/>
          <a:p>
            <a:r>
              <a:rPr lang="en-US"/>
              <a:t>Looks Influential…</a:t>
            </a:r>
          </a:p>
        </p:txBody>
      </p:sp>
      <p:sp>
        <p:nvSpPr>
          <p:cNvPr id="775171" name="Rectangle 3"/>
          <p:cNvSpPr>
            <a:spLocks noGrp="1" noChangeArrowheads="1"/>
          </p:cNvSpPr>
          <p:nvPr>
            <p:ph idx="1"/>
          </p:nvPr>
        </p:nvSpPr>
        <p:spPr/>
        <p:txBody>
          <a:bodyPr/>
          <a:lstStyle/>
          <a:p>
            <a:r>
              <a:rPr lang="en-US"/>
              <a:t>…but it was not: it was not published until 1972, and few people knew of it</a:t>
            </a:r>
          </a:p>
          <a:p>
            <a:r>
              <a:rPr lang="en-US"/>
              <a:t>Never implemented: far beyond the state of the art in hardware or software at the time</a:t>
            </a:r>
          </a:p>
          <a:p>
            <a:r>
              <a:rPr lang="en-US"/>
              <a:t>Many of Zuse’s ideas were reinvented by others</a:t>
            </a:r>
          </a:p>
        </p:txBody>
      </p:sp>
      <p:sp>
        <p:nvSpPr>
          <p:cNvPr id="4" name="Date Placeholder 3"/>
          <p:cNvSpPr>
            <a:spLocks noGrp="1"/>
          </p:cNvSpPr>
          <p:nvPr>
            <p:ph type="dt" sz="half" idx="10"/>
          </p:nvPr>
        </p:nvSpPr>
        <p:spPr/>
        <p:txBody>
          <a:bodyPr/>
          <a:lstStyle/>
          <a:p>
            <a:r>
              <a:rPr lang="en-US" smtClean="0"/>
              <a:t>Chapter Twenty-Four</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8A9783DC-C37A-1843-BFE6-ACF31305C2BE}" type="slidenum">
              <a:rPr lang="en-US"/>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2338" name="Rectangle 1026"/>
          <p:cNvSpPr>
            <a:spLocks noGrp="1" noChangeArrowheads="1"/>
          </p:cNvSpPr>
          <p:nvPr>
            <p:ph idx="1"/>
          </p:nvPr>
        </p:nvSpPr>
        <p:spPr>
          <a:xfrm>
            <a:off x="762000" y="381000"/>
            <a:ext cx="8001000" cy="5943600"/>
          </a:xfrm>
        </p:spPr>
        <p:txBody>
          <a:bodyPr/>
          <a:lstStyle/>
          <a:p>
            <a:pPr>
              <a:lnSpc>
                <a:spcPct val="90000"/>
              </a:lnSpc>
            </a:pPr>
            <a:r>
              <a:rPr lang="en-US" sz="2800">
                <a:solidFill>
                  <a:schemeClr val="bg2"/>
                </a:solidFill>
              </a:rPr>
              <a:t>Prehistory of programming languages</a:t>
            </a:r>
          </a:p>
          <a:p>
            <a:pPr lvl="1">
              <a:lnSpc>
                <a:spcPct val="90000"/>
              </a:lnSpc>
            </a:pPr>
            <a:r>
              <a:rPr lang="en-US" sz="2400">
                <a:solidFill>
                  <a:schemeClr val="bg2"/>
                </a:solidFill>
              </a:rPr>
              <a:t>The story of the programmers of Babylon</a:t>
            </a:r>
          </a:p>
          <a:p>
            <a:pPr lvl="1">
              <a:lnSpc>
                <a:spcPct val="90000"/>
              </a:lnSpc>
            </a:pPr>
            <a:r>
              <a:rPr lang="en-US" sz="2400">
                <a:solidFill>
                  <a:schemeClr val="bg2"/>
                </a:solidFill>
                <a:ea typeface="Times New Roman" pitchFamily="-112" charset="0"/>
                <a:cs typeface="Times New Roman" pitchFamily="-112" charset="0"/>
              </a:rPr>
              <a:t>The story of Mohammed Al-Khorezmi</a:t>
            </a:r>
          </a:p>
          <a:p>
            <a:pPr lvl="1">
              <a:lnSpc>
                <a:spcPct val="90000"/>
              </a:lnSpc>
            </a:pPr>
            <a:r>
              <a:rPr lang="en-US" sz="2400">
                <a:solidFill>
                  <a:schemeClr val="bg2"/>
                </a:solidFill>
                <a:ea typeface="Times New Roman" pitchFamily="-112" charset="0"/>
                <a:cs typeface="Times New Roman" pitchFamily="-112" charset="0"/>
              </a:rPr>
              <a:t>The story of Augusta Ada, Countess of Lovelace</a:t>
            </a:r>
          </a:p>
          <a:p>
            <a:pPr>
              <a:lnSpc>
                <a:spcPct val="90000"/>
              </a:lnSpc>
            </a:pPr>
            <a:r>
              <a:rPr lang="en-US" sz="2800"/>
              <a:t>Early programming languages</a:t>
            </a:r>
          </a:p>
          <a:p>
            <a:pPr lvl="1">
              <a:lnSpc>
                <a:spcPct val="90000"/>
              </a:lnSpc>
            </a:pPr>
            <a:r>
              <a:rPr lang="en-US" sz="2400">
                <a:solidFill>
                  <a:schemeClr val="bg2"/>
                </a:solidFill>
              </a:rPr>
              <a:t>The story of the Plankalkül</a:t>
            </a:r>
          </a:p>
          <a:p>
            <a:pPr lvl="1">
              <a:lnSpc>
                <a:spcPct val="90000"/>
              </a:lnSpc>
            </a:pPr>
            <a:r>
              <a:rPr lang="en-US" sz="2400"/>
              <a:t>The story of Fortran</a:t>
            </a:r>
          </a:p>
          <a:p>
            <a:pPr lvl="1">
              <a:lnSpc>
                <a:spcPct val="90000"/>
              </a:lnSpc>
            </a:pPr>
            <a:r>
              <a:rPr lang="en-US" sz="2400">
                <a:solidFill>
                  <a:schemeClr val="bg2"/>
                </a:solidFill>
              </a:rPr>
              <a:t>The story of Lisp</a:t>
            </a:r>
          </a:p>
          <a:p>
            <a:pPr lvl="1">
              <a:lnSpc>
                <a:spcPct val="90000"/>
              </a:lnSpc>
            </a:pPr>
            <a:r>
              <a:rPr lang="en-US" sz="2400">
                <a:solidFill>
                  <a:schemeClr val="bg2"/>
                </a:solidFill>
              </a:rPr>
              <a:t>The story of Algol</a:t>
            </a:r>
          </a:p>
          <a:p>
            <a:pPr lvl="1">
              <a:lnSpc>
                <a:spcPct val="90000"/>
              </a:lnSpc>
            </a:pPr>
            <a:r>
              <a:rPr lang="en-US" sz="2400">
                <a:solidFill>
                  <a:schemeClr val="bg2"/>
                </a:solidFill>
              </a:rPr>
              <a:t>The story of Smalltalk</a:t>
            </a:r>
          </a:p>
          <a:p>
            <a:pPr>
              <a:lnSpc>
                <a:spcPct val="90000"/>
              </a:lnSpc>
            </a:pPr>
            <a:r>
              <a:rPr lang="en-US" sz="2800">
                <a:solidFill>
                  <a:schemeClr val="bg2"/>
                </a:solidFill>
              </a:rPr>
              <a:t>Our languages</a:t>
            </a:r>
          </a:p>
          <a:p>
            <a:pPr lvl="1">
              <a:lnSpc>
                <a:spcPct val="90000"/>
              </a:lnSpc>
            </a:pPr>
            <a:r>
              <a:rPr lang="en-US" sz="2400">
                <a:solidFill>
                  <a:schemeClr val="bg2"/>
                </a:solidFill>
              </a:rPr>
              <a:t>The story of Prolog</a:t>
            </a:r>
          </a:p>
          <a:p>
            <a:pPr lvl="1">
              <a:lnSpc>
                <a:spcPct val="90000"/>
              </a:lnSpc>
            </a:pPr>
            <a:r>
              <a:rPr lang="en-US" sz="2400">
                <a:solidFill>
                  <a:schemeClr val="bg2"/>
                </a:solidFill>
              </a:rPr>
              <a:t>The story of ML</a:t>
            </a:r>
          </a:p>
          <a:p>
            <a:pPr lvl="1">
              <a:lnSpc>
                <a:spcPct val="90000"/>
              </a:lnSpc>
            </a:pPr>
            <a:r>
              <a:rPr lang="en-US" sz="2400">
                <a:solidFill>
                  <a:schemeClr val="bg2"/>
                </a:solidFill>
              </a:rPr>
              <a:t>The story of Java</a:t>
            </a:r>
          </a:p>
        </p:txBody>
      </p:sp>
      <p:sp>
        <p:nvSpPr>
          <p:cNvPr id="3" name="Date Placeholder 3"/>
          <p:cNvSpPr>
            <a:spLocks noGrp="1"/>
          </p:cNvSpPr>
          <p:nvPr>
            <p:ph type="dt" sz="half" idx="10"/>
          </p:nvPr>
        </p:nvSpPr>
        <p:spPr/>
        <p:txBody>
          <a:bodyPr/>
          <a:lstStyle/>
          <a:p>
            <a:r>
              <a:rPr lang="en-US" smtClean="0"/>
              <a:t>Chapter Twenty-Four</a:t>
            </a:r>
            <a:endParaRPr lang="en-US"/>
          </a:p>
        </p:txBody>
      </p:sp>
      <p:sp>
        <p:nvSpPr>
          <p:cNvPr id="4" name="Footer Placeholder 4"/>
          <p:cNvSpPr>
            <a:spLocks noGrp="1"/>
          </p:cNvSpPr>
          <p:nvPr>
            <p:ph type="ftr" sz="quarter" idx="11"/>
          </p:nvPr>
        </p:nvSpPr>
        <p:spPr/>
        <p:txBody>
          <a:bodyPr/>
          <a:lstStyle/>
          <a:p>
            <a:r>
              <a:rPr lang="en-US" smtClean="0"/>
              <a:t>Modern Programming Languages, 2nd ed.</a:t>
            </a:r>
            <a:endParaRPr lang="en-US"/>
          </a:p>
        </p:txBody>
      </p:sp>
      <p:sp>
        <p:nvSpPr>
          <p:cNvPr id="5" name="Slide Number Placeholder 5"/>
          <p:cNvSpPr>
            <a:spLocks noGrp="1"/>
          </p:cNvSpPr>
          <p:nvPr>
            <p:ph type="sldNum" sz="quarter" idx="12"/>
          </p:nvPr>
        </p:nvSpPr>
        <p:spPr/>
        <p:txBody>
          <a:bodyPr/>
          <a:lstStyle/>
          <a:p>
            <a:fld id="{639F7506-5452-914E-B74C-FE4F23089C93}" type="slidenum">
              <a:rPr lang="en-US"/>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6194" name="Rectangle 2"/>
          <p:cNvSpPr>
            <a:spLocks noGrp="1" noChangeArrowheads="1"/>
          </p:cNvSpPr>
          <p:nvPr>
            <p:ph type="title"/>
          </p:nvPr>
        </p:nvSpPr>
        <p:spPr/>
        <p:txBody>
          <a:bodyPr/>
          <a:lstStyle/>
          <a:p>
            <a:r>
              <a:rPr lang="en-US"/>
              <a:t>The Labor Of Programming</a:t>
            </a:r>
          </a:p>
        </p:txBody>
      </p:sp>
      <p:sp>
        <p:nvSpPr>
          <p:cNvPr id="776195" name="Rectangle 3"/>
          <p:cNvSpPr>
            <a:spLocks noGrp="1" noChangeArrowheads="1"/>
          </p:cNvSpPr>
          <p:nvPr>
            <p:ph idx="1"/>
          </p:nvPr>
        </p:nvSpPr>
        <p:spPr/>
        <p:txBody>
          <a:bodyPr/>
          <a:lstStyle/>
          <a:p>
            <a:r>
              <a:rPr lang="en-US"/>
              <a:t>Programming has always been hard</a:t>
            </a:r>
          </a:p>
          <a:p>
            <a:r>
              <a:rPr lang="en-US"/>
              <a:t>In the early days of large-scale digital computers, it was labor-intensive</a:t>
            </a:r>
          </a:p>
          <a:p>
            <a:r>
              <a:rPr lang="en-US"/>
              <a:t>Hard to appreciate now, how much tedious work was involved then</a:t>
            </a:r>
          </a:p>
        </p:txBody>
      </p:sp>
      <p:sp>
        <p:nvSpPr>
          <p:cNvPr id="4" name="Date Placeholder 3"/>
          <p:cNvSpPr>
            <a:spLocks noGrp="1"/>
          </p:cNvSpPr>
          <p:nvPr>
            <p:ph type="dt" sz="half" idx="10"/>
          </p:nvPr>
        </p:nvSpPr>
        <p:spPr/>
        <p:txBody>
          <a:bodyPr/>
          <a:lstStyle/>
          <a:p>
            <a:r>
              <a:rPr lang="en-US" smtClean="0"/>
              <a:t>Chapter Twenty-Four</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C0830DD5-3940-734D-AB6A-0B767044888A}" type="slidenum">
              <a:rPr lang="en-US"/>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7218" name="Rectangle 2"/>
          <p:cNvSpPr>
            <a:spLocks noGrp="1" noChangeArrowheads="1"/>
          </p:cNvSpPr>
          <p:nvPr>
            <p:ph type="title"/>
          </p:nvPr>
        </p:nvSpPr>
        <p:spPr/>
        <p:txBody>
          <a:bodyPr/>
          <a:lstStyle/>
          <a:p>
            <a:r>
              <a:rPr lang="en-US"/>
              <a:t>The Good Old Days</a:t>
            </a:r>
          </a:p>
        </p:txBody>
      </p:sp>
      <p:sp>
        <p:nvSpPr>
          <p:cNvPr id="4" name="Date Placeholder 3"/>
          <p:cNvSpPr>
            <a:spLocks noGrp="1"/>
          </p:cNvSpPr>
          <p:nvPr>
            <p:ph type="dt" sz="half" idx="10"/>
          </p:nvPr>
        </p:nvSpPr>
        <p:spPr/>
        <p:txBody>
          <a:bodyPr/>
          <a:lstStyle/>
          <a:p>
            <a:r>
              <a:rPr lang="en-US" smtClean="0"/>
              <a:t>Chapter Twenty-Four</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4F5D653F-C835-404F-8E46-ED94E55A54B3}" type="slidenum">
              <a:rPr lang="en-US"/>
              <a:pPr/>
              <a:t>26</a:t>
            </a:fld>
            <a:endParaRPr lang="en-US"/>
          </a:p>
        </p:txBody>
      </p:sp>
      <p:sp>
        <p:nvSpPr>
          <p:cNvPr id="777220" name="Text Box 4"/>
          <p:cNvSpPr txBox="1">
            <a:spLocks noChangeArrowheads="1"/>
          </p:cNvSpPr>
          <p:nvPr/>
        </p:nvSpPr>
        <p:spPr bwMode="auto">
          <a:xfrm>
            <a:off x="838200" y="1447800"/>
            <a:ext cx="7848600" cy="4665663"/>
          </a:xfrm>
          <a:prstGeom prst="rect">
            <a:avLst/>
          </a:prstGeom>
          <a:noFill/>
          <a:ln w="9525">
            <a:solidFill>
              <a:schemeClr val="tx1"/>
            </a:solidFill>
            <a:miter lim="800000"/>
            <a:headEnd/>
            <a:tailEnd/>
          </a:ln>
          <a:effectLst/>
        </p:spPr>
        <p:txBody>
          <a:bodyPr>
            <a:prstTxWarp prst="textNoShape">
              <a:avLst/>
            </a:prstTxWarp>
            <a:spAutoFit/>
          </a:bodyPr>
          <a:lstStyle/>
          <a:p>
            <a:pPr>
              <a:spcBef>
                <a:spcPct val="50000"/>
              </a:spcBef>
            </a:pPr>
            <a:r>
              <a:rPr lang="en-US">
                <a:ea typeface="Times New Roman" pitchFamily="-112" charset="0"/>
                <a:cs typeface="Times New Roman" pitchFamily="-112" charset="0"/>
              </a:rPr>
              <a:t>In the early years of programming languages, the most frequent phrase we heard was that the only way to program a computer was in octal.  Of course a few years later a few people admitted that maybe you could use assembly language….  I have here a copy of the manual for Mark I.  I think most of you would be totally flabbergasted if you were faced with programming a computer, using a Mark I manual.  All it gives you are the codes.  From there on you're on your own to write a program.  We were not programmers in those days.  The word had not yet come over from England.  We were "coders."</a:t>
            </a:r>
            <a:r>
              <a:rPr lang="en-US"/>
              <a:t> </a:t>
            </a:r>
          </a:p>
          <a:p>
            <a:pPr>
              <a:spcBef>
                <a:spcPct val="50000"/>
              </a:spcBef>
            </a:pPr>
            <a:r>
              <a:rPr lang="en-US"/>
              <a:t>		Rear Admiral Dr. Grace Murray Hopper</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8242" name="Rectangle 1026"/>
          <p:cNvSpPr>
            <a:spLocks noGrp="1" noChangeArrowheads="1"/>
          </p:cNvSpPr>
          <p:nvPr>
            <p:ph type="title"/>
          </p:nvPr>
        </p:nvSpPr>
        <p:spPr/>
        <p:txBody>
          <a:bodyPr/>
          <a:lstStyle/>
          <a:p>
            <a:r>
              <a:rPr lang="en-US"/>
              <a:t>Wish List</a:t>
            </a:r>
          </a:p>
        </p:txBody>
      </p:sp>
      <p:sp>
        <p:nvSpPr>
          <p:cNvPr id="778243" name="Rectangle 1027"/>
          <p:cNvSpPr>
            <a:spLocks noGrp="1" noChangeArrowheads="1"/>
          </p:cNvSpPr>
          <p:nvPr>
            <p:ph idx="1"/>
          </p:nvPr>
        </p:nvSpPr>
        <p:spPr/>
        <p:txBody>
          <a:bodyPr/>
          <a:lstStyle/>
          <a:p>
            <a:pPr>
              <a:lnSpc>
                <a:spcPct val="90000"/>
              </a:lnSpc>
            </a:pPr>
            <a:r>
              <a:rPr lang="en-US"/>
              <a:t>Floating point: coders had to keep track of the exponent manually (Babylonian style)</a:t>
            </a:r>
          </a:p>
          <a:p>
            <a:pPr>
              <a:lnSpc>
                <a:spcPct val="90000"/>
              </a:lnSpc>
            </a:pPr>
            <a:r>
              <a:rPr lang="en-US"/>
              <a:t>Relative addressing: coders kept notebooks of subroutines, but the codes had to be adjusted by hand for the absolute addresses</a:t>
            </a:r>
          </a:p>
          <a:p>
            <a:pPr>
              <a:lnSpc>
                <a:spcPct val="90000"/>
              </a:lnSpc>
            </a:pPr>
            <a:r>
              <a:rPr lang="en-US"/>
              <a:t>Array subscripting help</a:t>
            </a:r>
          </a:p>
          <a:p>
            <a:pPr>
              <a:lnSpc>
                <a:spcPct val="90000"/>
              </a:lnSpc>
            </a:pPr>
            <a:r>
              <a:rPr lang="en-US"/>
              <a:t>Something easier to remember than octal opcodes</a:t>
            </a:r>
          </a:p>
        </p:txBody>
      </p:sp>
      <p:sp>
        <p:nvSpPr>
          <p:cNvPr id="4" name="Date Placeholder 3"/>
          <p:cNvSpPr>
            <a:spLocks noGrp="1"/>
          </p:cNvSpPr>
          <p:nvPr>
            <p:ph type="dt" sz="half" idx="10"/>
          </p:nvPr>
        </p:nvSpPr>
        <p:spPr/>
        <p:txBody>
          <a:bodyPr/>
          <a:lstStyle/>
          <a:p>
            <a:r>
              <a:rPr lang="en-US" smtClean="0"/>
              <a:t>Chapter Twenty-Four</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7D9B7972-76B4-7648-B5B1-14B1FA37CB30}" type="slidenum">
              <a:rPr lang="en-US"/>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2162" name="Rectangle 2"/>
          <p:cNvSpPr>
            <a:spLocks noGrp="1" noChangeArrowheads="1"/>
          </p:cNvSpPr>
          <p:nvPr>
            <p:ph type="title"/>
          </p:nvPr>
        </p:nvSpPr>
        <p:spPr/>
        <p:txBody>
          <a:bodyPr/>
          <a:lstStyle/>
          <a:p>
            <a:r>
              <a:rPr lang="en-US"/>
              <a:t>Early Aids</a:t>
            </a:r>
          </a:p>
        </p:txBody>
      </p:sp>
      <p:sp>
        <p:nvSpPr>
          <p:cNvPr id="732163" name="Rectangle 3"/>
          <p:cNvSpPr>
            <a:spLocks noGrp="1" noChangeArrowheads="1"/>
          </p:cNvSpPr>
          <p:nvPr>
            <p:ph idx="1"/>
          </p:nvPr>
        </p:nvSpPr>
        <p:spPr>
          <a:xfrm>
            <a:off x="838200" y="1447800"/>
            <a:ext cx="7772400" cy="4724400"/>
          </a:xfrm>
        </p:spPr>
        <p:txBody>
          <a:bodyPr/>
          <a:lstStyle/>
          <a:p>
            <a:r>
              <a:rPr lang="en-US"/>
              <a:t>Assemblers</a:t>
            </a:r>
          </a:p>
          <a:p>
            <a:r>
              <a:rPr lang="en-US"/>
              <a:t>Programming tools:</a:t>
            </a:r>
          </a:p>
          <a:p>
            <a:pPr lvl="1"/>
            <a:r>
              <a:rPr lang="en-US"/>
              <a:t>Short Code, John Mauchly, 1949 (interpreted)</a:t>
            </a:r>
          </a:p>
          <a:p>
            <a:pPr lvl="1"/>
            <a:r>
              <a:rPr lang="en-US"/>
              <a:t>A-0, A-1, A-2, Grace Hopper, 1951-1953 (like macro libraries)</a:t>
            </a:r>
          </a:p>
          <a:p>
            <a:pPr lvl="1"/>
            <a:r>
              <a:rPr lang="en-US"/>
              <a:t>Speedcoding, John Backus, 1954 (interpreted)</a:t>
            </a:r>
          </a:p>
          <a:p>
            <a:r>
              <a:rPr lang="en-US"/>
              <a:t>People began to see that saving programmer time was important</a:t>
            </a:r>
          </a:p>
        </p:txBody>
      </p:sp>
      <p:sp>
        <p:nvSpPr>
          <p:cNvPr id="4" name="Date Placeholder 3"/>
          <p:cNvSpPr>
            <a:spLocks noGrp="1"/>
          </p:cNvSpPr>
          <p:nvPr>
            <p:ph type="dt" sz="half" idx="10"/>
          </p:nvPr>
        </p:nvSpPr>
        <p:spPr/>
        <p:txBody>
          <a:bodyPr/>
          <a:lstStyle/>
          <a:p>
            <a:r>
              <a:rPr lang="en-US" smtClean="0"/>
              <a:t>Chapter Twenty-Four</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40EE40E5-ED35-7C41-9918-DDD73D80CAE4}" type="slidenum">
              <a:rPr lang="en-US"/>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4210" name="Rectangle 2"/>
          <p:cNvSpPr>
            <a:spLocks noGrp="1" noChangeArrowheads="1"/>
          </p:cNvSpPr>
          <p:nvPr>
            <p:ph type="title"/>
          </p:nvPr>
        </p:nvSpPr>
        <p:spPr/>
        <p:txBody>
          <a:bodyPr/>
          <a:lstStyle/>
          <a:p>
            <a:r>
              <a:rPr lang="en-US"/>
              <a:t>Fortran</a:t>
            </a:r>
          </a:p>
        </p:txBody>
      </p:sp>
      <p:sp>
        <p:nvSpPr>
          <p:cNvPr id="734211" name="Rectangle 3"/>
          <p:cNvSpPr>
            <a:spLocks noGrp="1" noChangeArrowheads="1"/>
          </p:cNvSpPr>
          <p:nvPr>
            <p:ph idx="1"/>
          </p:nvPr>
        </p:nvSpPr>
        <p:spPr>
          <a:xfrm>
            <a:off x="533400" y="1752600"/>
            <a:ext cx="8305800" cy="4114800"/>
          </a:xfrm>
        </p:spPr>
        <p:txBody>
          <a:bodyPr/>
          <a:lstStyle/>
          <a:p>
            <a:r>
              <a:rPr lang="en-US" sz="2800"/>
              <a:t>The first popular high-level programming language</a:t>
            </a:r>
          </a:p>
          <a:p>
            <a:r>
              <a:rPr lang="en-US" sz="2800"/>
              <a:t>A team led by John Backus at IBM</a:t>
            </a:r>
          </a:p>
          <a:p>
            <a:r>
              <a:rPr lang="en-US" sz="2800"/>
              <a:t>"The IBM Mathematical FORmula TRANslating System: FORTRAN", 1954:</a:t>
            </a:r>
          </a:p>
          <a:p>
            <a:pPr lvl="1"/>
            <a:r>
              <a:rPr lang="en-US" sz="2400"/>
              <a:t>supposed to take six months -- took two years</a:t>
            </a:r>
          </a:p>
          <a:p>
            <a:pPr lvl="1"/>
            <a:r>
              <a:rPr lang="en-US" sz="2400"/>
              <a:t>supposed to eliminate coding errors and debugging</a:t>
            </a:r>
          </a:p>
          <a:p>
            <a:pPr lvl="1"/>
            <a:r>
              <a:rPr lang="en-US" sz="2400"/>
              <a:t>supposed to generate efficient code, comparable with hand-written code -- very successful at this</a:t>
            </a:r>
          </a:p>
          <a:p>
            <a:pPr lvl="1"/>
            <a:r>
              <a:rPr lang="en-US" sz="2400"/>
              <a:t>closely tied to the IBM 704 architecture</a:t>
            </a:r>
          </a:p>
        </p:txBody>
      </p:sp>
      <p:sp>
        <p:nvSpPr>
          <p:cNvPr id="4" name="Date Placeholder 3"/>
          <p:cNvSpPr>
            <a:spLocks noGrp="1"/>
          </p:cNvSpPr>
          <p:nvPr>
            <p:ph type="dt" sz="half" idx="10"/>
          </p:nvPr>
        </p:nvSpPr>
        <p:spPr/>
        <p:txBody>
          <a:bodyPr/>
          <a:lstStyle/>
          <a:p>
            <a:r>
              <a:rPr lang="en-US" smtClean="0"/>
              <a:t>Chapter Twenty-Four</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2ABA6031-6CAA-6840-9CF9-E4CD0108951A}" type="slidenum">
              <a:rPr lang="en-US"/>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7042" name="Rectangle 2"/>
          <p:cNvSpPr>
            <a:spLocks noGrp="1" noChangeArrowheads="1"/>
          </p:cNvSpPr>
          <p:nvPr>
            <p:ph type="title"/>
          </p:nvPr>
        </p:nvSpPr>
        <p:spPr/>
        <p:txBody>
          <a:bodyPr/>
          <a:lstStyle/>
          <a:p>
            <a:r>
              <a:rPr lang="en-US"/>
              <a:t>Babylon</a:t>
            </a:r>
          </a:p>
        </p:txBody>
      </p:sp>
      <p:sp>
        <p:nvSpPr>
          <p:cNvPr id="727043" name="Rectangle 3"/>
          <p:cNvSpPr>
            <a:spLocks noGrp="1" noChangeArrowheads="1"/>
          </p:cNvSpPr>
          <p:nvPr>
            <p:ph idx="1"/>
          </p:nvPr>
        </p:nvSpPr>
        <p:spPr>
          <a:xfrm>
            <a:off x="838200" y="1524000"/>
            <a:ext cx="7772400" cy="4114800"/>
          </a:xfrm>
        </p:spPr>
        <p:txBody>
          <a:bodyPr/>
          <a:lstStyle/>
          <a:p>
            <a:r>
              <a:rPr lang="en-US"/>
              <a:t>Cuneiform writing was used in the Babylon, founded by Hammurabi around 1790 BC</a:t>
            </a:r>
          </a:p>
          <a:p>
            <a:r>
              <a:rPr lang="en-US"/>
              <a:t>Many Babylonian clay tablets survive:</a:t>
            </a:r>
          </a:p>
          <a:p>
            <a:pPr lvl="1"/>
            <a:r>
              <a:rPr lang="en-US"/>
              <a:t>poems and stories</a:t>
            </a:r>
          </a:p>
          <a:p>
            <a:pPr lvl="1"/>
            <a:r>
              <a:rPr lang="en-US"/>
              <a:t>contracts and records</a:t>
            </a:r>
          </a:p>
          <a:p>
            <a:pPr lvl="1"/>
            <a:r>
              <a:rPr lang="en-US"/>
              <a:t>astronomy</a:t>
            </a:r>
          </a:p>
          <a:p>
            <a:pPr lvl="1"/>
            <a:r>
              <a:rPr lang="en-US"/>
              <a:t>math, base 60</a:t>
            </a:r>
          </a:p>
        </p:txBody>
      </p:sp>
      <p:sp>
        <p:nvSpPr>
          <p:cNvPr id="6" name="Date Placeholder 3"/>
          <p:cNvSpPr>
            <a:spLocks noGrp="1"/>
          </p:cNvSpPr>
          <p:nvPr>
            <p:ph type="dt" sz="half" idx="10"/>
          </p:nvPr>
        </p:nvSpPr>
        <p:spPr/>
        <p:txBody>
          <a:bodyPr/>
          <a:lstStyle/>
          <a:p>
            <a:r>
              <a:rPr lang="en-US" smtClean="0"/>
              <a:t>Chapter Twenty-Four</a:t>
            </a:r>
            <a:endParaRPr lang="en-US"/>
          </a:p>
        </p:txBody>
      </p:sp>
      <p:sp>
        <p:nvSpPr>
          <p:cNvPr id="7" name="Footer Placeholder 4"/>
          <p:cNvSpPr>
            <a:spLocks noGrp="1"/>
          </p:cNvSpPr>
          <p:nvPr>
            <p:ph type="ftr" sz="quarter" idx="11"/>
          </p:nvPr>
        </p:nvSpPr>
        <p:spPr/>
        <p:txBody>
          <a:bodyPr/>
          <a:lstStyle/>
          <a:p>
            <a:r>
              <a:rPr lang="en-US" smtClean="0"/>
              <a:t>Modern Programming Languages, 2nd ed.</a:t>
            </a:r>
            <a:endParaRPr lang="en-US"/>
          </a:p>
        </p:txBody>
      </p:sp>
      <p:sp>
        <p:nvSpPr>
          <p:cNvPr id="8" name="Slide Number Placeholder 5"/>
          <p:cNvSpPr>
            <a:spLocks noGrp="1"/>
          </p:cNvSpPr>
          <p:nvPr>
            <p:ph type="sldNum" sz="quarter" idx="12"/>
          </p:nvPr>
        </p:nvSpPr>
        <p:spPr/>
        <p:txBody>
          <a:bodyPr/>
          <a:lstStyle/>
          <a:p>
            <a:fld id="{EC6AD0FD-B56C-0642-8119-F19F004C404B}" type="slidenum">
              <a:rPr lang="en-US"/>
              <a:pPr/>
              <a:t>3</a:t>
            </a:fld>
            <a:endParaRPr lang="en-US"/>
          </a:p>
        </p:txBody>
      </p:sp>
      <p:pic>
        <p:nvPicPr>
          <p:cNvPr id="727044" name="Picture 4"/>
          <p:cNvPicPr>
            <a:picLocks noChangeAspect="1" noChangeArrowheads="1"/>
          </p:cNvPicPr>
          <p:nvPr/>
        </p:nvPicPr>
        <p:blipFill>
          <a:blip r:embed="rId2"/>
          <a:srcRect/>
          <a:stretch>
            <a:fillRect/>
          </a:stretch>
        </p:blipFill>
        <p:spPr bwMode="auto">
          <a:xfrm>
            <a:off x="5029200" y="3429000"/>
            <a:ext cx="3571875" cy="2695575"/>
          </a:xfrm>
          <a:prstGeom prst="rect">
            <a:avLst/>
          </a:prstGeom>
          <a:noFill/>
          <a:ln w="9525">
            <a:noFill/>
            <a:miter lim="800000"/>
            <a:headEnd/>
            <a:tailEnd/>
          </a:ln>
          <a:effectLst/>
        </p:spPr>
      </p:pic>
      <p:sp>
        <p:nvSpPr>
          <p:cNvPr id="727045" name="Text Box 5"/>
          <p:cNvSpPr txBox="1">
            <a:spLocks noChangeArrowheads="1"/>
          </p:cNvSpPr>
          <p:nvPr/>
        </p:nvSpPr>
        <p:spPr bwMode="auto">
          <a:xfrm>
            <a:off x="457200" y="5334000"/>
            <a:ext cx="4511675" cy="1006475"/>
          </a:xfrm>
          <a:prstGeom prst="rect">
            <a:avLst/>
          </a:prstGeom>
          <a:noFill/>
          <a:ln w="9525">
            <a:noFill/>
            <a:miter lim="800000"/>
            <a:headEnd/>
            <a:tailEnd/>
          </a:ln>
          <a:effectLst/>
        </p:spPr>
        <p:txBody>
          <a:bodyPr>
            <a:prstTxWarp prst="textNoShape">
              <a:avLst/>
            </a:prstTxWarp>
            <a:spAutoFit/>
          </a:bodyPr>
          <a:lstStyle/>
          <a:p>
            <a:r>
              <a:rPr lang="en-US" sz="2000" i="1"/>
              <a:t>A famous Babylonian math tablet (Plimpton 322) involving Pythagorean triples, a</a:t>
            </a:r>
            <a:r>
              <a:rPr lang="en-US" sz="2000" i="1" baseline="30000"/>
              <a:t>2</a:t>
            </a:r>
            <a:r>
              <a:rPr lang="en-US" sz="2000" i="1"/>
              <a:t>+b</a:t>
            </a:r>
            <a:r>
              <a:rPr lang="en-US" sz="2000" i="1" baseline="30000"/>
              <a:t>2</a:t>
            </a:r>
            <a:r>
              <a:rPr lang="en-US" sz="2000" i="1"/>
              <a:t>=c</a:t>
            </a:r>
            <a:r>
              <a:rPr lang="en-US" sz="2000" i="1" baseline="30000"/>
              <a:t>2</a:t>
            </a:r>
            <a:r>
              <a:rPr lang="en-US" sz="2000" i="1"/>
              <a:t> -- with a mistake!</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5234" name="Rectangle 2"/>
          <p:cNvSpPr>
            <a:spLocks noGrp="1" noChangeArrowheads="1"/>
          </p:cNvSpPr>
          <p:nvPr>
            <p:ph type="title"/>
          </p:nvPr>
        </p:nvSpPr>
        <p:spPr>
          <a:xfrm>
            <a:off x="838200" y="76200"/>
            <a:ext cx="7772400" cy="1104900"/>
          </a:xfrm>
        </p:spPr>
        <p:txBody>
          <a:bodyPr/>
          <a:lstStyle/>
          <a:p>
            <a:r>
              <a:rPr lang="en-US"/>
              <a:t>Separate Compilation</a:t>
            </a:r>
          </a:p>
        </p:txBody>
      </p:sp>
      <p:sp>
        <p:nvSpPr>
          <p:cNvPr id="735235" name="Rectangle 3"/>
          <p:cNvSpPr>
            <a:spLocks noGrp="1" noChangeArrowheads="1"/>
          </p:cNvSpPr>
          <p:nvPr>
            <p:ph idx="1"/>
          </p:nvPr>
        </p:nvSpPr>
        <p:spPr>
          <a:xfrm>
            <a:off x="838200" y="990600"/>
            <a:ext cx="7772400" cy="4114800"/>
          </a:xfrm>
        </p:spPr>
        <p:txBody>
          <a:bodyPr/>
          <a:lstStyle/>
          <a:p>
            <a:r>
              <a:rPr lang="en-US" dirty="0"/>
              <a:t>First Fortran: no separate compilation</a:t>
            </a:r>
          </a:p>
          <a:p>
            <a:r>
              <a:rPr lang="en-US" dirty="0"/>
              <a:t>Compiling “large” programs – a few hundred lines – was impractical, since compilation time approached 704 MTTF</a:t>
            </a:r>
          </a:p>
          <a:p>
            <a:r>
              <a:rPr lang="en-US" dirty="0"/>
              <a:t>Fortran II added separate compilation</a:t>
            </a:r>
          </a:p>
          <a:p>
            <a:r>
              <a:rPr lang="en-US" dirty="0"/>
              <a:t>Later </a:t>
            </a:r>
            <a:r>
              <a:rPr lang="en-US" dirty="0" err="1"/>
              <a:t>Fortrans</a:t>
            </a:r>
            <a:r>
              <a:rPr lang="en-US" dirty="0"/>
              <a:t> evolved with platform independence: no more </a:t>
            </a:r>
            <a:r>
              <a:rPr lang="en-US" b="1" dirty="0">
                <a:latin typeface="Courier New" pitchFamily="-112" charset="0"/>
              </a:rPr>
              <a:t>PAUSE</a:t>
            </a:r>
            <a:r>
              <a:rPr lang="en-US" dirty="0"/>
              <a:t> statement!</a:t>
            </a:r>
          </a:p>
        </p:txBody>
      </p:sp>
      <p:sp>
        <p:nvSpPr>
          <p:cNvPr id="5" name="Date Placeholder 3"/>
          <p:cNvSpPr>
            <a:spLocks noGrp="1"/>
          </p:cNvSpPr>
          <p:nvPr>
            <p:ph type="dt" sz="half" idx="10"/>
          </p:nvPr>
        </p:nvSpPr>
        <p:spPr/>
        <p:txBody>
          <a:bodyPr/>
          <a:lstStyle/>
          <a:p>
            <a:r>
              <a:rPr lang="en-US" smtClean="0"/>
              <a:t>Chapter Twenty-Four</a:t>
            </a:r>
            <a:endParaRPr lang="en-US"/>
          </a:p>
        </p:txBody>
      </p:sp>
      <p:sp>
        <p:nvSpPr>
          <p:cNvPr id="6" name="Footer Placeholder 4"/>
          <p:cNvSpPr>
            <a:spLocks noGrp="1"/>
          </p:cNvSpPr>
          <p:nvPr>
            <p:ph type="ftr" sz="quarter" idx="11"/>
          </p:nvPr>
        </p:nvSpPr>
        <p:spPr/>
        <p:txBody>
          <a:bodyPr/>
          <a:lstStyle/>
          <a:p>
            <a:r>
              <a:rPr lang="en-US" smtClean="0"/>
              <a:t>Modern Programming Languages, 2nd ed.</a:t>
            </a:r>
            <a:endParaRPr lang="en-US"/>
          </a:p>
        </p:txBody>
      </p:sp>
      <p:sp>
        <p:nvSpPr>
          <p:cNvPr id="7" name="Slide Number Placeholder 5"/>
          <p:cNvSpPr>
            <a:spLocks noGrp="1"/>
          </p:cNvSpPr>
          <p:nvPr>
            <p:ph type="sldNum" sz="quarter" idx="12"/>
          </p:nvPr>
        </p:nvSpPr>
        <p:spPr/>
        <p:txBody>
          <a:bodyPr/>
          <a:lstStyle/>
          <a:p>
            <a:fld id="{9BCC80FD-FBBB-D941-A7EB-BF4F2B5A6491}" type="slidenum">
              <a:rPr lang="en-US"/>
              <a:pPr/>
              <a:t>30</a:t>
            </a:fld>
            <a:endParaRPr lang="en-US"/>
          </a:p>
        </p:txBody>
      </p:sp>
      <p:sp>
        <p:nvSpPr>
          <p:cNvPr id="735236" name="Text Box 4"/>
          <p:cNvSpPr txBox="1">
            <a:spLocks noChangeArrowheads="1"/>
          </p:cNvSpPr>
          <p:nvPr/>
        </p:nvSpPr>
        <p:spPr bwMode="auto">
          <a:xfrm>
            <a:off x="1752600" y="5181600"/>
            <a:ext cx="5620014" cy="1015663"/>
          </a:xfrm>
          <a:prstGeom prst="rect">
            <a:avLst/>
          </a:prstGeom>
          <a:noFill/>
          <a:ln w="9525">
            <a:solidFill>
              <a:schemeClr val="tx1"/>
            </a:solidFill>
            <a:miter lim="800000"/>
            <a:headEnd/>
            <a:tailEnd/>
          </a:ln>
          <a:effectLst/>
        </p:spPr>
        <p:txBody>
          <a:bodyPr wrap="none">
            <a:prstTxWarp prst="textNoShape">
              <a:avLst/>
            </a:prstTxWarp>
            <a:spAutoFit/>
          </a:bodyPr>
          <a:lstStyle/>
          <a:p>
            <a:r>
              <a:rPr lang="en-US" sz="2000" dirty="0"/>
              <a:t>I </a:t>
            </a:r>
            <a:r>
              <a:rPr lang="en-US" sz="2000" dirty="0" smtClean="0"/>
              <a:t>don’t </a:t>
            </a:r>
            <a:r>
              <a:rPr lang="en-US" sz="2000" dirty="0"/>
              <a:t>know what the language of the year 2000 will</a:t>
            </a:r>
          </a:p>
          <a:p>
            <a:r>
              <a:rPr lang="en-US" sz="2000" dirty="0"/>
              <a:t>look like, but I know it will be </a:t>
            </a:r>
            <a:r>
              <a:rPr lang="en-US" sz="2000" i="1" dirty="0"/>
              <a:t>called</a:t>
            </a:r>
            <a:r>
              <a:rPr lang="en-US" sz="2000" dirty="0"/>
              <a:t> FORTRAN.</a:t>
            </a:r>
          </a:p>
          <a:p>
            <a:r>
              <a:rPr lang="en-US" sz="2000" dirty="0"/>
              <a:t>	</a:t>
            </a:r>
            <a:r>
              <a:rPr lang="en-US" sz="2000" i="1" dirty="0"/>
              <a:t>C.A.R. </a:t>
            </a:r>
            <a:r>
              <a:rPr lang="en-US" sz="2000" i="1" dirty="0" smtClean="0"/>
              <a:t>Hoare, </a:t>
            </a:r>
            <a:r>
              <a:rPr lang="en-US" sz="2000" dirty="0" smtClean="0"/>
              <a:t>1982</a:t>
            </a:r>
            <a:endParaRPr lang="en-US" sz="2000" i="1" dirty="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p:txBody>
          <a:bodyPr/>
          <a:lstStyle/>
          <a:p>
            <a:r>
              <a:rPr lang="en-US" dirty="0" smtClean="0"/>
              <a:t>Fortran’s </a:t>
            </a:r>
            <a:r>
              <a:rPr lang="en-US" dirty="0"/>
              <a:t>Influence</a:t>
            </a:r>
          </a:p>
        </p:txBody>
      </p:sp>
      <p:sp>
        <p:nvSpPr>
          <p:cNvPr id="736259" name="Rectangle 3"/>
          <p:cNvSpPr>
            <a:spLocks noGrp="1" noChangeArrowheads="1"/>
          </p:cNvSpPr>
          <p:nvPr>
            <p:ph idx="1"/>
          </p:nvPr>
        </p:nvSpPr>
        <p:spPr/>
        <p:txBody>
          <a:bodyPr/>
          <a:lstStyle/>
          <a:p>
            <a:r>
              <a:rPr lang="en-US" dirty="0"/>
              <a:t>Many languages followed, but all designers learned from Fortran</a:t>
            </a:r>
          </a:p>
          <a:p>
            <a:r>
              <a:rPr lang="en-US" dirty="0"/>
              <a:t>Fortran team pioneered many techniques of scanning, parsing, register allocation, code generation, and optimization</a:t>
            </a:r>
          </a:p>
        </p:txBody>
      </p:sp>
      <p:sp>
        <p:nvSpPr>
          <p:cNvPr id="4" name="Date Placeholder 3"/>
          <p:cNvSpPr>
            <a:spLocks noGrp="1"/>
          </p:cNvSpPr>
          <p:nvPr>
            <p:ph type="dt" sz="half" idx="10"/>
          </p:nvPr>
        </p:nvSpPr>
        <p:spPr/>
        <p:txBody>
          <a:bodyPr/>
          <a:lstStyle/>
          <a:p>
            <a:r>
              <a:rPr lang="en-US" smtClean="0"/>
              <a:t>Chapter Twenty-Four</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569D4B4C-DA8A-884E-AC9D-617890B5C7AD}" type="slidenum">
              <a:rPr lang="en-US"/>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3365" name="Rectangle 5"/>
          <p:cNvSpPr>
            <a:spLocks noGrp="1" noChangeArrowheads="1"/>
          </p:cNvSpPr>
          <p:nvPr>
            <p:ph type="title"/>
          </p:nvPr>
        </p:nvSpPr>
        <p:spPr/>
        <p:txBody>
          <a:bodyPr/>
          <a:lstStyle/>
          <a:p>
            <a:r>
              <a:rPr lang="en-US"/>
              <a:t>John Backus</a:t>
            </a:r>
          </a:p>
        </p:txBody>
      </p:sp>
      <p:sp>
        <p:nvSpPr>
          <p:cNvPr id="783366" name="Rectangle 6"/>
          <p:cNvSpPr>
            <a:spLocks noGrp="1" noChangeArrowheads="1"/>
          </p:cNvSpPr>
          <p:nvPr>
            <p:ph idx="1"/>
          </p:nvPr>
        </p:nvSpPr>
        <p:spPr>
          <a:xfrm>
            <a:off x="838200" y="1447800"/>
            <a:ext cx="7772400" cy="4114800"/>
          </a:xfrm>
        </p:spPr>
        <p:txBody>
          <a:bodyPr/>
          <a:lstStyle/>
          <a:p>
            <a:r>
              <a:rPr lang="en-US"/>
              <a:t>Many contributions to programming languages: Fortran, Algol 58 and 60, BNF, FP (a purely functional language)</a:t>
            </a:r>
          </a:p>
        </p:txBody>
      </p:sp>
      <p:sp>
        <p:nvSpPr>
          <p:cNvPr id="5" name="Date Placeholder 3"/>
          <p:cNvSpPr>
            <a:spLocks noGrp="1"/>
          </p:cNvSpPr>
          <p:nvPr>
            <p:ph type="dt" sz="half" idx="10"/>
          </p:nvPr>
        </p:nvSpPr>
        <p:spPr/>
        <p:txBody>
          <a:bodyPr/>
          <a:lstStyle/>
          <a:p>
            <a:r>
              <a:rPr lang="en-US" smtClean="0"/>
              <a:t>Chapter Twenty-Four</a:t>
            </a:r>
            <a:endParaRPr lang="en-US"/>
          </a:p>
        </p:txBody>
      </p:sp>
      <p:sp>
        <p:nvSpPr>
          <p:cNvPr id="6" name="Footer Placeholder 4"/>
          <p:cNvSpPr>
            <a:spLocks noGrp="1"/>
          </p:cNvSpPr>
          <p:nvPr>
            <p:ph type="ftr" sz="quarter" idx="11"/>
          </p:nvPr>
        </p:nvSpPr>
        <p:spPr/>
        <p:txBody>
          <a:bodyPr/>
          <a:lstStyle/>
          <a:p>
            <a:r>
              <a:rPr lang="en-US" smtClean="0"/>
              <a:t>Modern Programming Languages, 2nd ed.</a:t>
            </a:r>
            <a:endParaRPr lang="en-US"/>
          </a:p>
        </p:txBody>
      </p:sp>
      <p:sp>
        <p:nvSpPr>
          <p:cNvPr id="7" name="Slide Number Placeholder 5"/>
          <p:cNvSpPr>
            <a:spLocks noGrp="1"/>
          </p:cNvSpPr>
          <p:nvPr>
            <p:ph type="sldNum" sz="quarter" idx="12"/>
          </p:nvPr>
        </p:nvSpPr>
        <p:spPr/>
        <p:txBody>
          <a:bodyPr/>
          <a:lstStyle/>
          <a:p>
            <a:fld id="{363F68D2-51C2-0C47-91F6-5CA75243BBA8}" type="slidenum">
              <a:rPr lang="en-US"/>
              <a:pPr/>
              <a:t>32</a:t>
            </a:fld>
            <a:endParaRPr lang="en-US"/>
          </a:p>
        </p:txBody>
      </p:sp>
      <p:sp>
        <p:nvSpPr>
          <p:cNvPr id="783364" name="Text Box 4"/>
          <p:cNvSpPr txBox="1">
            <a:spLocks noChangeArrowheads="1"/>
          </p:cNvSpPr>
          <p:nvPr/>
        </p:nvSpPr>
        <p:spPr bwMode="auto">
          <a:xfrm>
            <a:off x="1143000" y="3200400"/>
            <a:ext cx="7315200" cy="2997200"/>
          </a:xfrm>
          <a:prstGeom prst="rect">
            <a:avLst/>
          </a:prstGeom>
          <a:noFill/>
          <a:ln w="9525">
            <a:solidFill>
              <a:schemeClr val="tx1"/>
            </a:solidFill>
            <a:miter lim="800000"/>
            <a:headEnd/>
            <a:tailEnd/>
          </a:ln>
          <a:effectLst/>
        </p:spPr>
        <p:txBody>
          <a:bodyPr>
            <a:prstTxWarp prst="textNoShape">
              <a:avLst/>
            </a:prstTxWarp>
            <a:spAutoFit/>
          </a:bodyPr>
          <a:lstStyle/>
          <a:p>
            <a:pPr>
              <a:spcBef>
                <a:spcPct val="50000"/>
              </a:spcBef>
            </a:pPr>
            <a:r>
              <a:rPr lang="en-US" sz="2000">
                <a:ea typeface="Times New Roman" pitchFamily="-112" charset="0"/>
                <a:cs typeface="Times New Roman" pitchFamily="-112" charset="0"/>
              </a:rPr>
              <a:t>My point is this: while it was perhaps natural and inevitable that languages like FORTRAN and its successors should have developed out of the concept of the von Neumann computer as they did, the fact that such languages have dominated our thinking for twenty years is unfortunate.  It is unfortunate because their long-standing familiarity will make it hard for us to understand and adopt new programming styles which one day will offer far greater intellectual and computation power.</a:t>
            </a:r>
            <a:r>
              <a:rPr lang="en-US" sz="2000"/>
              <a:t> </a:t>
            </a:r>
          </a:p>
          <a:p>
            <a:pPr>
              <a:spcBef>
                <a:spcPct val="50000"/>
              </a:spcBef>
            </a:pPr>
            <a:r>
              <a:rPr lang="en-US" sz="2000" i="1"/>
              <a:t>					John Backus, 1978</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4386" name="Rectangle 1026"/>
          <p:cNvSpPr>
            <a:spLocks noGrp="1" noChangeArrowheads="1"/>
          </p:cNvSpPr>
          <p:nvPr>
            <p:ph idx="1"/>
          </p:nvPr>
        </p:nvSpPr>
        <p:spPr>
          <a:xfrm>
            <a:off x="762000" y="381000"/>
            <a:ext cx="8001000" cy="5943600"/>
          </a:xfrm>
        </p:spPr>
        <p:txBody>
          <a:bodyPr/>
          <a:lstStyle/>
          <a:p>
            <a:pPr>
              <a:lnSpc>
                <a:spcPct val="90000"/>
              </a:lnSpc>
            </a:pPr>
            <a:r>
              <a:rPr lang="en-US" sz="2800">
                <a:solidFill>
                  <a:schemeClr val="bg2"/>
                </a:solidFill>
              </a:rPr>
              <a:t>Prehistory of programming languages</a:t>
            </a:r>
          </a:p>
          <a:p>
            <a:pPr lvl="1">
              <a:lnSpc>
                <a:spcPct val="90000"/>
              </a:lnSpc>
            </a:pPr>
            <a:r>
              <a:rPr lang="en-US" sz="2400">
                <a:solidFill>
                  <a:schemeClr val="bg2"/>
                </a:solidFill>
              </a:rPr>
              <a:t>The story of the programmers of Babylon</a:t>
            </a:r>
          </a:p>
          <a:p>
            <a:pPr lvl="1">
              <a:lnSpc>
                <a:spcPct val="90000"/>
              </a:lnSpc>
            </a:pPr>
            <a:r>
              <a:rPr lang="en-US" sz="2400">
                <a:solidFill>
                  <a:schemeClr val="bg2"/>
                </a:solidFill>
                <a:ea typeface="Times New Roman" pitchFamily="-112" charset="0"/>
                <a:cs typeface="Times New Roman" pitchFamily="-112" charset="0"/>
              </a:rPr>
              <a:t>The story of Mohammed Al-Khorezmi</a:t>
            </a:r>
          </a:p>
          <a:p>
            <a:pPr lvl="1">
              <a:lnSpc>
                <a:spcPct val="90000"/>
              </a:lnSpc>
            </a:pPr>
            <a:r>
              <a:rPr lang="en-US" sz="2400">
                <a:solidFill>
                  <a:schemeClr val="bg2"/>
                </a:solidFill>
                <a:ea typeface="Times New Roman" pitchFamily="-112" charset="0"/>
                <a:cs typeface="Times New Roman" pitchFamily="-112" charset="0"/>
              </a:rPr>
              <a:t>The story of Augusta Ada, Countess of Lovelace</a:t>
            </a:r>
          </a:p>
          <a:p>
            <a:pPr>
              <a:lnSpc>
                <a:spcPct val="90000"/>
              </a:lnSpc>
            </a:pPr>
            <a:r>
              <a:rPr lang="en-US" sz="2800"/>
              <a:t>Early programming languages</a:t>
            </a:r>
          </a:p>
          <a:p>
            <a:pPr lvl="1">
              <a:lnSpc>
                <a:spcPct val="90000"/>
              </a:lnSpc>
            </a:pPr>
            <a:r>
              <a:rPr lang="en-US" sz="2400">
                <a:solidFill>
                  <a:schemeClr val="bg2"/>
                </a:solidFill>
              </a:rPr>
              <a:t>The story of the Plankalkül</a:t>
            </a:r>
          </a:p>
          <a:p>
            <a:pPr lvl="1">
              <a:lnSpc>
                <a:spcPct val="90000"/>
              </a:lnSpc>
            </a:pPr>
            <a:r>
              <a:rPr lang="en-US" sz="2400">
                <a:solidFill>
                  <a:schemeClr val="bg2"/>
                </a:solidFill>
              </a:rPr>
              <a:t>The story of Fortran</a:t>
            </a:r>
          </a:p>
          <a:p>
            <a:pPr lvl="1">
              <a:lnSpc>
                <a:spcPct val="90000"/>
              </a:lnSpc>
            </a:pPr>
            <a:r>
              <a:rPr lang="en-US" sz="2400"/>
              <a:t>The story of Lisp</a:t>
            </a:r>
          </a:p>
          <a:p>
            <a:pPr lvl="1">
              <a:lnSpc>
                <a:spcPct val="90000"/>
              </a:lnSpc>
            </a:pPr>
            <a:r>
              <a:rPr lang="en-US" sz="2400">
                <a:solidFill>
                  <a:schemeClr val="bg2"/>
                </a:solidFill>
              </a:rPr>
              <a:t>The story of Algol</a:t>
            </a:r>
          </a:p>
          <a:p>
            <a:pPr lvl="1">
              <a:lnSpc>
                <a:spcPct val="90000"/>
              </a:lnSpc>
            </a:pPr>
            <a:r>
              <a:rPr lang="en-US" sz="2400">
                <a:solidFill>
                  <a:schemeClr val="bg2"/>
                </a:solidFill>
              </a:rPr>
              <a:t>The story of Smalltalk</a:t>
            </a:r>
          </a:p>
          <a:p>
            <a:pPr>
              <a:lnSpc>
                <a:spcPct val="90000"/>
              </a:lnSpc>
            </a:pPr>
            <a:r>
              <a:rPr lang="en-US" sz="2800">
                <a:solidFill>
                  <a:schemeClr val="bg2"/>
                </a:solidFill>
              </a:rPr>
              <a:t>Our languages</a:t>
            </a:r>
          </a:p>
          <a:p>
            <a:pPr lvl="1">
              <a:lnSpc>
                <a:spcPct val="90000"/>
              </a:lnSpc>
            </a:pPr>
            <a:r>
              <a:rPr lang="en-US" sz="2400">
                <a:solidFill>
                  <a:schemeClr val="bg2"/>
                </a:solidFill>
              </a:rPr>
              <a:t>The story of Prolog</a:t>
            </a:r>
          </a:p>
          <a:p>
            <a:pPr lvl="1">
              <a:lnSpc>
                <a:spcPct val="90000"/>
              </a:lnSpc>
            </a:pPr>
            <a:r>
              <a:rPr lang="en-US" sz="2400">
                <a:solidFill>
                  <a:schemeClr val="bg2"/>
                </a:solidFill>
              </a:rPr>
              <a:t>The story of ML</a:t>
            </a:r>
          </a:p>
          <a:p>
            <a:pPr lvl="1">
              <a:lnSpc>
                <a:spcPct val="90000"/>
              </a:lnSpc>
            </a:pPr>
            <a:r>
              <a:rPr lang="en-US" sz="2400">
                <a:solidFill>
                  <a:schemeClr val="bg2"/>
                </a:solidFill>
              </a:rPr>
              <a:t>The story of Java</a:t>
            </a:r>
          </a:p>
        </p:txBody>
      </p:sp>
      <p:sp>
        <p:nvSpPr>
          <p:cNvPr id="3" name="Date Placeholder 3"/>
          <p:cNvSpPr>
            <a:spLocks noGrp="1"/>
          </p:cNvSpPr>
          <p:nvPr>
            <p:ph type="dt" sz="half" idx="10"/>
          </p:nvPr>
        </p:nvSpPr>
        <p:spPr/>
        <p:txBody>
          <a:bodyPr/>
          <a:lstStyle/>
          <a:p>
            <a:r>
              <a:rPr lang="en-US" smtClean="0"/>
              <a:t>Chapter Twenty-Four</a:t>
            </a:r>
            <a:endParaRPr lang="en-US"/>
          </a:p>
        </p:txBody>
      </p:sp>
      <p:sp>
        <p:nvSpPr>
          <p:cNvPr id="4" name="Footer Placeholder 4"/>
          <p:cNvSpPr>
            <a:spLocks noGrp="1"/>
          </p:cNvSpPr>
          <p:nvPr>
            <p:ph type="ftr" sz="quarter" idx="11"/>
          </p:nvPr>
        </p:nvSpPr>
        <p:spPr/>
        <p:txBody>
          <a:bodyPr/>
          <a:lstStyle/>
          <a:p>
            <a:r>
              <a:rPr lang="en-US" smtClean="0"/>
              <a:t>Modern Programming Languages, 2nd ed.</a:t>
            </a:r>
            <a:endParaRPr lang="en-US"/>
          </a:p>
        </p:txBody>
      </p:sp>
      <p:sp>
        <p:nvSpPr>
          <p:cNvPr id="5" name="Slide Number Placeholder 5"/>
          <p:cNvSpPr>
            <a:spLocks noGrp="1"/>
          </p:cNvSpPr>
          <p:nvPr>
            <p:ph type="sldNum" sz="quarter" idx="12"/>
          </p:nvPr>
        </p:nvSpPr>
        <p:spPr/>
        <p:txBody>
          <a:bodyPr/>
          <a:lstStyle/>
          <a:p>
            <a:fld id="{78F74C6D-F64A-754F-8CFF-89320BCD7B97}" type="slidenum">
              <a:rPr lang="en-US"/>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41380" name="Rectangle 4"/>
          <p:cNvSpPr>
            <a:spLocks noGrp="1" noChangeArrowheads="1"/>
          </p:cNvSpPr>
          <p:nvPr>
            <p:ph type="title"/>
          </p:nvPr>
        </p:nvSpPr>
        <p:spPr/>
        <p:txBody>
          <a:bodyPr/>
          <a:lstStyle/>
          <a:p>
            <a:r>
              <a:rPr lang="en-US"/>
              <a:t>Lisp</a:t>
            </a:r>
          </a:p>
        </p:txBody>
      </p:sp>
      <p:sp>
        <p:nvSpPr>
          <p:cNvPr id="741381" name="Rectangle 5"/>
          <p:cNvSpPr>
            <a:spLocks noGrp="1" noChangeArrowheads="1"/>
          </p:cNvSpPr>
          <p:nvPr>
            <p:ph idx="1"/>
          </p:nvPr>
        </p:nvSpPr>
        <p:spPr/>
        <p:txBody>
          <a:bodyPr/>
          <a:lstStyle/>
          <a:p>
            <a:pPr>
              <a:lnSpc>
                <a:spcPct val="90000"/>
              </a:lnSpc>
            </a:pPr>
            <a:r>
              <a:rPr lang="en-US" sz="2800"/>
              <a:t>AI conference at Dartmouth, 1956: McCarthy, Minsky, Newell, Simon</a:t>
            </a:r>
          </a:p>
          <a:p>
            <a:pPr>
              <a:lnSpc>
                <a:spcPct val="90000"/>
              </a:lnSpc>
            </a:pPr>
            <a:r>
              <a:rPr lang="en-US" sz="2800"/>
              <a:t>Newell, Shaw and Simon demonstrate Logic Theorist, a reasoning program written in IPL (Information Processing Language)</a:t>
            </a:r>
          </a:p>
          <a:p>
            <a:pPr>
              <a:lnSpc>
                <a:spcPct val="90000"/>
              </a:lnSpc>
            </a:pPr>
            <a:r>
              <a:rPr lang="en-US" sz="2800"/>
              <a:t>IPL had support for linked lists, and caught McCarthy’s attention</a:t>
            </a:r>
          </a:p>
          <a:p>
            <a:pPr>
              <a:lnSpc>
                <a:spcPct val="90000"/>
              </a:lnSpc>
            </a:pPr>
            <a:r>
              <a:rPr lang="en-US" sz="2800"/>
              <a:t>He wanted a language for AI projects, but not IPL: too low-level and machine-specific</a:t>
            </a:r>
          </a:p>
        </p:txBody>
      </p:sp>
      <p:sp>
        <p:nvSpPr>
          <p:cNvPr id="4" name="Date Placeholder 3"/>
          <p:cNvSpPr>
            <a:spLocks noGrp="1"/>
          </p:cNvSpPr>
          <p:nvPr>
            <p:ph type="dt" sz="half" idx="10"/>
          </p:nvPr>
        </p:nvSpPr>
        <p:spPr/>
        <p:txBody>
          <a:bodyPr/>
          <a:lstStyle/>
          <a:p>
            <a:r>
              <a:rPr lang="en-US" smtClean="0"/>
              <a:t>Chapter Twenty-Four</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158B8CF4-19D8-7C4A-9698-5CCE7B693C82}" type="slidenum">
              <a:rPr lang="en-US"/>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r>
              <a:rPr lang="en-US"/>
              <a:t>Early AI Language Efforts</a:t>
            </a:r>
          </a:p>
        </p:txBody>
      </p:sp>
      <p:sp>
        <p:nvSpPr>
          <p:cNvPr id="785411" name="Rectangle 3"/>
          <p:cNvSpPr>
            <a:spLocks noGrp="1" noChangeArrowheads="1"/>
          </p:cNvSpPr>
          <p:nvPr>
            <p:ph idx="1"/>
          </p:nvPr>
        </p:nvSpPr>
        <p:spPr/>
        <p:txBody>
          <a:bodyPr/>
          <a:lstStyle/>
          <a:p>
            <a:pPr>
              <a:lnSpc>
                <a:spcPct val="90000"/>
              </a:lnSpc>
            </a:pPr>
            <a:r>
              <a:rPr lang="en-US" sz="2800"/>
              <a:t>An IBM group (consulting McCarthy) developed FLPL: Fortran List Processing Language</a:t>
            </a:r>
          </a:p>
          <a:p>
            <a:pPr>
              <a:lnSpc>
                <a:spcPct val="90000"/>
              </a:lnSpc>
            </a:pPr>
            <a:r>
              <a:rPr lang="en-US" sz="2800"/>
              <a:t>McCarthy had a wish list, developed while writing AI programs (chess and differential calculus)</a:t>
            </a:r>
          </a:p>
          <a:p>
            <a:pPr lvl="1">
              <a:lnSpc>
                <a:spcPct val="90000"/>
              </a:lnSpc>
            </a:pPr>
            <a:r>
              <a:rPr lang="en-US" sz="2400"/>
              <a:t>Conditional expressions</a:t>
            </a:r>
          </a:p>
          <a:p>
            <a:pPr lvl="1">
              <a:lnSpc>
                <a:spcPct val="90000"/>
              </a:lnSpc>
            </a:pPr>
            <a:r>
              <a:rPr lang="en-US" sz="2400"/>
              <a:t>Recursion</a:t>
            </a:r>
          </a:p>
          <a:p>
            <a:pPr lvl="1">
              <a:lnSpc>
                <a:spcPct val="90000"/>
              </a:lnSpc>
            </a:pPr>
            <a:r>
              <a:rPr lang="en-US" sz="2400"/>
              <a:t>Higher-order functions (like ML’s </a:t>
            </a:r>
            <a:r>
              <a:rPr lang="en-US" sz="2400" b="1">
                <a:latin typeface="Courier New" pitchFamily="-112" charset="0"/>
              </a:rPr>
              <a:t>map</a:t>
            </a:r>
            <a:r>
              <a:rPr lang="en-US" sz="2400"/>
              <a:t>)</a:t>
            </a:r>
          </a:p>
          <a:p>
            <a:pPr lvl="1">
              <a:lnSpc>
                <a:spcPct val="90000"/>
              </a:lnSpc>
            </a:pPr>
            <a:r>
              <a:rPr lang="en-US" sz="2400"/>
              <a:t>Garbage collection</a:t>
            </a:r>
          </a:p>
          <a:p>
            <a:pPr>
              <a:lnSpc>
                <a:spcPct val="90000"/>
              </a:lnSpc>
            </a:pPr>
            <a:r>
              <a:rPr lang="en-US" sz="2800"/>
              <a:t>FLPL wasn’t the answer for McCarthy’s group at MIT in 1958…</a:t>
            </a:r>
          </a:p>
        </p:txBody>
      </p:sp>
      <p:sp>
        <p:nvSpPr>
          <p:cNvPr id="4" name="Date Placeholder 3"/>
          <p:cNvSpPr>
            <a:spLocks noGrp="1"/>
          </p:cNvSpPr>
          <p:nvPr>
            <p:ph type="dt" sz="half" idx="10"/>
          </p:nvPr>
        </p:nvSpPr>
        <p:spPr/>
        <p:txBody>
          <a:bodyPr/>
          <a:lstStyle/>
          <a:p>
            <a:r>
              <a:rPr lang="en-US" smtClean="0"/>
              <a:t>Chapter Twenty-Four</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24BF89E8-38F2-3F42-B12D-0322C424CB87}" type="slidenum">
              <a:rPr lang="en-US"/>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6434" name="Rectangle 1026"/>
          <p:cNvSpPr>
            <a:spLocks noGrp="1" noChangeArrowheads="1"/>
          </p:cNvSpPr>
          <p:nvPr>
            <p:ph type="title"/>
          </p:nvPr>
        </p:nvSpPr>
        <p:spPr/>
        <p:txBody>
          <a:bodyPr/>
          <a:lstStyle/>
          <a:p>
            <a:r>
              <a:rPr lang="en-US"/>
              <a:t>Lisp’s Unusual Syntax</a:t>
            </a:r>
          </a:p>
        </p:txBody>
      </p:sp>
      <p:sp>
        <p:nvSpPr>
          <p:cNvPr id="786435" name="Rectangle 1027"/>
          <p:cNvSpPr>
            <a:spLocks noGrp="1" noChangeArrowheads="1"/>
          </p:cNvSpPr>
          <p:nvPr>
            <p:ph idx="1"/>
          </p:nvPr>
        </p:nvSpPr>
        <p:spPr/>
        <p:txBody>
          <a:bodyPr/>
          <a:lstStyle/>
          <a:p>
            <a:pPr>
              <a:lnSpc>
                <a:spcPct val="90000"/>
              </a:lnSpc>
            </a:pPr>
            <a:r>
              <a:rPr lang="en-US" sz="2800"/>
              <a:t>A Lisp program is a list representing an AST:</a:t>
            </a:r>
            <a:br>
              <a:rPr lang="en-US" sz="2800"/>
            </a:br>
            <a:r>
              <a:rPr lang="en-US" sz="2800"/>
              <a:t>	</a:t>
            </a:r>
            <a:r>
              <a:rPr lang="en-US" sz="2800" b="1">
                <a:latin typeface="Courier New" pitchFamily="-112" charset="0"/>
              </a:rPr>
              <a:t>(+ a (* b c))</a:t>
            </a:r>
          </a:p>
          <a:p>
            <a:pPr>
              <a:lnSpc>
                <a:spcPct val="90000"/>
              </a:lnSpc>
            </a:pPr>
            <a:r>
              <a:rPr lang="en-US" sz="2800"/>
              <a:t>The plan was to use some Fortran-like notation</a:t>
            </a:r>
          </a:p>
          <a:p>
            <a:pPr>
              <a:lnSpc>
                <a:spcPct val="90000"/>
              </a:lnSpc>
            </a:pPr>
            <a:r>
              <a:rPr lang="en-US" sz="2800"/>
              <a:t>But McCarthy wrote a paper showing a simple Lisp interpreter in Lisp: a function called </a:t>
            </a:r>
            <a:r>
              <a:rPr lang="en-US" sz="2800" b="1">
                <a:latin typeface="Courier New" pitchFamily="-112" charset="0"/>
              </a:rPr>
              <a:t>eval</a:t>
            </a:r>
          </a:p>
          <a:p>
            <a:pPr>
              <a:lnSpc>
                <a:spcPct val="90000"/>
              </a:lnSpc>
            </a:pPr>
            <a:r>
              <a:rPr lang="en-US" sz="2800"/>
              <a:t>To avoid syntax issues, he used the list-AST form, both for </a:t>
            </a:r>
            <a:r>
              <a:rPr lang="en-US" sz="2800" b="1">
                <a:latin typeface="Courier New" pitchFamily="-112" charset="0"/>
              </a:rPr>
              <a:t>eval</a:t>
            </a:r>
            <a:r>
              <a:rPr lang="en-US" sz="2800"/>
              <a:t>’s input and for </a:t>
            </a:r>
            <a:r>
              <a:rPr lang="en-US" sz="2800" b="1">
                <a:latin typeface="Courier New" pitchFamily="-112" charset="0"/>
              </a:rPr>
              <a:t>eval</a:t>
            </a:r>
            <a:r>
              <a:rPr lang="en-US" sz="2800"/>
              <a:t> itself</a:t>
            </a:r>
          </a:p>
          <a:p>
            <a:pPr>
              <a:lnSpc>
                <a:spcPct val="90000"/>
              </a:lnSpc>
            </a:pPr>
            <a:r>
              <a:rPr lang="en-US" sz="2800"/>
              <a:t>This </a:t>
            </a:r>
            <a:r>
              <a:rPr lang="en-US" sz="2800" b="1">
                <a:latin typeface="Courier New" pitchFamily="-112" charset="0"/>
              </a:rPr>
              <a:t>eval</a:t>
            </a:r>
            <a:r>
              <a:rPr lang="en-US" sz="2800"/>
              <a:t>, hand-translated into assembly language, became the first implementation of Lisp</a:t>
            </a:r>
          </a:p>
        </p:txBody>
      </p:sp>
      <p:sp>
        <p:nvSpPr>
          <p:cNvPr id="4" name="Date Placeholder 3"/>
          <p:cNvSpPr>
            <a:spLocks noGrp="1"/>
          </p:cNvSpPr>
          <p:nvPr>
            <p:ph type="dt" sz="half" idx="10"/>
          </p:nvPr>
        </p:nvSpPr>
        <p:spPr/>
        <p:txBody>
          <a:bodyPr/>
          <a:lstStyle/>
          <a:p>
            <a:r>
              <a:rPr lang="en-US" smtClean="0"/>
              <a:t>Chapter Twenty-Four</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9EBEEDE1-9BEF-0946-B304-DB8AEFE1E20C}" type="slidenum">
              <a:rPr lang="en-US"/>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p:txBody>
          <a:bodyPr/>
          <a:lstStyle/>
          <a:p>
            <a:r>
              <a:rPr lang="en-US"/>
              <a:t>Lisp’s Unusual Syntax</a:t>
            </a:r>
          </a:p>
        </p:txBody>
      </p:sp>
      <p:sp>
        <p:nvSpPr>
          <p:cNvPr id="788483" name="Rectangle 3"/>
          <p:cNvSpPr>
            <a:spLocks noGrp="1" noChangeArrowheads="1"/>
          </p:cNvSpPr>
          <p:nvPr>
            <p:ph idx="1"/>
          </p:nvPr>
        </p:nvSpPr>
        <p:spPr/>
        <p:txBody>
          <a:bodyPr/>
          <a:lstStyle/>
          <a:p>
            <a:r>
              <a:rPr lang="en-US" sz="2800"/>
              <a:t>The group never gave up the idea of compiling from some Fortran-like syntax</a:t>
            </a:r>
          </a:p>
          <a:p>
            <a:r>
              <a:rPr lang="en-US" sz="2800"/>
              <a:t>But they never got around to it either</a:t>
            </a:r>
          </a:p>
          <a:p>
            <a:r>
              <a:rPr lang="en-US" sz="2800"/>
              <a:t>In later years, people often tried to compile Lisp from a Fortran- or Algol-like syntax</a:t>
            </a:r>
          </a:p>
          <a:p>
            <a:r>
              <a:rPr lang="en-US" sz="2800"/>
              <a:t>None of them caught on</a:t>
            </a:r>
          </a:p>
          <a:p>
            <a:r>
              <a:rPr lang="en-US" sz="2800"/>
              <a:t>There are advantages to having programs and data use the same syntax, as we saw with Prolog</a:t>
            </a:r>
          </a:p>
        </p:txBody>
      </p:sp>
      <p:sp>
        <p:nvSpPr>
          <p:cNvPr id="4" name="Date Placeholder 3"/>
          <p:cNvSpPr>
            <a:spLocks noGrp="1"/>
          </p:cNvSpPr>
          <p:nvPr>
            <p:ph type="dt" sz="half" idx="10"/>
          </p:nvPr>
        </p:nvSpPr>
        <p:spPr/>
        <p:txBody>
          <a:bodyPr/>
          <a:lstStyle/>
          <a:p>
            <a:r>
              <a:rPr lang="en-US" smtClean="0"/>
              <a:t>Chapter Twenty-Four</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A32D8F33-F28C-E047-89EB-3B69657D8106}" type="slidenum">
              <a:rPr lang="en-US"/>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p:txBody>
          <a:bodyPr/>
          <a:lstStyle/>
          <a:p>
            <a:r>
              <a:rPr lang="en-US"/>
              <a:t>Lisp Evolution</a:t>
            </a:r>
          </a:p>
        </p:txBody>
      </p:sp>
      <p:sp>
        <p:nvSpPr>
          <p:cNvPr id="787459" name="Rectangle 3"/>
          <p:cNvSpPr>
            <a:spLocks noGrp="1" noChangeArrowheads="1"/>
          </p:cNvSpPr>
          <p:nvPr>
            <p:ph idx="1"/>
          </p:nvPr>
        </p:nvSpPr>
        <p:spPr/>
        <p:txBody>
          <a:bodyPr/>
          <a:lstStyle/>
          <a:p>
            <a:r>
              <a:rPr lang="en-US" sz="2800"/>
              <a:t>Quickly became, and remains, the most popular language for AI applications</a:t>
            </a:r>
          </a:p>
          <a:p>
            <a:r>
              <a:rPr lang="en-US" sz="2800"/>
              <a:t>Before 1980: many dialects in use:</a:t>
            </a:r>
          </a:p>
          <a:p>
            <a:pPr lvl="1"/>
            <a:r>
              <a:rPr lang="en-US" sz="2400"/>
              <a:t>Each AI research group had its own dialect</a:t>
            </a:r>
          </a:p>
          <a:p>
            <a:pPr lvl="1"/>
            <a:r>
              <a:rPr lang="en-US" sz="2400"/>
              <a:t>In the 1970’s, a number of Lisp machines were developed, each with its own dialect</a:t>
            </a:r>
          </a:p>
          <a:p>
            <a:r>
              <a:rPr lang="en-US" sz="2800"/>
              <a:t>Today: some standardization:</a:t>
            </a:r>
          </a:p>
          <a:p>
            <a:pPr lvl="1"/>
            <a:r>
              <a:rPr lang="en-US" sz="2400"/>
              <a:t>Common Lisp: a large language and API</a:t>
            </a:r>
          </a:p>
          <a:p>
            <a:pPr lvl="1"/>
            <a:r>
              <a:rPr lang="en-US" sz="2400"/>
              <a:t>Scheme: a smaller and simpler dialect</a:t>
            </a:r>
          </a:p>
        </p:txBody>
      </p:sp>
      <p:sp>
        <p:nvSpPr>
          <p:cNvPr id="4" name="Date Placeholder 3"/>
          <p:cNvSpPr>
            <a:spLocks noGrp="1"/>
          </p:cNvSpPr>
          <p:nvPr>
            <p:ph type="dt" sz="half" idx="10"/>
          </p:nvPr>
        </p:nvSpPr>
        <p:spPr/>
        <p:txBody>
          <a:bodyPr/>
          <a:lstStyle/>
          <a:p>
            <a:r>
              <a:rPr lang="en-US" smtClean="0"/>
              <a:t>Chapter Twenty-Four</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6D77823E-3B14-A248-9A50-C22F5E01F327}" type="slidenum">
              <a:rPr lang="en-US"/>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42402" name="Rectangle 2"/>
          <p:cNvSpPr>
            <a:spLocks noGrp="1" noChangeArrowheads="1"/>
          </p:cNvSpPr>
          <p:nvPr>
            <p:ph type="title"/>
          </p:nvPr>
        </p:nvSpPr>
        <p:spPr/>
        <p:txBody>
          <a:bodyPr/>
          <a:lstStyle/>
          <a:p>
            <a:r>
              <a:rPr lang="en-US"/>
              <a:t>Lisp Influence</a:t>
            </a:r>
          </a:p>
        </p:txBody>
      </p:sp>
      <p:sp>
        <p:nvSpPr>
          <p:cNvPr id="742403" name="Rectangle 3"/>
          <p:cNvSpPr>
            <a:spLocks noGrp="1" noChangeArrowheads="1"/>
          </p:cNvSpPr>
          <p:nvPr>
            <p:ph idx="1"/>
          </p:nvPr>
        </p:nvSpPr>
        <p:spPr/>
        <p:txBody>
          <a:bodyPr/>
          <a:lstStyle/>
          <a:p>
            <a:pPr>
              <a:lnSpc>
                <a:spcPct val="90000"/>
              </a:lnSpc>
            </a:pPr>
            <a:r>
              <a:rPr lang="en-US" sz="2800"/>
              <a:t>The second-oldest general-purpose programming language still in use</a:t>
            </a:r>
          </a:p>
          <a:p>
            <a:pPr>
              <a:lnSpc>
                <a:spcPct val="90000"/>
              </a:lnSpc>
            </a:pPr>
            <a:r>
              <a:rPr lang="en-US" sz="2800"/>
              <a:t>Some ideas, like the conditional expression and recursion, were adopted by Algol and later by many other imperative languages</a:t>
            </a:r>
          </a:p>
          <a:p>
            <a:pPr>
              <a:lnSpc>
                <a:spcPct val="90000"/>
              </a:lnSpc>
            </a:pPr>
            <a:r>
              <a:rPr lang="en-US" sz="2800"/>
              <a:t>The function-oriented approach influenced modern functional languages like ML</a:t>
            </a:r>
          </a:p>
          <a:p>
            <a:pPr>
              <a:lnSpc>
                <a:spcPct val="90000"/>
              </a:lnSpc>
            </a:pPr>
            <a:r>
              <a:rPr lang="en-US" sz="2800"/>
              <a:t>Garbage collection is increasingly common in many different language families</a:t>
            </a:r>
          </a:p>
        </p:txBody>
      </p:sp>
      <p:sp>
        <p:nvSpPr>
          <p:cNvPr id="4" name="Date Placeholder 3"/>
          <p:cNvSpPr>
            <a:spLocks noGrp="1"/>
          </p:cNvSpPr>
          <p:nvPr>
            <p:ph type="dt" sz="half" idx="10"/>
          </p:nvPr>
        </p:nvSpPr>
        <p:spPr/>
        <p:txBody>
          <a:bodyPr/>
          <a:lstStyle/>
          <a:p>
            <a:r>
              <a:rPr lang="en-US" smtClean="0"/>
              <a:t>Chapter Twenty-Four</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82AF4C71-634F-0C4D-82D9-09EF1CC3BBB1}" type="slidenum">
              <a:rPr lang="en-US"/>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1868" name="Rectangle 1036"/>
          <p:cNvSpPr>
            <a:spLocks noGrp="1" noChangeArrowheads="1"/>
          </p:cNvSpPr>
          <p:nvPr>
            <p:ph type="title"/>
          </p:nvPr>
        </p:nvSpPr>
        <p:spPr/>
        <p:txBody>
          <a:bodyPr/>
          <a:lstStyle/>
          <a:p>
            <a:r>
              <a:rPr lang="en-US"/>
              <a:t>Babylonian Numbers</a:t>
            </a:r>
          </a:p>
        </p:txBody>
      </p:sp>
      <p:sp>
        <p:nvSpPr>
          <p:cNvPr id="761869" name="Rectangle 1037"/>
          <p:cNvSpPr>
            <a:spLocks noGrp="1" noChangeArrowheads="1"/>
          </p:cNvSpPr>
          <p:nvPr>
            <p:ph idx="1"/>
          </p:nvPr>
        </p:nvSpPr>
        <p:spPr/>
        <p:txBody>
          <a:bodyPr/>
          <a:lstStyle/>
          <a:p>
            <a:r>
              <a:rPr lang="en-US"/>
              <a:t>The two Babylonian digits for “1” and “10”, written together, signify a number base 60</a:t>
            </a:r>
          </a:p>
          <a:p>
            <a:r>
              <a:rPr lang="en-US"/>
              <a:t>The exponent is not given; the reader must figure it out from the context</a:t>
            </a:r>
          </a:p>
        </p:txBody>
      </p:sp>
      <p:sp>
        <p:nvSpPr>
          <p:cNvPr id="11" name="Date Placeholder 3"/>
          <p:cNvSpPr>
            <a:spLocks noGrp="1"/>
          </p:cNvSpPr>
          <p:nvPr>
            <p:ph type="dt" sz="half" idx="10"/>
          </p:nvPr>
        </p:nvSpPr>
        <p:spPr/>
        <p:txBody>
          <a:bodyPr/>
          <a:lstStyle/>
          <a:p>
            <a:r>
              <a:rPr lang="en-US" smtClean="0"/>
              <a:t>Chapter Twenty-Four</a:t>
            </a:r>
            <a:endParaRPr lang="en-US"/>
          </a:p>
        </p:txBody>
      </p:sp>
      <p:sp>
        <p:nvSpPr>
          <p:cNvPr id="12" name="Footer Placeholder 4"/>
          <p:cNvSpPr>
            <a:spLocks noGrp="1"/>
          </p:cNvSpPr>
          <p:nvPr>
            <p:ph type="ftr" sz="quarter" idx="11"/>
          </p:nvPr>
        </p:nvSpPr>
        <p:spPr/>
        <p:txBody>
          <a:bodyPr/>
          <a:lstStyle/>
          <a:p>
            <a:r>
              <a:rPr lang="en-US" smtClean="0"/>
              <a:t>Modern Programming Languages, 2nd ed.</a:t>
            </a:r>
            <a:endParaRPr lang="en-US"/>
          </a:p>
        </p:txBody>
      </p:sp>
      <p:sp>
        <p:nvSpPr>
          <p:cNvPr id="13" name="Slide Number Placeholder 5"/>
          <p:cNvSpPr>
            <a:spLocks noGrp="1"/>
          </p:cNvSpPr>
          <p:nvPr>
            <p:ph type="sldNum" sz="quarter" idx="12"/>
          </p:nvPr>
        </p:nvSpPr>
        <p:spPr/>
        <p:txBody>
          <a:bodyPr/>
          <a:lstStyle/>
          <a:p>
            <a:fld id="{A8E9DB2A-6954-204F-B14E-4BF26A49EC7C}" type="slidenum">
              <a:rPr lang="en-US"/>
              <a:pPr/>
              <a:t>4</a:t>
            </a:fld>
            <a:endParaRPr lang="en-US"/>
          </a:p>
        </p:txBody>
      </p:sp>
      <p:sp>
        <p:nvSpPr>
          <p:cNvPr id="761861" name="Rectangle 1029"/>
          <p:cNvSpPr>
            <a:spLocks noChangeArrowheads="1"/>
          </p:cNvSpPr>
          <p:nvPr/>
        </p:nvSpPr>
        <p:spPr bwMode="auto">
          <a:xfrm>
            <a:off x="3900488" y="3328988"/>
            <a:ext cx="9144000" cy="0"/>
          </a:xfrm>
          <a:prstGeom prst="rect">
            <a:avLst/>
          </a:prstGeom>
          <a:noFill/>
          <a:ln w="9525">
            <a:noFill/>
            <a:miter lim="800000"/>
            <a:headEnd/>
            <a:tailEnd/>
          </a:ln>
          <a:effectLst/>
        </p:spPr>
        <p:txBody>
          <a:bodyPr>
            <a:prstTxWarp prst="textNoShape">
              <a:avLst/>
            </a:prstTxWarp>
            <a:spAutoFit/>
          </a:bodyPr>
          <a:lstStyle/>
          <a:p>
            <a:endParaRPr lang="en-US"/>
          </a:p>
        </p:txBody>
      </p:sp>
      <p:graphicFrame>
        <p:nvGraphicFramePr>
          <p:cNvPr id="761860" name="Object 1028"/>
          <p:cNvGraphicFramePr>
            <a:graphicFrameLocks noChangeAspect="1"/>
          </p:cNvGraphicFramePr>
          <p:nvPr/>
        </p:nvGraphicFramePr>
        <p:xfrm>
          <a:off x="4370388" y="4191000"/>
          <a:ext cx="2751137" cy="409575"/>
        </p:xfrm>
        <a:graphic>
          <a:graphicData uri="http://schemas.openxmlformats.org/presentationml/2006/ole">
            <p:oleObj spid="_x0000_s761860" r:id="rId3" imgW="1346200" imgH="203200" progId="Equation.3">
              <p:embed/>
            </p:oleObj>
          </a:graphicData>
        </a:graphic>
      </p:graphicFrame>
      <p:sp>
        <p:nvSpPr>
          <p:cNvPr id="761863" name="Rectangle 1031"/>
          <p:cNvSpPr>
            <a:spLocks noChangeArrowheads="1"/>
          </p:cNvSpPr>
          <p:nvPr/>
        </p:nvSpPr>
        <p:spPr bwMode="auto">
          <a:xfrm>
            <a:off x="3852863" y="3314700"/>
            <a:ext cx="9144000" cy="0"/>
          </a:xfrm>
          <a:prstGeom prst="rect">
            <a:avLst/>
          </a:prstGeom>
          <a:noFill/>
          <a:ln w="9525">
            <a:noFill/>
            <a:miter lim="800000"/>
            <a:headEnd/>
            <a:tailEnd/>
          </a:ln>
          <a:effectLst/>
        </p:spPr>
        <p:txBody>
          <a:bodyPr>
            <a:prstTxWarp prst="textNoShape">
              <a:avLst/>
            </a:prstTxWarp>
            <a:spAutoFit/>
          </a:bodyPr>
          <a:lstStyle/>
          <a:p>
            <a:endParaRPr lang="en-US"/>
          </a:p>
        </p:txBody>
      </p:sp>
      <p:graphicFrame>
        <p:nvGraphicFramePr>
          <p:cNvPr id="761862" name="Object 1030"/>
          <p:cNvGraphicFramePr>
            <a:graphicFrameLocks noChangeAspect="1"/>
          </p:cNvGraphicFramePr>
          <p:nvPr/>
        </p:nvGraphicFramePr>
        <p:xfrm>
          <a:off x="4370388" y="4724400"/>
          <a:ext cx="2868612" cy="457200"/>
        </p:xfrm>
        <a:graphic>
          <a:graphicData uri="http://schemas.openxmlformats.org/presentationml/2006/ole">
            <p:oleObj spid="_x0000_s761862" r:id="rId4" imgW="1435100" imgH="228600" progId="Equation.3">
              <p:embed/>
            </p:oleObj>
          </a:graphicData>
        </a:graphic>
      </p:graphicFrame>
      <p:sp>
        <p:nvSpPr>
          <p:cNvPr id="761865" name="Rectangle 1033"/>
          <p:cNvSpPr>
            <a:spLocks noChangeArrowheads="1"/>
          </p:cNvSpPr>
          <p:nvPr/>
        </p:nvSpPr>
        <p:spPr bwMode="auto">
          <a:xfrm>
            <a:off x="4019550" y="3328988"/>
            <a:ext cx="9144000" cy="0"/>
          </a:xfrm>
          <a:prstGeom prst="rect">
            <a:avLst/>
          </a:prstGeom>
          <a:noFill/>
          <a:ln w="9525">
            <a:noFill/>
            <a:miter lim="800000"/>
            <a:headEnd/>
            <a:tailEnd/>
          </a:ln>
          <a:effectLst/>
        </p:spPr>
        <p:txBody>
          <a:bodyPr>
            <a:prstTxWarp prst="textNoShape">
              <a:avLst/>
            </a:prstTxWarp>
            <a:spAutoFit/>
          </a:bodyPr>
          <a:lstStyle/>
          <a:p>
            <a:endParaRPr lang="en-US"/>
          </a:p>
        </p:txBody>
      </p:sp>
      <p:graphicFrame>
        <p:nvGraphicFramePr>
          <p:cNvPr id="761864" name="Object 1032"/>
          <p:cNvGraphicFramePr>
            <a:graphicFrameLocks noChangeAspect="1"/>
          </p:cNvGraphicFramePr>
          <p:nvPr/>
        </p:nvGraphicFramePr>
        <p:xfrm>
          <a:off x="4370388" y="5334000"/>
          <a:ext cx="2209800" cy="406400"/>
        </p:xfrm>
        <a:graphic>
          <a:graphicData uri="http://schemas.openxmlformats.org/presentationml/2006/ole">
            <p:oleObj spid="_x0000_s761864" r:id="rId5" imgW="1104900" imgH="203200" progId="Equation.3">
              <p:embed/>
            </p:oleObj>
          </a:graphicData>
        </a:graphic>
      </p:graphicFrame>
      <p:sp>
        <p:nvSpPr>
          <p:cNvPr id="761870" name="Text Box 1038"/>
          <p:cNvSpPr txBox="1">
            <a:spLocks noChangeArrowheads="1"/>
          </p:cNvSpPr>
          <p:nvPr/>
        </p:nvSpPr>
        <p:spPr bwMode="auto">
          <a:xfrm>
            <a:off x="2160588" y="4724400"/>
            <a:ext cx="266700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1,10   = </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9506" name="Rectangle 2"/>
          <p:cNvSpPr>
            <a:spLocks noGrp="1" noChangeArrowheads="1"/>
          </p:cNvSpPr>
          <p:nvPr>
            <p:ph idx="1"/>
          </p:nvPr>
        </p:nvSpPr>
        <p:spPr>
          <a:xfrm>
            <a:off x="762000" y="381000"/>
            <a:ext cx="8001000" cy="5943600"/>
          </a:xfrm>
        </p:spPr>
        <p:txBody>
          <a:bodyPr/>
          <a:lstStyle/>
          <a:p>
            <a:pPr>
              <a:lnSpc>
                <a:spcPct val="90000"/>
              </a:lnSpc>
            </a:pPr>
            <a:r>
              <a:rPr lang="en-US" sz="2800">
                <a:solidFill>
                  <a:schemeClr val="bg2"/>
                </a:solidFill>
              </a:rPr>
              <a:t>Prehistory of programming languages</a:t>
            </a:r>
          </a:p>
          <a:p>
            <a:pPr lvl="1">
              <a:lnSpc>
                <a:spcPct val="90000"/>
              </a:lnSpc>
            </a:pPr>
            <a:r>
              <a:rPr lang="en-US" sz="2400">
                <a:solidFill>
                  <a:schemeClr val="bg2"/>
                </a:solidFill>
              </a:rPr>
              <a:t>The story of the programmers of Babylon</a:t>
            </a:r>
          </a:p>
          <a:p>
            <a:pPr lvl="1">
              <a:lnSpc>
                <a:spcPct val="90000"/>
              </a:lnSpc>
            </a:pPr>
            <a:r>
              <a:rPr lang="en-US" sz="2400">
                <a:solidFill>
                  <a:schemeClr val="bg2"/>
                </a:solidFill>
                <a:ea typeface="Times New Roman" pitchFamily="-112" charset="0"/>
                <a:cs typeface="Times New Roman" pitchFamily="-112" charset="0"/>
              </a:rPr>
              <a:t>The story of Mohammed Al-Khorezmi</a:t>
            </a:r>
          </a:p>
          <a:p>
            <a:pPr lvl="1">
              <a:lnSpc>
                <a:spcPct val="90000"/>
              </a:lnSpc>
            </a:pPr>
            <a:r>
              <a:rPr lang="en-US" sz="2400">
                <a:solidFill>
                  <a:schemeClr val="bg2"/>
                </a:solidFill>
                <a:ea typeface="Times New Roman" pitchFamily="-112" charset="0"/>
                <a:cs typeface="Times New Roman" pitchFamily="-112" charset="0"/>
              </a:rPr>
              <a:t>The story of Augusta Ada, Countess of Lovelace</a:t>
            </a:r>
          </a:p>
          <a:p>
            <a:pPr>
              <a:lnSpc>
                <a:spcPct val="90000"/>
              </a:lnSpc>
            </a:pPr>
            <a:r>
              <a:rPr lang="en-US" sz="2800"/>
              <a:t>Early programming languages</a:t>
            </a:r>
          </a:p>
          <a:p>
            <a:pPr lvl="1">
              <a:lnSpc>
                <a:spcPct val="90000"/>
              </a:lnSpc>
            </a:pPr>
            <a:r>
              <a:rPr lang="en-US" sz="2400">
                <a:solidFill>
                  <a:schemeClr val="bg2"/>
                </a:solidFill>
              </a:rPr>
              <a:t>The story of the Plankalkül</a:t>
            </a:r>
          </a:p>
          <a:p>
            <a:pPr lvl="1">
              <a:lnSpc>
                <a:spcPct val="90000"/>
              </a:lnSpc>
            </a:pPr>
            <a:r>
              <a:rPr lang="en-US" sz="2400">
                <a:solidFill>
                  <a:schemeClr val="bg2"/>
                </a:solidFill>
              </a:rPr>
              <a:t>The story of Fortran</a:t>
            </a:r>
          </a:p>
          <a:p>
            <a:pPr lvl="1">
              <a:lnSpc>
                <a:spcPct val="90000"/>
              </a:lnSpc>
            </a:pPr>
            <a:r>
              <a:rPr lang="en-US" sz="2400">
                <a:solidFill>
                  <a:schemeClr val="bg2"/>
                </a:solidFill>
              </a:rPr>
              <a:t>The story of Lisp</a:t>
            </a:r>
          </a:p>
          <a:p>
            <a:pPr lvl="1">
              <a:lnSpc>
                <a:spcPct val="90000"/>
              </a:lnSpc>
            </a:pPr>
            <a:r>
              <a:rPr lang="en-US" sz="2400"/>
              <a:t>The story of Algol</a:t>
            </a:r>
          </a:p>
          <a:p>
            <a:pPr lvl="1">
              <a:lnSpc>
                <a:spcPct val="90000"/>
              </a:lnSpc>
            </a:pPr>
            <a:r>
              <a:rPr lang="en-US" sz="2400">
                <a:solidFill>
                  <a:schemeClr val="bg2"/>
                </a:solidFill>
              </a:rPr>
              <a:t>The story of Smalltalk</a:t>
            </a:r>
          </a:p>
          <a:p>
            <a:pPr>
              <a:lnSpc>
                <a:spcPct val="90000"/>
              </a:lnSpc>
            </a:pPr>
            <a:r>
              <a:rPr lang="en-US" sz="2800">
                <a:solidFill>
                  <a:schemeClr val="bg2"/>
                </a:solidFill>
              </a:rPr>
              <a:t>Our languages</a:t>
            </a:r>
          </a:p>
          <a:p>
            <a:pPr lvl="1">
              <a:lnSpc>
                <a:spcPct val="90000"/>
              </a:lnSpc>
            </a:pPr>
            <a:r>
              <a:rPr lang="en-US" sz="2400">
                <a:solidFill>
                  <a:schemeClr val="bg2"/>
                </a:solidFill>
              </a:rPr>
              <a:t>The story of Prolog</a:t>
            </a:r>
          </a:p>
          <a:p>
            <a:pPr lvl="1">
              <a:lnSpc>
                <a:spcPct val="90000"/>
              </a:lnSpc>
            </a:pPr>
            <a:r>
              <a:rPr lang="en-US" sz="2400">
                <a:solidFill>
                  <a:schemeClr val="bg2"/>
                </a:solidFill>
              </a:rPr>
              <a:t>The story of ML</a:t>
            </a:r>
          </a:p>
          <a:p>
            <a:pPr lvl="1">
              <a:lnSpc>
                <a:spcPct val="90000"/>
              </a:lnSpc>
            </a:pPr>
            <a:r>
              <a:rPr lang="en-US" sz="2400">
                <a:solidFill>
                  <a:schemeClr val="bg2"/>
                </a:solidFill>
              </a:rPr>
              <a:t>The story of Java</a:t>
            </a:r>
          </a:p>
        </p:txBody>
      </p:sp>
      <p:sp>
        <p:nvSpPr>
          <p:cNvPr id="3" name="Date Placeholder 3"/>
          <p:cNvSpPr>
            <a:spLocks noGrp="1"/>
          </p:cNvSpPr>
          <p:nvPr>
            <p:ph type="dt" sz="half" idx="10"/>
          </p:nvPr>
        </p:nvSpPr>
        <p:spPr/>
        <p:txBody>
          <a:bodyPr/>
          <a:lstStyle/>
          <a:p>
            <a:r>
              <a:rPr lang="en-US" smtClean="0"/>
              <a:t>Chapter Twenty-Four</a:t>
            </a:r>
            <a:endParaRPr lang="en-US"/>
          </a:p>
        </p:txBody>
      </p:sp>
      <p:sp>
        <p:nvSpPr>
          <p:cNvPr id="4" name="Footer Placeholder 4"/>
          <p:cNvSpPr>
            <a:spLocks noGrp="1"/>
          </p:cNvSpPr>
          <p:nvPr>
            <p:ph type="ftr" sz="quarter" idx="11"/>
          </p:nvPr>
        </p:nvSpPr>
        <p:spPr/>
        <p:txBody>
          <a:bodyPr/>
          <a:lstStyle/>
          <a:p>
            <a:r>
              <a:rPr lang="en-US" smtClean="0"/>
              <a:t>Modern Programming Languages, 2nd ed.</a:t>
            </a:r>
            <a:endParaRPr lang="en-US"/>
          </a:p>
        </p:txBody>
      </p:sp>
      <p:sp>
        <p:nvSpPr>
          <p:cNvPr id="5" name="Slide Number Placeholder 5"/>
          <p:cNvSpPr>
            <a:spLocks noGrp="1"/>
          </p:cNvSpPr>
          <p:nvPr>
            <p:ph type="sldNum" sz="quarter" idx="12"/>
          </p:nvPr>
        </p:nvSpPr>
        <p:spPr/>
        <p:txBody>
          <a:bodyPr/>
          <a:lstStyle/>
          <a:p>
            <a:fld id="{1E3A9932-A417-8F4F-BB41-95EA1F20CF29}" type="slidenum">
              <a:rPr lang="en-US"/>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p:txBody>
          <a:bodyPr/>
          <a:lstStyle/>
          <a:p>
            <a:r>
              <a:rPr lang="en-US"/>
              <a:t>Algol</a:t>
            </a:r>
          </a:p>
        </p:txBody>
      </p:sp>
      <p:sp>
        <p:nvSpPr>
          <p:cNvPr id="737283" name="Rectangle 3"/>
          <p:cNvSpPr>
            <a:spLocks noGrp="1" noChangeArrowheads="1"/>
          </p:cNvSpPr>
          <p:nvPr>
            <p:ph idx="1"/>
          </p:nvPr>
        </p:nvSpPr>
        <p:spPr>
          <a:xfrm>
            <a:off x="838200" y="1447800"/>
            <a:ext cx="7772400" cy="4724400"/>
          </a:xfrm>
        </p:spPr>
        <p:txBody>
          <a:bodyPr/>
          <a:lstStyle/>
          <a:p>
            <a:pPr>
              <a:lnSpc>
                <a:spcPct val="90000"/>
              </a:lnSpc>
            </a:pPr>
            <a:r>
              <a:rPr lang="en-US" sz="2800"/>
              <a:t>In 1957, languages were proliferating</a:t>
            </a:r>
          </a:p>
          <a:p>
            <a:pPr lvl="1">
              <a:lnSpc>
                <a:spcPct val="90000"/>
              </a:lnSpc>
            </a:pPr>
            <a:r>
              <a:rPr lang="en-US" sz="2400"/>
              <a:t>In the US, computer manufacturers were developing platform-specific languages like IBM’s Fortran</a:t>
            </a:r>
          </a:p>
          <a:p>
            <a:pPr lvl="1">
              <a:lnSpc>
                <a:spcPct val="90000"/>
              </a:lnSpc>
            </a:pPr>
            <a:r>
              <a:rPr lang="en-US" sz="2400"/>
              <a:t>In Europe, a number of languages had been designed by different research groups: Plankalk</a:t>
            </a:r>
            <a:r>
              <a:rPr lang="en-US" sz="2400">
                <a:ea typeface="Times New Roman" pitchFamily="-112" charset="0"/>
                <a:cs typeface="Times New Roman" pitchFamily="-112" charset="0"/>
              </a:rPr>
              <a:t>ü</a:t>
            </a:r>
            <a:r>
              <a:rPr lang="en-US" sz="2400"/>
              <a:t>l and others</a:t>
            </a:r>
          </a:p>
          <a:p>
            <a:pPr>
              <a:lnSpc>
                <a:spcPct val="90000"/>
              </a:lnSpc>
            </a:pPr>
            <a:r>
              <a:rPr lang="en-US" sz="2800"/>
              <a:t>Algol was intended to stop this proliferation</a:t>
            </a:r>
          </a:p>
          <a:p>
            <a:pPr lvl="1">
              <a:lnSpc>
                <a:spcPct val="90000"/>
              </a:lnSpc>
            </a:pPr>
            <a:r>
              <a:rPr lang="en-US" sz="2400"/>
              <a:t>It would be the one universal, international, machine-independent language for expressing scientific algorithms</a:t>
            </a:r>
          </a:p>
          <a:p>
            <a:pPr>
              <a:lnSpc>
                <a:spcPct val="90000"/>
              </a:lnSpc>
            </a:pPr>
            <a:r>
              <a:rPr lang="en-US" sz="2800"/>
              <a:t>In 1958, an international committee (!) was formed to come up with the design</a:t>
            </a:r>
          </a:p>
        </p:txBody>
      </p:sp>
      <p:sp>
        <p:nvSpPr>
          <p:cNvPr id="4" name="Date Placeholder 3"/>
          <p:cNvSpPr>
            <a:spLocks noGrp="1"/>
          </p:cNvSpPr>
          <p:nvPr>
            <p:ph type="dt" sz="half" idx="10"/>
          </p:nvPr>
        </p:nvSpPr>
        <p:spPr/>
        <p:txBody>
          <a:bodyPr/>
          <a:lstStyle/>
          <a:p>
            <a:r>
              <a:rPr lang="en-US" smtClean="0"/>
              <a:t>Chapter Twenty-Four</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28F90CED-E512-2741-AD33-10F81FECC36A}" type="slidenum">
              <a:rPr lang="en-US"/>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90530" name="Rectangle 2"/>
          <p:cNvSpPr>
            <a:spLocks noGrp="1" noChangeArrowheads="1"/>
          </p:cNvSpPr>
          <p:nvPr>
            <p:ph type="title"/>
          </p:nvPr>
        </p:nvSpPr>
        <p:spPr/>
        <p:txBody>
          <a:bodyPr/>
          <a:lstStyle/>
          <a:p>
            <a:r>
              <a:rPr lang="en-US"/>
              <a:t>The Algols</a:t>
            </a:r>
          </a:p>
        </p:txBody>
      </p:sp>
      <p:sp>
        <p:nvSpPr>
          <p:cNvPr id="790531" name="Rectangle 3"/>
          <p:cNvSpPr>
            <a:spLocks noGrp="1" noChangeArrowheads="1"/>
          </p:cNvSpPr>
          <p:nvPr>
            <p:ph idx="1"/>
          </p:nvPr>
        </p:nvSpPr>
        <p:spPr/>
        <p:txBody>
          <a:bodyPr/>
          <a:lstStyle/>
          <a:p>
            <a:r>
              <a:rPr lang="en-US"/>
              <a:t>Eventually, three major designs: Algol 58, Algol 60, and Algol 68</a:t>
            </a:r>
          </a:p>
          <a:p>
            <a:r>
              <a:rPr lang="en-US"/>
              <a:t>Developed by increasingly large (!) international committees</a:t>
            </a:r>
          </a:p>
        </p:txBody>
      </p:sp>
      <p:sp>
        <p:nvSpPr>
          <p:cNvPr id="4" name="Date Placeholder 3"/>
          <p:cNvSpPr>
            <a:spLocks noGrp="1"/>
          </p:cNvSpPr>
          <p:nvPr>
            <p:ph type="dt" sz="half" idx="10"/>
          </p:nvPr>
        </p:nvSpPr>
        <p:spPr/>
        <p:txBody>
          <a:bodyPr/>
          <a:lstStyle/>
          <a:p>
            <a:r>
              <a:rPr lang="en-US" smtClean="0"/>
              <a:t>Chapter Twenty-Four</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A4EE9C38-6313-6C43-808D-BEDE0561D208}" type="slidenum">
              <a:rPr lang="en-US"/>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91554" name="Rectangle 2"/>
          <p:cNvSpPr>
            <a:spLocks noGrp="1" noChangeArrowheads="1"/>
          </p:cNvSpPr>
          <p:nvPr>
            <p:ph type="title"/>
          </p:nvPr>
        </p:nvSpPr>
        <p:spPr/>
        <p:txBody>
          <a:bodyPr/>
          <a:lstStyle/>
          <a:p>
            <a:r>
              <a:rPr lang="en-US"/>
              <a:t>The Good News</a:t>
            </a:r>
          </a:p>
        </p:txBody>
      </p:sp>
      <p:sp>
        <p:nvSpPr>
          <p:cNvPr id="791555" name="Rectangle 3"/>
          <p:cNvSpPr>
            <a:spLocks noGrp="1" noChangeArrowheads="1"/>
          </p:cNvSpPr>
          <p:nvPr>
            <p:ph idx="1"/>
          </p:nvPr>
        </p:nvSpPr>
        <p:spPr>
          <a:xfrm>
            <a:off x="838200" y="1447800"/>
            <a:ext cx="7772400" cy="4648200"/>
          </a:xfrm>
        </p:spPr>
        <p:txBody>
          <a:bodyPr/>
          <a:lstStyle/>
          <a:p>
            <a:pPr>
              <a:lnSpc>
                <a:spcPct val="90000"/>
              </a:lnSpc>
            </a:pPr>
            <a:r>
              <a:rPr lang="en-US" sz="2800"/>
              <a:t>Virtually all languages after 1958 used ideas pioneered by the Algol designs:</a:t>
            </a:r>
          </a:p>
          <a:p>
            <a:pPr lvl="2">
              <a:lnSpc>
                <a:spcPct val="90000"/>
              </a:lnSpc>
            </a:pPr>
            <a:r>
              <a:rPr lang="en-US" sz="2000"/>
              <a:t>Compound statements: </a:t>
            </a:r>
            <a:r>
              <a:rPr lang="en-US" sz="2000" b="1">
                <a:latin typeface="Courier New" pitchFamily="-112" charset="0"/>
              </a:rPr>
              <a:t>begin</a:t>
            </a:r>
            <a:r>
              <a:rPr lang="en-US" sz="2000"/>
              <a:t> </a:t>
            </a:r>
            <a:r>
              <a:rPr lang="en-US" sz="2000" i="1"/>
              <a:t>statements</a:t>
            </a:r>
            <a:r>
              <a:rPr lang="en-US" sz="2000"/>
              <a:t> </a:t>
            </a:r>
            <a:r>
              <a:rPr lang="en-US" sz="2000" b="1">
                <a:latin typeface="Courier New" pitchFamily="-112" charset="0"/>
              </a:rPr>
              <a:t>end</a:t>
            </a:r>
          </a:p>
          <a:p>
            <a:pPr lvl="2">
              <a:lnSpc>
                <a:spcPct val="90000"/>
              </a:lnSpc>
            </a:pPr>
            <a:r>
              <a:rPr lang="en-US" sz="2000"/>
              <a:t>Free-format lexical structure</a:t>
            </a:r>
          </a:p>
          <a:p>
            <a:pPr lvl="2">
              <a:lnSpc>
                <a:spcPct val="90000"/>
              </a:lnSpc>
            </a:pPr>
            <a:r>
              <a:rPr lang="en-US" sz="2000"/>
              <a:t>BNF definition of syntax</a:t>
            </a:r>
          </a:p>
          <a:p>
            <a:pPr lvl="2">
              <a:lnSpc>
                <a:spcPct val="90000"/>
              </a:lnSpc>
            </a:pPr>
            <a:r>
              <a:rPr lang="en-US" sz="2000"/>
              <a:t>Local variables with block scope</a:t>
            </a:r>
          </a:p>
          <a:p>
            <a:pPr lvl="2">
              <a:lnSpc>
                <a:spcPct val="90000"/>
              </a:lnSpc>
            </a:pPr>
            <a:r>
              <a:rPr lang="en-US" sz="2000"/>
              <a:t>Static typing with explicit type declarations</a:t>
            </a:r>
          </a:p>
          <a:p>
            <a:pPr lvl="2">
              <a:lnSpc>
                <a:spcPct val="90000"/>
              </a:lnSpc>
            </a:pPr>
            <a:r>
              <a:rPr lang="en-US" sz="2000"/>
              <a:t>Nested if-then-else</a:t>
            </a:r>
          </a:p>
          <a:p>
            <a:pPr lvl="2">
              <a:lnSpc>
                <a:spcPct val="90000"/>
              </a:lnSpc>
            </a:pPr>
            <a:r>
              <a:rPr lang="en-US" sz="2000"/>
              <a:t>Call by value (and call by name)</a:t>
            </a:r>
          </a:p>
          <a:p>
            <a:pPr lvl="2">
              <a:lnSpc>
                <a:spcPct val="90000"/>
              </a:lnSpc>
            </a:pPr>
            <a:r>
              <a:rPr lang="en-US" sz="2000"/>
              <a:t>Recursive subroutines and conditional expressions (ex Lisp)</a:t>
            </a:r>
          </a:p>
          <a:p>
            <a:pPr lvl="2">
              <a:lnSpc>
                <a:spcPct val="90000"/>
              </a:lnSpc>
            </a:pPr>
            <a:r>
              <a:rPr lang="en-US" sz="2000"/>
              <a:t>Dynamic arrays</a:t>
            </a:r>
          </a:p>
          <a:p>
            <a:pPr lvl="2">
              <a:lnSpc>
                <a:spcPct val="90000"/>
              </a:lnSpc>
            </a:pPr>
            <a:r>
              <a:rPr lang="en-US" sz="2000"/>
              <a:t>First-class procedures</a:t>
            </a:r>
          </a:p>
          <a:p>
            <a:pPr lvl="2">
              <a:lnSpc>
                <a:spcPct val="90000"/>
              </a:lnSpc>
            </a:pPr>
            <a:r>
              <a:rPr lang="en-US" sz="2000"/>
              <a:t>User-defined operators</a:t>
            </a:r>
          </a:p>
        </p:txBody>
      </p:sp>
      <p:sp>
        <p:nvSpPr>
          <p:cNvPr id="4" name="Date Placeholder 3"/>
          <p:cNvSpPr>
            <a:spLocks noGrp="1"/>
          </p:cNvSpPr>
          <p:nvPr>
            <p:ph type="dt" sz="half" idx="10"/>
          </p:nvPr>
        </p:nvSpPr>
        <p:spPr/>
        <p:txBody>
          <a:bodyPr/>
          <a:lstStyle/>
          <a:p>
            <a:r>
              <a:rPr lang="en-US" smtClean="0"/>
              <a:t>Chapter Twenty-Four</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B27AEFC6-5ADD-554F-84B3-623E13C4B66D}" type="slidenum">
              <a:rPr lang="en-US"/>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92578" name="Rectangle 2"/>
          <p:cNvSpPr>
            <a:spLocks noGrp="1" noChangeArrowheads="1"/>
          </p:cNvSpPr>
          <p:nvPr>
            <p:ph type="title"/>
          </p:nvPr>
        </p:nvSpPr>
        <p:spPr/>
        <p:txBody>
          <a:bodyPr/>
          <a:lstStyle/>
          <a:p>
            <a:r>
              <a:rPr lang="en-US"/>
              <a:t>Issue: Phrase-Level Control</a:t>
            </a:r>
          </a:p>
        </p:txBody>
      </p:sp>
      <p:sp>
        <p:nvSpPr>
          <p:cNvPr id="792579" name="Rectangle 3"/>
          <p:cNvSpPr>
            <a:spLocks noGrp="1" noChangeArrowheads="1"/>
          </p:cNvSpPr>
          <p:nvPr>
            <p:ph idx="1"/>
          </p:nvPr>
        </p:nvSpPr>
        <p:spPr/>
        <p:txBody>
          <a:bodyPr/>
          <a:lstStyle/>
          <a:p>
            <a:pPr>
              <a:lnSpc>
                <a:spcPct val="90000"/>
              </a:lnSpc>
            </a:pPr>
            <a:r>
              <a:rPr lang="en-US" sz="2800"/>
              <a:t>Early languages used label-oriented control:</a:t>
            </a:r>
            <a:br>
              <a:rPr lang="en-US" sz="2800"/>
            </a:br>
            <a:r>
              <a:rPr lang="en-US" sz="2800"/>
              <a:t/>
            </a:r>
            <a:br>
              <a:rPr lang="en-US" sz="2800"/>
            </a:br>
            <a:endParaRPr lang="en-US" sz="2800"/>
          </a:p>
          <a:p>
            <a:pPr>
              <a:lnSpc>
                <a:spcPct val="90000"/>
              </a:lnSpc>
            </a:pPr>
            <a:r>
              <a:rPr lang="en-US" sz="2800"/>
              <a:t>Algol languages had good phrase-level control, like the </a:t>
            </a:r>
            <a:r>
              <a:rPr lang="en-US" sz="2800" b="1">
                <a:latin typeface="Courier New" pitchFamily="-112" charset="0"/>
              </a:rPr>
              <a:t>if</a:t>
            </a:r>
            <a:r>
              <a:rPr lang="en-US" sz="2800"/>
              <a:t> and </a:t>
            </a:r>
            <a:r>
              <a:rPr lang="en-US" sz="2800" b="1">
                <a:latin typeface="Courier New" pitchFamily="-112" charset="0"/>
              </a:rPr>
              <a:t>while</a:t>
            </a:r>
            <a:r>
              <a:rPr lang="en-US" sz="2800"/>
              <a:t> we saw in Java, plus </a:t>
            </a:r>
            <a:r>
              <a:rPr lang="en-US" sz="2800" b="1">
                <a:latin typeface="Courier New" pitchFamily="-112" charset="0"/>
              </a:rPr>
              <a:t>switch</a:t>
            </a:r>
            <a:r>
              <a:rPr lang="en-US" sz="2800"/>
              <a:t>, </a:t>
            </a:r>
            <a:r>
              <a:rPr lang="en-US" sz="2800" b="1">
                <a:latin typeface="Courier New" pitchFamily="-112" charset="0"/>
              </a:rPr>
              <a:t>for</a:t>
            </a:r>
            <a:r>
              <a:rPr lang="en-US" sz="2800"/>
              <a:t>, </a:t>
            </a:r>
            <a:r>
              <a:rPr lang="en-US" sz="2800" b="1">
                <a:latin typeface="Courier New" pitchFamily="-112" charset="0"/>
              </a:rPr>
              <a:t>until</a:t>
            </a:r>
            <a:r>
              <a:rPr lang="en-US" sz="2800"/>
              <a:t>, etc.</a:t>
            </a:r>
          </a:p>
          <a:p>
            <a:pPr>
              <a:lnSpc>
                <a:spcPct val="90000"/>
              </a:lnSpc>
            </a:pPr>
            <a:r>
              <a:rPr lang="en-US" sz="2800"/>
              <a:t>A debate about the relative merits began to heat up </a:t>
            </a:r>
          </a:p>
          <a:p>
            <a:pPr>
              <a:lnSpc>
                <a:spcPct val="90000"/>
              </a:lnSpc>
            </a:pPr>
            <a:r>
              <a:rPr lang="en-US" sz="2800"/>
              <a:t>Edsgar Dijkstra’s famous letter in 1968, “Go to statement considered harmful,” proposed eliminating label-oriented control completely</a:t>
            </a:r>
          </a:p>
        </p:txBody>
      </p:sp>
      <p:sp>
        <p:nvSpPr>
          <p:cNvPr id="5" name="Date Placeholder 3"/>
          <p:cNvSpPr>
            <a:spLocks noGrp="1"/>
          </p:cNvSpPr>
          <p:nvPr>
            <p:ph type="dt" sz="half" idx="10"/>
          </p:nvPr>
        </p:nvSpPr>
        <p:spPr/>
        <p:txBody>
          <a:bodyPr/>
          <a:lstStyle/>
          <a:p>
            <a:r>
              <a:rPr lang="en-US" smtClean="0"/>
              <a:t>Chapter Twenty-Four</a:t>
            </a:r>
            <a:endParaRPr lang="en-US"/>
          </a:p>
        </p:txBody>
      </p:sp>
      <p:sp>
        <p:nvSpPr>
          <p:cNvPr id="6" name="Footer Placeholder 4"/>
          <p:cNvSpPr>
            <a:spLocks noGrp="1"/>
          </p:cNvSpPr>
          <p:nvPr>
            <p:ph type="ftr" sz="quarter" idx="11"/>
          </p:nvPr>
        </p:nvSpPr>
        <p:spPr/>
        <p:txBody>
          <a:bodyPr/>
          <a:lstStyle/>
          <a:p>
            <a:r>
              <a:rPr lang="en-US" smtClean="0"/>
              <a:t>Modern Programming Languages, 2nd ed.</a:t>
            </a:r>
            <a:endParaRPr lang="en-US"/>
          </a:p>
        </p:txBody>
      </p:sp>
      <p:sp>
        <p:nvSpPr>
          <p:cNvPr id="7" name="Slide Number Placeholder 5"/>
          <p:cNvSpPr>
            <a:spLocks noGrp="1"/>
          </p:cNvSpPr>
          <p:nvPr>
            <p:ph type="sldNum" sz="quarter" idx="12"/>
          </p:nvPr>
        </p:nvSpPr>
        <p:spPr/>
        <p:txBody>
          <a:bodyPr/>
          <a:lstStyle/>
          <a:p>
            <a:fld id="{F2D7174B-7BF4-0240-AFA0-3D93E6291467}" type="slidenum">
              <a:rPr lang="en-US"/>
              <a:pPr/>
              <a:t>44</a:t>
            </a:fld>
            <a:endParaRPr lang="en-US"/>
          </a:p>
        </p:txBody>
      </p:sp>
      <p:sp>
        <p:nvSpPr>
          <p:cNvPr id="792580" name="Text Box 4"/>
          <p:cNvSpPr txBox="1">
            <a:spLocks noChangeArrowheads="1"/>
          </p:cNvSpPr>
          <p:nvPr/>
        </p:nvSpPr>
        <p:spPr bwMode="auto">
          <a:xfrm>
            <a:off x="2819400" y="2209800"/>
            <a:ext cx="3733800" cy="82232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a:latin typeface="Courier New" pitchFamily="-112" charset="0"/>
              </a:rPr>
              <a:t>GO TO 27</a:t>
            </a:r>
            <a:br>
              <a:rPr lang="en-US" b="1">
                <a:latin typeface="Courier New" pitchFamily="-112" charset="0"/>
              </a:rPr>
            </a:br>
            <a:r>
              <a:rPr lang="en-US" b="1">
                <a:latin typeface="Courier New" pitchFamily="-112" charset="0"/>
              </a:rPr>
              <a:t>IF (A-B) 5,6,7</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93602" name="Rectangle 2"/>
          <p:cNvSpPr>
            <a:spLocks noGrp="1" noChangeArrowheads="1"/>
          </p:cNvSpPr>
          <p:nvPr>
            <p:ph type="title"/>
          </p:nvPr>
        </p:nvSpPr>
        <p:spPr/>
        <p:txBody>
          <a:bodyPr/>
          <a:lstStyle/>
          <a:p>
            <a:r>
              <a:rPr lang="en-US"/>
              <a:t>Structured Programming</a:t>
            </a:r>
          </a:p>
        </p:txBody>
      </p:sp>
      <p:sp>
        <p:nvSpPr>
          <p:cNvPr id="793603" name="Rectangle 3"/>
          <p:cNvSpPr>
            <a:spLocks noGrp="1" noChangeArrowheads="1"/>
          </p:cNvSpPr>
          <p:nvPr>
            <p:ph idx="1"/>
          </p:nvPr>
        </p:nvSpPr>
        <p:spPr/>
        <p:txBody>
          <a:bodyPr/>
          <a:lstStyle/>
          <a:p>
            <a:pPr>
              <a:lnSpc>
                <a:spcPct val="90000"/>
              </a:lnSpc>
            </a:pPr>
            <a:r>
              <a:rPr lang="en-US" sz="2800"/>
              <a:t>Using phrase-level control instead of labels was called </a:t>
            </a:r>
            <a:r>
              <a:rPr lang="en-US" sz="2800" i="1"/>
              <a:t>structured programming</a:t>
            </a:r>
            <a:endParaRPr lang="en-US" sz="2800"/>
          </a:p>
          <a:p>
            <a:pPr>
              <a:lnSpc>
                <a:spcPct val="90000"/>
              </a:lnSpc>
            </a:pPr>
            <a:r>
              <a:rPr lang="en-US" sz="2800"/>
              <a:t>There was a long debate: many programmers found it difficult at first to do without labels</a:t>
            </a:r>
          </a:p>
          <a:p>
            <a:pPr>
              <a:lnSpc>
                <a:spcPct val="90000"/>
              </a:lnSpc>
            </a:pPr>
            <a:r>
              <a:rPr lang="en-US" sz="2800"/>
              <a:t>Now, the revolution is over:</a:t>
            </a:r>
          </a:p>
          <a:p>
            <a:pPr lvl="1">
              <a:lnSpc>
                <a:spcPct val="90000"/>
              </a:lnSpc>
            </a:pPr>
            <a:r>
              <a:rPr lang="en-US" sz="2400"/>
              <a:t>Some languages (like Java) eliminated </a:t>
            </a:r>
            <a:r>
              <a:rPr lang="en-US" sz="2400" b="1">
                <a:latin typeface="Courier New" pitchFamily="-112" charset="0"/>
              </a:rPr>
              <a:t>go to</a:t>
            </a:r>
          </a:p>
          <a:p>
            <a:pPr lvl="1">
              <a:lnSpc>
                <a:spcPct val="90000"/>
              </a:lnSpc>
            </a:pPr>
            <a:r>
              <a:rPr lang="en-US" sz="2400"/>
              <a:t>Others (like C++) still have it</a:t>
            </a:r>
          </a:p>
          <a:p>
            <a:pPr lvl="1">
              <a:lnSpc>
                <a:spcPct val="90000"/>
              </a:lnSpc>
            </a:pPr>
            <a:r>
              <a:rPr lang="en-US" sz="2400"/>
              <a:t>But programmers rarely use it, even when permitted</a:t>
            </a:r>
          </a:p>
          <a:p>
            <a:pPr>
              <a:lnSpc>
                <a:spcPct val="90000"/>
              </a:lnSpc>
            </a:pPr>
            <a:r>
              <a:rPr lang="en-US" sz="2800"/>
              <a:t>The revolution was triggered (or at least fueled) by the Algol designs</a:t>
            </a:r>
          </a:p>
        </p:txBody>
      </p:sp>
      <p:sp>
        <p:nvSpPr>
          <p:cNvPr id="4" name="Date Placeholder 3"/>
          <p:cNvSpPr>
            <a:spLocks noGrp="1"/>
          </p:cNvSpPr>
          <p:nvPr>
            <p:ph type="dt" sz="half" idx="10"/>
          </p:nvPr>
        </p:nvSpPr>
        <p:spPr/>
        <p:txBody>
          <a:bodyPr/>
          <a:lstStyle/>
          <a:p>
            <a:r>
              <a:rPr lang="en-US" smtClean="0"/>
              <a:t>Chapter Twenty-Four</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B9F6B18D-D102-8A4C-8F0C-0FC3AC25B1EB}" type="slidenum">
              <a:rPr lang="en-US"/>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94626" name="Rectangle 2"/>
          <p:cNvSpPr>
            <a:spLocks noGrp="1" noChangeArrowheads="1"/>
          </p:cNvSpPr>
          <p:nvPr>
            <p:ph type="title"/>
          </p:nvPr>
        </p:nvSpPr>
        <p:spPr/>
        <p:txBody>
          <a:bodyPr/>
          <a:lstStyle/>
          <a:p>
            <a:r>
              <a:rPr lang="en-US"/>
              <a:t>Issue: Orthogonality</a:t>
            </a:r>
          </a:p>
        </p:txBody>
      </p:sp>
      <p:sp>
        <p:nvSpPr>
          <p:cNvPr id="794627" name="Rectangle 3"/>
          <p:cNvSpPr>
            <a:spLocks noGrp="1" noChangeArrowheads="1"/>
          </p:cNvSpPr>
          <p:nvPr>
            <p:ph idx="1"/>
          </p:nvPr>
        </p:nvSpPr>
        <p:spPr/>
        <p:txBody>
          <a:bodyPr/>
          <a:lstStyle/>
          <a:p>
            <a:r>
              <a:rPr lang="en-US"/>
              <a:t>The Algol designs avoided special cases:</a:t>
            </a:r>
          </a:p>
          <a:p>
            <a:pPr lvl="1"/>
            <a:r>
              <a:rPr lang="en-US"/>
              <a:t>Free-formal lexical structure</a:t>
            </a:r>
          </a:p>
          <a:p>
            <a:pPr lvl="1"/>
            <a:r>
              <a:rPr lang="en-US"/>
              <a:t>No abritrary limits:</a:t>
            </a:r>
          </a:p>
          <a:p>
            <a:pPr lvl="2"/>
            <a:r>
              <a:rPr lang="en-US"/>
              <a:t>Any number of characters in a name </a:t>
            </a:r>
          </a:p>
          <a:p>
            <a:pPr lvl="2"/>
            <a:r>
              <a:rPr lang="en-US"/>
              <a:t>Any number of dimensions for an array</a:t>
            </a:r>
          </a:p>
          <a:p>
            <a:pPr lvl="1"/>
            <a:r>
              <a:rPr lang="en-US"/>
              <a:t>And</a:t>
            </a:r>
            <a:r>
              <a:rPr lang="en-US" i="1"/>
              <a:t> orthogonality</a:t>
            </a:r>
            <a:r>
              <a:rPr lang="en-US"/>
              <a:t>: every meaningful combination of primitive concepts is legal—no special forbidden combinations to remember</a:t>
            </a:r>
            <a:endParaRPr lang="en-US" i="1"/>
          </a:p>
        </p:txBody>
      </p:sp>
      <p:sp>
        <p:nvSpPr>
          <p:cNvPr id="4" name="Date Placeholder 3"/>
          <p:cNvSpPr>
            <a:spLocks noGrp="1"/>
          </p:cNvSpPr>
          <p:nvPr>
            <p:ph type="dt" sz="half" idx="10"/>
          </p:nvPr>
        </p:nvSpPr>
        <p:spPr/>
        <p:txBody>
          <a:bodyPr/>
          <a:lstStyle/>
          <a:p>
            <a:r>
              <a:rPr lang="en-US" smtClean="0"/>
              <a:t>Chapter Twenty-Four</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57346978-3A89-964B-A52B-9ECBA76AC7C8}" type="slidenum">
              <a:rPr lang="en-US"/>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95650" name="Rectangle 2"/>
          <p:cNvSpPr>
            <a:spLocks noGrp="1" noChangeArrowheads="1"/>
          </p:cNvSpPr>
          <p:nvPr>
            <p:ph type="title"/>
          </p:nvPr>
        </p:nvSpPr>
        <p:spPr/>
        <p:txBody>
          <a:bodyPr/>
          <a:lstStyle/>
          <a:p>
            <a:r>
              <a:rPr lang="en-US"/>
              <a:t>Example</a:t>
            </a:r>
          </a:p>
        </p:txBody>
      </p:sp>
      <p:sp>
        <p:nvSpPr>
          <p:cNvPr id="795651" name="Rectangle 3"/>
          <p:cNvSpPr>
            <a:spLocks noGrp="1" noChangeArrowheads="1"/>
          </p:cNvSpPr>
          <p:nvPr>
            <p:ph idx="1"/>
          </p:nvPr>
        </p:nvSpPr>
        <p:spPr>
          <a:xfrm>
            <a:off x="838200" y="3581400"/>
            <a:ext cx="7772400" cy="2438400"/>
          </a:xfrm>
        </p:spPr>
        <p:txBody>
          <a:bodyPr/>
          <a:lstStyle/>
          <a:p>
            <a:r>
              <a:rPr lang="en-US" sz="2800"/>
              <a:t>Each combination </a:t>
            </a:r>
            <a:r>
              <a:rPr lang="en-US" sz="2800" i="1"/>
              <a:t>not</a:t>
            </a:r>
            <a:r>
              <a:rPr lang="en-US" sz="2800"/>
              <a:t> permitted is a special case that must be remembered by the programmer</a:t>
            </a:r>
          </a:p>
          <a:p>
            <a:r>
              <a:rPr lang="en-US" sz="2800"/>
              <a:t>By Algol 68, all combinations above are legal</a:t>
            </a:r>
          </a:p>
          <a:p>
            <a:r>
              <a:rPr lang="en-US" sz="2800"/>
              <a:t>Just a sample of its orthogonality—few modern languages take this principle as far as Algol</a:t>
            </a:r>
          </a:p>
        </p:txBody>
      </p:sp>
      <p:sp>
        <p:nvSpPr>
          <p:cNvPr id="36" name="Date Placeholder 3"/>
          <p:cNvSpPr>
            <a:spLocks noGrp="1"/>
          </p:cNvSpPr>
          <p:nvPr>
            <p:ph type="dt" sz="half" idx="10"/>
          </p:nvPr>
        </p:nvSpPr>
        <p:spPr/>
        <p:txBody>
          <a:bodyPr/>
          <a:lstStyle/>
          <a:p>
            <a:r>
              <a:rPr lang="en-US" smtClean="0"/>
              <a:t>Chapter Twenty-Four</a:t>
            </a:r>
            <a:endParaRPr lang="en-US"/>
          </a:p>
        </p:txBody>
      </p:sp>
      <p:sp>
        <p:nvSpPr>
          <p:cNvPr id="37" name="Footer Placeholder 4"/>
          <p:cNvSpPr>
            <a:spLocks noGrp="1"/>
          </p:cNvSpPr>
          <p:nvPr>
            <p:ph type="ftr" sz="quarter" idx="11"/>
          </p:nvPr>
        </p:nvSpPr>
        <p:spPr/>
        <p:txBody>
          <a:bodyPr/>
          <a:lstStyle/>
          <a:p>
            <a:r>
              <a:rPr lang="en-US" smtClean="0"/>
              <a:t>Modern Programming Languages, 2nd ed.</a:t>
            </a:r>
            <a:endParaRPr lang="en-US"/>
          </a:p>
        </p:txBody>
      </p:sp>
      <p:sp>
        <p:nvSpPr>
          <p:cNvPr id="38" name="Slide Number Placeholder 5"/>
          <p:cNvSpPr>
            <a:spLocks noGrp="1"/>
          </p:cNvSpPr>
          <p:nvPr>
            <p:ph type="sldNum" sz="quarter" idx="12"/>
          </p:nvPr>
        </p:nvSpPr>
        <p:spPr/>
        <p:txBody>
          <a:bodyPr/>
          <a:lstStyle/>
          <a:p>
            <a:fld id="{7C171BE2-78BC-DB45-BA30-F482F350B718}" type="slidenum">
              <a:rPr lang="en-US"/>
              <a:pPr/>
              <a:t>47</a:t>
            </a:fld>
            <a:endParaRPr lang="en-US"/>
          </a:p>
        </p:txBody>
      </p:sp>
      <p:graphicFrame>
        <p:nvGraphicFramePr>
          <p:cNvPr id="795731" name="Group 83"/>
          <p:cNvGraphicFramePr>
            <a:graphicFrameLocks noGrp="1"/>
          </p:cNvGraphicFramePr>
          <p:nvPr/>
        </p:nvGraphicFramePr>
        <p:xfrm>
          <a:off x="1447800" y="1447800"/>
          <a:ext cx="6096000" cy="1919923"/>
        </p:xfrm>
        <a:graphic>
          <a:graphicData uri="http://schemas.openxmlformats.org/drawingml/2006/table">
            <a:tbl>
              <a:tblPr/>
              <a:tblGrid>
                <a:gridCol w="2743200"/>
                <a:gridCol w="1066800"/>
                <a:gridCol w="914400"/>
                <a:gridCol w="1371600"/>
              </a:tblGrid>
              <a:tr h="388938">
                <a:tc>
                  <a:txBody>
                    <a:bodyPr/>
                    <a:lstStyle/>
                    <a:p>
                      <a:pPr marL="0" marR="0" lvl="0" indent="0" algn="l" defTabSz="914400" rtl="0" eaLnBrk="0" fontAlgn="base" latinLnBrk="0" hangingPunct="0">
                        <a:lnSpc>
                          <a:spcPct val="100000"/>
                        </a:lnSpc>
                        <a:spcBef>
                          <a:spcPct val="0"/>
                        </a:spcBef>
                        <a:spcAft>
                          <a:spcPct val="0"/>
                        </a:spcAft>
                        <a:buClr>
                          <a:schemeClr val="bg2"/>
                        </a:buClr>
                        <a:buSzPct val="75000"/>
                        <a:buFont typeface="Monotype Sorts" pitchFamily="-112" charset="2"/>
                        <a:buNone/>
                        <a:tabLst/>
                      </a:pPr>
                      <a:endParaRPr kumimoji="0" lang="en-US" sz="1800" b="0" i="0" u="none" strike="noStrike" cap="none" normalizeH="0" baseline="0">
                        <a:ln>
                          <a:noFill/>
                        </a:ln>
                        <a:solidFill>
                          <a:schemeClr val="tx1"/>
                        </a:solidFill>
                        <a:effectLst/>
                        <a:latin typeface="Times New Roman" pitchFamily="-112"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bg2"/>
                        </a:buClr>
                        <a:buSzPct val="75000"/>
                        <a:buFont typeface="Monotype Sorts" pitchFamily="-112" charset="2"/>
                        <a:buNone/>
                        <a:tabLst/>
                      </a:pPr>
                      <a:r>
                        <a:rPr kumimoji="0" lang="en-US" sz="1800" b="0" i="0" u="none" strike="noStrike" cap="none" normalizeH="0" baseline="0">
                          <a:ln>
                            <a:noFill/>
                          </a:ln>
                          <a:solidFill>
                            <a:schemeClr val="tx1"/>
                          </a:solidFill>
                          <a:effectLst/>
                          <a:latin typeface="Times New Roman" pitchFamily="-112" charset="0"/>
                        </a:rPr>
                        <a:t>Integers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bg2"/>
                        </a:buClr>
                        <a:buSzPct val="75000"/>
                        <a:buFont typeface="Monotype Sorts" pitchFamily="-112" charset="2"/>
                        <a:buNone/>
                        <a:tabLst/>
                      </a:pPr>
                      <a:r>
                        <a:rPr kumimoji="0" lang="en-US" sz="1800" b="0" i="0" u="none" strike="noStrike" cap="none" normalizeH="0" baseline="0">
                          <a:ln>
                            <a:noFill/>
                          </a:ln>
                          <a:solidFill>
                            <a:schemeClr val="tx1"/>
                          </a:solidFill>
                          <a:effectLst/>
                          <a:latin typeface="Times New Roman" pitchFamily="-112" charset="0"/>
                        </a:rPr>
                        <a:t>Arrays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bg2"/>
                        </a:buClr>
                        <a:buSzPct val="75000"/>
                        <a:buFont typeface="Monotype Sorts" pitchFamily="-112" charset="2"/>
                        <a:buNone/>
                        <a:tabLst/>
                      </a:pPr>
                      <a:r>
                        <a:rPr kumimoji="0" lang="en-US" sz="1800" b="0" i="0" u="none" strike="noStrike" cap="none" normalizeH="0" baseline="0">
                          <a:ln>
                            <a:noFill/>
                          </a:ln>
                          <a:solidFill>
                            <a:schemeClr val="tx1"/>
                          </a:solidFill>
                          <a:effectLst/>
                          <a:latin typeface="Times New Roman" pitchFamily="-112" charset="0"/>
                        </a:rPr>
                        <a:t>Procedures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l" defTabSz="914400" rtl="0" eaLnBrk="0" fontAlgn="base" latinLnBrk="0" hangingPunct="0">
                        <a:lnSpc>
                          <a:spcPct val="100000"/>
                        </a:lnSpc>
                        <a:spcBef>
                          <a:spcPct val="0"/>
                        </a:spcBef>
                        <a:spcAft>
                          <a:spcPct val="0"/>
                        </a:spcAft>
                        <a:buClr>
                          <a:schemeClr val="bg2"/>
                        </a:buClr>
                        <a:buSzPct val="75000"/>
                        <a:buFont typeface="Monotype Sorts" pitchFamily="-112" charset="2"/>
                        <a:buNone/>
                        <a:tabLst/>
                      </a:pPr>
                      <a:r>
                        <a:rPr kumimoji="0" lang="en-US" sz="1800" b="0" i="0" u="none" strike="noStrike" cap="none" normalizeH="0" baseline="0">
                          <a:ln>
                            <a:noFill/>
                          </a:ln>
                          <a:solidFill>
                            <a:schemeClr val="tx1"/>
                          </a:solidFill>
                          <a:effectLst/>
                          <a:latin typeface="Times New Roman" pitchFamily="-112" charset="0"/>
                        </a:rPr>
                        <a:t>Passing as a parameter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bg2"/>
                        </a:buClr>
                        <a:buSzPct val="75000"/>
                        <a:buFont typeface="Monotype Sorts" pitchFamily="-112" charset="2"/>
                        <a:buNone/>
                        <a:tabLst/>
                      </a:pPr>
                      <a:endParaRPr kumimoji="0" lang="en-US" sz="1800" b="0" i="0" u="none" strike="noStrike" cap="none" normalizeH="0" baseline="0">
                        <a:ln>
                          <a:noFill/>
                        </a:ln>
                        <a:solidFill>
                          <a:schemeClr val="tx1"/>
                        </a:solidFill>
                        <a:effectLst/>
                        <a:latin typeface="Times New Roman" pitchFamily="-11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bg2"/>
                        </a:buClr>
                        <a:buSzPct val="75000"/>
                        <a:buFont typeface="Monotype Sorts" pitchFamily="-112" charset="2"/>
                        <a:buNone/>
                        <a:tabLst/>
                      </a:pPr>
                      <a:endParaRPr kumimoji="0" lang="en-US" sz="1800" b="0" i="0" u="none" strike="noStrike" cap="none" normalizeH="0" baseline="0">
                        <a:ln>
                          <a:noFill/>
                        </a:ln>
                        <a:solidFill>
                          <a:schemeClr val="tx1"/>
                        </a:solidFill>
                        <a:effectLst/>
                        <a:latin typeface="Times New Roman" pitchFamily="-11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bg2"/>
                        </a:buClr>
                        <a:buSzPct val="75000"/>
                        <a:buFont typeface="Monotype Sorts" pitchFamily="-112" charset="2"/>
                        <a:buNone/>
                        <a:tabLst/>
                      </a:pPr>
                      <a:endParaRPr kumimoji="0" lang="en-US" sz="1800" b="0" i="0" u="none" strike="noStrike" cap="none" normalizeH="0" baseline="0">
                        <a:ln>
                          <a:noFill/>
                        </a:ln>
                        <a:solidFill>
                          <a:schemeClr val="tx1"/>
                        </a:solidFill>
                        <a:effectLst/>
                        <a:latin typeface="Times New Roman" pitchFamily="-112"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0525">
                <a:tc>
                  <a:txBody>
                    <a:bodyPr/>
                    <a:lstStyle/>
                    <a:p>
                      <a:pPr marL="0" marR="0" lvl="0" indent="0" algn="l" defTabSz="914400" rtl="0" eaLnBrk="0" fontAlgn="base" latinLnBrk="0" hangingPunct="0">
                        <a:lnSpc>
                          <a:spcPct val="100000"/>
                        </a:lnSpc>
                        <a:spcBef>
                          <a:spcPct val="0"/>
                        </a:spcBef>
                        <a:spcAft>
                          <a:spcPct val="0"/>
                        </a:spcAft>
                        <a:buClr>
                          <a:schemeClr val="bg2"/>
                        </a:buClr>
                        <a:buSzPct val="75000"/>
                        <a:buFont typeface="Monotype Sorts" pitchFamily="-112" charset="2"/>
                        <a:buNone/>
                        <a:tabLst/>
                      </a:pPr>
                      <a:r>
                        <a:rPr kumimoji="0" lang="en-US" sz="1800" b="0" i="0" u="none" strike="noStrike" cap="none" normalizeH="0" baseline="0">
                          <a:ln>
                            <a:noFill/>
                          </a:ln>
                          <a:solidFill>
                            <a:schemeClr val="tx1"/>
                          </a:solidFill>
                          <a:effectLst/>
                          <a:latin typeface="Times New Roman" pitchFamily="-112" charset="0"/>
                        </a:rPr>
                        <a:t>Storing in a variable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bg2"/>
                        </a:buClr>
                        <a:buSzPct val="75000"/>
                        <a:buFont typeface="Monotype Sorts" pitchFamily="-112" charset="2"/>
                        <a:buNone/>
                        <a:tabLst/>
                      </a:pPr>
                      <a:endParaRPr kumimoji="0" lang="en-US" sz="1800" b="0" i="0" u="none" strike="noStrike" cap="none" normalizeH="0" baseline="0">
                        <a:ln>
                          <a:noFill/>
                        </a:ln>
                        <a:solidFill>
                          <a:schemeClr val="tx1"/>
                        </a:solidFill>
                        <a:effectLst/>
                        <a:latin typeface="Times New Roman" pitchFamily="-11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bg2"/>
                        </a:buClr>
                        <a:buSzPct val="75000"/>
                        <a:buFont typeface="Monotype Sorts" pitchFamily="-112" charset="2"/>
                        <a:buNone/>
                        <a:tabLst/>
                      </a:pPr>
                      <a:endParaRPr kumimoji="0" lang="en-US" sz="1800" b="0" i="0" u="none" strike="noStrike" cap="none" normalizeH="0" baseline="0">
                        <a:ln>
                          <a:noFill/>
                        </a:ln>
                        <a:solidFill>
                          <a:schemeClr val="tx1"/>
                        </a:solidFill>
                        <a:effectLst/>
                        <a:latin typeface="Times New Roman" pitchFamily="-11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bg2"/>
                        </a:buClr>
                        <a:buSzPct val="75000"/>
                        <a:buFont typeface="Monotype Sorts" pitchFamily="-112" charset="2"/>
                        <a:buNone/>
                        <a:tabLst/>
                      </a:pPr>
                      <a:endParaRPr kumimoji="0" lang="en-US" sz="1800" b="0" i="0" u="none" strike="noStrike" cap="none" normalizeH="0" baseline="0">
                        <a:ln>
                          <a:noFill/>
                        </a:ln>
                        <a:solidFill>
                          <a:schemeClr val="tx1"/>
                        </a:solidFill>
                        <a:effectLst/>
                        <a:latin typeface="Times New Roman" pitchFamily="-112"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l" defTabSz="914400" rtl="0" eaLnBrk="0" fontAlgn="base" latinLnBrk="0" hangingPunct="0">
                        <a:lnSpc>
                          <a:spcPct val="100000"/>
                        </a:lnSpc>
                        <a:spcBef>
                          <a:spcPct val="0"/>
                        </a:spcBef>
                        <a:spcAft>
                          <a:spcPct val="0"/>
                        </a:spcAft>
                        <a:buClr>
                          <a:schemeClr val="bg2"/>
                        </a:buClr>
                        <a:buSzPct val="75000"/>
                        <a:buFont typeface="Monotype Sorts" pitchFamily="-112" charset="2"/>
                        <a:buNone/>
                        <a:tabLst/>
                      </a:pPr>
                      <a:r>
                        <a:rPr kumimoji="0" lang="en-US" sz="1800" b="0" i="0" u="none" strike="noStrike" cap="none" normalizeH="0" baseline="0">
                          <a:ln>
                            <a:noFill/>
                          </a:ln>
                          <a:solidFill>
                            <a:schemeClr val="tx1"/>
                          </a:solidFill>
                          <a:effectLst/>
                          <a:latin typeface="Times New Roman" pitchFamily="-112" charset="0"/>
                        </a:rPr>
                        <a:t>Storing in an array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bg2"/>
                        </a:buClr>
                        <a:buSzPct val="75000"/>
                        <a:buFont typeface="Monotype Sorts" pitchFamily="-112" charset="2"/>
                        <a:buNone/>
                        <a:tabLst/>
                      </a:pPr>
                      <a:endParaRPr kumimoji="0" lang="en-US" sz="1800" b="0" i="0" u="none" strike="noStrike" cap="none" normalizeH="0" baseline="0">
                        <a:ln>
                          <a:noFill/>
                        </a:ln>
                        <a:solidFill>
                          <a:schemeClr val="tx1"/>
                        </a:solidFill>
                        <a:effectLst/>
                        <a:latin typeface="Times New Roman" pitchFamily="-11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bg2"/>
                        </a:buClr>
                        <a:buSzPct val="75000"/>
                        <a:buFont typeface="Monotype Sorts" pitchFamily="-112" charset="2"/>
                        <a:buNone/>
                        <a:tabLst/>
                      </a:pPr>
                      <a:endParaRPr kumimoji="0" lang="en-US" sz="1800" b="0" i="0" u="none" strike="noStrike" cap="none" normalizeH="0" baseline="0">
                        <a:ln>
                          <a:noFill/>
                        </a:ln>
                        <a:solidFill>
                          <a:schemeClr val="tx1"/>
                        </a:solidFill>
                        <a:effectLst/>
                        <a:latin typeface="Times New Roman" pitchFamily="-11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bg2"/>
                        </a:buClr>
                        <a:buSzPct val="75000"/>
                        <a:buFont typeface="Monotype Sorts" pitchFamily="-112" charset="2"/>
                        <a:buNone/>
                        <a:tabLst/>
                      </a:pPr>
                      <a:endParaRPr kumimoji="0" lang="en-US" sz="1800" b="0" i="0" u="none" strike="noStrike" cap="none" normalizeH="0" baseline="0">
                        <a:ln>
                          <a:noFill/>
                        </a:ln>
                        <a:solidFill>
                          <a:schemeClr val="tx1"/>
                        </a:solidFill>
                        <a:effectLst/>
                        <a:latin typeface="Times New Roman" pitchFamily="-112"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0" fontAlgn="base" latinLnBrk="0" hangingPunct="0">
                        <a:lnSpc>
                          <a:spcPct val="100000"/>
                        </a:lnSpc>
                        <a:spcBef>
                          <a:spcPct val="0"/>
                        </a:spcBef>
                        <a:spcAft>
                          <a:spcPct val="0"/>
                        </a:spcAft>
                        <a:buClr>
                          <a:schemeClr val="bg2"/>
                        </a:buClr>
                        <a:buSzPct val="75000"/>
                        <a:buFont typeface="Monotype Sorts" pitchFamily="-112" charset="2"/>
                        <a:buNone/>
                        <a:tabLst/>
                      </a:pPr>
                      <a:r>
                        <a:rPr kumimoji="0" lang="en-US" sz="1800" b="0" i="0" u="none" strike="noStrike" cap="none" normalizeH="0" baseline="0">
                          <a:ln>
                            <a:noFill/>
                          </a:ln>
                          <a:solidFill>
                            <a:schemeClr val="tx1"/>
                          </a:solidFill>
                          <a:effectLst/>
                          <a:latin typeface="Times New Roman" pitchFamily="-112" charset="0"/>
                        </a:rPr>
                        <a:t>Returning from a procedure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bg2"/>
                        </a:buClr>
                        <a:buSzPct val="75000"/>
                        <a:buFont typeface="Monotype Sorts" pitchFamily="-112" charset="2"/>
                        <a:buNone/>
                        <a:tabLst/>
                      </a:pPr>
                      <a:endParaRPr kumimoji="0" lang="en-US" sz="1800" b="0" i="0" u="none" strike="noStrike" cap="none" normalizeH="0" baseline="0">
                        <a:ln>
                          <a:noFill/>
                        </a:ln>
                        <a:solidFill>
                          <a:schemeClr val="tx1"/>
                        </a:solidFill>
                        <a:effectLst/>
                        <a:latin typeface="Times New Roman" pitchFamily="-11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bg2"/>
                        </a:buClr>
                        <a:buSzPct val="75000"/>
                        <a:buFont typeface="Monotype Sorts" pitchFamily="-112" charset="2"/>
                        <a:buNone/>
                        <a:tabLst/>
                      </a:pPr>
                      <a:endParaRPr kumimoji="0" lang="en-US" sz="1800" b="0" i="0" u="none" strike="noStrike" cap="none" normalizeH="0" baseline="0">
                        <a:ln>
                          <a:noFill/>
                        </a:ln>
                        <a:solidFill>
                          <a:schemeClr val="tx1"/>
                        </a:solidFill>
                        <a:effectLst/>
                        <a:latin typeface="Times New Roman" pitchFamily="-11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bg2"/>
                        </a:buClr>
                        <a:buSzPct val="75000"/>
                        <a:buFont typeface="Monotype Sorts" pitchFamily="-112" charset="2"/>
                        <a:buNone/>
                        <a:tabLst/>
                      </a:pPr>
                      <a:endParaRPr kumimoji="0" lang="en-US" sz="1800" b="0" i="0" u="none" strike="noStrike" cap="none" normalizeH="0" baseline="0">
                        <a:ln>
                          <a:noFill/>
                        </a:ln>
                        <a:solidFill>
                          <a:schemeClr val="tx1"/>
                        </a:solidFill>
                        <a:effectLst/>
                        <a:latin typeface="Times New Roman" pitchFamily="-112"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8308" name="Rectangle 4"/>
          <p:cNvSpPr>
            <a:spLocks noGrp="1" noChangeArrowheads="1"/>
          </p:cNvSpPr>
          <p:nvPr>
            <p:ph type="title"/>
          </p:nvPr>
        </p:nvSpPr>
        <p:spPr/>
        <p:txBody>
          <a:bodyPr/>
          <a:lstStyle/>
          <a:p>
            <a:r>
              <a:rPr lang="en-US"/>
              <a:t>The Bad News</a:t>
            </a:r>
          </a:p>
        </p:txBody>
      </p:sp>
      <p:sp>
        <p:nvSpPr>
          <p:cNvPr id="738309" name="Rectangle 5"/>
          <p:cNvSpPr>
            <a:spLocks noGrp="1" noChangeArrowheads="1"/>
          </p:cNvSpPr>
          <p:nvPr>
            <p:ph idx="1"/>
          </p:nvPr>
        </p:nvSpPr>
        <p:spPr/>
        <p:txBody>
          <a:bodyPr/>
          <a:lstStyle/>
          <a:p>
            <a:pPr>
              <a:lnSpc>
                <a:spcPct val="90000"/>
              </a:lnSpc>
            </a:pPr>
            <a:r>
              <a:rPr lang="en-US" sz="2800"/>
              <a:t>The Algol languages were not as widely used as had been hoped</a:t>
            </a:r>
          </a:p>
          <a:p>
            <a:pPr lvl="1">
              <a:lnSpc>
                <a:spcPct val="90000"/>
              </a:lnSpc>
            </a:pPr>
            <a:r>
              <a:rPr lang="en-US" sz="2400"/>
              <a:t>Algol 58, extended to Jovial</a:t>
            </a:r>
          </a:p>
          <a:p>
            <a:pPr lvl="1">
              <a:lnSpc>
                <a:spcPct val="90000"/>
              </a:lnSpc>
            </a:pPr>
            <a:r>
              <a:rPr lang="en-US" sz="2400"/>
              <a:t>Algol 60 used for publication of algorithms, and implemented and used fairly widely outside U.S.</a:t>
            </a:r>
          </a:p>
          <a:p>
            <a:pPr>
              <a:lnSpc>
                <a:spcPct val="90000"/>
              </a:lnSpc>
            </a:pPr>
            <a:r>
              <a:rPr lang="en-US" sz="2800"/>
              <a:t>Some possible reasons:</a:t>
            </a:r>
          </a:p>
          <a:p>
            <a:pPr lvl="1">
              <a:lnSpc>
                <a:spcPct val="90000"/>
              </a:lnSpc>
            </a:pPr>
            <a:r>
              <a:rPr lang="en-US" sz="2400"/>
              <a:t>They neglected I/O</a:t>
            </a:r>
          </a:p>
          <a:p>
            <a:pPr lvl="1">
              <a:lnSpc>
                <a:spcPct val="90000"/>
              </a:lnSpc>
            </a:pPr>
            <a:r>
              <a:rPr lang="en-US" sz="2400"/>
              <a:t>They were considered complicated and difficult to learn</a:t>
            </a:r>
          </a:p>
          <a:p>
            <a:pPr lvl="1">
              <a:lnSpc>
                <a:spcPct val="90000"/>
              </a:lnSpc>
            </a:pPr>
            <a:r>
              <a:rPr lang="en-US" sz="2400"/>
              <a:t>They included a few mistakes, like by-name parameters</a:t>
            </a:r>
          </a:p>
          <a:p>
            <a:pPr lvl="1">
              <a:lnSpc>
                <a:spcPct val="90000"/>
              </a:lnSpc>
            </a:pPr>
            <a:r>
              <a:rPr lang="en-US" sz="2400"/>
              <a:t>They had no corporate sponsor (IBM chose to stick with Fortran)</a:t>
            </a:r>
          </a:p>
        </p:txBody>
      </p:sp>
      <p:sp>
        <p:nvSpPr>
          <p:cNvPr id="4" name="Date Placeholder 3"/>
          <p:cNvSpPr>
            <a:spLocks noGrp="1"/>
          </p:cNvSpPr>
          <p:nvPr>
            <p:ph type="dt" sz="half" idx="10"/>
          </p:nvPr>
        </p:nvSpPr>
        <p:spPr/>
        <p:txBody>
          <a:bodyPr/>
          <a:lstStyle/>
          <a:p>
            <a:r>
              <a:rPr lang="en-US" smtClean="0"/>
              <a:t>Chapter Twenty-Four</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9538398D-9137-184D-8AC4-571E02CF1BB9}" type="slidenum">
              <a:rPr lang="en-US"/>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44450" name="Rectangle 2"/>
          <p:cNvSpPr>
            <a:spLocks noGrp="1" noChangeArrowheads="1"/>
          </p:cNvSpPr>
          <p:nvPr>
            <p:ph type="title"/>
          </p:nvPr>
        </p:nvSpPr>
        <p:spPr/>
        <p:txBody>
          <a:bodyPr/>
          <a:lstStyle/>
          <a:p>
            <a:r>
              <a:rPr lang="en-US"/>
              <a:t>Before Smalltalk: Simula</a:t>
            </a:r>
          </a:p>
        </p:txBody>
      </p:sp>
      <p:sp>
        <p:nvSpPr>
          <p:cNvPr id="744451" name="Rectangle 3"/>
          <p:cNvSpPr>
            <a:spLocks noGrp="1" noChangeArrowheads="1"/>
          </p:cNvSpPr>
          <p:nvPr>
            <p:ph idx="1"/>
          </p:nvPr>
        </p:nvSpPr>
        <p:spPr>
          <a:xfrm>
            <a:off x="838200" y="1371600"/>
            <a:ext cx="7772400" cy="4114800"/>
          </a:xfrm>
        </p:spPr>
        <p:txBody>
          <a:bodyPr/>
          <a:lstStyle/>
          <a:p>
            <a:r>
              <a:rPr lang="en-US" sz="2800"/>
              <a:t>Kristen Nygaard and Ole-Johan Dahl, Norwegian Computing Center, 1961</a:t>
            </a:r>
          </a:p>
          <a:p>
            <a:r>
              <a:rPr lang="en-US" sz="2800"/>
              <a:t>Simula I: an special-purpose Algol extension for programming simulations: airplanes at an airport, customers at a bank, etc.</a:t>
            </a:r>
          </a:p>
          <a:p>
            <a:r>
              <a:rPr lang="en-US" sz="2800"/>
              <a:t>Simula 67: a general-purpose language with classes, objects, inheritance</a:t>
            </a:r>
          </a:p>
          <a:p>
            <a:r>
              <a:rPr lang="en-US" sz="2800"/>
              <a:t>Co-routines rather than methods</a:t>
            </a:r>
          </a:p>
        </p:txBody>
      </p:sp>
      <p:sp>
        <p:nvSpPr>
          <p:cNvPr id="4" name="Date Placeholder 3"/>
          <p:cNvSpPr>
            <a:spLocks noGrp="1"/>
          </p:cNvSpPr>
          <p:nvPr>
            <p:ph type="dt" sz="half" idx="10"/>
          </p:nvPr>
        </p:nvSpPr>
        <p:spPr/>
        <p:txBody>
          <a:bodyPr/>
          <a:lstStyle/>
          <a:p>
            <a:r>
              <a:rPr lang="en-US" smtClean="0"/>
              <a:t>Chapter Twenty-Four</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72430A12-FC1C-2E4F-AD26-579744E2403F}" type="slidenum">
              <a:rPr lang="en-US"/>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8070" name="Rectangle 6"/>
          <p:cNvSpPr>
            <a:spLocks noGrp="1" noChangeArrowheads="1"/>
          </p:cNvSpPr>
          <p:nvPr>
            <p:ph type="title"/>
          </p:nvPr>
        </p:nvSpPr>
        <p:spPr/>
        <p:txBody>
          <a:bodyPr/>
          <a:lstStyle/>
          <a:p>
            <a:r>
              <a:rPr lang="en-US"/>
              <a:t>A Babylonian Program</a:t>
            </a:r>
          </a:p>
        </p:txBody>
      </p:sp>
      <p:sp>
        <p:nvSpPr>
          <p:cNvPr id="728071" name="Rectangle 7"/>
          <p:cNvSpPr>
            <a:spLocks noGrp="1" noChangeArrowheads="1"/>
          </p:cNvSpPr>
          <p:nvPr>
            <p:ph idx="1"/>
          </p:nvPr>
        </p:nvSpPr>
        <p:spPr/>
        <p:txBody>
          <a:bodyPr/>
          <a:lstStyle/>
          <a:p>
            <a:r>
              <a:rPr lang="en-US"/>
              <a:t>Written language to describe computational procedures:</a:t>
            </a:r>
          </a:p>
        </p:txBody>
      </p:sp>
      <p:sp>
        <p:nvSpPr>
          <p:cNvPr id="5" name="Date Placeholder 3"/>
          <p:cNvSpPr>
            <a:spLocks noGrp="1"/>
          </p:cNvSpPr>
          <p:nvPr>
            <p:ph type="dt" sz="half" idx="10"/>
          </p:nvPr>
        </p:nvSpPr>
        <p:spPr/>
        <p:txBody>
          <a:bodyPr/>
          <a:lstStyle/>
          <a:p>
            <a:r>
              <a:rPr lang="en-US" smtClean="0"/>
              <a:t>Chapter Twenty-Four</a:t>
            </a:r>
            <a:endParaRPr lang="en-US"/>
          </a:p>
        </p:txBody>
      </p:sp>
      <p:sp>
        <p:nvSpPr>
          <p:cNvPr id="6" name="Footer Placeholder 4"/>
          <p:cNvSpPr>
            <a:spLocks noGrp="1"/>
          </p:cNvSpPr>
          <p:nvPr>
            <p:ph type="ftr" sz="quarter" idx="11"/>
          </p:nvPr>
        </p:nvSpPr>
        <p:spPr/>
        <p:txBody>
          <a:bodyPr/>
          <a:lstStyle/>
          <a:p>
            <a:r>
              <a:rPr lang="en-US" smtClean="0"/>
              <a:t>Modern Programming Languages, 2nd ed.</a:t>
            </a:r>
            <a:endParaRPr lang="en-US"/>
          </a:p>
        </p:txBody>
      </p:sp>
      <p:sp>
        <p:nvSpPr>
          <p:cNvPr id="7" name="Slide Number Placeholder 5"/>
          <p:cNvSpPr>
            <a:spLocks noGrp="1"/>
          </p:cNvSpPr>
          <p:nvPr>
            <p:ph type="sldNum" sz="quarter" idx="12"/>
          </p:nvPr>
        </p:nvSpPr>
        <p:spPr/>
        <p:txBody>
          <a:bodyPr/>
          <a:lstStyle/>
          <a:p>
            <a:fld id="{D7EAB547-72D9-D248-8792-ADDB4043B50F}" type="slidenum">
              <a:rPr lang="en-US"/>
              <a:pPr/>
              <a:t>5</a:t>
            </a:fld>
            <a:endParaRPr lang="en-US"/>
          </a:p>
        </p:txBody>
      </p:sp>
      <p:sp>
        <p:nvSpPr>
          <p:cNvPr id="728066" name="Text Box 2"/>
          <p:cNvSpPr txBox="1">
            <a:spLocks noChangeArrowheads="1"/>
          </p:cNvSpPr>
          <p:nvPr/>
        </p:nvSpPr>
        <p:spPr bwMode="auto">
          <a:xfrm>
            <a:off x="1600200" y="3200400"/>
            <a:ext cx="5942013" cy="2540000"/>
          </a:xfrm>
          <a:prstGeom prst="rect">
            <a:avLst/>
          </a:prstGeom>
          <a:noFill/>
          <a:ln w="9525">
            <a:solidFill>
              <a:schemeClr val="tx1"/>
            </a:solidFill>
            <a:miter lim="800000"/>
            <a:headEnd/>
            <a:tailEnd/>
          </a:ln>
          <a:effectLst/>
        </p:spPr>
        <p:txBody>
          <a:bodyPr wrap="none">
            <a:prstTxWarp prst="textNoShape">
              <a:avLst/>
            </a:prstTxWarp>
            <a:spAutoFit/>
          </a:bodyPr>
          <a:lstStyle/>
          <a:p>
            <a:r>
              <a:rPr lang="en-US" sz="2000" i="1">
                <a:solidFill>
                  <a:srgbClr val="000000"/>
                </a:solidFill>
                <a:ea typeface="Times New Roman" pitchFamily="-112" charset="0"/>
                <a:cs typeface="Times New Roman" pitchFamily="-112" charset="0"/>
              </a:rPr>
              <a:t>A cistern.</a:t>
            </a:r>
            <a:br>
              <a:rPr lang="en-US" sz="2000" i="1">
                <a:solidFill>
                  <a:srgbClr val="000000"/>
                </a:solidFill>
                <a:ea typeface="Times New Roman" pitchFamily="-112" charset="0"/>
                <a:cs typeface="Times New Roman" pitchFamily="-112" charset="0"/>
              </a:rPr>
            </a:br>
            <a:r>
              <a:rPr lang="en-US" sz="2000" i="1">
                <a:solidFill>
                  <a:srgbClr val="000000"/>
                </a:solidFill>
                <a:ea typeface="Times New Roman" pitchFamily="-112" charset="0"/>
                <a:cs typeface="Times New Roman" pitchFamily="-112" charset="0"/>
              </a:rPr>
              <a:t>The length equals the height.</a:t>
            </a:r>
            <a:br>
              <a:rPr lang="en-US" sz="2000" i="1">
                <a:solidFill>
                  <a:srgbClr val="000000"/>
                </a:solidFill>
                <a:ea typeface="Times New Roman" pitchFamily="-112" charset="0"/>
                <a:cs typeface="Times New Roman" pitchFamily="-112" charset="0"/>
              </a:rPr>
            </a:br>
            <a:r>
              <a:rPr lang="en-US" sz="2000" i="1">
                <a:solidFill>
                  <a:srgbClr val="000000"/>
                </a:solidFill>
                <a:ea typeface="Times New Roman" pitchFamily="-112" charset="0"/>
                <a:cs typeface="Times New Roman" pitchFamily="-112" charset="0"/>
              </a:rPr>
              <a:t>A certain volume of dirt has been excavated.</a:t>
            </a:r>
            <a:br>
              <a:rPr lang="en-US" sz="2000" i="1">
                <a:solidFill>
                  <a:srgbClr val="000000"/>
                </a:solidFill>
                <a:ea typeface="Times New Roman" pitchFamily="-112" charset="0"/>
                <a:cs typeface="Times New Roman" pitchFamily="-112" charset="0"/>
              </a:rPr>
            </a:br>
            <a:r>
              <a:rPr lang="en-US" sz="2000" i="1">
                <a:solidFill>
                  <a:srgbClr val="000000"/>
                </a:solidFill>
                <a:ea typeface="Times New Roman" pitchFamily="-112" charset="0"/>
                <a:cs typeface="Times New Roman" pitchFamily="-112" charset="0"/>
              </a:rPr>
              <a:t>The cross-sectional area plus this volume comes to 1,10.</a:t>
            </a:r>
            <a:br>
              <a:rPr lang="en-US" sz="2000" i="1">
                <a:solidFill>
                  <a:srgbClr val="000000"/>
                </a:solidFill>
                <a:ea typeface="Times New Roman" pitchFamily="-112" charset="0"/>
                <a:cs typeface="Times New Roman" pitchFamily="-112" charset="0"/>
              </a:rPr>
            </a:br>
            <a:r>
              <a:rPr lang="en-US" sz="2000" i="1">
                <a:solidFill>
                  <a:srgbClr val="000000"/>
                </a:solidFill>
                <a:ea typeface="Times New Roman" pitchFamily="-112" charset="0"/>
                <a:cs typeface="Times New Roman" pitchFamily="-112" charset="0"/>
              </a:rPr>
              <a:t>The length is 30.  What is the width?</a:t>
            </a:r>
            <a:br>
              <a:rPr lang="en-US" sz="2000" i="1">
                <a:solidFill>
                  <a:srgbClr val="000000"/>
                </a:solidFill>
                <a:ea typeface="Times New Roman" pitchFamily="-112" charset="0"/>
                <a:cs typeface="Times New Roman" pitchFamily="-112" charset="0"/>
              </a:rPr>
            </a:br>
            <a:r>
              <a:rPr lang="en-US" sz="2000" i="1">
                <a:solidFill>
                  <a:srgbClr val="000000"/>
                </a:solidFill>
                <a:ea typeface="Times New Roman" pitchFamily="-112" charset="0"/>
                <a:cs typeface="Times New Roman" pitchFamily="-112" charset="0"/>
              </a:rPr>
              <a:t>You should multiply the length, 30, by …</a:t>
            </a:r>
          </a:p>
          <a:p>
            <a:endParaRPr lang="en-US" sz="2000" i="1">
              <a:solidFill>
                <a:srgbClr val="000000"/>
              </a:solidFill>
              <a:ea typeface="Times New Roman" pitchFamily="-112" charset="0"/>
              <a:cs typeface="Times New Roman" pitchFamily="-112" charset="0"/>
            </a:endParaRPr>
          </a:p>
          <a:p>
            <a:r>
              <a:rPr lang="en-US" sz="2000" i="1">
                <a:solidFill>
                  <a:srgbClr val="000000"/>
                </a:solidFill>
                <a:ea typeface="Times New Roman" pitchFamily="-112" charset="0"/>
                <a:cs typeface="Times New Roman" pitchFamily="-112" charset="0"/>
              </a:rPr>
              <a:t>			Translation by Donald Knuth</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53666" name="Rectangle 2"/>
          <p:cNvSpPr>
            <a:spLocks noGrp="1" noChangeArrowheads="1"/>
          </p:cNvSpPr>
          <p:nvPr>
            <p:ph type="title"/>
          </p:nvPr>
        </p:nvSpPr>
        <p:spPr/>
        <p:txBody>
          <a:bodyPr/>
          <a:lstStyle/>
          <a:p>
            <a:r>
              <a:rPr lang="en-US"/>
              <a:t>Smalltalk</a:t>
            </a:r>
          </a:p>
        </p:txBody>
      </p:sp>
      <p:sp>
        <p:nvSpPr>
          <p:cNvPr id="753667" name="Rectangle 3"/>
          <p:cNvSpPr>
            <a:spLocks noGrp="1" noChangeArrowheads="1"/>
          </p:cNvSpPr>
          <p:nvPr>
            <p:ph idx="1"/>
          </p:nvPr>
        </p:nvSpPr>
        <p:spPr/>
        <p:txBody>
          <a:bodyPr/>
          <a:lstStyle/>
          <a:p>
            <a:pPr>
              <a:lnSpc>
                <a:spcPct val="90000"/>
              </a:lnSpc>
            </a:pPr>
            <a:r>
              <a:rPr lang="en-US" sz="2800"/>
              <a:t>Alan Kay, Xerox PARC, 1972</a:t>
            </a:r>
          </a:p>
          <a:p>
            <a:pPr>
              <a:lnSpc>
                <a:spcPct val="90000"/>
              </a:lnSpc>
            </a:pPr>
            <a:r>
              <a:rPr lang="en-US" sz="2800"/>
              <a:t>Inspired by Simula, Sketchpad, Logo, cellular biology, etc.</a:t>
            </a:r>
          </a:p>
          <a:p>
            <a:pPr>
              <a:lnSpc>
                <a:spcPct val="90000"/>
              </a:lnSpc>
            </a:pPr>
            <a:r>
              <a:rPr lang="en-US" sz="2800"/>
              <a:t>Smalltalk is more object-oriented than most of its more popular descendants</a:t>
            </a:r>
          </a:p>
          <a:p>
            <a:pPr>
              <a:lnSpc>
                <a:spcPct val="90000"/>
              </a:lnSpc>
            </a:pPr>
            <a:r>
              <a:rPr lang="en-US" sz="2800"/>
              <a:t>Everything is an object: variables, constants, activation records, classes, etc.</a:t>
            </a:r>
          </a:p>
          <a:p>
            <a:pPr>
              <a:lnSpc>
                <a:spcPct val="90000"/>
              </a:lnSpc>
            </a:pPr>
            <a:r>
              <a:rPr lang="en-US" sz="2800"/>
              <a:t>All computation is performed by objects sending and receiving messages: </a:t>
            </a:r>
            <a:r>
              <a:rPr lang="en-US" sz="2800" b="1">
                <a:latin typeface="Courier New" pitchFamily="-112" charset="0"/>
              </a:rPr>
              <a:t>1+2*3</a:t>
            </a:r>
          </a:p>
        </p:txBody>
      </p:sp>
      <p:sp>
        <p:nvSpPr>
          <p:cNvPr id="4" name="Date Placeholder 3"/>
          <p:cNvSpPr>
            <a:spLocks noGrp="1"/>
          </p:cNvSpPr>
          <p:nvPr>
            <p:ph type="dt" sz="half" idx="10"/>
          </p:nvPr>
        </p:nvSpPr>
        <p:spPr/>
        <p:txBody>
          <a:bodyPr/>
          <a:lstStyle/>
          <a:p>
            <a:r>
              <a:rPr lang="en-US" smtClean="0"/>
              <a:t>Chapter Twenty-Four</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505EB3BB-0599-9F45-9772-9548D7F669E3}" type="slidenum">
              <a:rPr lang="en-US"/>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99746" name="Rectangle 2"/>
          <p:cNvSpPr>
            <a:spLocks noGrp="1" noChangeArrowheads="1"/>
          </p:cNvSpPr>
          <p:nvPr>
            <p:ph type="title"/>
          </p:nvPr>
        </p:nvSpPr>
        <p:spPr/>
        <p:txBody>
          <a:bodyPr/>
          <a:lstStyle/>
          <a:p>
            <a:r>
              <a:rPr lang="en-US"/>
              <a:t>A Design Philosophy</a:t>
            </a:r>
          </a:p>
        </p:txBody>
      </p:sp>
      <p:sp>
        <p:nvSpPr>
          <p:cNvPr id="799747" name="Rectangle 3"/>
          <p:cNvSpPr>
            <a:spLocks noGrp="1" noChangeArrowheads="1"/>
          </p:cNvSpPr>
          <p:nvPr>
            <p:ph idx="1"/>
          </p:nvPr>
        </p:nvSpPr>
        <p:spPr/>
        <p:txBody>
          <a:bodyPr/>
          <a:lstStyle/>
          <a:p>
            <a:r>
              <a:rPr lang="en-US" sz="2800"/>
              <a:t>Commit to a few simple ideas, then find the most elegant language design from there:</a:t>
            </a:r>
          </a:p>
          <a:p>
            <a:pPr lvl="1"/>
            <a:r>
              <a:rPr lang="en-US" sz="2400"/>
              <a:t>Lists, recursion, </a:t>
            </a:r>
            <a:r>
              <a:rPr lang="en-US" sz="2400" b="1">
                <a:latin typeface="Courier New" pitchFamily="-112" charset="0"/>
              </a:rPr>
              <a:t>eval</a:t>
            </a:r>
            <a:r>
              <a:rPr lang="en-US" sz="2400"/>
              <a:t>: Lisp</a:t>
            </a:r>
          </a:p>
          <a:p>
            <a:pPr lvl="1"/>
            <a:r>
              <a:rPr lang="en-US" sz="2400"/>
              <a:t>Objects, message-passing: Smalltalk</a:t>
            </a:r>
          </a:p>
          <a:p>
            <a:pPr lvl="1"/>
            <a:r>
              <a:rPr lang="en-US" sz="2400"/>
              <a:t>Resolution-based inference: Prolog</a:t>
            </a:r>
          </a:p>
          <a:p>
            <a:r>
              <a:rPr lang="en-US" sz="2800"/>
              <a:t>Hallmarks:</a:t>
            </a:r>
          </a:p>
          <a:p>
            <a:pPr lvl="1"/>
            <a:r>
              <a:rPr lang="en-US" sz="2400"/>
              <a:t>Initial implementation is easy</a:t>
            </a:r>
          </a:p>
          <a:p>
            <a:pPr lvl="1"/>
            <a:r>
              <a:rPr lang="en-US" sz="2400"/>
              <a:t>Easy to modify the language</a:t>
            </a:r>
          </a:p>
          <a:p>
            <a:pPr lvl="1"/>
            <a:r>
              <a:rPr lang="en-US" sz="2400"/>
              <a:t>Programming feels like custom language design</a:t>
            </a:r>
          </a:p>
        </p:txBody>
      </p:sp>
      <p:sp>
        <p:nvSpPr>
          <p:cNvPr id="4" name="Date Placeholder 3"/>
          <p:cNvSpPr>
            <a:spLocks noGrp="1"/>
          </p:cNvSpPr>
          <p:nvPr>
            <p:ph type="dt" sz="half" idx="10"/>
          </p:nvPr>
        </p:nvSpPr>
        <p:spPr/>
        <p:txBody>
          <a:bodyPr/>
          <a:lstStyle/>
          <a:p>
            <a:r>
              <a:rPr lang="en-US" smtClean="0"/>
              <a:t>Chapter Twenty-Four</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04F4D6B4-B7B7-6F49-80E4-9B0D9A470D3D}" type="slidenum">
              <a:rPr lang="en-US"/>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0770" name="Rectangle 2"/>
          <p:cNvSpPr>
            <a:spLocks noGrp="1" noChangeArrowheads="1"/>
          </p:cNvSpPr>
          <p:nvPr>
            <p:ph type="title"/>
          </p:nvPr>
        </p:nvSpPr>
        <p:spPr/>
        <p:txBody>
          <a:bodyPr/>
          <a:lstStyle/>
          <a:p>
            <a:r>
              <a:rPr lang="en-US"/>
              <a:t>Smalltalk’s Influence</a:t>
            </a:r>
          </a:p>
        </p:txBody>
      </p:sp>
      <p:sp>
        <p:nvSpPr>
          <p:cNvPr id="800771" name="Rectangle 3"/>
          <p:cNvSpPr>
            <a:spLocks noGrp="1" noChangeArrowheads="1"/>
          </p:cNvSpPr>
          <p:nvPr>
            <p:ph idx="1"/>
          </p:nvPr>
        </p:nvSpPr>
        <p:spPr/>
        <p:txBody>
          <a:bodyPr/>
          <a:lstStyle/>
          <a:p>
            <a:r>
              <a:rPr lang="en-US" sz="2800"/>
              <a:t>The Simula languages and Smalltalk inspired a generation of object-oriented languages</a:t>
            </a:r>
          </a:p>
          <a:p>
            <a:r>
              <a:rPr lang="en-US" sz="2800"/>
              <a:t>Smalltalk still has a small but active user community</a:t>
            </a:r>
          </a:p>
          <a:p>
            <a:r>
              <a:rPr lang="en-US" sz="2800"/>
              <a:t>Most later OO languages concentrate more on runtime efficiency:</a:t>
            </a:r>
          </a:p>
          <a:p>
            <a:pPr lvl="1"/>
            <a:r>
              <a:rPr lang="en-US" sz="2400"/>
              <a:t>Most use static typing (Smalltalk uses dynamic) </a:t>
            </a:r>
          </a:p>
          <a:p>
            <a:pPr lvl="1"/>
            <a:r>
              <a:rPr lang="en-US" sz="2400"/>
              <a:t>Most include non-object primitive types as well as objects</a:t>
            </a:r>
          </a:p>
        </p:txBody>
      </p:sp>
      <p:sp>
        <p:nvSpPr>
          <p:cNvPr id="4" name="Date Placeholder 3"/>
          <p:cNvSpPr>
            <a:spLocks noGrp="1"/>
          </p:cNvSpPr>
          <p:nvPr>
            <p:ph type="dt" sz="half" idx="10"/>
          </p:nvPr>
        </p:nvSpPr>
        <p:spPr/>
        <p:txBody>
          <a:bodyPr/>
          <a:lstStyle/>
          <a:p>
            <a:r>
              <a:rPr lang="en-US" smtClean="0"/>
              <a:t>Chapter Twenty-Four</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5E6076C4-9BE5-B94E-8C4F-31B4B2FDC40A}" type="slidenum">
              <a:rPr lang="en-US"/>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97698" name="Rectangle 2"/>
          <p:cNvSpPr>
            <a:spLocks noGrp="1" noChangeArrowheads="1"/>
          </p:cNvSpPr>
          <p:nvPr>
            <p:ph idx="1"/>
          </p:nvPr>
        </p:nvSpPr>
        <p:spPr>
          <a:xfrm>
            <a:off x="762000" y="381000"/>
            <a:ext cx="8001000" cy="5943600"/>
          </a:xfrm>
        </p:spPr>
        <p:txBody>
          <a:bodyPr/>
          <a:lstStyle/>
          <a:p>
            <a:pPr>
              <a:lnSpc>
                <a:spcPct val="90000"/>
              </a:lnSpc>
            </a:pPr>
            <a:r>
              <a:rPr lang="en-US" sz="2800">
                <a:solidFill>
                  <a:schemeClr val="bg2"/>
                </a:solidFill>
              </a:rPr>
              <a:t>Prehistory of programming languages</a:t>
            </a:r>
          </a:p>
          <a:p>
            <a:pPr lvl="1">
              <a:lnSpc>
                <a:spcPct val="90000"/>
              </a:lnSpc>
            </a:pPr>
            <a:r>
              <a:rPr lang="en-US" sz="2400">
                <a:solidFill>
                  <a:schemeClr val="bg2"/>
                </a:solidFill>
              </a:rPr>
              <a:t>The story of the programmers of Babylon</a:t>
            </a:r>
          </a:p>
          <a:p>
            <a:pPr lvl="1">
              <a:lnSpc>
                <a:spcPct val="90000"/>
              </a:lnSpc>
            </a:pPr>
            <a:r>
              <a:rPr lang="en-US" sz="2400">
                <a:solidFill>
                  <a:schemeClr val="bg2"/>
                </a:solidFill>
                <a:ea typeface="Times New Roman" pitchFamily="-112" charset="0"/>
                <a:cs typeface="Times New Roman" pitchFamily="-112" charset="0"/>
              </a:rPr>
              <a:t>The story of Mohammed Al-Khorezmi</a:t>
            </a:r>
          </a:p>
          <a:p>
            <a:pPr lvl="1">
              <a:lnSpc>
                <a:spcPct val="90000"/>
              </a:lnSpc>
            </a:pPr>
            <a:r>
              <a:rPr lang="en-US" sz="2400">
                <a:solidFill>
                  <a:schemeClr val="bg2"/>
                </a:solidFill>
                <a:ea typeface="Times New Roman" pitchFamily="-112" charset="0"/>
                <a:cs typeface="Times New Roman" pitchFamily="-112" charset="0"/>
              </a:rPr>
              <a:t>The story of Augusta Ada, Countess of Lovelace</a:t>
            </a:r>
          </a:p>
          <a:p>
            <a:pPr>
              <a:lnSpc>
                <a:spcPct val="90000"/>
              </a:lnSpc>
            </a:pPr>
            <a:r>
              <a:rPr lang="en-US" sz="2800">
                <a:solidFill>
                  <a:schemeClr val="bg2"/>
                </a:solidFill>
              </a:rPr>
              <a:t>Early programming languages</a:t>
            </a:r>
          </a:p>
          <a:p>
            <a:pPr lvl="1">
              <a:lnSpc>
                <a:spcPct val="90000"/>
              </a:lnSpc>
            </a:pPr>
            <a:r>
              <a:rPr lang="en-US" sz="2400">
                <a:solidFill>
                  <a:schemeClr val="bg2"/>
                </a:solidFill>
              </a:rPr>
              <a:t>The story of the Plankalkül</a:t>
            </a:r>
          </a:p>
          <a:p>
            <a:pPr lvl="1">
              <a:lnSpc>
                <a:spcPct val="90000"/>
              </a:lnSpc>
            </a:pPr>
            <a:r>
              <a:rPr lang="en-US" sz="2400">
                <a:solidFill>
                  <a:schemeClr val="bg2"/>
                </a:solidFill>
              </a:rPr>
              <a:t>The story of Fortran</a:t>
            </a:r>
          </a:p>
          <a:p>
            <a:pPr lvl="1">
              <a:lnSpc>
                <a:spcPct val="90000"/>
              </a:lnSpc>
            </a:pPr>
            <a:r>
              <a:rPr lang="en-US" sz="2400">
                <a:solidFill>
                  <a:schemeClr val="bg2"/>
                </a:solidFill>
              </a:rPr>
              <a:t>The story of Lisp</a:t>
            </a:r>
          </a:p>
          <a:p>
            <a:pPr lvl="1">
              <a:lnSpc>
                <a:spcPct val="90000"/>
              </a:lnSpc>
            </a:pPr>
            <a:r>
              <a:rPr lang="en-US" sz="2400">
                <a:solidFill>
                  <a:schemeClr val="bg2"/>
                </a:solidFill>
              </a:rPr>
              <a:t>The story of Algol</a:t>
            </a:r>
          </a:p>
          <a:p>
            <a:pPr lvl="1">
              <a:lnSpc>
                <a:spcPct val="90000"/>
              </a:lnSpc>
            </a:pPr>
            <a:r>
              <a:rPr lang="en-US" sz="2400">
                <a:solidFill>
                  <a:schemeClr val="bg2"/>
                </a:solidFill>
              </a:rPr>
              <a:t>The story of Smalltalk</a:t>
            </a:r>
          </a:p>
          <a:p>
            <a:pPr>
              <a:lnSpc>
                <a:spcPct val="90000"/>
              </a:lnSpc>
            </a:pPr>
            <a:r>
              <a:rPr lang="en-US" sz="2800"/>
              <a:t>Our languages</a:t>
            </a:r>
          </a:p>
          <a:p>
            <a:pPr lvl="1">
              <a:lnSpc>
                <a:spcPct val="90000"/>
              </a:lnSpc>
            </a:pPr>
            <a:r>
              <a:rPr lang="en-US" sz="2400"/>
              <a:t>The story of Prolog</a:t>
            </a:r>
          </a:p>
          <a:p>
            <a:pPr lvl="1">
              <a:lnSpc>
                <a:spcPct val="90000"/>
              </a:lnSpc>
            </a:pPr>
            <a:r>
              <a:rPr lang="en-US" sz="2400">
                <a:solidFill>
                  <a:schemeClr val="bg2"/>
                </a:solidFill>
              </a:rPr>
              <a:t>The story of ML</a:t>
            </a:r>
          </a:p>
          <a:p>
            <a:pPr lvl="1">
              <a:lnSpc>
                <a:spcPct val="90000"/>
              </a:lnSpc>
            </a:pPr>
            <a:r>
              <a:rPr lang="en-US" sz="2400">
                <a:solidFill>
                  <a:schemeClr val="bg2"/>
                </a:solidFill>
              </a:rPr>
              <a:t>The story of Java</a:t>
            </a:r>
          </a:p>
        </p:txBody>
      </p:sp>
      <p:sp>
        <p:nvSpPr>
          <p:cNvPr id="3" name="Date Placeholder 3"/>
          <p:cNvSpPr>
            <a:spLocks noGrp="1"/>
          </p:cNvSpPr>
          <p:nvPr>
            <p:ph type="dt" sz="half" idx="10"/>
          </p:nvPr>
        </p:nvSpPr>
        <p:spPr/>
        <p:txBody>
          <a:bodyPr/>
          <a:lstStyle/>
          <a:p>
            <a:r>
              <a:rPr lang="en-US" smtClean="0"/>
              <a:t>Chapter Twenty-Four</a:t>
            </a:r>
            <a:endParaRPr lang="en-US"/>
          </a:p>
        </p:txBody>
      </p:sp>
      <p:sp>
        <p:nvSpPr>
          <p:cNvPr id="4" name="Footer Placeholder 4"/>
          <p:cNvSpPr>
            <a:spLocks noGrp="1"/>
          </p:cNvSpPr>
          <p:nvPr>
            <p:ph type="ftr" sz="quarter" idx="11"/>
          </p:nvPr>
        </p:nvSpPr>
        <p:spPr/>
        <p:txBody>
          <a:bodyPr/>
          <a:lstStyle/>
          <a:p>
            <a:r>
              <a:rPr lang="en-US" smtClean="0"/>
              <a:t>Modern Programming Languages, 2nd ed.</a:t>
            </a:r>
            <a:endParaRPr lang="en-US"/>
          </a:p>
        </p:txBody>
      </p:sp>
      <p:sp>
        <p:nvSpPr>
          <p:cNvPr id="5" name="Slide Number Placeholder 5"/>
          <p:cNvSpPr>
            <a:spLocks noGrp="1"/>
          </p:cNvSpPr>
          <p:nvPr>
            <p:ph type="sldNum" sz="quarter" idx="12"/>
          </p:nvPr>
        </p:nvSpPr>
        <p:spPr/>
        <p:txBody>
          <a:bodyPr/>
          <a:lstStyle/>
          <a:p>
            <a:fld id="{B0289336-0BD7-754F-A7BF-6124F4878022}" type="slidenum">
              <a:rPr lang="en-US"/>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1794" name="Rectangle 2"/>
          <p:cNvSpPr>
            <a:spLocks noGrp="1" noChangeArrowheads="1"/>
          </p:cNvSpPr>
          <p:nvPr>
            <p:ph type="title"/>
          </p:nvPr>
        </p:nvSpPr>
        <p:spPr/>
        <p:txBody>
          <a:bodyPr/>
          <a:lstStyle/>
          <a:p>
            <a:r>
              <a:rPr lang="en-US"/>
              <a:t>Prolog</a:t>
            </a:r>
          </a:p>
        </p:txBody>
      </p:sp>
      <p:sp>
        <p:nvSpPr>
          <p:cNvPr id="801795" name="Rectangle 3"/>
          <p:cNvSpPr>
            <a:spLocks noGrp="1" noChangeArrowheads="1"/>
          </p:cNvSpPr>
          <p:nvPr>
            <p:ph idx="1"/>
          </p:nvPr>
        </p:nvSpPr>
        <p:spPr>
          <a:xfrm>
            <a:off x="838200" y="1447800"/>
            <a:ext cx="7772400" cy="4572000"/>
          </a:xfrm>
        </p:spPr>
        <p:txBody>
          <a:bodyPr/>
          <a:lstStyle/>
          <a:p>
            <a:pPr>
              <a:lnSpc>
                <a:spcPct val="90000"/>
              </a:lnSpc>
            </a:pPr>
            <a:r>
              <a:rPr lang="en-US" sz="2800"/>
              <a:t>Alan Robinson, 1965: resolution-based theorem proving</a:t>
            </a:r>
          </a:p>
          <a:p>
            <a:pPr lvl="1">
              <a:lnSpc>
                <a:spcPct val="90000"/>
              </a:lnSpc>
            </a:pPr>
            <a:r>
              <a:rPr lang="en-US" sz="2400"/>
              <a:t>Resolution is the basic Prolog step</a:t>
            </a:r>
          </a:p>
          <a:p>
            <a:pPr lvl="1">
              <a:lnSpc>
                <a:spcPct val="90000"/>
              </a:lnSpc>
            </a:pPr>
            <a:r>
              <a:rPr lang="en-US" sz="2400"/>
              <a:t>But Prolog did not follow easily or immediately</a:t>
            </a:r>
          </a:p>
          <a:p>
            <a:pPr>
              <a:lnSpc>
                <a:spcPct val="90000"/>
              </a:lnSpc>
            </a:pPr>
            <a:r>
              <a:rPr lang="en-US" sz="2800"/>
              <a:t>Robert Kowalski, Edinburgh, 1971: an efficient resolution-based technique, SL-resolution</a:t>
            </a:r>
          </a:p>
          <a:p>
            <a:pPr>
              <a:lnSpc>
                <a:spcPct val="90000"/>
              </a:lnSpc>
            </a:pPr>
            <a:r>
              <a:rPr lang="en-US" sz="2800"/>
              <a:t>Alain Colmerauer and Philippe Roussel, Marseilles, 1972: Prolog (</a:t>
            </a:r>
            <a:r>
              <a:rPr lang="en-US" sz="2800" i="1"/>
              <a:t>programmation en logique</a:t>
            </a:r>
            <a:r>
              <a:rPr lang="en-US" sz="2800"/>
              <a:t>) </a:t>
            </a:r>
          </a:p>
          <a:p>
            <a:pPr lvl="1">
              <a:lnSpc>
                <a:spcPct val="90000"/>
              </a:lnSpc>
            </a:pPr>
            <a:r>
              <a:rPr lang="en-US" sz="2400"/>
              <a:t>For the automated deduction part of an AI project in natural language understanding</a:t>
            </a:r>
          </a:p>
        </p:txBody>
      </p:sp>
      <p:sp>
        <p:nvSpPr>
          <p:cNvPr id="4" name="Date Placeholder 3"/>
          <p:cNvSpPr>
            <a:spLocks noGrp="1"/>
          </p:cNvSpPr>
          <p:nvPr>
            <p:ph type="dt" sz="half" idx="10"/>
          </p:nvPr>
        </p:nvSpPr>
        <p:spPr/>
        <p:txBody>
          <a:bodyPr/>
          <a:lstStyle/>
          <a:p>
            <a:r>
              <a:rPr lang="en-US" smtClean="0"/>
              <a:t>Chapter Twenty-Four</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FD9FD2F1-5906-5E4F-8B2F-F6B1F1D84EC1}" type="slidenum">
              <a:rPr lang="en-US"/>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2818" name="Rectangle 2"/>
          <p:cNvSpPr>
            <a:spLocks noGrp="1" noChangeArrowheads="1"/>
          </p:cNvSpPr>
          <p:nvPr>
            <p:ph type="title"/>
          </p:nvPr>
        </p:nvSpPr>
        <p:spPr/>
        <p:txBody>
          <a:bodyPr/>
          <a:lstStyle/>
          <a:p>
            <a:r>
              <a:rPr lang="en-US" dirty="0"/>
              <a:t>Prolog Evolution</a:t>
            </a:r>
          </a:p>
        </p:txBody>
      </p:sp>
      <p:sp>
        <p:nvSpPr>
          <p:cNvPr id="802819" name="Rectangle 3"/>
          <p:cNvSpPr>
            <a:spLocks noGrp="1" noChangeArrowheads="1"/>
          </p:cNvSpPr>
          <p:nvPr>
            <p:ph idx="1"/>
          </p:nvPr>
        </p:nvSpPr>
        <p:spPr>
          <a:xfrm>
            <a:off x="838200" y="1447800"/>
            <a:ext cx="7772400" cy="4114800"/>
          </a:xfrm>
        </p:spPr>
        <p:txBody>
          <a:bodyPr/>
          <a:lstStyle/>
          <a:p>
            <a:r>
              <a:rPr lang="en-US" sz="2800" dirty="0"/>
              <a:t>1973 version:</a:t>
            </a:r>
          </a:p>
          <a:p>
            <a:pPr lvl="1"/>
            <a:r>
              <a:rPr lang="en-US" sz="2400" dirty="0"/>
              <a:t>Eliminated special backtracking controls (introducing the cut operation instead)</a:t>
            </a:r>
          </a:p>
          <a:p>
            <a:pPr lvl="1"/>
            <a:r>
              <a:rPr lang="en-US" sz="2400" dirty="0"/>
              <a:t>Eliminated occurs-check</a:t>
            </a:r>
          </a:p>
          <a:p>
            <a:r>
              <a:rPr lang="en-US" sz="2800" dirty="0"/>
              <a:t>David Warren, 1977: efficient compiled Prolog, the Warren Abstract Machine</a:t>
            </a:r>
          </a:p>
          <a:p>
            <a:r>
              <a:rPr lang="en-US" sz="2800" dirty="0"/>
              <a:t>(For many languages—Smalltalk, Prolog, ML—techniques for efficient compilation were critical contributions</a:t>
            </a:r>
            <a:r>
              <a:rPr lang="en-US" sz="2800" dirty="0" smtClean="0"/>
              <a:t>)</a:t>
            </a:r>
          </a:p>
          <a:p>
            <a:r>
              <a:rPr lang="en-US" sz="2800" dirty="0" smtClean="0"/>
              <a:t>ISO standards, 1995 and 2000</a:t>
            </a:r>
            <a:endParaRPr lang="en-US" sz="2800" dirty="0"/>
          </a:p>
        </p:txBody>
      </p:sp>
      <p:sp>
        <p:nvSpPr>
          <p:cNvPr id="4" name="Date Placeholder 3"/>
          <p:cNvSpPr>
            <a:spLocks noGrp="1"/>
          </p:cNvSpPr>
          <p:nvPr>
            <p:ph type="dt" sz="half" idx="10"/>
          </p:nvPr>
        </p:nvSpPr>
        <p:spPr/>
        <p:txBody>
          <a:bodyPr/>
          <a:lstStyle/>
          <a:p>
            <a:r>
              <a:rPr lang="en-US" smtClean="0"/>
              <a:t>Chapter Twenty-Four</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18167F91-CF4A-D24A-8D6F-42BF6417A081}" type="slidenum">
              <a:rPr lang="en-US"/>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4866" name="Rectangle 2"/>
          <p:cNvSpPr>
            <a:spLocks noGrp="1" noChangeArrowheads="1"/>
          </p:cNvSpPr>
          <p:nvPr>
            <p:ph idx="1"/>
          </p:nvPr>
        </p:nvSpPr>
        <p:spPr>
          <a:xfrm>
            <a:off x="762000" y="381000"/>
            <a:ext cx="8001000" cy="5943600"/>
          </a:xfrm>
        </p:spPr>
        <p:txBody>
          <a:bodyPr/>
          <a:lstStyle/>
          <a:p>
            <a:pPr>
              <a:lnSpc>
                <a:spcPct val="90000"/>
              </a:lnSpc>
            </a:pPr>
            <a:r>
              <a:rPr lang="en-US" sz="2800">
                <a:solidFill>
                  <a:schemeClr val="bg2"/>
                </a:solidFill>
              </a:rPr>
              <a:t>Prehistory of programming languages</a:t>
            </a:r>
          </a:p>
          <a:p>
            <a:pPr lvl="1">
              <a:lnSpc>
                <a:spcPct val="90000"/>
              </a:lnSpc>
            </a:pPr>
            <a:r>
              <a:rPr lang="en-US" sz="2400">
                <a:solidFill>
                  <a:schemeClr val="bg2"/>
                </a:solidFill>
              </a:rPr>
              <a:t>The story of the programmers of Babylon</a:t>
            </a:r>
          </a:p>
          <a:p>
            <a:pPr lvl="1">
              <a:lnSpc>
                <a:spcPct val="90000"/>
              </a:lnSpc>
            </a:pPr>
            <a:r>
              <a:rPr lang="en-US" sz="2400">
                <a:solidFill>
                  <a:schemeClr val="bg2"/>
                </a:solidFill>
                <a:ea typeface="Times New Roman" pitchFamily="-112" charset="0"/>
                <a:cs typeface="Times New Roman" pitchFamily="-112" charset="0"/>
              </a:rPr>
              <a:t>The story of Mohammed Al-Khorezmi</a:t>
            </a:r>
          </a:p>
          <a:p>
            <a:pPr lvl="1">
              <a:lnSpc>
                <a:spcPct val="90000"/>
              </a:lnSpc>
            </a:pPr>
            <a:r>
              <a:rPr lang="en-US" sz="2400">
                <a:solidFill>
                  <a:schemeClr val="bg2"/>
                </a:solidFill>
                <a:ea typeface="Times New Roman" pitchFamily="-112" charset="0"/>
                <a:cs typeface="Times New Roman" pitchFamily="-112" charset="0"/>
              </a:rPr>
              <a:t>The story of Augusta Ada, Countess of Lovelace</a:t>
            </a:r>
          </a:p>
          <a:p>
            <a:pPr>
              <a:lnSpc>
                <a:spcPct val="90000"/>
              </a:lnSpc>
            </a:pPr>
            <a:r>
              <a:rPr lang="en-US" sz="2800">
                <a:solidFill>
                  <a:schemeClr val="bg2"/>
                </a:solidFill>
              </a:rPr>
              <a:t>Early programming languages</a:t>
            </a:r>
          </a:p>
          <a:p>
            <a:pPr lvl="1">
              <a:lnSpc>
                <a:spcPct val="90000"/>
              </a:lnSpc>
            </a:pPr>
            <a:r>
              <a:rPr lang="en-US" sz="2400">
                <a:solidFill>
                  <a:schemeClr val="bg2"/>
                </a:solidFill>
              </a:rPr>
              <a:t>The story of the Plankalkül</a:t>
            </a:r>
          </a:p>
          <a:p>
            <a:pPr lvl="1">
              <a:lnSpc>
                <a:spcPct val="90000"/>
              </a:lnSpc>
            </a:pPr>
            <a:r>
              <a:rPr lang="en-US" sz="2400">
                <a:solidFill>
                  <a:schemeClr val="bg2"/>
                </a:solidFill>
              </a:rPr>
              <a:t>The story of Fortran</a:t>
            </a:r>
          </a:p>
          <a:p>
            <a:pPr lvl="1">
              <a:lnSpc>
                <a:spcPct val="90000"/>
              </a:lnSpc>
            </a:pPr>
            <a:r>
              <a:rPr lang="en-US" sz="2400">
                <a:solidFill>
                  <a:schemeClr val="bg2"/>
                </a:solidFill>
              </a:rPr>
              <a:t>The story of Lisp</a:t>
            </a:r>
          </a:p>
          <a:p>
            <a:pPr lvl="1">
              <a:lnSpc>
                <a:spcPct val="90000"/>
              </a:lnSpc>
            </a:pPr>
            <a:r>
              <a:rPr lang="en-US" sz="2400">
                <a:solidFill>
                  <a:schemeClr val="bg2"/>
                </a:solidFill>
              </a:rPr>
              <a:t>The story of Algol</a:t>
            </a:r>
          </a:p>
          <a:p>
            <a:pPr lvl="1">
              <a:lnSpc>
                <a:spcPct val="90000"/>
              </a:lnSpc>
            </a:pPr>
            <a:r>
              <a:rPr lang="en-US" sz="2400">
                <a:solidFill>
                  <a:schemeClr val="bg2"/>
                </a:solidFill>
              </a:rPr>
              <a:t>The story of Smalltalk</a:t>
            </a:r>
          </a:p>
          <a:p>
            <a:pPr>
              <a:lnSpc>
                <a:spcPct val="90000"/>
              </a:lnSpc>
            </a:pPr>
            <a:r>
              <a:rPr lang="en-US" sz="2800"/>
              <a:t>Our languages</a:t>
            </a:r>
          </a:p>
          <a:p>
            <a:pPr lvl="1">
              <a:lnSpc>
                <a:spcPct val="90000"/>
              </a:lnSpc>
            </a:pPr>
            <a:r>
              <a:rPr lang="en-US" sz="2400">
                <a:solidFill>
                  <a:schemeClr val="bg2"/>
                </a:solidFill>
              </a:rPr>
              <a:t>The story of Prolog</a:t>
            </a:r>
          </a:p>
          <a:p>
            <a:pPr lvl="1">
              <a:lnSpc>
                <a:spcPct val="90000"/>
              </a:lnSpc>
            </a:pPr>
            <a:r>
              <a:rPr lang="en-US" sz="2400"/>
              <a:t>The story of ML</a:t>
            </a:r>
          </a:p>
          <a:p>
            <a:pPr lvl="1">
              <a:lnSpc>
                <a:spcPct val="90000"/>
              </a:lnSpc>
            </a:pPr>
            <a:r>
              <a:rPr lang="en-US" sz="2400">
                <a:solidFill>
                  <a:schemeClr val="bg2"/>
                </a:solidFill>
              </a:rPr>
              <a:t>The story of Java</a:t>
            </a:r>
          </a:p>
        </p:txBody>
      </p:sp>
      <p:sp>
        <p:nvSpPr>
          <p:cNvPr id="3" name="Date Placeholder 3"/>
          <p:cNvSpPr>
            <a:spLocks noGrp="1"/>
          </p:cNvSpPr>
          <p:nvPr>
            <p:ph type="dt" sz="half" idx="10"/>
          </p:nvPr>
        </p:nvSpPr>
        <p:spPr/>
        <p:txBody>
          <a:bodyPr/>
          <a:lstStyle/>
          <a:p>
            <a:r>
              <a:rPr lang="en-US" smtClean="0"/>
              <a:t>Chapter Twenty-Four</a:t>
            </a:r>
            <a:endParaRPr lang="en-US"/>
          </a:p>
        </p:txBody>
      </p:sp>
      <p:sp>
        <p:nvSpPr>
          <p:cNvPr id="4" name="Footer Placeholder 4"/>
          <p:cNvSpPr>
            <a:spLocks noGrp="1"/>
          </p:cNvSpPr>
          <p:nvPr>
            <p:ph type="ftr" sz="quarter" idx="11"/>
          </p:nvPr>
        </p:nvSpPr>
        <p:spPr/>
        <p:txBody>
          <a:bodyPr/>
          <a:lstStyle/>
          <a:p>
            <a:r>
              <a:rPr lang="en-US" smtClean="0"/>
              <a:t>Modern Programming Languages, 2nd ed.</a:t>
            </a:r>
            <a:endParaRPr lang="en-US"/>
          </a:p>
        </p:txBody>
      </p:sp>
      <p:sp>
        <p:nvSpPr>
          <p:cNvPr id="5" name="Slide Number Placeholder 5"/>
          <p:cNvSpPr>
            <a:spLocks noGrp="1"/>
          </p:cNvSpPr>
          <p:nvPr>
            <p:ph type="sldNum" sz="quarter" idx="12"/>
          </p:nvPr>
        </p:nvSpPr>
        <p:spPr/>
        <p:txBody>
          <a:bodyPr/>
          <a:lstStyle/>
          <a:p>
            <a:fld id="{2EAAB5B6-86C4-5244-9F04-A3379C49CB0D}" type="slidenum">
              <a:rPr lang="en-US"/>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3842" name="Rectangle 2"/>
          <p:cNvSpPr>
            <a:spLocks noGrp="1" noChangeArrowheads="1"/>
          </p:cNvSpPr>
          <p:nvPr>
            <p:ph type="title"/>
          </p:nvPr>
        </p:nvSpPr>
        <p:spPr/>
        <p:txBody>
          <a:bodyPr/>
          <a:lstStyle/>
          <a:p>
            <a:r>
              <a:rPr lang="en-US"/>
              <a:t>ML</a:t>
            </a:r>
          </a:p>
        </p:txBody>
      </p:sp>
      <p:sp>
        <p:nvSpPr>
          <p:cNvPr id="803843" name="Rectangle 3"/>
          <p:cNvSpPr>
            <a:spLocks noGrp="1" noChangeArrowheads="1"/>
          </p:cNvSpPr>
          <p:nvPr>
            <p:ph idx="1"/>
          </p:nvPr>
        </p:nvSpPr>
        <p:spPr/>
        <p:txBody>
          <a:bodyPr/>
          <a:lstStyle/>
          <a:p>
            <a:pPr>
              <a:lnSpc>
                <a:spcPct val="90000"/>
              </a:lnSpc>
            </a:pPr>
            <a:r>
              <a:rPr lang="en-US" sz="2800"/>
              <a:t>Robin Milner, Edinburgh, 1974</a:t>
            </a:r>
          </a:p>
          <a:p>
            <a:pPr>
              <a:lnSpc>
                <a:spcPct val="90000"/>
              </a:lnSpc>
            </a:pPr>
            <a:r>
              <a:rPr lang="en-US" sz="2800"/>
              <a:t>LCF: a tool for developing machine-assisted construction of formal logical proofs</a:t>
            </a:r>
          </a:p>
          <a:p>
            <a:pPr>
              <a:lnSpc>
                <a:spcPct val="90000"/>
              </a:lnSpc>
            </a:pPr>
            <a:r>
              <a:rPr lang="en-US" sz="2800"/>
              <a:t>ML was designed as the implementation language for LCF</a:t>
            </a:r>
          </a:p>
          <a:p>
            <a:pPr>
              <a:lnSpc>
                <a:spcPct val="90000"/>
              </a:lnSpc>
            </a:pPr>
            <a:r>
              <a:rPr lang="en-US" sz="2800"/>
              <a:t>Strong typing, parametric polymorphism, and type inference were in the first designs</a:t>
            </a:r>
          </a:p>
          <a:p>
            <a:pPr>
              <a:lnSpc>
                <a:spcPct val="90000"/>
              </a:lnSpc>
            </a:pPr>
            <a:r>
              <a:rPr lang="en-US" sz="2800"/>
              <a:t>Remained closely tied to LCF development for several years</a:t>
            </a:r>
          </a:p>
        </p:txBody>
      </p:sp>
      <p:sp>
        <p:nvSpPr>
          <p:cNvPr id="4" name="Date Placeholder 3"/>
          <p:cNvSpPr>
            <a:spLocks noGrp="1"/>
          </p:cNvSpPr>
          <p:nvPr>
            <p:ph type="dt" sz="half" idx="10"/>
          </p:nvPr>
        </p:nvSpPr>
        <p:spPr/>
        <p:txBody>
          <a:bodyPr/>
          <a:lstStyle/>
          <a:p>
            <a:r>
              <a:rPr lang="en-US" smtClean="0"/>
              <a:t>Chapter Twenty-Four</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3A8E3796-3C50-0D45-B653-53D5E1FF3014}" type="slidenum">
              <a:rPr lang="en-US"/>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8962" name="Rectangle 2"/>
          <p:cNvSpPr>
            <a:spLocks noGrp="1" noChangeArrowheads="1"/>
          </p:cNvSpPr>
          <p:nvPr>
            <p:ph type="title"/>
          </p:nvPr>
        </p:nvSpPr>
        <p:spPr/>
        <p:txBody>
          <a:bodyPr/>
          <a:lstStyle/>
          <a:p>
            <a:r>
              <a:rPr lang="en-US"/>
              <a:t>Issue: Formal Semantics</a:t>
            </a:r>
          </a:p>
        </p:txBody>
      </p:sp>
      <p:sp>
        <p:nvSpPr>
          <p:cNvPr id="808963" name="Rectangle 3"/>
          <p:cNvSpPr>
            <a:spLocks noGrp="1" noChangeArrowheads="1"/>
          </p:cNvSpPr>
          <p:nvPr>
            <p:ph idx="1"/>
          </p:nvPr>
        </p:nvSpPr>
        <p:spPr/>
        <p:txBody>
          <a:bodyPr/>
          <a:lstStyle/>
          <a:p>
            <a:r>
              <a:rPr lang="en-US"/>
              <a:t>The definition of Standard ML includes a formal semantics (a natural semantics)</a:t>
            </a:r>
          </a:p>
          <a:p>
            <a:r>
              <a:rPr lang="en-US"/>
              <a:t>This was part of the initial design, not (as is more common) added after implementation</a:t>
            </a:r>
          </a:p>
          <a:p>
            <a:r>
              <a:rPr lang="en-US"/>
              <a:t>Fits with the intended application: to trust the proofs produced by LCF, you must trust the language in which LCF is implemented</a:t>
            </a:r>
          </a:p>
        </p:txBody>
      </p:sp>
      <p:sp>
        <p:nvSpPr>
          <p:cNvPr id="4" name="Date Placeholder 3"/>
          <p:cNvSpPr>
            <a:spLocks noGrp="1"/>
          </p:cNvSpPr>
          <p:nvPr>
            <p:ph type="dt" sz="half" idx="10"/>
          </p:nvPr>
        </p:nvSpPr>
        <p:spPr/>
        <p:txBody>
          <a:bodyPr/>
          <a:lstStyle/>
          <a:p>
            <a:r>
              <a:rPr lang="en-US" smtClean="0"/>
              <a:t>Chapter Twenty-Four</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0DE454A3-037F-AC41-BE18-39E717DA1142}" type="slidenum">
              <a:rPr lang="en-US"/>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6914" name="Rectangle 2"/>
          <p:cNvSpPr>
            <a:spLocks noGrp="1" noChangeArrowheads="1"/>
          </p:cNvSpPr>
          <p:nvPr>
            <p:ph type="title"/>
          </p:nvPr>
        </p:nvSpPr>
        <p:spPr/>
        <p:txBody>
          <a:bodyPr/>
          <a:lstStyle/>
          <a:p>
            <a:r>
              <a:rPr lang="en-US"/>
              <a:t>ML Evolution</a:t>
            </a:r>
          </a:p>
        </p:txBody>
      </p:sp>
      <p:sp>
        <p:nvSpPr>
          <p:cNvPr id="806915" name="Rectangle 3"/>
          <p:cNvSpPr>
            <a:spLocks noGrp="1" noChangeArrowheads="1"/>
          </p:cNvSpPr>
          <p:nvPr>
            <p:ph idx="1"/>
          </p:nvPr>
        </p:nvSpPr>
        <p:spPr>
          <a:xfrm>
            <a:off x="838200" y="1447800"/>
            <a:ext cx="7772400" cy="4114800"/>
          </a:xfrm>
        </p:spPr>
        <p:txBody>
          <a:bodyPr/>
          <a:lstStyle/>
          <a:p>
            <a:pPr>
              <a:lnSpc>
                <a:spcPct val="90000"/>
              </a:lnSpc>
            </a:pPr>
            <a:r>
              <a:rPr lang="en-US" sz="2800" dirty="0"/>
              <a:t>Luca </a:t>
            </a:r>
            <a:r>
              <a:rPr lang="en-US" sz="2800" dirty="0" err="1"/>
              <a:t>Cardelli</a:t>
            </a:r>
            <a:r>
              <a:rPr lang="en-US" sz="2800" dirty="0"/>
              <a:t>, 1980: efficient compiled ML</a:t>
            </a:r>
          </a:p>
          <a:p>
            <a:pPr>
              <a:lnSpc>
                <a:spcPct val="90000"/>
              </a:lnSpc>
            </a:pPr>
            <a:r>
              <a:rPr lang="en-US" sz="2800" dirty="0"/>
              <a:t>1983: draft standard ML published</a:t>
            </a:r>
          </a:p>
          <a:p>
            <a:pPr>
              <a:lnSpc>
                <a:spcPct val="90000"/>
              </a:lnSpc>
            </a:pPr>
            <a:r>
              <a:rPr lang="en-US" sz="2800" dirty="0"/>
              <a:t>Additions: pattern-matching, modules, named records, exception handling, streams</a:t>
            </a:r>
          </a:p>
          <a:p>
            <a:pPr>
              <a:lnSpc>
                <a:spcPct val="90000"/>
              </a:lnSpc>
            </a:pPr>
            <a:r>
              <a:rPr lang="en-US" sz="2800" dirty="0"/>
              <a:t>Dialects:</a:t>
            </a:r>
          </a:p>
          <a:p>
            <a:pPr lvl="1">
              <a:lnSpc>
                <a:spcPct val="90000"/>
              </a:lnSpc>
            </a:pPr>
            <a:r>
              <a:rPr lang="en-US" sz="2400" dirty="0"/>
              <a:t>Standard ML (SML), the one we used</a:t>
            </a:r>
          </a:p>
          <a:p>
            <a:pPr lvl="1">
              <a:lnSpc>
                <a:spcPct val="90000"/>
              </a:lnSpc>
            </a:pPr>
            <a:r>
              <a:rPr lang="en-US" sz="2400" dirty="0"/>
              <a:t>Lazy ML: ML with lazy evaluation strategy</a:t>
            </a:r>
          </a:p>
          <a:p>
            <a:pPr lvl="1">
              <a:lnSpc>
                <a:spcPct val="90000"/>
              </a:lnSpc>
            </a:pPr>
            <a:r>
              <a:rPr lang="en-US" sz="2400" dirty="0" err="1"/>
              <a:t>Caml</a:t>
            </a:r>
            <a:r>
              <a:rPr lang="en-US" sz="2400" dirty="0"/>
              <a:t>: An ML dialect that diverged before the addition of modules</a:t>
            </a:r>
          </a:p>
          <a:p>
            <a:pPr lvl="1">
              <a:lnSpc>
                <a:spcPct val="90000"/>
              </a:lnSpc>
            </a:pPr>
            <a:r>
              <a:rPr lang="en-US" sz="2400" dirty="0" err="1"/>
              <a:t>OCaml</a:t>
            </a:r>
            <a:r>
              <a:rPr lang="en-US" sz="2400" dirty="0"/>
              <a:t>: </a:t>
            </a:r>
            <a:r>
              <a:rPr lang="en-US" sz="2400" dirty="0" err="1"/>
              <a:t>Caml</a:t>
            </a:r>
            <a:r>
              <a:rPr lang="en-US" sz="2400" dirty="0"/>
              <a:t> with object-oriented </a:t>
            </a:r>
            <a:r>
              <a:rPr lang="en-US" sz="2400" dirty="0" smtClean="0"/>
              <a:t>constructs</a:t>
            </a:r>
          </a:p>
          <a:p>
            <a:pPr lvl="1">
              <a:lnSpc>
                <a:spcPct val="90000"/>
              </a:lnSpc>
            </a:pPr>
            <a:r>
              <a:rPr lang="en-US" sz="2400" dirty="0" smtClean="0"/>
              <a:t>F#: Commercial </a:t>
            </a:r>
            <a:r>
              <a:rPr lang="en-US" sz="2400" dirty="0" err="1" smtClean="0"/>
              <a:t>OCaml</a:t>
            </a:r>
            <a:r>
              <a:rPr lang="en-US" sz="2400" dirty="0" smtClean="0"/>
              <a:t> in Visual Studio 2010</a:t>
            </a:r>
            <a:endParaRPr lang="en-US" sz="2400" dirty="0"/>
          </a:p>
        </p:txBody>
      </p:sp>
      <p:sp>
        <p:nvSpPr>
          <p:cNvPr id="4" name="Date Placeholder 3"/>
          <p:cNvSpPr>
            <a:spLocks noGrp="1"/>
          </p:cNvSpPr>
          <p:nvPr>
            <p:ph type="dt" sz="half" idx="10"/>
          </p:nvPr>
        </p:nvSpPr>
        <p:spPr/>
        <p:txBody>
          <a:bodyPr/>
          <a:lstStyle/>
          <a:p>
            <a:r>
              <a:rPr lang="en-US" smtClean="0"/>
              <a:t>Chapter Twenty-Four</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2378F06F-DCDB-1049-937E-F52A70746B94}" type="slidenum">
              <a:rPr lang="en-US"/>
              <a:pPr/>
              <a:t>59</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838200" y="266700"/>
            <a:ext cx="7772400" cy="1104900"/>
          </a:xfrm>
        </p:spPr>
        <p:txBody>
          <a:bodyPr/>
          <a:lstStyle/>
          <a:p>
            <a:r>
              <a:rPr lang="en-US"/>
              <a:t>Programming Language</a:t>
            </a:r>
          </a:p>
        </p:txBody>
      </p:sp>
      <p:sp>
        <p:nvSpPr>
          <p:cNvPr id="729091" name="Rectangle 3"/>
          <p:cNvSpPr>
            <a:spLocks noGrp="1" noChangeArrowheads="1"/>
          </p:cNvSpPr>
          <p:nvPr>
            <p:ph idx="1"/>
          </p:nvPr>
        </p:nvSpPr>
        <p:spPr>
          <a:xfrm>
            <a:off x="838200" y="1371600"/>
            <a:ext cx="7772400" cy="4114800"/>
          </a:xfrm>
        </p:spPr>
        <p:txBody>
          <a:bodyPr/>
          <a:lstStyle/>
          <a:p>
            <a:r>
              <a:rPr lang="en-US"/>
              <a:t>No variables</a:t>
            </a:r>
          </a:p>
          <a:p>
            <a:r>
              <a:rPr lang="en-US"/>
              <a:t>Instead, numbers serve as a running example of the procedure being described</a:t>
            </a:r>
          </a:p>
          <a:p>
            <a:r>
              <a:rPr lang="en-US"/>
              <a:t>“This is the procedure”</a:t>
            </a:r>
          </a:p>
          <a:p>
            <a:r>
              <a:rPr lang="en-US">
                <a:ea typeface="Times New Roman" pitchFamily="-112" charset="0"/>
                <a:cs typeface="Times New Roman" pitchFamily="-112" charset="0"/>
              </a:rPr>
              <a:t>Programming is among the earliest uses to which written language was put</a:t>
            </a:r>
          </a:p>
        </p:txBody>
      </p:sp>
      <p:sp>
        <p:nvSpPr>
          <p:cNvPr id="4" name="Date Placeholder 3"/>
          <p:cNvSpPr>
            <a:spLocks noGrp="1"/>
          </p:cNvSpPr>
          <p:nvPr>
            <p:ph type="dt" sz="half" idx="10"/>
          </p:nvPr>
        </p:nvSpPr>
        <p:spPr/>
        <p:txBody>
          <a:bodyPr/>
          <a:lstStyle/>
          <a:p>
            <a:r>
              <a:rPr lang="en-US" smtClean="0"/>
              <a:t>Chapter Twenty-Four</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2A394676-072C-8847-A5FE-A51E5BC55EF4}" type="slidenum">
              <a:rPr lang="en-US"/>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9986" name="Rectangle 2"/>
          <p:cNvSpPr>
            <a:spLocks noGrp="1" noChangeArrowheads="1"/>
          </p:cNvSpPr>
          <p:nvPr>
            <p:ph idx="1"/>
          </p:nvPr>
        </p:nvSpPr>
        <p:spPr>
          <a:xfrm>
            <a:off x="762000" y="381000"/>
            <a:ext cx="8001000" cy="5943600"/>
          </a:xfrm>
        </p:spPr>
        <p:txBody>
          <a:bodyPr/>
          <a:lstStyle/>
          <a:p>
            <a:pPr>
              <a:lnSpc>
                <a:spcPct val="90000"/>
              </a:lnSpc>
            </a:pPr>
            <a:r>
              <a:rPr lang="en-US" sz="2800">
                <a:solidFill>
                  <a:schemeClr val="bg2"/>
                </a:solidFill>
              </a:rPr>
              <a:t>Prehistory of programming languages</a:t>
            </a:r>
          </a:p>
          <a:p>
            <a:pPr lvl="1">
              <a:lnSpc>
                <a:spcPct val="90000"/>
              </a:lnSpc>
            </a:pPr>
            <a:r>
              <a:rPr lang="en-US" sz="2400">
                <a:solidFill>
                  <a:schemeClr val="bg2"/>
                </a:solidFill>
              </a:rPr>
              <a:t>The story of the programmers of Babylon</a:t>
            </a:r>
          </a:p>
          <a:p>
            <a:pPr lvl="1">
              <a:lnSpc>
                <a:spcPct val="90000"/>
              </a:lnSpc>
            </a:pPr>
            <a:r>
              <a:rPr lang="en-US" sz="2400">
                <a:solidFill>
                  <a:schemeClr val="bg2"/>
                </a:solidFill>
                <a:ea typeface="Times New Roman" pitchFamily="-112" charset="0"/>
                <a:cs typeface="Times New Roman" pitchFamily="-112" charset="0"/>
              </a:rPr>
              <a:t>The story of Mohammed Al-Khorezmi</a:t>
            </a:r>
          </a:p>
          <a:p>
            <a:pPr lvl="1">
              <a:lnSpc>
                <a:spcPct val="90000"/>
              </a:lnSpc>
            </a:pPr>
            <a:r>
              <a:rPr lang="en-US" sz="2400">
                <a:solidFill>
                  <a:schemeClr val="bg2"/>
                </a:solidFill>
                <a:ea typeface="Times New Roman" pitchFamily="-112" charset="0"/>
                <a:cs typeface="Times New Roman" pitchFamily="-112" charset="0"/>
              </a:rPr>
              <a:t>The story of Augusta Ada, Countess of Lovelace</a:t>
            </a:r>
          </a:p>
          <a:p>
            <a:pPr>
              <a:lnSpc>
                <a:spcPct val="90000"/>
              </a:lnSpc>
            </a:pPr>
            <a:r>
              <a:rPr lang="en-US" sz="2800">
                <a:solidFill>
                  <a:schemeClr val="bg2"/>
                </a:solidFill>
              </a:rPr>
              <a:t>Early programming languages</a:t>
            </a:r>
          </a:p>
          <a:p>
            <a:pPr lvl="1">
              <a:lnSpc>
                <a:spcPct val="90000"/>
              </a:lnSpc>
            </a:pPr>
            <a:r>
              <a:rPr lang="en-US" sz="2400">
                <a:solidFill>
                  <a:schemeClr val="bg2"/>
                </a:solidFill>
              </a:rPr>
              <a:t>The story of the Plankalkül</a:t>
            </a:r>
          </a:p>
          <a:p>
            <a:pPr lvl="1">
              <a:lnSpc>
                <a:spcPct val="90000"/>
              </a:lnSpc>
            </a:pPr>
            <a:r>
              <a:rPr lang="en-US" sz="2400">
                <a:solidFill>
                  <a:schemeClr val="bg2"/>
                </a:solidFill>
              </a:rPr>
              <a:t>The story of Fortran</a:t>
            </a:r>
          </a:p>
          <a:p>
            <a:pPr lvl="1">
              <a:lnSpc>
                <a:spcPct val="90000"/>
              </a:lnSpc>
            </a:pPr>
            <a:r>
              <a:rPr lang="en-US" sz="2400">
                <a:solidFill>
                  <a:schemeClr val="bg2"/>
                </a:solidFill>
              </a:rPr>
              <a:t>The story of Lisp</a:t>
            </a:r>
          </a:p>
          <a:p>
            <a:pPr lvl="1">
              <a:lnSpc>
                <a:spcPct val="90000"/>
              </a:lnSpc>
            </a:pPr>
            <a:r>
              <a:rPr lang="en-US" sz="2400">
                <a:solidFill>
                  <a:schemeClr val="bg2"/>
                </a:solidFill>
              </a:rPr>
              <a:t>The story of Algol</a:t>
            </a:r>
          </a:p>
          <a:p>
            <a:pPr lvl="1">
              <a:lnSpc>
                <a:spcPct val="90000"/>
              </a:lnSpc>
            </a:pPr>
            <a:r>
              <a:rPr lang="en-US" sz="2400">
                <a:solidFill>
                  <a:schemeClr val="bg2"/>
                </a:solidFill>
              </a:rPr>
              <a:t>The story of Smalltalk</a:t>
            </a:r>
          </a:p>
          <a:p>
            <a:pPr>
              <a:lnSpc>
                <a:spcPct val="90000"/>
              </a:lnSpc>
            </a:pPr>
            <a:r>
              <a:rPr lang="en-US" sz="2800"/>
              <a:t>Our languages</a:t>
            </a:r>
          </a:p>
          <a:p>
            <a:pPr lvl="1">
              <a:lnSpc>
                <a:spcPct val="90000"/>
              </a:lnSpc>
            </a:pPr>
            <a:r>
              <a:rPr lang="en-US" sz="2400">
                <a:solidFill>
                  <a:schemeClr val="bg2"/>
                </a:solidFill>
              </a:rPr>
              <a:t>The story of Prolog</a:t>
            </a:r>
          </a:p>
          <a:p>
            <a:pPr lvl="1">
              <a:lnSpc>
                <a:spcPct val="90000"/>
              </a:lnSpc>
            </a:pPr>
            <a:r>
              <a:rPr lang="en-US" sz="2400">
                <a:solidFill>
                  <a:schemeClr val="bg2"/>
                </a:solidFill>
              </a:rPr>
              <a:t>The story of ML</a:t>
            </a:r>
          </a:p>
          <a:p>
            <a:pPr lvl="1">
              <a:lnSpc>
                <a:spcPct val="90000"/>
              </a:lnSpc>
            </a:pPr>
            <a:r>
              <a:rPr lang="en-US" sz="2400"/>
              <a:t>The story of Java</a:t>
            </a:r>
          </a:p>
        </p:txBody>
      </p:sp>
      <p:sp>
        <p:nvSpPr>
          <p:cNvPr id="3" name="Date Placeholder 3"/>
          <p:cNvSpPr>
            <a:spLocks noGrp="1"/>
          </p:cNvSpPr>
          <p:nvPr>
            <p:ph type="dt" sz="half" idx="10"/>
          </p:nvPr>
        </p:nvSpPr>
        <p:spPr/>
        <p:txBody>
          <a:bodyPr/>
          <a:lstStyle/>
          <a:p>
            <a:r>
              <a:rPr lang="en-US" smtClean="0"/>
              <a:t>Chapter Twenty-Four</a:t>
            </a:r>
            <a:endParaRPr lang="en-US"/>
          </a:p>
        </p:txBody>
      </p:sp>
      <p:sp>
        <p:nvSpPr>
          <p:cNvPr id="4" name="Footer Placeholder 4"/>
          <p:cNvSpPr>
            <a:spLocks noGrp="1"/>
          </p:cNvSpPr>
          <p:nvPr>
            <p:ph type="ftr" sz="quarter" idx="11"/>
          </p:nvPr>
        </p:nvSpPr>
        <p:spPr/>
        <p:txBody>
          <a:bodyPr/>
          <a:lstStyle/>
          <a:p>
            <a:r>
              <a:rPr lang="en-US" smtClean="0"/>
              <a:t>Modern Programming Languages, 2nd ed.</a:t>
            </a:r>
            <a:endParaRPr lang="en-US"/>
          </a:p>
        </p:txBody>
      </p:sp>
      <p:sp>
        <p:nvSpPr>
          <p:cNvPr id="5" name="Slide Number Placeholder 5"/>
          <p:cNvSpPr>
            <a:spLocks noGrp="1"/>
          </p:cNvSpPr>
          <p:nvPr>
            <p:ph type="sldNum" sz="quarter" idx="12"/>
          </p:nvPr>
        </p:nvSpPr>
        <p:spPr/>
        <p:txBody>
          <a:bodyPr/>
          <a:lstStyle/>
          <a:p>
            <a:fld id="{F4A75A24-41F8-3D40-82F4-3317370A834F}" type="slidenum">
              <a:rPr lang="en-US"/>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1010" name="Rectangle 2"/>
          <p:cNvSpPr>
            <a:spLocks noGrp="1" noChangeArrowheads="1"/>
          </p:cNvSpPr>
          <p:nvPr>
            <p:ph type="title"/>
          </p:nvPr>
        </p:nvSpPr>
        <p:spPr/>
        <p:txBody>
          <a:bodyPr/>
          <a:lstStyle/>
          <a:p>
            <a:r>
              <a:rPr lang="en-US"/>
              <a:t>A Long Lineage</a:t>
            </a:r>
          </a:p>
        </p:txBody>
      </p:sp>
      <p:sp>
        <p:nvSpPr>
          <p:cNvPr id="16" name="Date Placeholder 3"/>
          <p:cNvSpPr>
            <a:spLocks noGrp="1"/>
          </p:cNvSpPr>
          <p:nvPr>
            <p:ph type="dt" sz="half" idx="10"/>
          </p:nvPr>
        </p:nvSpPr>
        <p:spPr/>
        <p:txBody>
          <a:bodyPr/>
          <a:lstStyle/>
          <a:p>
            <a:r>
              <a:rPr lang="en-US" smtClean="0"/>
              <a:t>Chapter Twenty-Four</a:t>
            </a:r>
            <a:endParaRPr lang="en-US"/>
          </a:p>
        </p:txBody>
      </p:sp>
      <p:sp>
        <p:nvSpPr>
          <p:cNvPr id="17" name="Footer Placeholder 4"/>
          <p:cNvSpPr>
            <a:spLocks noGrp="1"/>
          </p:cNvSpPr>
          <p:nvPr>
            <p:ph type="ftr" sz="quarter" idx="11"/>
          </p:nvPr>
        </p:nvSpPr>
        <p:spPr/>
        <p:txBody>
          <a:bodyPr/>
          <a:lstStyle/>
          <a:p>
            <a:r>
              <a:rPr lang="en-US" smtClean="0"/>
              <a:t>Modern Programming Languages, 2nd ed.</a:t>
            </a:r>
            <a:endParaRPr lang="en-US"/>
          </a:p>
        </p:txBody>
      </p:sp>
      <p:sp>
        <p:nvSpPr>
          <p:cNvPr id="18" name="Slide Number Placeholder 5"/>
          <p:cNvSpPr>
            <a:spLocks noGrp="1"/>
          </p:cNvSpPr>
          <p:nvPr>
            <p:ph type="sldNum" sz="quarter" idx="12"/>
          </p:nvPr>
        </p:nvSpPr>
        <p:spPr/>
        <p:txBody>
          <a:bodyPr/>
          <a:lstStyle/>
          <a:p>
            <a:fld id="{BDE67F97-4FED-4C4D-B200-5AF859ADD5C1}" type="slidenum">
              <a:rPr lang="en-US"/>
              <a:pPr/>
              <a:t>61</a:t>
            </a:fld>
            <a:endParaRPr lang="en-US"/>
          </a:p>
        </p:txBody>
      </p:sp>
      <p:sp>
        <p:nvSpPr>
          <p:cNvPr id="811013" name="Text Box 5"/>
          <p:cNvSpPr txBox="1">
            <a:spLocks noChangeArrowheads="1"/>
          </p:cNvSpPr>
          <p:nvPr/>
        </p:nvSpPr>
        <p:spPr bwMode="auto">
          <a:xfrm>
            <a:off x="746125" y="1946275"/>
            <a:ext cx="1258888" cy="457200"/>
          </a:xfrm>
          <a:prstGeom prst="rect">
            <a:avLst/>
          </a:prstGeom>
          <a:noFill/>
          <a:ln w="9525">
            <a:noFill/>
            <a:miter lim="800000"/>
            <a:headEnd/>
            <a:tailEnd/>
          </a:ln>
          <a:effectLst/>
        </p:spPr>
        <p:txBody>
          <a:bodyPr wrap="none">
            <a:prstTxWarp prst="textNoShape">
              <a:avLst/>
            </a:prstTxWarp>
            <a:spAutoFit/>
          </a:bodyPr>
          <a:lstStyle/>
          <a:p>
            <a:r>
              <a:rPr lang="en-US"/>
              <a:t>Algol 60</a:t>
            </a:r>
          </a:p>
        </p:txBody>
      </p:sp>
      <p:sp>
        <p:nvSpPr>
          <p:cNvPr id="811014" name="Text Box 6"/>
          <p:cNvSpPr txBox="1">
            <a:spLocks noChangeArrowheads="1"/>
          </p:cNvSpPr>
          <p:nvPr/>
        </p:nvSpPr>
        <p:spPr bwMode="auto">
          <a:xfrm>
            <a:off x="933450" y="2895600"/>
            <a:ext cx="742950" cy="457200"/>
          </a:xfrm>
          <a:prstGeom prst="rect">
            <a:avLst/>
          </a:prstGeom>
          <a:noFill/>
          <a:ln w="9525">
            <a:noFill/>
            <a:miter lim="800000"/>
            <a:headEnd/>
            <a:tailEnd/>
          </a:ln>
          <a:effectLst/>
        </p:spPr>
        <p:txBody>
          <a:bodyPr wrap="none">
            <a:prstTxWarp prst="textNoShape">
              <a:avLst/>
            </a:prstTxWarp>
            <a:spAutoFit/>
          </a:bodyPr>
          <a:lstStyle/>
          <a:p>
            <a:r>
              <a:rPr lang="en-US"/>
              <a:t>CPL</a:t>
            </a:r>
          </a:p>
        </p:txBody>
      </p:sp>
      <p:sp>
        <p:nvSpPr>
          <p:cNvPr id="811015" name="Text Box 7"/>
          <p:cNvSpPr txBox="1">
            <a:spLocks noChangeArrowheads="1"/>
          </p:cNvSpPr>
          <p:nvPr/>
        </p:nvSpPr>
        <p:spPr bwMode="auto">
          <a:xfrm>
            <a:off x="882650" y="3810000"/>
            <a:ext cx="946150" cy="457200"/>
          </a:xfrm>
          <a:prstGeom prst="rect">
            <a:avLst/>
          </a:prstGeom>
          <a:noFill/>
          <a:ln w="9525">
            <a:noFill/>
            <a:miter lim="800000"/>
            <a:headEnd/>
            <a:tailEnd/>
          </a:ln>
          <a:effectLst/>
        </p:spPr>
        <p:txBody>
          <a:bodyPr wrap="none">
            <a:prstTxWarp prst="textNoShape">
              <a:avLst/>
            </a:prstTxWarp>
            <a:spAutoFit/>
          </a:bodyPr>
          <a:lstStyle/>
          <a:p>
            <a:r>
              <a:rPr lang="en-US"/>
              <a:t>BCPL</a:t>
            </a:r>
          </a:p>
        </p:txBody>
      </p:sp>
      <p:sp>
        <p:nvSpPr>
          <p:cNvPr id="811016" name="Text Box 8"/>
          <p:cNvSpPr txBox="1">
            <a:spLocks noChangeArrowheads="1"/>
          </p:cNvSpPr>
          <p:nvPr/>
        </p:nvSpPr>
        <p:spPr bwMode="auto">
          <a:xfrm>
            <a:off x="1136650" y="4724400"/>
            <a:ext cx="387350" cy="457200"/>
          </a:xfrm>
          <a:prstGeom prst="rect">
            <a:avLst/>
          </a:prstGeom>
          <a:noFill/>
          <a:ln w="9525">
            <a:noFill/>
            <a:miter lim="800000"/>
            <a:headEnd/>
            <a:tailEnd/>
          </a:ln>
          <a:effectLst/>
        </p:spPr>
        <p:txBody>
          <a:bodyPr wrap="none">
            <a:prstTxWarp prst="textNoShape">
              <a:avLst/>
            </a:prstTxWarp>
            <a:spAutoFit/>
          </a:bodyPr>
          <a:lstStyle/>
          <a:p>
            <a:r>
              <a:rPr lang="en-US"/>
              <a:t>B</a:t>
            </a:r>
          </a:p>
        </p:txBody>
      </p:sp>
      <p:sp>
        <p:nvSpPr>
          <p:cNvPr id="811017" name="Text Box 9"/>
          <p:cNvSpPr txBox="1">
            <a:spLocks noChangeArrowheads="1"/>
          </p:cNvSpPr>
          <p:nvPr/>
        </p:nvSpPr>
        <p:spPr bwMode="auto">
          <a:xfrm>
            <a:off x="2895600" y="2514600"/>
            <a:ext cx="5562600" cy="19208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i="1"/>
              <a:t>“Basic CPL.”  Vastly simplified.  Typeless: manipulates untyped machine words.  Introduced the C-family array idea: </a:t>
            </a:r>
            <a:r>
              <a:rPr lang="en-US" sz="2000" b="1">
                <a:latin typeface="Courier New" pitchFamily="-112" charset="0"/>
              </a:rPr>
              <a:t>A[I]</a:t>
            </a:r>
            <a:r>
              <a:rPr lang="en-US" sz="2000" i="1"/>
              <a:t>, written in BCPL as </a:t>
            </a:r>
            <a:r>
              <a:rPr lang="en-US" sz="2000" b="1">
                <a:latin typeface="Courier New" pitchFamily="-112" charset="0"/>
              </a:rPr>
              <a:t>A!I</a:t>
            </a:r>
            <a:r>
              <a:rPr lang="en-US" sz="2000" i="1"/>
              <a:t>, is the same as a reference to the word at address </a:t>
            </a:r>
            <a:r>
              <a:rPr lang="en-US" sz="2000" b="1">
                <a:latin typeface="Courier New" pitchFamily="-112" charset="0"/>
              </a:rPr>
              <a:t>A+I</a:t>
            </a:r>
            <a:r>
              <a:rPr lang="en-US" sz="2000" i="1"/>
              <a:t>.</a:t>
            </a:r>
            <a:br>
              <a:rPr lang="en-US" sz="2000" i="1"/>
            </a:br>
            <a:r>
              <a:rPr lang="en-US" sz="2000" i="1"/>
              <a:t>Martin Richards (a student of Strachey), 1967</a:t>
            </a:r>
          </a:p>
        </p:txBody>
      </p:sp>
      <p:sp>
        <p:nvSpPr>
          <p:cNvPr id="811018" name="Text Box 10"/>
          <p:cNvSpPr txBox="1">
            <a:spLocks noChangeArrowheads="1"/>
          </p:cNvSpPr>
          <p:nvPr/>
        </p:nvSpPr>
        <p:spPr bwMode="auto">
          <a:xfrm>
            <a:off x="2895600" y="1295400"/>
            <a:ext cx="5562600" cy="10064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i="1"/>
              <a:t>An even larger language than Algol 60, adding features for business data processing.  </a:t>
            </a:r>
            <a:br>
              <a:rPr lang="en-US" sz="2000" i="1"/>
            </a:br>
            <a:r>
              <a:rPr lang="en-US" sz="2000" i="1"/>
              <a:t>Christopher Strachey et. al., 1962-1966</a:t>
            </a:r>
          </a:p>
        </p:txBody>
      </p:sp>
      <p:sp>
        <p:nvSpPr>
          <p:cNvPr id="811019" name="Text Box 11"/>
          <p:cNvSpPr txBox="1">
            <a:spLocks noChangeArrowheads="1"/>
          </p:cNvSpPr>
          <p:nvPr/>
        </p:nvSpPr>
        <p:spPr bwMode="auto">
          <a:xfrm>
            <a:off x="2895600" y="4632325"/>
            <a:ext cx="5562600" cy="16160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i="1"/>
              <a:t>An even simpler language, developed for systems programming for the first Unix systems at Bell Labs.  Included compound assignments (</a:t>
            </a:r>
            <a:r>
              <a:rPr lang="en-US" sz="2000" b="1">
                <a:latin typeface="Courier New" pitchFamily="-112" charset="0"/>
              </a:rPr>
              <a:t>a+=b</a:t>
            </a:r>
            <a:r>
              <a:rPr lang="en-US" sz="2000" i="1"/>
              <a:t>), borrowed from Algol 68.</a:t>
            </a:r>
            <a:br>
              <a:rPr lang="en-US" sz="2000" i="1"/>
            </a:br>
            <a:r>
              <a:rPr lang="en-US" sz="2000" i="1"/>
              <a:t>Ken Thompson, 1969</a:t>
            </a:r>
          </a:p>
        </p:txBody>
      </p:sp>
      <p:sp>
        <p:nvSpPr>
          <p:cNvPr id="811020" name="Line 12"/>
          <p:cNvSpPr>
            <a:spLocks noChangeShapeType="1"/>
          </p:cNvSpPr>
          <p:nvPr/>
        </p:nvSpPr>
        <p:spPr bwMode="auto">
          <a:xfrm>
            <a:off x="1295400" y="2362200"/>
            <a:ext cx="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11021" name="Line 13"/>
          <p:cNvSpPr>
            <a:spLocks noChangeShapeType="1"/>
          </p:cNvSpPr>
          <p:nvPr/>
        </p:nvSpPr>
        <p:spPr bwMode="auto">
          <a:xfrm>
            <a:off x="1295400" y="3352800"/>
            <a:ext cx="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11022" name="Line 14"/>
          <p:cNvSpPr>
            <a:spLocks noChangeShapeType="1"/>
          </p:cNvSpPr>
          <p:nvPr/>
        </p:nvSpPr>
        <p:spPr bwMode="auto">
          <a:xfrm>
            <a:off x="1295400" y="4267200"/>
            <a:ext cx="0" cy="533400"/>
          </a:xfrm>
          <a:prstGeom prst="line">
            <a:avLst/>
          </a:prstGeom>
          <a:noFill/>
          <a:ln w="9525">
            <a:solidFill>
              <a:schemeClr val="tx1"/>
            </a:solidFill>
            <a:round/>
            <a:headEnd/>
            <a:tailEnd/>
          </a:ln>
          <a:effectLst/>
        </p:spPr>
        <p:txBody>
          <a:bodyPr>
            <a:prstTxWarp prst="textNoShape">
              <a:avLst/>
            </a:prstTxWarp>
          </a:bodyPr>
          <a:lstStyle/>
          <a:p>
            <a:endParaRPr lang="en-US"/>
          </a:p>
        </p:txBody>
      </p:sp>
      <p:cxnSp>
        <p:nvCxnSpPr>
          <p:cNvPr id="811024" name="AutoShape 16"/>
          <p:cNvCxnSpPr>
            <a:cxnSpLocks noChangeShapeType="1"/>
            <a:stCxn id="811014" idx="3"/>
            <a:endCxn id="811018" idx="1"/>
          </p:cNvCxnSpPr>
          <p:nvPr/>
        </p:nvCxnSpPr>
        <p:spPr bwMode="auto">
          <a:xfrm flipV="1">
            <a:off x="1676400" y="1798638"/>
            <a:ext cx="1219200" cy="1325562"/>
          </a:xfrm>
          <a:prstGeom prst="straightConnector1">
            <a:avLst/>
          </a:prstGeom>
          <a:noFill/>
          <a:ln w="9525">
            <a:solidFill>
              <a:schemeClr val="tx1"/>
            </a:solidFill>
            <a:prstDash val="dash"/>
            <a:round/>
            <a:headEnd/>
            <a:tailEnd/>
          </a:ln>
          <a:effectLst/>
        </p:spPr>
      </p:cxnSp>
      <p:cxnSp>
        <p:nvCxnSpPr>
          <p:cNvPr id="811025" name="AutoShape 17"/>
          <p:cNvCxnSpPr>
            <a:cxnSpLocks noChangeShapeType="1"/>
            <a:stCxn id="811015" idx="3"/>
            <a:endCxn id="811017" idx="1"/>
          </p:cNvCxnSpPr>
          <p:nvPr/>
        </p:nvCxnSpPr>
        <p:spPr bwMode="auto">
          <a:xfrm flipV="1">
            <a:off x="1828800" y="3475038"/>
            <a:ext cx="1066800" cy="563562"/>
          </a:xfrm>
          <a:prstGeom prst="straightConnector1">
            <a:avLst/>
          </a:prstGeom>
          <a:noFill/>
          <a:ln w="9525">
            <a:solidFill>
              <a:schemeClr val="tx1"/>
            </a:solidFill>
            <a:prstDash val="dash"/>
            <a:round/>
            <a:headEnd/>
            <a:tailEnd/>
          </a:ln>
          <a:effectLst/>
        </p:spPr>
      </p:cxnSp>
      <p:cxnSp>
        <p:nvCxnSpPr>
          <p:cNvPr id="811026" name="AutoShape 18"/>
          <p:cNvCxnSpPr>
            <a:cxnSpLocks noChangeShapeType="1"/>
            <a:stCxn id="811016" idx="3"/>
            <a:endCxn id="811019" idx="1"/>
          </p:cNvCxnSpPr>
          <p:nvPr/>
        </p:nvCxnSpPr>
        <p:spPr bwMode="auto">
          <a:xfrm>
            <a:off x="1524000" y="4953000"/>
            <a:ext cx="1371600" cy="487363"/>
          </a:xfrm>
          <a:prstGeom prst="straightConnector1">
            <a:avLst/>
          </a:prstGeom>
          <a:noFill/>
          <a:ln w="9525">
            <a:solidFill>
              <a:schemeClr val="tx1"/>
            </a:solidFill>
            <a:prstDash val="dash"/>
            <a:round/>
            <a:headEnd/>
            <a:tailEnd/>
          </a:ln>
          <a:effectLst/>
        </p:spPr>
      </p:cxn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2034" name="Rectangle 2"/>
          <p:cNvSpPr>
            <a:spLocks noGrp="1" noChangeArrowheads="1"/>
          </p:cNvSpPr>
          <p:nvPr>
            <p:ph type="title"/>
          </p:nvPr>
        </p:nvSpPr>
        <p:spPr/>
        <p:txBody>
          <a:bodyPr/>
          <a:lstStyle/>
          <a:p>
            <a:r>
              <a:rPr lang="en-US"/>
              <a:t>A Long Lineage, Continued</a:t>
            </a:r>
          </a:p>
        </p:txBody>
      </p:sp>
      <p:sp>
        <p:nvSpPr>
          <p:cNvPr id="14" name="Date Placeholder 3"/>
          <p:cNvSpPr>
            <a:spLocks noGrp="1"/>
          </p:cNvSpPr>
          <p:nvPr>
            <p:ph type="dt" sz="half" idx="10"/>
          </p:nvPr>
        </p:nvSpPr>
        <p:spPr/>
        <p:txBody>
          <a:bodyPr/>
          <a:lstStyle/>
          <a:p>
            <a:r>
              <a:rPr lang="en-US" smtClean="0"/>
              <a:t>Chapter Twenty-Four</a:t>
            </a:r>
            <a:endParaRPr lang="en-US"/>
          </a:p>
        </p:txBody>
      </p:sp>
      <p:sp>
        <p:nvSpPr>
          <p:cNvPr id="15" name="Footer Placeholder 4"/>
          <p:cNvSpPr>
            <a:spLocks noGrp="1"/>
          </p:cNvSpPr>
          <p:nvPr>
            <p:ph type="ftr" sz="quarter" idx="11"/>
          </p:nvPr>
        </p:nvSpPr>
        <p:spPr/>
        <p:txBody>
          <a:bodyPr/>
          <a:lstStyle/>
          <a:p>
            <a:r>
              <a:rPr lang="en-US" smtClean="0"/>
              <a:t>Modern Programming Languages, 2nd ed.</a:t>
            </a:r>
            <a:endParaRPr lang="en-US"/>
          </a:p>
        </p:txBody>
      </p:sp>
      <p:sp>
        <p:nvSpPr>
          <p:cNvPr id="16" name="Slide Number Placeholder 5"/>
          <p:cNvSpPr>
            <a:spLocks noGrp="1"/>
          </p:cNvSpPr>
          <p:nvPr>
            <p:ph type="sldNum" sz="quarter" idx="12"/>
          </p:nvPr>
        </p:nvSpPr>
        <p:spPr/>
        <p:txBody>
          <a:bodyPr/>
          <a:lstStyle/>
          <a:p>
            <a:fld id="{C031C33D-5DAD-FC4C-BE0E-ACE6DC82C07B}" type="slidenum">
              <a:rPr lang="en-US"/>
              <a:pPr/>
              <a:t>62</a:t>
            </a:fld>
            <a:endParaRPr lang="en-US"/>
          </a:p>
        </p:txBody>
      </p:sp>
      <p:sp>
        <p:nvSpPr>
          <p:cNvPr id="812035" name="Text Box 3"/>
          <p:cNvSpPr txBox="1">
            <a:spLocks noChangeArrowheads="1"/>
          </p:cNvSpPr>
          <p:nvPr/>
        </p:nvSpPr>
        <p:spPr bwMode="auto">
          <a:xfrm>
            <a:off x="1136650" y="1946275"/>
            <a:ext cx="387350" cy="457200"/>
          </a:xfrm>
          <a:prstGeom prst="rect">
            <a:avLst/>
          </a:prstGeom>
          <a:noFill/>
          <a:ln w="9525">
            <a:noFill/>
            <a:miter lim="800000"/>
            <a:headEnd/>
            <a:tailEnd/>
          </a:ln>
          <a:effectLst/>
        </p:spPr>
        <p:txBody>
          <a:bodyPr wrap="none">
            <a:prstTxWarp prst="textNoShape">
              <a:avLst/>
            </a:prstTxWarp>
            <a:spAutoFit/>
          </a:bodyPr>
          <a:lstStyle/>
          <a:p>
            <a:r>
              <a:rPr lang="en-US"/>
              <a:t>B</a:t>
            </a:r>
          </a:p>
        </p:txBody>
      </p:sp>
      <p:sp>
        <p:nvSpPr>
          <p:cNvPr id="812036" name="Text Box 4"/>
          <p:cNvSpPr txBox="1">
            <a:spLocks noChangeArrowheads="1"/>
          </p:cNvSpPr>
          <p:nvPr/>
        </p:nvSpPr>
        <p:spPr bwMode="auto">
          <a:xfrm>
            <a:off x="1136650" y="2895600"/>
            <a:ext cx="387350" cy="457200"/>
          </a:xfrm>
          <a:prstGeom prst="rect">
            <a:avLst/>
          </a:prstGeom>
          <a:noFill/>
          <a:ln w="9525">
            <a:noFill/>
            <a:miter lim="800000"/>
            <a:headEnd/>
            <a:tailEnd/>
          </a:ln>
          <a:effectLst/>
        </p:spPr>
        <p:txBody>
          <a:bodyPr wrap="none">
            <a:prstTxWarp prst="textNoShape">
              <a:avLst/>
            </a:prstTxWarp>
            <a:spAutoFit/>
          </a:bodyPr>
          <a:lstStyle/>
          <a:p>
            <a:r>
              <a:rPr lang="en-US"/>
              <a:t>C</a:t>
            </a:r>
          </a:p>
        </p:txBody>
      </p:sp>
      <p:sp>
        <p:nvSpPr>
          <p:cNvPr id="812037" name="Text Box 5"/>
          <p:cNvSpPr txBox="1">
            <a:spLocks noChangeArrowheads="1"/>
          </p:cNvSpPr>
          <p:nvPr/>
        </p:nvSpPr>
        <p:spPr bwMode="auto">
          <a:xfrm>
            <a:off x="882650" y="3810000"/>
            <a:ext cx="730250" cy="457200"/>
          </a:xfrm>
          <a:prstGeom prst="rect">
            <a:avLst/>
          </a:prstGeom>
          <a:noFill/>
          <a:ln w="9525">
            <a:noFill/>
            <a:miter lim="800000"/>
            <a:headEnd/>
            <a:tailEnd/>
          </a:ln>
          <a:effectLst/>
        </p:spPr>
        <p:txBody>
          <a:bodyPr wrap="none">
            <a:prstTxWarp prst="textNoShape">
              <a:avLst/>
            </a:prstTxWarp>
            <a:spAutoFit/>
          </a:bodyPr>
          <a:lstStyle/>
          <a:p>
            <a:r>
              <a:rPr lang="en-US"/>
              <a:t>C++</a:t>
            </a:r>
          </a:p>
        </p:txBody>
      </p:sp>
      <p:sp>
        <p:nvSpPr>
          <p:cNvPr id="812038" name="Text Box 6"/>
          <p:cNvSpPr txBox="1">
            <a:spLocks noChangeArrowheads="1"/>
          </p:cNvSpPr>
          <p:nvPr/>
        </p:nvSpPr>
        <p:spPr bwMode="auto">
          <a:xfrm>
            <a:off x="990600" y="4724400"/>
            <a:ext cx="725488" cy="457200"/>
          </a:xfrm>
          <a:prstGeom prst="rect">
            <a:avLst/>
          </a:prstGeom>
          <a:noFill/>
          <a:ln w="9525">
            <a:noFill/>
            <a:miter lim="800000"/>
            <a:headEnd/>
            <a:tailEnd/>
          </a:ln>
          <a:effectLst/>
        </p:spPr>
        <p:txBody>
          <a:bodyPr wrap="none">
            <a:prstTxWarp prst="textNoShape">
              <a:avLst/>
            </a:prstTxWarp>
            <a:spAutoFit/>
          </a:bodyPr>
          <a:lstStyle/>
          <a:p>
            <a:r>
              <a:rPr lang="en-US"/>
              <a:t>Java</a:t>
            </a:r>
          </a:p>
        </p:txBody>
      </p:sp>
      <p:sp>
        <p:nvSpPr>
          <p:cNvPr id="812039" name="Text Box 7"/>
          <p:cNvSpPr txBox="1">
            <a:spLocks noChangeArrowheads="1"/>
          </p:cNvSpPr>
          <p:nvPr/>
        </p:nvSpPr>
        <p:spPr bwMode="auto">
          <a:xfrm>
            <a:off x="2895600" y="3733800"/>
            <a:ext cx="5562600" cy="22256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i="1"/>
              <a:t>Originally a C preprocessor adding object-oriented features to C: “C with Classes”.  Added dynamic dispatch, overloaded operators and function names, multiple inheritance, templates, exception handling. Became and remains one of the most widely used languages.</a:t>
            </a:r>
            <a:br>
              <a:rPr lang="en-US" sz="2000" i="1"/>
            </a:br>
            <a:r>
              <a:rPr lang="en-US" sz="2000" i="1"/>
              <a:t>Bjarne Stroustrup, 1984</a:t>
            </a:r>
          </a:p>
        </p:txBody>
      </p:sp>
      <p:sp>
        <p:nvSpPr>
          <p:cNvPr id="812040" name="Text Box 8"/>
          <p:cNvSpPr txBox="1">
            <a:spLocks noChangeArrowheads="1"/>
          </p:cNvSpPr>
          <p:nvPr/>
        </p:nvSpPr>
        <p:spPr bwMode="auto">
          <a:xfrm>
            <a:off x="2895600" y="1524000"/>
            <a:ext cx="5562600" cy="16160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i="1"/>
              <a:t>Extension of B (originally, “NB”) to take advantage of more hardware (PDP-11).  Type system, macro preprocessor, I/O library, etc.  Used to reimplement the Unix kernel, and spread widely with Unix.</a:t>
            </a:r>
            <a:br>
              <a:rPr lang="en-US" sz="2000" i="1"/>
            </a:br>
            <a:r>
              <a:rPr lang="en-US" sz="2000" i="1"/>
              <a:t>Dennis Ritchie et. al., 1971-1973</a:t>
            </a:r>
          </a:p>
        </p:txBody>
      </p:sp>
      <p:sp>
        <p:nvSpPr>
          <p:cNvPr id="812042" name="Line 10"/>
          <p:cNvSpPr>
            <a:spLocks noChangeShapeType="1"/>
          </p:cNvSpPr>
          <p:nvPr/>
        </p:nvSpPr>
        <p:spPr bwMode="auto">
          <a:xfrm>
            <a:off x="1295400" y="2362200"/>
            <a:ext cx="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12043" name="Line 11"/>
          <p:cNvSpPr>
            <a:spLocks noChangeShapeType="1"/>
          </p:cNvSpPr>
          <p:nvPr/>
        </p:nvSpPr>
        <p:spPr bwMode="auto">
          <a:xfrm>
            <a:off x="1295400" y="3352800"/>
            <a:ext cx="0" cy="533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12044" name="Line 12"/>
          <p:cNvSpPr>
            <a:spLocks noChangeShapeType="1"/>
          </p:cNvSpPr>
          <p:nvPr/>
        </p:nvSpPr>
        <p:spPr bwMode="auto">
          <a:xfrm>
            <a:off x="1295400" y="4267200"/>
            <a:ext cx="0" cy="533400"/>
          </a:xfrm>
          <a:prstGeom prst="line">
            <a:avLst/>
          </a:prstGeom>
          <a:noFill/>
          <a:ln w="9525">
            <a:solidFill>
              <a:schemeClr val="tx1"/>
            </a:solidFill>
            <a:round/>
            <a:headEnd/>
            <a:tailEnd/>
          </a:ln>
          <a:effectLst/>
        </p:spPr>
        <p:txBody>
          <a:bodyPr>
            <a:prstTxWarp prst="textNoShape">
              <a:avLst/>
            </a:prstTxWarp>
          </a:bodyPr>
          <a:lstStyle/>
          <a:p>
            <a:endParaRPr lang="en-US"/>
          </a:p>
        </p:txBody>
      </p:sp>
      <p:cxnSp>
        <p:nvCxnSpPr>
          <p:cNvPr id="812045" name="AutoShape 13"/>
          <p:cNvCxnSpPr>
            <a:cxnSpLocks noChangeShapeType="1"/>
            <a:stCxn id="812036" idx="3"/>
            <a:endCxn id="812040" idx="1"/>
          </p:cNvCxnSpPr>
          <p:nvPr/>
        </p:nvCxnSpPr>
        <p:spPr bwMode="auto">
          <a:xfrm flipV="1">
            <a:off x="1524000" y="2332038"/>
            <a:ext cx="1371600" cy="792162"/>
          </a:xfrm>
          <a:prstGeom prst="straightConnector1">
            <a:avLst/>
          </a:prstGeom>
          <a:noFill/>
          <a:ln w="9525">
            <a:solidFill>
              <a:schemeClr val="tx1"/>
            </a:solidFill>
            <a:prstDash val="dash"/>
            <a:round/>
            <a:headEnd/>
            <a:tailEnd/>
          </a:ln>
          <a:effectLst/>
        </p:spPr>
      </p:cxnSp>
      <p:cxnSp>
        <p:nvCxnSpPr>
          <p:cNvPr id="812046" name="AutoShape 14"/>
          <p:cNvCxnSpPr>
            <a:cxnSpLocks noChangeShapeType="1"/>
            <a:stCxn id="812037" idx="3"/>
            <a:endCxn id="812039" idx="1"/>
          </p:cNvCxnSpPr>
          <p:nvPr/>
        </p:nvCxnSpPr>
        <p:spPr bwMode="auto">
          <a:xfrm>
            <a:off x="1612900" y="4038600"/>
            <a:ext cx="1282700" cy="808038"/>
          </a:xfrm>
          <a:prstGeom prst="straightConnector1">
            <a:avLst/>
          </a:prstGeom>
          <a:noFill/>
          <a:ln w="9525">
            <a:solidFill>
              <a:schemeClr val="tx1"/>
            </a:solidFill>
            <a:prstDash val="dash"/>
            <a:round/>
            <a:headEnd/>
            <a:tailEnd/>
          </a:ln>
          <a:effectLst/>
        </p:spPr>
      </p:cxn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3058" name="Rectangle 2"/>
          <p:cNvSpPr>
            <a:spLocks noGrp="1" noChangeArrowheads="1"/>
          </p:cNvSpPr>
          <p:nvPr>
            <p:ph type="title"/>
          </p:nvPr>
        </p:nvSpPr>
        <p:spPr/>
        <p:txBody>
          <a:bodyPr/>
          <a:lstStyle/>
          <a:p>
            <a:r>
              <a:rPr lang="en-US"/>
              <a:t>Java</a:t>
            </a:r>
          </a:p>
        </p:txBody>
      </p:sp>
      <p:sp>
        <p:nvSpPr>
          <p:cNvPr id="813059" name="Rectangle 3"/>
          <p:cNvSpPr>
            <a:spLocks noGrp="1" noChangeArrowheads="1"/>
          </p:cNvSpPr>
          <p:nvPr>
            <p:ph idx="1"/>
          </p:nvPr>
        </p:nvSpPr>
        <p:spPr/>
        <p:txBody>
          <a:bodyPr/>
          <a:lstStyle/>
          <a:p>
            <a:pPr>
              <a:lnSpc>
                <a:spcPct val="90000"/>
              </a:lnSpc>
            </a:pPr>
            <a:r>
              <a:rPr lang="en-US" sz="2800"/>
              <a:t>James Gosling, Sun Microsystems</a:t>
            </a:r>
          </a:p>
          <a:p>
            <a:pPr>
              <a:lnSpc>
                <a:spcPct val="90000"/>
              </a:lnSpc>
            </a:pPr>
            <a:r>
              <a:rPr lang="en-US" sz="2800"/>
              <a:t>1991: Oak: a language for ubiquitous computers in networked consumer technology</a:t>
            </a:r>
          </a:p>
          <a:p>
            <a:pPr lvl="1">
              <a:lnSpc>
                <a:spcPct val="90000"/>
              </a:lnSpc>
            </a:pPr>
            <a:r>
              <a:rPr lang="en-US" sz="2400"/>
              <a:t>Like C++, but smaller and simpler</a:t>
            </a:r>
          </a:p>
          <a:p>
            <a:pPr lvl="1">
              <a:lnSpc>
                <a:spcPct val="90000"/>
              </a:lnSpc>
            </a:pPr>
            <a:r>
              <a:rPr lang="en-US" sz="2400"/>
              <a:t>More secure and strongly typed</a:t>
            </a:r>
          </a:p>
          <a:p>
            <a:pPr lvl="1">
              <a:lnSpc>
                <a:spcPct val="90000"/>
              </a:lnSpc>
            </a:pPr>
            <a:r>
              <a:rPr lang="en-US" sz="2400"/>
              <a:t>More platform independent</a:t>
            </a:r>
          </a:p>
          <a:p>
            <a:pPr>
              <a:lnSpc>
                <a:spcPct val="90000"/>
              </a:lnSpc>
            </a:pPr>
            <a:r>
              <a:rPr lang="en-US" sz="2800"/>
              <a:t>1995: renamed Java, retargeted for the Web</a:t>
            </a:r>
          </a:p>
          <a:p>
            <a:pPr lvl="1">
              <a:lnSpc>
                <a:spcPct val="90000"/>
              </a:lnSpc>
            </a:pPr>
            <a:r>
              <a:rPr lang="en-US" sz="2400"/>
              <a:t>Incorporated into web browsers</a:t>
            </a:r>
          </a:p>
          <a:p>
            <a:pPr lvl="1">
              <a:lnSpc>
                <a:spcPct val="90000"/>
              </a:lnSpc>
            </a:pPr>
            <a:r>
              <a:rPr lang="en-US" sz="2400"/>
              <a:t>Platform-independent active content for web pages</a:t>
            </a:r>
          </a:p>
        </p:txBody>
      </p:sp>
      <p:sp>
        <p:nvSpPr>
          <p:cNvPr id="4" name="Date Placeholder 3"/>
          <p:cNvSpPr>
            <a:spLocks noGrp="1"/>
          </p:cNvSpPr>
          <p:nvPr>
            <p:ph type="dt" sz="half" idx="10"/>
          </p:nvPr>
        </p:nvSpPr>
        <p:spPr/>
        <p:txBody>
          <a:bodyPr/>
          <a:lstStyle/>
          <a:p>
            <a:r>
              <a:rPr lang="en-US" smtClean="0"/>
              <a:t>Chapter Twenty-Four</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3B2FBC58-2017-954C-9766-C7A7A3A909A4}" type="slidenum">
              <a:rPr lang="en-US"/>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4082" name="Rectangle 2"/>
          <p:cNvSpPr>
            <a:spLocks noGrp="1" noChangeArrowheads="1"/>
          </p:cNvSpPr>
          <p:nvPr>
            <p:ph type="title"/>
          </p:nvPr>
        </p:nvSpPr>
        <p:spPr/>
        <p:txBody>
          <a:bodyPr/>
          <a:lstStyle/>
          <a:p>
            <a:r>
              <a:rPr lang="en-US"/>
              <a:t>Nonlinear Lineage</a:t>
            </a:r>
          </a:p>
        </p:txBody>
      </p:sp>
      <p:sp>
        <p:nvSpPr>
          <p:cNvPr id="814083" name="Rectangle 3"/>
          <p:cNvSpPr>
            <a:spLocks noGrp="1" noChangeArrowheads="1"/>
          </p:cNvSpPr>
          <p:nvPr>
            <p:ph idx="1"/>
          </p:nvPr>
        </p:nvSpPr>
        <p:spPr/>
        <p:txBody>
          <a:bodyPr/>
          <a:lstStyle/>
          <a:p>
            <a:pPr>
              <a:lnSpc>
                <a:spcPct val="90000"/>
              </a:lnSpc>
            </a:pPr>
            <a:r>
              <a:rPr lang="en-US"/>
              <a:t>Not just a straight line from CPL</a:t>
            </a:r>
          </a:p>
          <a:p>
            <a:pPr>
              <a:lnSpc>
                <a:spcPct val="90000"/>
              </a:lnSpc>
            </a:pPr>
            <a:r>
              <a:rPr lang="en-US"/>
              <a:t>Java also has:</a:t>
            </a:r>
          </a:p>
          <a:p>
            <a:pPr lvl="1">
              <a:lnSpc>
                <a:spcPct val="90000"/>
              </a:lnSpc>
            </a:pPr>
            <a:r>
              <a:rPr lang="en-US"/>
              <a:t>Garbage collection (ex Lisp)</a:t>
            </a:r>
          </a:p>
          <a:p>
            <a:pPr lvl="1">
              <a:lnSpc>
                <a:spcPct val="90000"/>
              </a:lnSpc>
            </a:pPr>
            <a:r>
              <a:rPr lang="en-US"/>
              <a:t>Concurrency (ex Mesa)</a:t>
            </a:r>
          </a:p>
          <a:p>
            <a:pPr lvl="1">
              <a:lnSpc>
                <a:spcPct val="90000"/>
              </a:lnSpc>
            </a:pPr>
            <a:r>
              <a:rPr lang="en-US"/>
              <a:t>Packages (ex Modula)</a:t>
            </a:r>
          </a:p>
          <a:p>
            <a:pPr>
              <a:lnSpc>
                <a:spcPct val="90000"/>
              </a:lnSpc>
            </a:pPr>
            <a:r>
              <a:rPr lang="en-US"/>
              <a:t>But nothing new: it was intended to be a production language, not a research language</a:t>
            </a:r>
          </a:p>
        </p:txBody>
      </p:sp>
      <p:sp>
        <p:nvSpPr>
          <p:cNvPr id="4" name="Date Placeholder 3"/>
          <p:cNvSpPr>
            <a:spLocks noGrp="1"/>
          </p:cNvSpPr>
          <p:nvPr>
            <p:ph type="dt" sz="half" idx="10"/>
          </p:nvPr>
        </p:nvSpPr>
        <p:spPr/>
        <p:txBody>
          <a:bodyPr/>
          <a:lstStyle/>
          <a:p>
            <a:r>
              <a:rPr lang="en-US" smtClean="0"/>
              <a:t>Chapter Twenty-Four</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3ED6332C-DDAF-EC49-BE95-58A7A53B2D3E}" type="slidenum">
              <a:rPr lang="en-US"/>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5106" name="Rectangle 2"/>
          <p:cNvSpPr>
            <a:spLocks noGrp="1" noChangeArrowheads="1"/>
          </p:cNvSpPr>
          <p:nvPr>
            <p:ph type="title"/>
          </p:nvPr>
        </p:nvSpPr>
        <p:spPr/>
        <p:txBody>
          <a:bodyPr/>
          <a:lstStyle/>
          <a:p>
            <a:r>
              <a:rPr lang="en-US" dirty="0"/>
              <a:t>Conclusion: The Honor Roll</a:t>
            </a:r>
          </a:p>
        </p:txBody>
      </p:sp>
      <p:sp>
        <p:nvSpPr>
          <p:cNvPr id="815107" name="Rectangle 3"/>
          <p:cNvSpPr>
            <a:spLocks noGrp="1" noChangeArrowheads="1"/>
          </p:cNvSpPr>
          <p:nvPr>
            <p:ph idx="1"/>
          </p:nvPr>
        </p:nvSpPr>
        <p:spPr>
          <a:xfrm>
            <a:off x="838200" y="1371600"/>
            <a:ext cx="7772400" cy="4876800"/>
          </a:xfrm>
        </p:spPr>
        <p:txBody>
          <a:bodyPr/>
          <a:lstStyle/>
          <a:p>
            <a:pPr>
              <a:lnSpc>
                <a:spcPct val="90000"/>
              </a:lnSpc>
            </a:pPr>
            <a:r>
              <a:rPr lang="en-US" sz="2800" dirty="0"/>
              <a:t>Some programming language pioneers who have won the Turing award:</a:t>
            </a:r>
          </a:p>
          <a:p>
            <a:pPr lvl="2">
              <a:lnSpc>
                <a:spcPct val="90000"/>
              </a:lnSpc>
            </a:pPr>
            <a:r>
              <a:rPr lang="en-US" sz="2000" dirty="0"/>
              <a:t>Alan Perlis, John McCarthy, </a:t>
            </a:r>
            <a:r>
              <a:rPr lang="en-US" sz="2000" dirty="0" err="1"/>
              <a:t>Edsger</a:t>
            </a:r>
            <a:r>
              <a:rPr lang="en-US" sz="2000" dirty="0"/>
              <a:t> </a:t>
            </a:r>
            <a:r>
              <a:rPr lang="en-US" sz="2000" dirty="0" err="1"/>
              <a:t>Dijkstra</a:t>
            </a:r>
            <a:r>
              <a:rPr lang="en-US" sz="2000" dirty="0"/>
              <a:t>, Donald Knuth, Dana Scott, John Backus, Robert Floyd, Kenneth Iverson, C.A.R. Hoare, Dennis Ritchie, </a:t>
            </a:r>
            <a:r>
              <a:rPr lang="en-US" sz="2000" dirty="0" err="1"/>
              <a:t>Niklaus</a:t>
            </a:r>
            <a:r>
              <a:rPr lang="en-US" sz="2000" dirty="0"/>
              <a:t> Wirth, John </a:t>
            </a:r>
            <a:r>
              <a:rPr lang="en-US" sz="2000" dirty="0" err="1"/>
              <a:t>Cocke</a:t>
            </a:r>
            <a:r>
              <a:rPr lang="en-US" sz="2000" dirty="0"/>
              <a:t>,  Robin </a:t>
            </a:r>
            <a:r>
              <a:rPr lang="en-US" sz="2000" dirty="0" smtClean="0"/>
              <a:t>Milner, Kristen </a:t>
            </a:r>
            <a:r>
              <a:rPr lang="en-US" sz="2000" dirty="0" err="1" smtClean="0"/>
              <a:t>Nygaard</a:t>
            </a:r>
            <a:r>
              <a:rPr lang="en-US" sz="2000" dirty="0" smtClean="0"/>
              <a:t>, Ole-Johan Dahl, Alan Kay, Peter </a:t>
            </a:r>
            <a:r>
              <a:rPr lang="en-US" sz="2000" dirty="0" err="1" smtClean="0"/>
              <a:t>Naur</a:t>
            </a:r>
            <a:r>
              <a:rPr lang="en-US" sz="2000" dirty="0" smtClean="0"/>
              <a:t>, Frances Allen, and Barbara </a:t>
            </a:r>
            <a:r>
              <a:rPr lang="en-US" sz="2000" dirty="0" err="1" smtClean="0"/>
              <a:t>Liskov</a:t>
            </a:r>
            <a:endParaRPr lang="en-US" sz="2000" dirty="0" smtClean="0"/>
          </a:p>
          <a:p>
            <a:pPr>
              <a:lnSpc>
                <a:spcPct val="90000"/>
              </a:lnSpc>
            </a:pPr>
            <a:r>
              <a:rPr lang="en-US" sz="2800" dirty="0"/>
              <a:t>These very bright people had to work very hard on things that now seem easy, such as:</a:t>
            </a:r>
          </a:p>
          <a:p>
            <a:pPr lvl="1">
              <a:lnSpc>
                <a:spcPct val="90000"/>
              </a:lnSpc>
            </a:pPr>
            <a:r>
              <a:rPr lang="en-US" sz="2400" dirty="0"/>
              <a:t>Local variables with block scope</a:t>
            </a:r>
          </a:p>
          <a:p>
            <a:pPr lvl="1">
              <a:lnSpc>
                <a:spcPct val="90000"/>
              </a:lnSpc>
            </a:pPr>
            <a:r>
              <a:rPr lang="en-US" sz="2400" dirty="0"/>
              <a:t>Using phrase-level control instead of </a:t>
            </a:r>
            <a:r>
              <a:rPr lang="en-US" sz="2400" b="1" dirty="0">
                <a:latin typeface="Courier New" pitchFamily="-112" charset="0"/>
              </a:rPr>
              <a:t>go to</a:t>
            </a:r>
          </a:p>
          <a:p>
            <a:pPr>
              <a:lnSpc>
                <a:spcPct val="90000"/>
              </a:lnSpc>
            </a:pPr>
            <a:r>
              <a:rPr lang="en-US" sz="2800" dirty="0"/>
              <a:t>Before becoming perfectly obvious to everyone, these things were unknown and </a:t>
            </a:r>
            <a:r>
              <a:rPr lang="en-US" sz="2800" dirty="0" err="1"/>
              <a:t>unguessed</a:t>
            </a:r>
            <a:endParaRPr lang="en-US" sz="2800" dirty="0"/>
          </a:p>
        </p:txBody>
      </p:sp>
      <p:sp>
        <p:nvSpPr>
          <p:cNvPr id="4" name="Date Placeholder 3"/>
          <p:cNvSpPr>
            <a:spLocks noGrp="1"/>
          </p:cNvSpPr>
          <p:nvPr>
            <p:ph type="dt" sz="half" idx="10"/>
          </p:nvPr>
        </p:nvSpPr>
        <p:spPr/>
        <p:txBody>
          <a:bodyPr/>
          <a:lstStyle/>
          <a:p>
            <a:r>
              <a:rPr lang="en-US" smtClean="0"/>
              <a:t>Chapter Twenty-Four</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E850AC4B-5AFF-6E48-8E3D-B6C9C7B44EFA}" type="slidenum">
              <a:rPr lang="en-US"/>
              <a:pPr/>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0837" name="Rectangle 5"/>
          <p:cNvSpPr>
            <a:spLocks noGrp="1" noChangeArrowheads="1"/>
          </p:cNvSpPr>
          <p:nvPr>
            <p:ph type="title"/>
          </p:nvPr>
        </p:nvSpPr>
        <p:spPr/>
        <p:txBody>
          <a:bodyPr/>
          <a:lstStyle/>
          <a:p>
            <a:r>
              <a:rPr lang="en-US"/>
              <a:t>Conclusion</a:t>
            </a:r>
          </a:p>
        </p:txBody>
      </p:sp>
      <p:sp>
        <p:nvSpPr>
          <p:cNvPr id="760838" name="Rectangle 6"/>
          <p:cNvSpPr>
            <a:spLocks noGrp="1" noChangeArrowheads="1"/>
          </p:cNvSpPr>
          <p:nvPr>
            <p:ph idx="1"/>
          </p:nvPr>
        </p:nvSpPr>
        <p:spPr/>
        <p:txBody>
          <a:bodyPr/>
          <a:lstStyle/>
          <a:p>
            <a:pPr>
              <a:lnSpc>
                <a:spcPct val="90000"/>
              </a:lnSpc>
            </a:pPr>
            <a:r>
              <a:rPr lang="en-US" sz="2800"/>
              <a:t>Is the evolution of programming languages nearly done, or have we as far again to go?</a:t>
            </a:r>
          </a:p>
          <a:p>
            <a:pPr>
              <a:lnSpc>
                <a:spcPct val="90000"/>
              </a:lnSpc>
            </a:pPr>
            <a:r>
              <a:rPr lang="en-US" sz="2800"/>
              <a:t>Maybe all the important discoveries have been made, and language evolution will now slow and converge</a:t>
            </a:r>
          </a:p>
          <a:p>
            <a:pPr>
              <a:lnSpc>
                <a:spcPct val="90000"/>
              </a:lnSpc>
            </a:pPr>
            <a:r>
              <a:rPr lang="en-US" sz="2800"/>
              <a:t>Or maybe we will have the pleasure of seeing new ideas, now unknown and unguessed, become perfectly obvious to everyone</a:t>
            </a:r>
          </a:p>
          <a:p>
            <a:pPr>
              <a:lnSpc>
                <a:spcPct val="90000"/>
              </a:lnSpc>
            </a:pPr>
            <a:r>
              <a:rPr lang="en-US" sz="2800"/>
              <a:t>Enjoy!</a:t>
            </a:r>
          </a:p>
        </p:txBody>
      </p:sp>
      <p:sp>
        <p:nvSpPr>
          <p:cNvPr id="4" name="Date Placeholder 3"/>
          <p:cNvSpPr>
            <a:spLocks noGrp="1"/>
          </p:cNvSpPr>
          <p:nvPr>
            <p:ph type="dt" sz="half" idx="10"/>
          </p:nvPr>
        </p:nvSpPr>
        <p:spPr/>
        <p:txBody>
          <a:bodyPr/>
          <a:lstStyle/>
          <a:p>
            <a:r>
              <a:rPr lang="en-US" smtClean="0"/>
              <a:t>Chapter Twenty-Four</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E9D87547-43DF-4D42-8E5F-73077D66159B}" type="slidenum">
              <a:rPr lang="en-US"/>
              <a:pPr/>
              <a:t>66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9266" name="Rectangle 2050"/>
          <p:cNvSpPr>
            <a:spLocks noGrp="1" noChangeArrowheads="1"/>
          </p:cNvSpPr>
          <p:nvPr>
            <p:ph idx="1"/>
          </p:nvPr>
        </p:nvSpPr>
        <p:spPr>
          <a:xfrm>
            <a:off x="762000" y="381000"/>
            <a:ext cx="8001000" cy="5943600"/>
          </a:xfrm>
        </p:spPr>
        <p:txBody>
          <a:bodyPr/>
          <a:lstStyle/>
          <a:p>
            <a:pPr>
              <a:lnSpc>
                <a:spcPct val="90000"/>
              </a:lnSpc>
            </a:pPr>
            <a:r>
              <a:rPr lang="en-US" sz="2800"/>
              <a:t>Prehistory of programming languages</a:t>
            </a:r>
          </a:p>
          <a:p>
            <a:pPr lvl="1">
              <a:lnSpc>
                <a:spcPct val="90000"/>
              </a:lnSpc>
            </a:pPr>
            <a:r>
              <a:rPr lang="en-US" sz="2400">
                <a:solidFill>
                  <a:schemeClr val="bg2"/>
                </a:solidFill>
              </a:rPr>
              <a:t>The story of the programmers of Babylon</a:t>
            </a:r>
          </a:p>
          <a:p>
            <a:pPr lvl="1">
              <a:lnSpc>
                <a:spcPct val="90000"/>
              </a:lnSpc>
            </a:pPr>
            <a:r>
              <a:rPr lang="en-US" sz="2400">
                <a:ea typeface="Times New Roman" pitchFamily="-112" charset="0"/>
                <a:cs typeface="Times New Roman" pitchFamily="-112" charset="0"/>
              </a:rPr>
              <a:t>The story of Mohammed Al-Khorezmi</a:t>
            </a:r>
          </a:p>
          <a:p>
            <a:pPr lvl="1">
              <a:lnSpc>
                <a:spcPct val="90000"/>
              </a:lnSpc>
            </a:pPr>
            <a:r>
              <a:rPr lang="en-US" sz="2400">
                <a:solidFill>
                  <a:schemeClr val="bg2"/>
                </a:solidFill>
                <a:ea typeface="Times New Roman" pitchFamily="-112" charset="0"/>
                <a:cs typeface="Times New Roman" pitchFamily="-112" charset="0"/>
              </a:rPr>
              <a:t>The story of Augusta Ada, Countess of Lovelace</a:t>
            </a:r>
          </a:p>
          <a:p>
            <a:pPr>
              <a:lnSpc>
                <a:spcPct val="90000"/>
              </a:lnSpc>
            </a:pPr>
            <a:r>
              <a:rPr lang="en-US" sz="2800">
                <a:solidFill>
                  <a:schemeClr val="bg2"/>
                </a:solidFill>
              </a:rPr>
              <a:t>Early programming languages</a:t>
            </a:r>
          </a:p>
          <a:p>
            <a:pPr lvl="1">
              <a:lnSpc>
                <a:spcPct val="90000"/>
              </a:lnSpc>
            </a:pPr>
            <a:r>
              <a:rPr lang="en-US" sz="2400">
                <a:solidFill>
                  <a:schemeClr val="bg2"/>
                </a:solidFill>
              </a:rPr>
              <a:t>The story of the Plankalkül</a:t>
            </a:r>
          </a:p>
          <a:p>
            <a:pPr lvl="1">
              <a:lnSpc>
                <a:spcPct val="90000"/>
              </a:lnSpc>
            </a:pPr>
            <a:r>
              <a:rPr lang="en-US" sz="2400">
                <a:solidFill>
                  <a:schemeClr val="bg2"/>
                </a:solidFill>
              </a:rPr>
              <a:t>The story of Fortran</a:t>
            </a:r>
          </a:p>
          <a:p>
            <a:pPr lvl="1">
              <a:lnSpc>
                <a:spcPct val="90000"/>
              </a:lnSpc>
            </a:pPr>
            <a:r>
              <a:rPr lang="en-US" sz="2400">
                <a:solidFill>
                  <a:schemeClr val="bg2"/>
                </a:solidFill>
              </a:rPr>
              <a:t>The story of Lisp</a:t>
            </a:r>
          </a:p>
          <a:p>
            <a:pPr lvl="1">
              <a:lnSpc>
                <a:spcPct val="90000"/>
              </a:lnSpc>
            </a:pPr>
            <a:r>
              <a:rPr lang="en-US" sz="2400">
                <a:solidFill>
                  <a:schemeClr val="bg2"/>
                </a:solidFill>
              </a:rPr>
              <a:t>The story of Algol</a:t>
            </a:r>
          </a:p>
          <a:p>
            <a:pPr lvl="1">
              <a:lnSpc>
                <a:spcPct val="90000"/>
              </a:lnSpc>
            </a:pPr>
            <a:r>
              <a:rPr lang="en-US" sz="2400">
                <a:solidFill>
                  <a:schemeClr val="bg2"/>
                </a:solidFill>
              </a:rPr>
              <a:t>The story of Smalltalk</a:t>
            </a:r>
          </a:p>
          <a:p>
            <a:pPr>
              <a:lnSpc>
                <a:spcPct val="90000"/>
              </a:lnSpc>
            </a:pPr>
            <a:r>
              <a:rPr lang="en-US" sz="2800">
                <a:solidFill>
                  <a:schemeClr val="bg2"/>
                </a:solidFill>
              </a:rPr>
              <a:t>Our languages</a:t>
            </a:r>
          </a:p>
          <a:p>
            <a:pPr lvl="1">
              <a:lnSpc>
                <a:spcPct val="90000"/>
              </a:lnSpc>
            </a:pPr>
            <a:r>
              <a:rPr lang="en-US" sz="2400">
                <a:solidFill>
                  <a:schemeClr val="bg2"/>
                </a:solidFill>
              </a:rPr>
              <a:t>The story of Prolog</a:t>
            </a:r>
          </a:p>
          <a:p>
            <a:pPr lvl="1">
              <a:lnSpc>
                <a:spcPct val="90000"/>
              </a:lnSpc>
            </a:pPr>
            <a:r>
              <a:rPr lang="en-US" sz="2400">
                <a:solidFill>
                  <a:schemeClr val="bg2"/>
                </a:solidFill>
              </a:rPr>
              <a:t>The story of ML</a:t>
            </a:r>
          </a:p>
          <a:p>
            <a:pPr lvl="1">
              <a:lnSpc>
                <a:spcPct val="90000"/>
              </a:lnSpc>
            </a:pPr>
            <a:r>
              <a:rPr lang="en-US" sz="2400">
                <a:solidFill>
                  <a:schemeClr val="bg2"/>
                </a:solidFill>
              </a:rPr>
              <a:t>The story of Java</a:t>
            </a:r>
          </a:p>
        </p:txBody>
      </p:sp>
      <p:sp>
        <p:nvSpPr>
          <p:cNvPr id="3" name="Date Placeholder 3"/>
          <p:cNvSpPr>
            <a:spLocks noGrp="1"/>
          </p:cNvSpPr>
          <p:nvPr>
            <p:ph type="dt" sz="half" idx="10"/>
          </p:nvPr>
        </p:nvSpPr>
        <p:spPr/>
        <p:txBody>
          <a:bodyPr/>
          <a:lstStyle/>
          <a:p>
            <a:r>
              <a:rPr lang="en-US" smtClean="0"/>
              <a:t>Chapter Twenty-Four</a:t>
            </a:r>
            <a:endParaRPr lang="en-US"/>
          </a:p>
        </p:txBody>
      </p:sp>
      <p:sp>
        <p:nvSpPr>
          <p:cNvPr id="4" name="Footer Placeholder 4"/>
          <p:cNvSpPr>
            <a:spLocks noGrp="1"/>
          </p:cNvSpPr>
          <p:nvPr>
            <p:ph type="ftr" sz="quarter" idx="11"/>
          </p:nvPr>
        </p:nvSpPr>
        <p:spPr/>
        <p:txBody>
          <a:bodyPr/>
          <a:lstStyle/>
          <a:p>
            <a:r>
              <a:rPr lang="en-US" smtClean="0"/>
              <a:t>Modern Programming Languages, 2nd ed.</a:t>
            </a:r>
            <a:endParaRPr lang="en-US"/>
          </a:p>
        </p:txBody>
      </p:sp>
      <p:sp>
        <p:nvSpPr>
          <p:cNvPr id="5" name="Slide Number Placeholder 5"/>
          <p:cNvSpPr>
            <a:spLocks noGrp="1"/>
          </p:cNvSpPr>
          <p:nvPr>
            <p:ph type="sldNum" sz="quarter" idx="12"/>
          </p:nvPr>
        </p:nvSpPr>
        <p:spPr/>
        <p:txBody>
          <a:bodyPr/>
          <a:lstStyle/>
          <a:p>
            <a:fld id="{63DBC778-D9B0-2C40-9A73-1DF9430F3758}" type="slidenum">
              <a:rPr lang="en-US"/>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3906" name="Rectangle 2"/>
          <p:cNvSpPr>
            <a:spLocks noGrp="1" noChangeArrowheads="1"/>
          </p:cNvSpPr>
          <p:nvPr>
            <p:ph type="title"/>
          </p:nvPr>
        </p:nvSpPr>
        <p:spPr/>
        <p:txBody>
          <a:bodyPr/>
          <a:lstStyle/>
          <a:p>
            <a:r>
              <a:rPr lang="en-US"/>
              <a:t>Baghdad</a:t>
            </a:r>
          </a:p>
        </p:txBody>
      </p:sp>
      <p:sp>
        <p:nvSpPr>
          <p:cNvPr id="763907" name="Rectangle 3"/>
          <p:cNvSpPr>
            <a:spLocks noGrp="1" noChangeArrowheads="1"/>
          </p:cNvSpPr>
          <p:nvPr>
            <p:ph idx="1"/>
          </p:nvPr>
        </p:nvSpPr>
        <p:spPr/>
        <p:txBody>
          <a:bodyPr/>
          <a:lstStyle/>
          <a:p>
            <a:r>
              <a:rPr lang="en-US"/>
              <a:t>Near ancient Babylon</a:t>
            </a:r>
          </a:p>
          <a:p>
            <a:r>
              <a:rPr lang="en-US"/>
              <a:t>Founded around 762</a:t>
            </a:r>
          </a:p>
          <a:p>
            <a:r>
              <a:rPr lang="en-US"/>
              <a:t>A great center of scholarship, art and poetry</a:t>
            </a:r>
          </a:p>
          <a:p>
            <a:r>
              <a:rPr lang="en-US"/>
              <a:t>780-850: </a:t>
            </a:r>
            <a:r>
              <a:rPr lang="en-US">
                <a:ea typeface="Times New Roman" pitchFamily="-112" charset="0"/>
                <a:cs typeface="Times New Roman" pitchFamily="-112" charset="0"/>
              </a:rPr>
              <a:t>Mohammed Al-Khorezmi, a court mathematician, lived and wrote</a:t>
            </a:r>
          </a:p>
          <a:p>
            <a:r>
              <a:rPr lang="en-US">
                <a:ea typeface="Times New Roman" pitchFamily="-112" charset="0"/>
                <a:cs typeface="Times New Roman" pitchFamily="-112" charset="0"/>
              </a:rPr>
              <a:t>Two little books…</a:t>
            </a:r>
          </a:p>
        </p:txBody>
      </p:sp>
      <p:sp>
        <p:nvSpPr>
          <p:cNvPr id="4" name="Date Placeholder 3"/>
          <p:cNvSpPr>
            <a:spLocks noGrp="1"/>
          </p:cNvSpPr>
          <p:nvPr>
            <p:ph type="dt" sz="half" idx="10"/>
          </p:nvPr>
        </p:nvSpPr>
        <p:spPr/>
        <p:txBody>
          <a:bodyPr/>
          <a:lstStyle/>
          <a:p>
            <a:r>
              <a:rPr lang="en-US" smtClean="0"/>
              <a:t>Chapter Twenty-Four</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E3550005-56EE-FE47-9FCF-990549ED4417}" type="slidenum">
              <a:rPr lang="en-US"/>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4930" name="Rectangle 2"/>
          <p:cNvSpPr>
            <a:spLocks noGrp="1" noChangeArrowheads="1"/>
          </p:cNvSpPr>
          <p:nvPr>
            <p:ph type="title"/>
          </p:nvPr>
        </p:nvSpPr>
        <p:spPr/>
        <p:txBody>
          <a:bodyPr/>
          <a:lstStyle/>
          <a:p>
            <a:r>
              <a:rPr lang="en-US">
                <a:ea typeface="Times New Roman" pitchFamily="-112" charset="0"/>
                <a:cs typeface="Times New Roman" pitchFamily="-112" charset="0"/>
              </a:rPr>
              <a:t>Algebra</a:t>
            </a:r>
          </a:p>
        </p:txBody>
      </p:sp>
      <p:sp>
        <p:nvSpPr>
          <p:cNvPr id="764931" name="Rectangle 3"/>
          <p:cNvSpPr>
            <a:spLocks noGrp="1" noChangeArrowheads="1"/>
          </p:cNvSpPr>
          <p:nvPr>
            <p:ph idx="1"/>
          </p:nvPr>
        </p:nvSpPr>
        <p:spPr/>
        <p:txBody>
          <a:bodyPr/>
          <a:lstStyle/>
          <a:p>
            <a:r>
              <a:rPr lang="en-US" i="1">
                <a:ea typeface="Times New Roman" pitchFamily="-112" charset="0"/>
                <a:cs typeface="Times New Roman" pitchFamily="-112" charset="0"/>
              </a:rPr>
              <a:t>Kitâ al-jabr wa'l-muqabâla</a:t>
            </a:r>
            <a:endParaRPr lang="en-US"/>
          </a:p>
          <a:p>
            <a:r>
              <a:rPr lang="en-US"/>
              <a:t>Translated into Latin, spread throughout Europe</a:t>
            </a:r>
          </a:p>
          <a:p>
            <a:r>
              <a:rPr lang="en-US"/>
              <a:t>Used as a mathematics text in Europe for </a:t>
            </a:r>
            <a:r>
              <a:rPr lang="en-US" i="1"/>
              <a:t>eight hundred years</a:t>
            </a:r>
          </a:p>
        </p:txBody>
      </p:sp>
      <p:sp>
        <p:nvSpPr>
          <p:cNvPr id="4" name="Date Placeholder 3"/>
          <p:cNvSpPr>
            <a:spLocks noGrp="1"/>
          </p:cNvSpPr>
          <p:nvPr>
            <p:ph type="dt" sz="half" idx="10"/>
          </p:nvPr>
        </p:nvSpPr>
        <p:spPr/>
        <p:txBody>
          <a:bodyPr/>
          <a:lstStyle/>
          <a:p>
            <a:r>
              <a:rPr lang="en-US" smtClean="0"/>
              <a:t>Chapter Twenty-Four</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FEE493EB-27E6-754D-B7B6-5C4F2110495F}" type="slidenum">
              <a:rPr lang="en-US"/>
              <a:pPr/>
              <a:t>9</a:t>
            </a:fld>
            <a:endParaRPr lang="en-US"/>
          </a:p>
        </p:txBody>
      </p:sp>
    </p:spTree>
  </p:cSld>
  <p:clrMapOvr>
    <a:masterClrMapping/>
  </p:clrMapOvr>
</p:sld>
</file>

<file path=ppt/theme/theme1.xml><?xml version="1.0" encoding="utf-8"?>
<a:theme xmlns:a="http://schemas.openxmlformats.org/drawingml/2006/main" name="parse trees">
  <a:themeElements>
    <a:clrScheme name="parse trees 1">
      <a:dk1>
        <a:srgbClr val="000000"/>
      </a:dk1>
      <a:lt1>
        <a:srgbClr val="FFFFFF"/>
      </a:lt1>
      <a:dk2>
        <a:srgbClr val="000000"/>
      </a:dk2>
      <a:lt2>
        <a:srgbClr val="B2B2B2"/>
      </a:lt2>
      <a:accent1>
        <a:srgbClr val="6600FF"/>
      </a:accent1>
      <a:accent2>
        <a:srgbClr val="CC00FF"/>
      </a:accent2>
      <a:accent3>
        <a:srgbClr val="FFFFFF"/>
      </a:accent3>
      <a:accent4>
        <a:srgbClr val="000000"/>
      </a:accent4>
      <a:accent5>
        <a:srgbClr val="B8AAFF"/>
      </a:accent5>
      <a:accent6>
        <a:srgbClr val="B900E7"/>
      </a:accent6>
      <a:hlink>
        <a:srgbClr val="00CC99"/>
      </a:hlink>
      <a:folHlink>
        <a:srgbClr val="0099CC"/>
      </a:folHlink>
    </a:clrScheme>
    <a:fontScheme name="parse tree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0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08" charset="0"/>
          </a:defRPr>
        </a:defPPr>
      </a:lstStyle>
    </a:lnDef>
  </a:objectDefaults>
  <a:extraClrSchemeLst>
    <a:extraClrScheme>
      <a:clrScheme name="parse trees 1">
        <a:dk1>
          <a:srgbClr val="000000"/>
        </a:dk1>
        <a:lt1>
          <a:srgbClr val="FFFFFF"/>
        </a:lt1>
        <a:dk2>
          <a:srgbClr val="000000"/>
        </a:dk2>
        <a:lt2>
          <a:srgbClr val="B2B2B2"/>
        </a:lt2>
        <a:accent1>
          <a:srgbClr val="6600FF"/>
        </a:accent1>
        <a:accent2>
          <a:srgbClr val="CC00FF"/>
        </a:accent2>
        <a:accent3>
          <a:srgbClr val="FFFFFF"/>
        </a:accent3>
        <a:accent4>
          <a:srgbClr val="000000"/>
        </a:accent4>
        <a:accent5>
          <a:srgbClr val="B8A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parse trees 2">
        <a:dk1>
          <a:srgbClr val="000000"/>
        </a:dk1>
        <a:lt1>
          <a:srgbClr val="FFFFFF"/>
        </a:lt1>
        <a:dk2>
          <a:srgbClr val="000000"/>
        </a:dk2>
        <a:lt2>
          <a:srgbClr val="B2B2B2"/>
        </a:lt2>
        <a:accent1>
          <a:srgbClr val="99CCFF"/>
        </a:accent1>
        <a:accent2>
          <a:srgbClr val="CCCCFF"/>
        </a:accent2>
        <a:accent3>
          <a:srgbClr val="FFFFFF"/>
        </a:accent3>
        <a:accent4>
          <a:srgbClr val="000000"/>
        </a:accent4>
        <a:accent5>
          <a:srgbClr val="CAE2FF"/>
        </a:accent5>
        <a:accent6>
          <a:srgbClr val="B9B9E7"/>
        </a:accent6>
        <a:hlink>
          <a:srgbClr val="FF99CC"/>
        </a:hlink>
        <a:folHlink>
          <a:srgbClr val="CBCBCB"/>
        </a:folHlink>
      </a:clrScheme>
      <a:clrMap bg1="lt1" tx1="dk1" bg2="lt2" tx2="dk2" accent1="accent1" accent2="accent2" accent3="accent3" accent4="accent4" accent5="accent5" accent6="accent6" hlink="hlink" folHlink="folHlink"/>
    </a:extraClrScheme>
    <a:extraClrScheme>
      <a:clrScheme name="parse trees 3">
        <a:dk1>
          <a:srgbClr val="000000"/>
        </a:dk1>
        <a:lt1>
          <a:srgbClr val="FFFFFF"/>
        </a:lt1>
        <a:dk2>
          <a:srgbClr val="000000"/>
        </a:dk2>
        <a:lt2>
          <a:srgbClr val="B2B2B2"/>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
      <a:clrScheme name="parse trees 4">
        <a:dk1>
          <a:srgbClr val="000000"/>
        </a:dk1>
        <a:lt1>
          <a:srgbClr val="FFFFFF"/>
        </a:lt1>
        <a:dk2>
          <a:srgbClr val="000000"/>
        </a:dk2>
        <a:lt2>
          <a:srgbClr val="B2B2B2"/>
        </a:lt2>
        <a:accent1>
          <a:srgbClr val="FF0033"/>
        </a:accent1>
        <a:accent2>
          <a:srgbClr val="CC6600"/>
        </a:accent2>
        <a:accent3>
          <a:srgbClr val="FFFFFF"/>
        </a:accent3>
        <a:accent4>
          <a:srgbClr val="000000"/>
        </a:accent4>
        <a:accent5>
          <a:srgbClr val="FFAAAD"/>
        </a:accent5>
        <a:accent6>
          <a:srgbClr val="B95C00"/>
        </a:accent6>
        <a:hlink>
          <a:srgbClr val="999933"/>
        </a:hlink>
        <a:folHlink>
          <a:srgbClr val="A5002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mpl.potx</Template>
  <TotalTime>6995</TotalTime>
  <Words>4977</Words>
  <Application>Microsoft Macintosh PowerPoint</Application>
  <PresentationFormat>On-screen Show (4:3)</PresentationFormat>
  <Paragraphs>704</Paragraphs>
  <Slides>66</Slides>
  <Notes>1</Notes>
  <HiddenSlides>0</HiddenSlides>
  <MMClips>0</MMClips>
  <ScaleCrop>false</ScaleCrop>
  <HeadingPairs>
    <vt:vector size="8" baseType="variant">
      <vt:variant>
        <vt:lpstr>Fonts Used</vt:lpstr>
      </vt:variant>
      <vt:variant>
        <vt:i4>4</vt:i4>
      </vt:variant>
      <vt:variant>
        <vt:lpstr>Design Template</vt:lpstr>
      </vt:variant>
      <vt:variant>
        <vt:i4>1</vt:i4>
      </vt:variant>
      <vt:variant>
        <vt:lpstr>Embedded OLE Servers</vt:lpstr>
      </vt:variant>
      <vt:variant>
        <vt:i4>1</vt:i4>
      </vt:variant>
      <vt:variant>
        <vt:lpstr>Slide Titles</vt:lpstr>
      </vt:variant>
      <vt:variant>
        <vt:i4>66</vt:i4>
      </vt:variant>
    </vt:vector>
  </HeadingPairs>
  <TitlesOfParts>
    <vt:vector size="72" baseType="lpstr">
      <vt:lpstr>Times New Roman</vt:lpstr>
      <vt:lpstr>Monotype Sorts</vt:lpstr>
      <vt:lpstr>Courier New</vt:lpstr>
      <vt:lpstr>Symbol</vt:lpstr>
      <vt:lpstr>parse trees</vt:lpstr>
      <vt:lpstr>Microsoft Equation 3.0</vt:lpstr>
      <vt:lpstr>The History Of  Programming Languages</vt:lpstr>
      <vt:lpstr>Slide 2</vt:lpstr>
      <vt:lpstr>Babylon</vt:lpstr>
      <vt:lpstr>Babylonian Numbers</vt:lpstr>
      <vt:lpstr>A Babylonian Program</vt:lpstr>
      <vt:lpstr>Programming Language</vt:lpstr>
      <vt:lpstr>Slide 7</vt:lpstr>
      <vt:lpstr>Baghdad</vt:lpstr>
      <vt:lpstr>Algebra</vt:lpstr>
      <vt:lpstr>Algorithms</vt:lpstr>
      <vt:lpstr>Other Early Written Algorithms</vt:lpstr>
      <vt:lpstr>Slide 12</vt:lpstr>
      <vt:lpstr>Augusta Ada</vt:lpstr>
      <vt:lpstr>Charles Babbage</vt:lpstr>
      <vt:lpstr>Analytical Engine</vt:lpstr>
      <vt:lpstr>Sketch of the Analytical Engine</vt:lpstr>
      <vt:lpstr>Not Just For Numbers</vt:lpstr>
      <vt:lpstr>Slide 18</vt:lpstr>
      <vt:lpstr>Konrad Zuse</vt:lpstr>
      <vt:lpstr>Early Development</vt:lpstr>
      <vt:lpstr>Plankalkül</vt:lpstr>
      <vt:lpstr>The Notation</vt:lpstr>
      <vt:lpstr>Looks Influential…</vt:lpstr>
      <vt:lpstr>Slide 24</vt:lpstr>
      <vt:lpstr>The Labor Of Programming</vt:lpstr>
      <vt:lpstr>The Good Old Days</vt:lpstr>
      <vt:lpstr>Wish List</vt:lpstr>
      <vt:lpstr>Early Aids</vt:lpstr>
      <vt:lpstr>Fortran</vt:lpstr>
      <vt:lpstr>Separate Compilation</vt:lpstr>
      <vt:lpstr>Fortran’s Influence</vt:lpstr>
      <vt:lpstr>John Backus</vt:lpstr>
      <vt:lpstr>Slide 33</vt:lpstr>
      <vt:lpstr>Lisp</vt:lpstr>
      <vt:lpstr>Early AI Language Efforts</vt:lpstr>
      <vt:lpstr>Lisp’s Unusual Syntax</vt:lpstr>
      <vt:lpstr>Lisp’s Unusual Syntax</vt:lpstr>
      <vt:lpstr>Lisp Evolution</vt:lpstr>
      <vt:lpstr>Lisp Influence</vt:lpstr>
      <vt:lpstr>Slide 40</vt:lpstr>
      <vt:lpstr>Algol</vt:lpstr>
      <vt:lpstr>The Algols</vt:lpstr>
      <vt:lpstr>The Good News</vt:lpstr>
      <vt:lpstr>Issue: Phrase-Level Control</vt:lpstr>
      <vt:lpstr>Structured Programming</vt:lpstr>
      <vt:lpstr>Issue: Orthogonality</vt:lpstr>
      <vt:lpstr>Example</vt:lpstr>
      <vt:lpstr>The Bad News</vt:lpstr>
      <vt:lpstr>Before Smalltalk: Simula</vt:lpstr>
      <vt:lpstr>Smalltalk</vt:lpstr>
      <vt:lpstr>A Design Philosophy</vt:lpstr>
      <vt:lpstr>Smalltalk’s Influence</vt:lpstr>
      <vt:lpstr>Slide 53</vt:lpstr>
      <vt:lpstr>Prolog</vt:lpstr>
      <vt:lpstr>Prolog Evolution</vt:lpstr>
      <vt:lpstr>Slide 56</vt:lpstr>
      <vt:lpstr>ML</vt:lpstr>
      <vt:lpstr>Issue: Formal Semantics</vt:lpstr>
      <vt:lpstr>ML Evolution</vt:lpstr>
      <vt:lpstr>Slide 60</vt:lpstr>
      <vt:lpstr>A Long Lineage</vt:lpstr>
      <vt:lpstr>A Long Lineage, Continued</vt:lpstr>
      <vt:lpstr>Java</vt:lpstr>
      <vt:lpstr>Nonlinear Lineage</vt:lpstr>
      <vt:lpstr>Conclusion: The Honor Roll</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History Of Programming Languages</dc:title>
  <dc:subject>Textbook, Chapter 24</dc:subject>
  <dc:creator>Adam Webber</dc:creator>
  <cp:lastModifiedBy>Adam Webber</cp:lastModifiedBy>
  <cp:revision>100</cp:revision>
  <dcterms:created xsi:type="dcterms:W3CDTF">2010-04-29T14:34:32Z</dcterms:created>
  <dcterms:modified xsi:type="dcterms:W3CDTF">2010-04-29T14:47:25Z</dcterms:modified>
</cp:coreProperties>
</file>