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87" r:id="rId2"/>
    <p:sldId id="288" r:id="rId3"/>
    <p:sldId id="291" r:id="rId4"/>
    <p:sldId id="292" r:id="rId5"/>
    <p:sldId id="293" r:id="rId6"/>
    <p:sldId id="420" r:id="rId7"/>
    <p:sldId id="421" r:id="rId8"/>
    <p:sldId id="262" r:id="rId9"/>
    <p:sldId id="316" r:id="rId10"/>
    <p:sldId id="333" r:id="rId11"/>
    <p:sldId id="317" r:id="rId12"/>
    <p:sldId id="315" r:id="rId13"/>
    <p:sldId id="332" r:id="rId14"/>
    <p:sldId id="306" r:id="rId15"/>
    <p:sldId id="304" r:id="rId16"/>
    <p:sldId id="303" r:id="rId17"/>
    <p:sldId id="299" r:id="rId18"/>
    <p:sldId id="302" r:id="rId19"/>
    <p:sldId id="307" r:id="rId20"/>
    <p:sldId id="298" r:id="rId21"/>
    <p:sldId id="305" r:id="rId22"/>
    <p:sldId id="300" r:id="rId23"/>
    <p:sldId id="301" r:id="rId24"/>
    <p:sldId id="308" r:id="rId25"/>
    <p:sldId id="309" r:id="rId26"/>
    <p:sldId id="310" r:id="rId27"/>
    <p:sldId id="311" r:id="rId28"/>
    <p:sldId id="312" r:id="rId29"/>
    <p:sldId id="334" r:id="rId30"/>
    <p:sldId id="318" r:id="rId31"/>
    <p:sldId id="319" r:id="rId32"/>
    <p:sldId id="320" r:id="rId33"/>
    <p:sldId id="322" r:id="rId34"/>
    <p:sldId id="328" r:id="rId35"/>
    <p:sldId id="330" r:id="rId36"/>
    <p:sldId id="329" r:id="rId37"/>
    <p:sldId id="331" r:id="rId38"/>
    <p:sldId id="295" r:id="rId39"/>
    <p:sldId id="313" r:id="rId40"/>
    <p:sldId id="335" r:id="rId41"/>
    <p:sldId id="336" r:id="rId42"/>
    <p:sldId id="338" r:id="rId43"/>
    <p:sldId id="339" r:id="rId44"/>
    <p:sldId id="340" r:id="rId45"/>
    <p:sldId id="341" r:id="rId46"/>
    <p:sldId id="342" r:id="rId47"/>
    <p:sldId id="344" r:id="rId48"/>
    <p:sldId id="343" r:id="rId49"/>
    <p:sldId id="345" r:id="rId50"/>
    <p:sldId id="346" r:id="rId51"/>
    <p:sldId id="350" r:id="rId52"/>
    <p:sldId id="349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51" r:id="rId66"/>
    <p:sldId id="395" r:id="rId67"/>
    <p:sldId id="396" r:id="rId68"/>
    <p:sldId id="353" r:id="rId69"/>
    <p:sldId id="376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387" r:id="rId80"/>
    <p:sldId id="389" r:id="rId81"/>
    <p:sldId id="388" r:id="rId82"/>
    <p:sldId id="390" r:id="rId83"/>
    <p:sldId id="391" r:id="rId84"/>
    <p:sldId id="392" r:id="rId85"/>
    <p:sldId id="393" r:id="rId86"/>
    <p:sldId id="354" r:id="rId87"/>
    <p:sldId id="355" r:id="rId88"/>
    <p:sldId id="400" r:id="rId89"/>
    <p:sldId id="401" r:id="rId90"/>
    <p:sldId id="402" r:id="rId91"/>
    <p:sldId id="403" r:id="rId92"/>
    <p:sldId id="404" r:id="rId93"/>
    <p:sldId id="356" r:id="rId94"/>
    <p:sldId id="358" r:id="rId95"/>
    <p:sldId id="359" r:id="rId96"/>
    <p:sldId id="360" r:id="rId97"/>
    <p:sldId id="361" r:id="rId98"/>
    <p:sldId id="406" r:id="rId99"/>
    <p:sldId id="407" r:id="rId100"/>
    <p:sldId id="408" r:id="rId101"/>
    <p:sldId id="409" r:id="rId102"/>
    <p:sldId id="422" r:id="rId103"/>
    <p:sldId id="397" r:id="rId104"/>
    <p:sldId id="410" r:id="rId105"/>
    <p:sldId id="411" r:id="rId106"/>
    <p:sldId id="412" r:id="rId107"/>
    <p:sldId id="413" r:id="rId108"/>
    <p:sldId id="414" r:id="rId109"/>
    <p:sldId id="398" r:id="rId110"/>
    <p:sldId id="416" r:id="rId111"/>
    <p:sldId id="417" r:id="rId112"/>
    <p:sldId id="419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86F211-BC05-4E80-A848-021E07B75046}">
          <p14:sldIdLst>
            <p14:sldId id="287"/>
            <p14:sldId id="288"/>
            <p14:sldId id="291"/>
            <p14:sldId id="292"/>
            <p14:sldId id="293"/>
            <p14:sldId id="420"/>
          </p14:sldIdLst>
        </p14:section>
        <p14:section name="Condition A" id="{0AE6FEFB-5636-415F-80E3-03D97E26C184}">
          <p14:sldIdLst>
            <p14:sldId id="421"/>
            <p14:sldId id="262"/>
            <p14:sldId id="316"/>
            <p14:sldId id="333"/>
            <p14:sldId id="317"/>
            <p14:sldId id="315"/>
            <p14:sldId id="332"/>
            <p14:sldId id="306"/>
            <p14:sldId id="304"/>
            <p14:sldId id="303"/>
            <p14:sldId id="299"/>
            <p14:sldId id="302"/>
            <p14:sldId id="307"/>
            <p14:sldId id="298"/>
            <p14:sldId id="305"/>
            <p14:sldId id="300"/>
            <p14:sldId id="301"/>
            <p14:sldId id="308"/>
            <p14:sldId id="309"/>
            <p14:sldId id="310"/>
            <p14:sldId id="311"/>
            <p14:sldId id="312"/>
            <p14:sldId id="334"/>
            <p14:sldId id="318"/>
            <p14:sldId id="319"/>
            <p14:sldId id="320"/>
            <p14:sldId id="322"/>
            <p14:sldId id="328"/>
            <p14:sldId id="330"/>
            <p14:sldId id="329"/>
            <p14:sldId id="331"/>
            <p14:sldId id="295"/>
            <p14:sldId id="313"/>
            <p14:sldId id="335"/>
            <p14:sldId id="336"/>
            <p14:sldId id="338"/>
            <p14:sldId id="339"/>
            <p14:sldId id="340"/>
            <p14:sldId id="341"/>
            <p14:sldId id="342"/>
            <p14:sldId id="344"/>
            <p14:sldId id="343"/>
            <p14:sldId id="345"/>
            <p14:sldId id="346"/>
            <p14:sldId id="350"/>
            <p14:sldId id="349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51"/>
            <p14:sldId id="395"/>
            <p14:sldId id="396"/>
            <p14:sldId id="353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9"/>
            <p14:sldId id="388"/>
            <p14:sldId id="390"/>
            <p14:sldId id="391"/>
            <p14:sldId id="392"/>
            <p14:sldId id="393"/>
            <p14:sldId id="354"/>
            <p14:sldId id="355"/>
            <p14:sldId id="400"/>
            <p14:sldId id="401"/>
            <p14:sldId id="402"/>
            <p14:sldId id="403"/>
            <p14:sldId id="404"/>
            <p14:sldId id="356"/>
            <p14:sldId id="358"/>
            <p14:sldId id="359"/>
            <p14:sldId id="360"/>
            <p14:sldId id="361"/>
            <p14:sldId id="406"/>
            <p14:sldId id="407"/>
            <p14:sldId id="408"/>
            <p14:sldId id="409"/>
          </p14:sldIdLst>
        </p14:section>
        <p14:section name="Condition B" id="{0093298C-08C0-4DA9-8807-857F6F5A5246}">
          <p14:sldIdLst>
            <p14:sldId id="422"/>
            <p14:sldId id="397"/>
            <p14:sldId id="410"/>
            <p14:sldId id="411"/>
            <p14:sldId id="412"/>
            <p14:sldId id="413"/>
            <p14:sldId id="414"/>
            <p14:sldId id="398"/>
            <p14:sldId id="416"/>
            <p14:sldId id="417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4BDCB-D6B8-4732-B3BE-9A470F92D09A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55146-02DF-4FC1-BF49-74D80B10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4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8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4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1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6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3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4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14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7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4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3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4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8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1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5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5146-02DF-4FC1-BF49-74D80B1092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7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95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1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8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4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9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5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9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AB57-7264-4A67-93F4-5DFF88CB4CDC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295F-B48B-4154-834A-35AB6E00F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72166" y="1833428"/>
            <a:ext cx="90476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수립</a:t>
            </a: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과제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알아보는</a:t>
            </a:r>
            <a:endParaRPr lang="en-US" altLang="ko-KR" sz="36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하둡</a:t>
            </a:r>
            <a:r>
              <a:rPr lang="ko-KR" altLang="en-US" sz="4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</a:t>
            </a:r>
            <a:r>
              <a:rPr lang="ko-KR" altLang="en-US" sz="4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</a:t>
            </a:r>
            <a:r>
              <a:rPr lang="ko-KR" altLang="en-US" sz="4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ko-KR" altLang="en-US" sz="4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4308" y="4860325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Encore DB</a:t>
            </a:r>
            <a:r>
              <a:rPr lang="ko-KR" altLang="en-US" dirty="0" smtClean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반</a:t>
            </a:r>
            <a:endParaRPr lang="ko-KR" altLang="en-US" dirty="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8519" y="4860325"/>
            <a:ext cx="27102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83534" y="549875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나세화</a:t>
            </a:r>
            <a:endParaRPr lang="ko-KR" altLang="en-US" dirty="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8519" y="5498758"/>
            <a:ext cx="27102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35830" y="32848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37057" y="839981"/>
            <a:ext cx="2117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하둡이란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71065" y="1958256"/>
            <a:ext cx="2310417" cy="874262"/>
            <a:chOff x="2005162" y="2683186"/>
            <a:chExt cx="2310417" cy="874262"/>
          </a:xfrm>
        </p:grpSpPr>
        <p:sp>
          <p:nvSpPr>
            <p:cNvPr id="5" name="직사각형 4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750117" y="1958256"/>
            <a:ext cx="2310417" cy="874262"/>
            <a:chOff x="5800964" y="2683186"/>
            <a:chExt cx="2310417" cy="874262"/>
          </a:xfrm>
        </p:grpSpPr>
        <p:sp>
          <p:nvSpPr>
            <p:cNvPr id="9" name="직사각형 8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71011" y="3175684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파일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0063" y="3177421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파일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967416" y="2413686"/>
            <a:ext cx="2282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7326" y="4465458"/>
            <a:ext cx="7860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대용량의 데이터를 </a:t>
            </a: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저장하고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sz="3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처리하여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한다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071065" y="1971999"/>
            <a:ext cx="2310417" cy="874262"/>
            <a:chOff x="2005162" y="2683186"/>
            <a:chExt cx="2310417" cy="874262"/>
          </a:xfrm>
        </p:grpSpPr>
        <p:sp>
          <p:nvSpPr>
            <p:cNvPr id="19" name="직사각형 1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31466" y="3189069"/>
            <a:ext cx="2688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3408" y="1056158"/>
            <a:ext cx="612462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3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이상의 </a:t>
            </a:r>
            <a:r>
              <a:rPr lang="en-US" altLang="ko-KR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DataNode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구성된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cluster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구성하는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 것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YARN / MR(MAP/REDUCE) / Zookeeper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존재할 것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HDP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이용하는 경우 관리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DBMS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MariaDB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or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Mysql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Data Block Size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32MB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Block Replication(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복제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NameNode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Hive 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각각 다른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ost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구동할 것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15127" y="3102640"/>
            <a:ext cx="7377803" cy="1509766"/>
            <a:chOff x="4015127" y="3102640"/>
            <a:chExt cx="7377803" cy="1509766"/>
          </a:xfrm>
        </p:grpSpPr>
        <p:sp>
          <p:nvSpPr>
            <p:cNvPr id="17" name="직사각형 16"/>
            <p:cNvSpPr/>
            <p:nvPr/>
          </p:nvSpPr>
          <p:spPr>
            <a:xfrm>
              <a:off x="4015127" y="3102640"/>
              <a:ext cx="7377803" cy="15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244485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015127" y="4860039"/>
            <a:ext cx="7377803" cy="1078659"/>
            <a:chOff x="4015127" y="4860039"/>
            <a:chExt cx="7377803" cy="1078659"/>
          </a:xfrm>
        </p:grpSpPr>
        <p:sp>
          <p:nvSpPr>
            <p:cNvPr id="19" name="직사각형 18"/>
            <p:cNvSpPr/>
            <p:nvPr/>
          </p:nvSpPr>
          <p:spPr>
            <a:xfrm>
              <a:off x="4015127" y="4860039"/>
              <a:ext cx="7377803" cy="1078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990554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449888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015127" y="919301"/>
            <a:ext cx="7377803" cy="1935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015126" y="3102640"/>
            <a:ext cx="7377803" cy="1509766"/>
            <a:chOff x="4015127" y="3102640"/>
            <a:chExt cx="7377803" cy="1509766"/>
          </a:xfrm>
        </p:grpSpPr>
        <p:sp>
          <p:nvSpPr>
            <p:cNvPr id="21" name="직사각형 20"/>
            <p:cNvSpPr/>
            <p:nvPr/>
          </p:nvSpPr>
          <p:spPr>
            <a:xfrm>
              <a:off x="4015127" y="3102640"/>
              <a:ext cx="7377803" cy="15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3408" y="3244485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646140" y="3959846"/>
            <a:ext cx="2174790" cy="2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15942" y="1175799"/>
            <a:ext cx="4429875" cy="860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06082" y="1324675"/>
            <a:ext cx="3249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JDBC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반드시 설치하여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하이브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서비스를 이용할 수 있게 하자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 flipH="1">
            <a:off x="4231999" y="222384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3408" y="1056158"/>
            <a:ext cx="612462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3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이상의 </a:t>
            </a:r>
            <a:r>
              <a:rPr lang="en-US" altLang="ko-KR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DataNode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구성된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cluster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구성하는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 것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YARN / MR(MAP/REDUCE) / Zookeeper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존재할 것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HDP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이용하는 경우 관리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DBMS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MariaDB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or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Mysql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Data Block Size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32MB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Block Replication(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복제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NameNode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Hive 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각각 다른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ost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구동할 것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15127" y="3102640"/>
            <a:ext cx="7377803" cy="1509766"/>
            <a:chOff x="4015127" y="3102640"/>
            <a:chExt cx="7377803" cy="1509766"/>
          </a:xfrm>
        </p:grpSpPr>
        <p:sp>
          <p:nvSpPr>
            <p:cNvPr id="17" name="직사각형 16"/>
            <p:cNvSpPr/>
            <p:nvPr/>
          </p:nvSpPr>
          <p:spPr>
            <a:xfrm>
              <a:off x="4015127" y="3102640"/>
              <a:ext cx="7377803" cy="15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244485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015127" y="4860039"/>
            <a:ext cx="7377803" cy="1078659"/>
            <a:chOff x="4015127" y="4860039"/>
            <a:chExt cx="7377803" cy="1078659"/>
          </a:xfrm>
        </p:grpSpPr>
        <p:sp>
          <p:nvSpPr>
            <p:cNvPr id="19" name="직사각형 18"/>
            <p:cNvSpPr/>
            <p:nvPr/>
          </p:nvSpPr>
          <p:spPr>
            <a:xfrm>
              <a:off x="4015127" y="4860039"/>
              <a:ext cx="7377803" cy="1078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990554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449888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015127" y="919301"/>
            <a:ext cx="7377803" cy="1935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015126" y="3102640"/>
            <a:ext cx="7377803" cy="1509766"/>
            <a:chOff x="4015127" y="3102640"/>
            <a:chExt cx="7377803" cy="1509766"/>
          </a:xfrm>
        </p:grpSpPr>
        <p:sp>
          <p:nvSpPr>
            <p:cNvPr id="21" name="직사각형 20"/>
            <p:cNvSpPr/>
            <p:nvPr/>
          </p:nvSpPr>
          <p:spPr>
            <a:xfrm>
              <a:off x="4015127" y="3102640"/>
              <a:ext cx="7377803" cy="15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3408" y="3244485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685844" y="4180941"/>
            <a:ext cx="3642609" cy="2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15942" y="1175799"/>
            <a:ext cx="4429875" cy="860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13802" y="1324675"/>
            <a:ext cx="2834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HiveQL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질의를 날릴 테이블을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개이상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만들어둘 것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 flipH="1">
            <a:off x="4231999" y="222384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24644" y="2917322"/>
            <a:ext cx="3142720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B</a:t>
            </a:r>
            <a:endParaRPr lang="ko-KR" altLang="en-US" sz="6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1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957" y="3531308"/>
            <a:ext cx="152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B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15127" y="611314"/>
            <a:ext cx="7377803" cy="5635372"/>
            <a:chOff x="4015127" y="796518"/>
            <a:chExt cx="7377803" cy="5635372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4649030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각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 아래의 사양을 만족해야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Disk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48 ~ 64GB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CPU Core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2~4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RAM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4.8GB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이상으로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2634355"/>
              <a:ext cx="704827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Root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패스워드가 없어야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HDP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설치 시 </a:t>
              </a:r>
              <a:r>
                <a:rPr lang="en-US" altLang="ko-KR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ssh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private key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입력을 통한 인증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키교환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으로 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등록해야 한다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5483746"/>
              <a:ext cx="2491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방화벽 서비스는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disable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943080"/>
              <a:ext cx="4764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서비스 연결 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명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return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문제를 해결해야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8"/>
              <a:ext cx="7377803" cy="1493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492511"/>
              <a:ext cx="7377803" cy="1113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5353231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3408" y="3950718"/>
              <a:ext cx="7092006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클러스터는 외부에서 접속 가능하도록 가상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브릿지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네트워크를  이용한 통신 구성을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en-US" altLang="ko-KR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해야한다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네트워크 대역은 상관 없음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15127" y="3808874"/>
              <a:ext cx="7377803" cy="13419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15127" y="2307307"/>
            <a:ext cx="7377803" cy="111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63408" y="2449151"/>
            <a:ext cx="70482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Root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패스워드가 없어야 한다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HDP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 시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ssh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private key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입력을 통한 인증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키교환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Host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등록해야 한다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80670" y="2948326"/>
            <a:ext cx="1602066" cy="2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929" y="328485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인증방식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12267" y="839981"/>
            <a:ext cx="2967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SSH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인증방식이란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56977" y="3515893"/>
            <a:ext cx="6478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4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원격접속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위한 프로토콜</a:t>
            </a:r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9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929" y="328485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인증방식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12267" y="839981"/>
            <a:ext cx="2967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SSH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인증방식이란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8889" y="3180969"/>
            <a:ext cx="2310417" cy="874262"/>
            <a:chOff x="2005162" y="2683186"/>
            <a:chExt cx="2310417" cy="874262"/>
          </a:xfrm>
        </p:grpSpPr>
        <p:sp>
          <p:nvSpPr>
            <p:cNvPr id="8" name="직사각형 7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298" y="2920262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282695" y="3180969"/>
            <a:ext cx="2310417" cy="874262"/>
            <a:chOff x="2005162" y="2683186"/>
            <a:chExt cx="2310417" cy="874262"/>
          </a:xfrm>
        </p:grpSpPr>
        <p:sp>
          <p:nvSpPr>
            <p:cNvPr id="12" name="직사각형 11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11160" y="2920262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 Server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47872" y="4310078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 key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3686" y="490347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7492" y="431007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263978" y="3618100"/>
            <a:ext cx="16640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8889" y="2180696"/>
            <a:ext cx="6994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ID/PW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 방식이 아닌 키 인증을 통한 접속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14622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929" y="328485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인증방식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12267" y="839981"/>
            <a:ext cx="2967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SSH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인증방식이란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8889" y="3180969"/>
            <a:ext cx="2310417" cy="874262"/>
            <a:chOff x="2005162" y="2683186"/>
            <a:chExt cx="2310417" cy="874262"/>
          </a:xfrm>
        </p:grpSpPr>
        <p:sp>
          <p:nvSpPr>
            <p:cNvPr id="8" name="직사각형 7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298" y="2920262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282695" y="3180969"/>
            <a:ext cx="2310417" cy="874262"/>
            <a:chOff x="2005162" y="2683186"/>
            <a:chExt cx="2310417" cy="874262"/>
          </a:xfrm>
        </p:grpSpPr>
        <p:sp>
          <p:nvSpPr>
            <p:cNvPr id="12" name="직사각형 11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11160" y="2920262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 Server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47872" y="4310078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 key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3686" y="490347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7492" y="431007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263978" y="3618100"/>
            <a:ext cx="16640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8889" y="2180696"/>
            <a:ext cx="6994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ID/PW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 방식이 아닌 키 인증을 통한 접속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＂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598889" y="3180969"/>
            <a:ext cx="2310417" cy="874262"/>
            <a:chOff x="2005162" y="2683186"/>
            <a:chExt cx="2310417" cy="874262"/>
          </a:xfrm>
        </p:grpSpPr>
        <p:sp>
          <p:nvSpPr>
            <p:cNvPr id="21" name="직사각형 20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57298" y="2920262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47872" y="4310078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 key</a:t>
            </a:r>
            <a:endParaRPr lang="en-US" altLang="ko-KR" sz="16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3686" y="490347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</a:t>
            </a:r>
            <a:endParaRPr lang="en-US" altLang="ko-KR" sz="16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3686" y="2973859"/>
            <a:ext cx="2685536" cy="2463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57238" y="456691"/>
            <a:ext cx="4429875" cy="1143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21848" y="605567"/>
            <a:ext cx="390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sh-keygen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키를 생성하면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 key(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Public key(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4477282" y="181694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929" y="328485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인증방식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12267" y="839981"/>
            <a:ext cx="2967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SSH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인증방식이란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8889" y="3180969"/>
            <a:ext cx="2310417" cy="874262"/>
            <a:chOff x="2005162" y="2683186"/>
            <a:chExt cx="2310417" cy="874262"/>
          </a:xfrm>
        </p:grpSpPr>
        <p:sp>
          <p:nvSpPr>
            <p:cNvPr id="8" name="직사각형 7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298" y="2920262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282695" y="3180969"/>
            <a:ext cx="2310417" cy="874262"/>
            <a:chOff x="2005162" y="2683186"/>
            <a:chExt cx="2310417" cy="874262"/>
          </a:xfrm>
        </p:grpSpPr>
        <p:sp>
          <p:nvSpPr>
            <p:cNvPr id="12" name="직사각형 11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11160" y="2920262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 Server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47872" y="4310078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 key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3686" y="490347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7492" y="431007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263978" y="3618100"/>
            <a:ext cx="16640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8889" y="2180696"/>
            <a:ext cx="6994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ID/PW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 방식이 아닌 키 인증을 통한 접속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＂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598889" y="3180969"/>
            <a:ext cx="2310417" cy="874262"/>
            <a:chOff x="2005162" y="2683186"/>
            <a:chExt cx="2310417" cy="874262"/>
          </a:xfrm>
        </p:grpSpPr>
        <p:sp>
          <p:nvSpPr>
            <p:cNvPr id="21" name="직사각형 20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57298" y="2920262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47872" y="4310078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 key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3686" y="490347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</a:t>
            </a:r>
            <a:endParaRPr lang="en-US" altLang="ko-KR" sz="16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5649" y="1498541"/>
            <a:ext cx="4429875" cy="1143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31268" y="1647417"/>
            <a:ext cx="3818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key(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원격 접속할 컴퓨터에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복사하면 공개키 인증을 통해 패스워드 없이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접속 가능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263978" y="3618100"/>
            <a:ext cx="16640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7332081" y="3180969"/>
            <a:ext cx="2310417" cy="874262"/>
            <a:chOff x="2005162" y="2683186"/>
            <a:chExt cx="2310417" cy="874262"/>
          </a:xfrm>
        </p:grpSpPr>
        <p:sp>
          <p:nvSpPr>
            <p:cNvPr id="31" name="직사각형 30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11160" y="2920262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SSH Server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877492" y="4307416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key</a:t>
            </a:r>
            <a:endParaRPr lang="en-US" altLang="ko-KR" sz="16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7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957" y="3531308"/>
            <a:ext cx="152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B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15127" y="611314"/>
            <a:ext cx="7377803" cy="5635372"/>
            <a:chOff x="4015127" y="796518"/>
            <a:chExt cx="7377803" cy="5635372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4649030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각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 아래의 사양을 만족해야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Disk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48 ~ 64GB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CPU Core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2~4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RAM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4.8GB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이상으로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2634355"/>
              <a:ext cx="704827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Root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패스워드가 없어야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HDP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설치 시 </a:t>
              </a:r>
              <a:r>
                <a:rPr lang="en-US" altLang="ko-KR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ssh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private key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입력을 통한 인증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키교환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으로 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등록해야 한다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5483746"/>
              <a:ext cx="2491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방화벽 서비스는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disable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943080"/>
              <a:ext cx="4764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서비스 연결 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명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return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문제를 해결해야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8"/>
              <a:ext cx="7377803" cy="1493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492511"/>
              <a:ext cx="7377803" cy="1113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5353231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3408" y="3950718"/>
              <a:ext cx="7092006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클러스터는 외부에서 접속 가능하도록 가상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브릿지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네트워크를  이용한 통신 구성을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en-US" altLang="ko-KR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해야한다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네트워크 대역은 상관 없음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15127" y="3808874"/>
              <a:ext cx="7377803" cy="13419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15127" y="2307307"/>
            <a:ext cx="7377803" cy="111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63408" y="2449151"/>
            <a:ext cx="70482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Root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패스워드가 없어야 한다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HDP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 시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ssh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private key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입력을 통한 인증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키교환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Host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등록해야 한다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4871" y="4617987"/>
            <a:ext cx="4640340" cy="860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47014" y="4783739"/>
            <a:ext cx="4556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인증방식으로 패스워드 없이 접속할 수 있도록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클러스터를 구성해라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854797" y="3765514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957" y="3531308"/>
            <a:ext cx="152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B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15127" y="611314"/>
            <a:ext cx="7377803" cy="5635372"/>
            <a:chOff x="4015127" y="796518"/>
            <a:chExt cx="7377803" cy="5635372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4649030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각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 아래의 사양을 만족해야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Disk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48 ~ 64GB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CPU Core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2~4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RAM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4.8GB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이상으로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2634355"/>
              <a:ext cx="704827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Root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패스워드가 없어야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HDP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설치 시 </a:t>
              </a:r>
              <a:r>
                <a:rPr lang="en-US" altLang="ko-KR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ssh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private key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입력을 통한 인증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키교환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으로 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등록해야 한다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5483746"/>
              <a:ext cx="2491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방화벽 서비스는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disable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943080"/>
              <a:ext cx="4764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서비스 연결 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명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return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문제를 해결해야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8"/>
              <a:ext cx="7377803" cy="1493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492511"/>
              <a:ext cx="7377803" cy="1113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5353231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3408" y="3950718"/>
              <a:ext cx="7092006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클러스터는 외부에서 접속 가능하도록 가상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브릿지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네트워크를  이용한 통신 구성을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en-US" altLang="ko-KR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해야한다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네트워크 대역은 상관 없음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15127" y="3808874"/>
              <a:ext cx="7377803" cy="13419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22538" y="3623670"/>
            <a:ext cx="7377803" cy="1341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70819" y="3765514"/>
            <a:ext cx="709200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 클러스터는 외부에서 접속 가능하도록 가상 </a:t>
            </a:r>
            <a:r>
              <a:rPr lang="ko-KR" altLang="en-US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브릿지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네트워크를  이용한 통신 구성을</a:t>
            </a: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해야한다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800100" lvl="1" indent="-342900">
              <a:buAutoNum type="alphaUcPeriod"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네트워크 대역은 상관 없음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96373" y="3767699"/>
            <a:ext cx="6715311" cy="524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92318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68249" y="3067733"/>
            <a:ext cx="72555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4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클러스터의 데이터를</a:t>
            </a:r>
            <a:endParaRPr lang="en-US" altLang="ko-KR" sz="4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lang="ko-KR" altLang="en-US" sz="4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분산형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 시스템</a:t>
            </a:r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45875" y="839981"/>
            <a:ext cx="2100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HDFS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5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0596" y="328485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브릿지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네트워크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95863" y="839981"/>
            <a:ext cx="3400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가상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브릿지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네트워크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932553" y="2546276"/>
            <a:ext cx="2310417" cy="874262"/>
            <a:chOff x="2005162" y="2683186"/>
            <a:chExt cx="2310417" cy="874262"/>
          </a:xfrm>
        </p:grpSpPr>
        <p:sp>
          <p:nvSpPr>
            <p:cNvPr id="20" name="직사각형 19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24197" y="2920262"/>
              <a:ext cx="872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공유기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03039" y="5117269"/>
            <a:ext cx="8585935" cy="874262"/>
            <a:chOff x="1801024" y="4030254"/>
            <a:chExt cx="8585935" cy="874262"/>
          </a:xfrm>
        </p:grpSpPr>
        <p:grpSp>
          <p:nvGrpSpPr>
            <p:cNvPr id="23" name="그룹 22"/>
            <p:cNvGrpSpPr/>
            <p:nvPr/>
          </p:nvGrpSpPr>
          <p:grpSpPr>
            <a:xfrm>
              <a:off x="1801024" y="4030254"/>
              <a:ext cx="2310417" cy="874262"/>
              <a:chOff x="2005162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09581" y="2920262"/>
                <a:ext cx="11015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가상머신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8783" y="4030254"/>
              <a:ext cx="2310417" cy="874262"/>
              <a:chOff x="2005162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09581" y="2920262"/>
                <a:ext cx="11015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가상머신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8076542" y="4030254"/>
              <a:ext cx="2310417" cy="874262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09581" y="2920262"/>
                <a:ext cx="11015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가상머신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5" name="직선 연결선 4"/>
          <p:cNvCxnSpPr/>
          <p:nvPr/>
        </p:nvCxnSpPr>
        <p:spPr>
          <a:xfrm>
            <a:off x="6087760" y="3583080"/>
            <a:ext cx="0" cy="13427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958246" y="3981876"/>
            <a:ext cx="6358759" cy="955589"/>
            <a:chOff x="2875005" y="3418703"/>
            <a:chExt cx="6358759" cy="95558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875005" y="3418703"/>
              <a:ext cx="63587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875005" y="3418703"/>
              <a:ext cx="0" cy="955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233764" y="3418703"/>
              <a:ext cx="0" cy="955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435911" y="1826171"/>
            <a:ext cx="9320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공유기로부터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할당 받아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가상머신이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호스트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대역의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갖게 되는 방식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7994" y="359586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878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0596" y="328485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브릿지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네트워크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95863" y="839981"/>
            <a:ext cx="3400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가상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브릿지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네트워크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932553" y="2546276"/>
            <a:ext cx="2310417" cy="874262"/>
            <a:chOff x="2005162" y="2683186"/>
            <a:chExt cx="2310417" cy="874262"/>
          </a:xfrm>
        </p:grpSpPr>
        <p:sp>
          <p:nvSpPr>
            <p:cNvPr id="20" name="직사각형 19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24197" y="2920262"/>
              <a:ext cx="872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공유기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03039" y="5117269"/>
            <a:ext cx="8585935" cy="874262"/>
            <a:chOff x="1801024" y="4030254"/>
            <a:chExt cx="8585935" cy="874262"/>
          </a:xfrm>
        </p:grpSpPr>
        <p:grpSp>
          <p:nvGrpSpPr>
            <p:cNvPr id="23" name="그룹 22"/>
            <p:cNvGrpSpPr/>
            <p:nvPr/>
          </p:nvGrpSpPr>
          <p:grpSpPr>
            <a:xfrm>
              <a:off x="1801024" y="4030254"/>
              <a:ext cx="2310417" cy="874262"/>
              <a:chOff x="2005162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09581" y="2920262"/>
                <a:ext cx="11015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가상머신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8783" y="4030254"/>
              <a:ext cx="2310417" cy="874262"/>
              <a:chOff x="2005162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09581" y="2920262"/>
                <a:ext cx="11015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가상머신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8076542" y="4030254"/>
              <a:ext cx="2310417" cy="874262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09581" y="2920262"/>
                <a:ext cx="11015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가상머신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5" name="직선 연결선 4"/>
          <p:cNvCxnSpPr/>
          <p:nvPr/>
        </p:nvCxnSpPr>
        <p:spPr>
          <a:xfrm>
            <a:off x="6087760" y="3583080"/>
            <a:ext cx="0" cy="13427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958246" y="3981876"/>
            <a:ext cx="6358759" cy="955589"/>
            <a:chOff x="2875005" y="3418703"/>
            <a:chExt cx="6358759" cy="95558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875005" y="3418703"/>
              <a:ext cx="63587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875005" y="3418703"/>
              <a:ext cx="0" cy="955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233764" y="3418703"/>
              <a:ext cx="0" cy="955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395593" y="1826171"/>
            <a:ext cx="540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공유기를 통해 외부 네트워크와의 통신이 가능해짐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57994" y="359586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83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957" y="3531308"/>
            <a:ext cx="152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B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15127" y="611314"/>
            <a:ext cx="7377803" cy="5635372"/>
            <a:chOff x="4015127" y="796518"/>
            <a:chExt cx="7377803" cy="5635372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4649030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각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 아래의 사양을 만족해야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Disk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48 ~ 64GB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CPU Core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2~4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RAM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4.8GB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이상으로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2634355"/>
              <a:ext cx="704827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Root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패스워드가 없어야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HDP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설치 시 </a:t>
              </a:r>
              <a:r>
                <a:rPr lang="en-US" altLang="ko-KR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ssh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private key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입력을 통한 인증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키교환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으로 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등록해야 한다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5483746"/>
              <a:ext cx="2491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방화벽 서비스는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disable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943080"/>
              <a:ext cx="4764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서비스 연결 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명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return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문제를 해결해야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8"/>
              <a:ext cx="7377803" cy="1493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492511"/>
              <a:ext cx="7377803" cy="1113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5353231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3408" y="3950718"/>
              <a:ext cx="7092006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클러스터는 외부에서 접속 가능하도록 가상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브릿지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네트워크를  이용한 통신 구성을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en-US" altLang="ko-KR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해야한다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네트워크 대역은 상관 없음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15127" y="3808874"/>
              <a:ext cx="7377803" cy="13419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15127" y="5168027"/>
            <a:ext cx="7377803" cy="1078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63408" y="5298542"/>
            <a:ext cx="2491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 방화벽 서비스는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disable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3408" y="5757876"/>
            <a:ext cx="476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 서비스 연결 시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host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 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문제를 해결해야 한다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3409" y="5298543"/>
            <a:ext cx="2491580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3066" y="3289490"/>
            <a:ext cx="4640340" cy="860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4529" y="3455242"/>
            <a:ext cx="4437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방화벽이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설정되있을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 외부에서 접속이 안되므로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isable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설정해야함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 flipH="1">
            <a:off x="4163408" y="426061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836288" y="1778845"/>
            <a:ext cx="10502948" cy="4243538"/>
            <a:chOff x="908367" y="1399381"/>
            <a:chExt cx="10502948" cy="4243538"/>
          </a:xfrm>
        </p:grpSpPr>
        <p:sp>
          <p:nvSpPr>
            <p:cNvPr id="15" name="직사각형 14"/>
            <p:cNvSpPr/>
            <p:nvPr/>
          </p:nvSpPr>
          <p:spPr>
            <a:xfrm>
              <a:off x="4940791" y="1399381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82744" y="1523474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9216" y="1636457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08369" y="3841901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50322" y="3965994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81437" y="4078977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39212" y="3843148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81165" y="3967241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2280" y="4080224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70055" y="3841901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2008" y="3965994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43123" y="4078977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100898" y="3841901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242851" y="3965994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73966" y="4078977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08367" y="4945771"/>
              <a:ext cx="2310417" cy="697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50752" y="5102815"/>
              <a:ext cx="589010" cy="4082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769286" y="5102815"/>
              <a:ext cx="589010" cy="4082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87821" y="5102815"/>
              <a:ext cx="589010" cy="4082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39212" y="4945771"/>
              <a:ext cx="2310417" cy="697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81597" y="5102815"/>
              <a:ext cx="589010" cy="4082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00131" y="5102815"/>
              <a:ext cx="589010" cy="4082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218666" y="5102815"/>
              <a:ext cx="589010" cy="4082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70055" y="4945771"/>
              <a:ext cx="2310417" cy="697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512440" y="5102815"/>
              <a:ext cx="589010" cy="4082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230974" y="5102815"/>
              <a:ext cx="589010" cy="4082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949509" y="5102815"/>
              <a:ext cx="589010" cy="4082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100898" y="4945771"/>
              <a:ext cx="2310417" cy="697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243283" y="5102815"/>
              <a:ext cx="589010" cy="4082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961817" y="5102815"/>
              <a:ext cx="589010" cy="4082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680352" y="5102815"/>
              <a:ext cx="589010" cy="4082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087642" y="1399381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29595" y="1523474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89588" y="1574902"/>
              <a:ext cx="11065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Secondary</a:t>
              </a:r>
            </a:p>
            <a:p>
              <a:pPr algn="ctr"/>
              <a:r>
                <a:rPr lang="en-US" altLang="ko-KR" sz="14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94969" y="1399381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36922" y="1523474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21399" y="1574902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836288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8241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309356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67131" y="425249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09084" y="437658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040199" y="448957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97974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439927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771042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28817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9170770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501885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6286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978671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697205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415740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567131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709516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428050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146585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97974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440359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158893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877428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028817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9171202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9889736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0608271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976958" y="1935248"/>
            <a:ext cx="4238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4115851"/>
            <a:ext cx="11261125" cy="2062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836288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8241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309356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67131" y="425249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09084" y="437658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040199" y="448957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97974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439927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771042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28817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9170770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501885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6286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978671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697205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415740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567131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709516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428050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146585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97974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440359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158893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877428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028817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9171202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9889736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0608271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 flipH="1">
            <a:off x="6207487" y="3110691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868584" y="1612885"/>
            <a:ext cx="5297801" cy="1269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472969" y="1795504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HDFS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블록 저장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91456" y="215644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HDFS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저장하는 파일을 블록단위로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로컬디스크에 저장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4115851"/>
            <a:ext cx="11261125" cy="2062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836288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8241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309356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67131" y="425249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09084" y="437658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040199" y="448957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97974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439927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771042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28817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9170770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501885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6286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978671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697205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415740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567131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709516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428050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146585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97974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440359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158893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877428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028817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9171202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9889736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0608271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 flipH="1">
            <a:off x="6207487" y="3110691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868584" y="1612885"/>
            <a:ext cx="5297801" cy="1269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472969" y="1795504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HDFS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블록 저장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91456" y="215644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HDFS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저장하는 파일을 블록단위로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로컬디스크에 저장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4115851"/>
            <a:ext cx="11261125" cy="2062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20579" y="2164682"/>
            <a:ext cx="695213" cy="259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836288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8241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309356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67131" y="425249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09084" y="437658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040199" y="448957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97974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439927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771042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28817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9170770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501885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6286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697205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415740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567131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709516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428050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146585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97974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440359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158893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877428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028817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9171202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9889736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0608271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91568" y="196959"/>
            <a:ext cx="5297801" cy="1269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841454" y="379578"/>
            <a:ext cx="2198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블록구조 파일 시스템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24727" y="740518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파일을 블록 단위로 나눠서 분산 저장함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블록사이즈와 복제 개수는 설정해주어야 함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78671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9084" y="2525923"/>
            <a:ext cx="4605410" cy="697148"/>
            <a:chOff x="3782103" y="2336696"/>
            <a:chExt cx="4605410" cy="697148"/>
          </a:xfrm>
        </p:grpSpPr>
        <p:sp>
          <p:nvSpPr>
            <p:cNvPr id="111" name="직사각형 110"/>
            <p:cNvSpPr/>
            <p:nvPr/>
          </p:nvSpPr>
          <p:spPr>
            <a:xfrm>
              <a:off x="3782103" y="2336696"/>
              <a:ext cx="4605410" cy="697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929079" y="2472093"/>
              <a:ext cx="589010" cy="4082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76329" y="2477562"/>
              <a:ext cx="589010" cy="4082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395585" y="2469715"/>
              <a:ext cx="589010" cy="4082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146418" y="2477562"/>
              <a:ext cx="589010" cy="4082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897251" y="2472093"/>
              <a:ext cx="589010" cy="4082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49825" y="2477562"/>
              <a:ext cx="589010" cy="4082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856060" y="2727449"/>
            <a:ext cx="596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64MB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11578" y="2730148"/>
            <a:ext cx="596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64MB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315965" y="2727449"/>
            <a:ext cx="596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64MB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068148" y="2739084"/>
            <a:ext cx="596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64MB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20418" y="2727449"/>
            <a:ext cx="596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64MB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573709" y="2739084"/>
            <a:ext cx="596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64MB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011789" y="2608312"/>
            <a:ext cx="695213" cy="534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/>
          <p:nvPr/>
        </p:nvCxnSpPr>
        <p:spPr>
          <a:xfrm flipH="1">
            <a:off x="5474456" y="3425080"/>
            <a:ext cx="685955" cy="685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5400000" flipH="1">
            <a:off x="6586204" y="3422797"/>
            <a:ext cx="685955" cy="685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3650021" y="5441475"/>
            <a:ext cx="695213" cy="534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7820720" y="5449221"/>
            <a:ext cx="695213" cy="534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199239" y="350857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복제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88110" y="348694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복제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 rot="5400000" flipH="1">
            <a:off x="3983541" y="1593594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439400" y="2763894"/>
            <a:ext cx="3254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x. 64MB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단위의 블록을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개씩 복제해서 저장함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868710" y="1813855"/>
            <a:ext cx="2310417" cy="874262"/>
            <a:chOff x="-262218" y="3746948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-262218" y="3746948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120265" y="3871041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6207" y="3984024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500094" y="291757"/>
            <a:ext cx="5297801" cy="1209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821559" y="474377"/>
            <a:ext cx="265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네임노드에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하트비트 전송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34015" y="835317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초마다 한번씩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네임노드에게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하트비트를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전송함으로써 상태를 보고함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188390" y="3352800"/>
            <a:ext cx="79956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972432" y="2772033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88390" y="3348681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79190" y="3356919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501795" y="3348681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0184025" y="3348681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04485" y="3056238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HEART BEAT</a:t>
            </a:r>
            <a:endParaRPr lang="ko-KR" altLang="en-US" sz="1400" dirty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57200" y="4115851"/>
            <a:ext cx="11261125" cy="2062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/>
          <p:nvPr/>
        </p:nvCxnSpPr>
        <p:spPr>
          <a:xfrm flipH="1">
            <a:off x="8230625" y="1730076"/>
            <a:ext cx="469861" cy="1318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/>
          <p:cNvSpPr/>
          <p:nvPr/>
        </p:nvSpPr>
        <p:spPr>
          <a:xfrm>
            <a:off x="836288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978241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/>
          <p:cNvSpPr txBox="1"/>
          <p:nvPr/>
        </p:nvSpPr>
        <p:spPr>
          <a:xfrm>
            <a:off x="1309356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3567131" y="425249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3709084" y="437658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4040199" y="448957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6297974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6439927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/>
          <p:cNvSpPr txBox="1"/>
          <p:nvPr/>
        </p:nvSpPr>
        <p:spPr>
          <a:xfrm>
            <a:off x="6771042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9028817" y="4251247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9170770" y="4375340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TextBox 258"/>
          <p:cNvSpPr txBox="1"/>
          <p:nvPr/>
        </p:nvSpPr>
        <p:spPr>
          <a:xfrm>
            <a:off x="9501885" y="4488323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836286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1697205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2415740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3567131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>
            <a:off x="3709516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>
            <a:off x="4428050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146585" y="551216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6297974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6440359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7158893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7877428" y="5512161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9028817" y="535511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9171202" y="5512161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9889736" y="5512161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10608271" y="551216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978671" y="551216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868710" y="1813855"/>
            <a:ext cx="2310417" cy="874262"/>
            <a:chOff x="-262218" y="3746948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-262218" y="3746948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120265" y="3871041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6207" y="3984024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780399" y="3507789"/>
            <a:ext cx="4631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2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868710" y="1813855"/>
            <a:ext cx="2310417" cy="874262"/>
            <a:chOff x="-262218" y="3746948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-262218" y="3746948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120265" y="3871041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6207" y="3984024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68453" y="3884208"/>
            <a:ext cx="5297801" cy="143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09995" y="4066828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HDFS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모든 메타데이터를 관리함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03258" y="4427768"/>
            <a:ext cx="4628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메타데이터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</a:t>
            </a: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HDFS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저장된 파일의 디렉터리명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파일명이 저장되는 데이터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파일의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복제본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수와 블록의 위치를 관리함  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4755137" y="2936255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3408" y="1056158"/>
            <a:ext cx="612462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3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이상의 </a:t>
            </a:r>
            <a:r>
              <a:rPr lang="en-US" altLang="ko-KR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DataNode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구성된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cluster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구성하는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 것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YARN / MR(MAP/REDUCE) / Zookeeper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존재할 것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HDP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이용하는 경우 관리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DBMS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MariaDB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or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Mysql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Data Block Size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32MB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Block Replication(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복제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NameNode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Hive 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각각 다른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ost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구동할 것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15127" y="3102640"/>
            <a:ext cx="7377803" cy="1509766"/>
            <a:chOff x="4015127" y="3102640"/>
            <a:chExt cx="7377803" cy="1509766"/>
          </a:xfrm>
        </p:grpSpPr>
        <p:sp>
          <p:nvSpPr>
            <p:cNvPr id="17" name="직사각형 16"/>
            <p:cNvSpPr/>
            <p:nvPr/>
          </p:nvSpPr>
          <p:spPr>
            <a:xfrm>
              <a:off x="4015127" y="3102640"/>
              <a:ext cx="7377803" cy="15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244485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015127" y="4860039"/>
            <a:ext cx="7377803" cy="1078659"/>
            <a:chOff x="4015127" y="4860039"/>
            <a:chExt cx="7377803" cy="1078659"/>
          </a:xfrm>
        </p:grpSpPr>
        <p:sp>
          <p:nvSpPr>
            <p:cNvPr id="19" name="직사각형 18"/>
            <p:cNvSpPr/>
            <p:nvPr/>
          </p:nvSpPr>
          <p:spPr>
            <a:xfrm>
              <a:off x="4015127" y="4860039"/>
              <a:ext cx="7377803" cy="1078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990554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449888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015127" y="919301"/>
            <a:ext cx="7377803" cy="1935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868710" y="1813855"/>
            <a:ext cx="2310417" cy="874262"/>
            <a:chOff x="-262218" y="3746948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-262218" y="3746948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120265" y="3871041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6207" y="3984024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256638" y="3905687"/>
            <a:ext cx="5297801" cy="1287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968956" y="4088307"/>
            <a:ext cx="387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클라이언트가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접근할 수 있게 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42881" y="180947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884834" y="193356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569311" y="198499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233652" y="2236573"/>
            <a:ext cx="454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5400000" flipH="1">
            <a:off x="6342165" y="2919944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15608" y="4465039"/>
            <a:ext cx="418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클라이언트가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HDFS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접근할 때 반드시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NameNode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먼저 접속해야 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868710" y="1813855"/>
            <a:ext cx="2310417" cy="874262"/>
            <a:chOff x="-262218" y="3746948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-262218" y="3746948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120265" y="3871041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6207" y="3984024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355851" y="209872"/>
            <a:ext cx="5297801" cy="1209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60055" y="392492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데이터노드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모니터링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8978" y="753432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주기적으로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하트비트를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전송하지 않는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데이터노드는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장애서버로 판단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188390" y="3352800"/>
            <a:ext cx="79956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972432" y="2772033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88390" y="3348681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79190" y="3356919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501795" y="3348681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0184025" y="3348681"/>
            <a:ext cx="0" cy="576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 flipH="1">
            <a:off x="3711204" y="1585781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04485" y="3056238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HEART BEAT</a:t>
            </a:r>
            <a:endParaRPr lang="ko-KR" altLang="en-US" sz="1400" dirty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96455" y="425893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1038408" y="438302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369523" y="449601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627298" y="4260181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3769251" y="4384274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4100366" y="4497257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358141" y="425893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6500094" y="438302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9088984" y="425893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9230937" y="438302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562052" y="449601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96453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038838" y="5519848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57372" y="5519848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475907" y="5519848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627298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769683" y="5519848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4488217" y="5519848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206752" y="5519848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358141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6500526" y="5519848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7219060" y="5519848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7937595" y="5519848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9088984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9231369" y="5519848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9949903" y="5519848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10668438" y="5519848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6831209" y="449601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868710" y="1813855"/>
            <a:ext cx="2310417" cy="874262"/>
            <a:chOff x="-262218" y="3746948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-262218" y="3746948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120265" y="3871041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6207" y="3984024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592329" y="217235"/>
            <a:ext cx="5297801" cy="1209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99074" y="399855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 관리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86551" y="760795"/>
            <a:ext cx="2709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장애가 발생한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데이터노드의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블록을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다른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데이터노드로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복제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6455" y="425893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038408" y="438302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369523" y="449601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27298" y="4260181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769251" y="4384274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100366" y="4497257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8141" y="425893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500094" y="438302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88984" y="425893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230937" y="438302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9562052" y="449601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96453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38838" y="5519848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57372" y="5519848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475907" y="5519848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627298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769683" y="5519848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488217" y="5519848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206752" y="5519848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358141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500526" y="5519848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219060" y="5519848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937595" y="5519848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088984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231369" y="5519848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949903" y="5519848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0668438" y="5519848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831209" y="449601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188390" y="3352800"/>
            <a:ext cx="7995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972432" y="2772033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88390" y="3348681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79190" y="3356919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501795" y="3348681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0184025" y="3348681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7648675" y="158567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3623981" y="353225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766366" y="368930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484900" y="368930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5203435" y="368930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894238" y="4258934"/>
            <a:ext cx="2310418" cy="1801018"/>
          </a:xfrm>
          <a:prstGeom prst="rect">
            <a:avLst/>
          </a:prstGeom>
          <a:solidFill>
            <a:schemeClr val="bg2">
              <a:lumMod val="50000"/>
              <a:alpha val="89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 rot="19775016">
            <a:off x="1168114" y="4632187"/>
            <a:ext cx="1699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Die!</a:t>
            </a:r>
            <a:endParaRPr lang="ko-KR" altLang="en-US" sz="6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9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868710" y="1813855"/>
            <a:ext cx="2310417" cy="874262"/>
            <a:chOff x="-262218" y="3746948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-262218" y="3746948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120265" y="3871041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6207" y="3984024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378541" y="1756601"/>
            <a:ext cx="4071951" cy="462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78544" y="1845084"/>
            <a:ext cx="4071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용량이 부족할 경우 용량이 넉넉한 데이터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노드로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복제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188390" y="3352800"/>
            <a:ext cx="7995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972432" y="2772033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88390" y="3348681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79190" y="3356919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501795" y="3348681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0184025" y="3348681"/>
            <a:ext cx="0" cy="576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 flipH="1">
            <a:off x="3366108" y="2448056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896455" y="425893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038408" y="438302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1369523" y="449601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627298" y="4260181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769251" y="4384274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100366" y="4497257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58141" y="425893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500094" y="438302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9088984" y="4258934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230937" y="4383027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562052" y="449601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6453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1038838" y="5519848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757372" y="5519848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475907" y="5519848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3627298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3769683" y="5519848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4488217" y="5519848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206752" y="5519848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358141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500526" y="5519848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7219060" y="5519848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7937595" y="5519848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9088984" y="5362804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9231369" y="5519848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9949903" y="5519848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10668438" y="5519848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831209" y="4496010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23981" y="3532257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766366" y="3689301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484900" y="3689301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203435" y="3689301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94238" y="4258934"/>
            <a:ext cx="2310418" cy="1801018"/>
          </a:xfrm>
          <a:prstGeom prst="rect">
            <a:avLst/>
          </a:prstGeom>
          <a:solidFill>
            <a:schemeClr val="bg2">
              <a:lumMod val="50000"/>
              <a:alpha val="89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 rot="19775016">
            <a:off x="1168114" y="4632187"/>
            <a:ext cx="1699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Die!</a:t>
            </a:r>
            <a:endParaRPr lang="ko-KR" altLang="en-US" sz="6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135327" y="1408983"/>
            <a:ext cx="46312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6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15564" y="180947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157517" y="193356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17510" y="198499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015564" y="180947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157517" y="193356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17510" y="198499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68710" y="181385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10663" y="193794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247135" y="205093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9281" y="3884423"/>
            <a:ext cx="5297801" cy="1430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79878" y="4067043"/>
            <a:ext cx="45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내에서 발생하는 트랜잭션을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Edit log(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에디트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로그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3063" y="4733749"/>
            <a:ext cx="3911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로그 파일에 용량 제한이 없어서 무한하게 저장 가능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822435" y="2885443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015564" y="180947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157517" y="193356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17510" y="198499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68710" y="181385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10663" y="193794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247135" y="205093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9281" y="3884423"/>
            <a:ext cx="5297801" cy="1597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723779" y="4067043"/>
            <a:ext cx="326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restart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Edit log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fsimage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 이미지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병합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21859" y="4651818"/>
            <a:ext cx="4201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병합을 메모리에서 수행함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But Edit log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지나치게 크다면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로딩 시간이 지연되거나</a:t>
            </a:r>
            <a:endParaRPr lang="en-US" altLang="ko-KR" sz="1400" b="1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장애가 생길 수 있음</a:t>
            </a:r>
            <a:endParaRPr lang="ko-KR" altLang="en-US" sz="14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822435" y="2885443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9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015564" y="180947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157517" y="193356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17510" y="198499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68710" y="181385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10663" y="193794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247135" y="205093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55114" y="3835030"/>
            <a:ext cx="5297801" cy="1358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535885" y="4017650"/>
            <a:ext cx="5336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Edit log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fsimage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주기적으로 병합시킴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50769" y="4479323"/>
            <a:ext cx="4440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주기적으로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Edit log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fsimage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병합시켜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Edit log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사이즈를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줄임으로서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앞의 문제를 해결할 수 있음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7895663" y="295326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2317" y="328485"/>
            <a:ext cx="700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Distribution File System)?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8712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0665" y="190293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7137" y="201592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290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8243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9358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7133" y="4222612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09086" y="4346705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40201" y="4459688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976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39929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71044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8819" y="422136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0772" y="4345458"/>
            <a:ext cx="2026509" cy="626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01887" y="4458441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288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8673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7207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5742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67133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9518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28052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6587" y="5482279"/>
            <a:ext cx="589010" cy="408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7976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0361" y="5482279"/>
            <a:ext cx="589010" cy="408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58895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77430" y="5482279"/>
            <a:ext cx="589010" cy="408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028819" y="5325235"/>
            <a:ext cx="2310417" cy="697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1204" y="5482279"/>
            <a:ext cx="589010" cy="408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89738" y="5482279"/>
            <a:ext cx="589010" cy="408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08273" y="5482279"/>
            <a:ext cx="589010" cy="408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15563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57516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17509" y="195436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2890" y="177884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4843" y="190293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9320" y="1954366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44884" y="839981"/>
            <a:ext cx="230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분산 파일 시스템</a:t>
            </a:r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233652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22726" y="2232454"/>
            <a:ext cx="454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188390" y="3348681"/>
            <a:ext cx="7995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972432" y="2767914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88390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779190" y="3352800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50179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84025" y="3344562"/>
            <a:ext cx="0" cy="576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015564" y="180947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157517" y="1933568"/>
            <a:ext cx="2026509" cy="6260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17510" y="1984996"/>
            <a:ext cx="110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Secondary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68710" y="1813855"/>
            <a:ext cx="2310417" cy="87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10663" y="1937948"/>
            <a:ext cx="2026509" cy="62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247135" y="2050931"/>
            <a:ext cx="155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55114" y="3835030"/>
            <a:ext cx="5297801" cy="1515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04849" y="4017650"/>
            <a:ext cx="3798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한마디로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백업 서버 역할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44080" y="4479323"/>
            <a:ext cx="46538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백업 서버의 역할을 수행함으로써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NameNode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장애 발생 시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복구도 할 수 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그래서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Secondary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NameNode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보조네임노드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라고도 부름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7895663" y="295326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35830" y="32848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37057" y="839981"/>
            <a:ext cx="2117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하둡이란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71065" y="1958256"/>
            <a:ext cx="2310417" cy="874262"/>
            <a:chOff x="2005162" y="2683186"/>
            <a:chExt cx="2310417" cy="874262"/>
          </a:xfrm>
        </p:grpSpPr>
        <p:sp>
          <p:nvSpPr>
            <p:cNvPr id="5" name="직사각형 4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750117" y="1958256"/>
            <a:ext cx="2310417" cy="874262"/>
            <a:chOff x="5800964" y="2683186"/>
            <a:chExt cx="2310417" cy="874262"/>
          </a:xfrm>
        </p:grpSpPr>
        <p:sp>
          <p:nvSpPr>
            <p:cNvPr id="9" name="직사각형 8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71011" y="3175684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파일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0063" y="3177421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파일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967416" y="2413686"/>
            <a:ext cx="2282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7326" y="4465458"/>
            <a:ext cx="7860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대용량의 데이터를 </a:t>
            </a: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저장하고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sz="3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처리하여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한다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750117" y="1975473"/>
            <a:ext cx="2310417" cy="874262"/>
            <a:chOff x="5800964" y="2683186"/>
            <a:chExt cx="2310417" cy="874262"/>
          </a:xfrm>
        </p:grpSpPr>
        <p:sp>
          <p:nvSpPr>
            <p:cNvPr id="23" name="직사각형 22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481650" y="3097309"/>
            <a:ext cx="4847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7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957" y="3531308"/>
            <a:ext cx="152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B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15127" y="611314"/>
            <a:ext cx="7377803" cy="5635372"/>
            <a:chOff x="4015127" y="796518"/>
            <a:chExt cx="7377803" cy="5635372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4649030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각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 아래의 사양을 만족해야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Disk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48 ~ 64GB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CPU Core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2~4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각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의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RAM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4.8GB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이상으로 설정한다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2634355"/>
              <a:ext cx="704827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Root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는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패스워드가 없어야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HDP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설치 시 </a:t>
              </a:r>
              <a:r>
                <a:rPr lang="en-US" altLang="ko-KR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ssh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private key 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입력을 통한 인증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4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키교환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으로 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등록해야 한다</a:t>
              </a:r>
              <a:r>
                <a:rPr lang="en-US" altLang="ko-KR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5483746"/>
              <a:ext cx="2491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방화벽 서비스는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disable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943080"/>
              <a:ext cx="4764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서비스 연결 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host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명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return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문제를 해결해야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8"/>
              <a:ext cx="7377803" cy="1493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492511"/>
              <a:ext cx="7377803" cy="1113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5353231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3408" y="3950718"/>
              <a:ext cx="7092006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클러스터는 외부에서 접속 가능하도록 가상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브릿지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네트워크를  이용한 통신 구성을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en-US" altLang="ko-KR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해야한다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네트워크 대역은 상관 없음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15127" y="3808874"/>
              <a:ext cx="7377803" cy="13419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5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4460" y="328485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68249" y="3067733"/>
            <a:ext cx="72555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4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클러스터의 데이터를</a:t>
            </a:r>
            <a:endParaRPr lang="en-US" altLang="ko-KR" sz="4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위한 시스템</a:t>
            </a:r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65643" y="839981"/>
            <a:ext cx="2860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MapReduce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4460" y="328485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59503" y="839981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맵리듀스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처리 흐름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635037"/>
            <a:ext cx="8562975" cy="3867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1867" y="5560644"/>
            <a:ext cx="701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“Map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단계와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Reduce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단계를 거쳐서 처리한다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9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4460" y="328485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82746" y="839981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맵리듀스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처리 흐름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3" y="1967039"/>
            <a:ext cx="8562975" cy="3867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32" y="2368247"/>
            <a:ext cx="2698922" cy="30609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727" y="2433620"/>
            <a:ext cx="2127423" cy="29956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19149" y="205947"/>
            <a:ext cx="3284297" cy="1620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9281841" y="2000434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>
            <a:off x="2400285" y="2003446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31382" y="32345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88557" y="712479"/>
            <a:ext cx="3284297" cy="1113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96366" y="818749"/>
            <a:ext cx="115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Reduce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33534" y="1187824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 결과에서 중복 있는 데이터를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제거하고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원하는 데이터 추출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8647" y="726416"/>
            <a:ext cx="2965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Split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 데이터를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(Key, Value)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형태로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연관성 있는 데이터로 묶는 작업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243" y="1224766"/>
            <a:ext cx="2531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기본적으로 하나의 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HDFS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블록을</a:t>
            </a:r>
            <a:endParaRPr lang="en-US" altLang="ko-KR" sz="1400" b="1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대상으로 수행함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8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28700" y="4422783"/>
            <a:ext cx="10945461" cy="1813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8701" y="1837037"/>
            <a:ext cx="10945461" cy="1507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4460" y="328485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82747" y="839981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맵리듀스</a:t>
            </a:r>
            <a:r>
              <a:rPr lang="ko-KR" altLang="en-US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작동 방</a:t>
            </a:r>
            <a:r>
              <a:rPr lang="ko-KR" altLang="en-US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식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43718" y="2108360"/>
            <a:ext cx="2310417" cy="874262"/>
            <a:chOff x="7471869" y="1976555"/>
            <a:chExt cx="2310417" cy="874262"/>
          </a:xfrm>
        </p:grpSpPr>
        <p:sp>
          <p:nvSpPr>
            <p:cNvPr id="10" name="직사각형 9"/>
            <p:cNvSpPr/>
            <p:nvPr/>
          </p:nvSpPr>
          <p:spPr>
            <a:xfrm>
              <a:off x="7471869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3822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0294" y="2213631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2651" y="4657434"/>
            <a:ext cx="2310417" cy="874262"/>
            <a:chOff x="3907042" y="2989970"/>
            <a:chExt cx="2310417" cy="874262"/>
          </a:xfrm>
        </p:grpSpPr>
        <p:sp>
          <p:nvSpPr>
            <p:cNvPr id="13" name="직사각형 12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078237" y="2108360"/>
            <a:ext cx="2310417" cy="874262"/>
            <a:chOff x="3147248" y="1976555"/>
            <a:chExt cx="2310417" cy="874262"/>
          </a:xfrm>
        </p:grpSpPr>
        <p:sp>
          <p:nvSpPr>
            <p:cNvPr id="22" name="직사각형 2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2667" y="2213631"/>
              <a:ext cx="1519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7907" y="4673749"/>
            <a:ext cx="2310417" cy="874262"/>
            <a:chOff x="1324823" y="2989970"/>
            <a:chExt cx="2310417" cy="874262"/>
          </a:xfrm>
        </p:grpSpPr>
        <p:sp>
          <p:nvSpPr>
            <p:cNvPr id="25" name="직사각형 24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113256" y="4657434"/>
            <a:ext cx="2310417" cy="874262"/>
            <a:chOff x="3907042" y="2989970"/>
            <a:chExt cx="2310417" cy="874262"/>
          </a:xfrm>
        </p:grpSpPr>
        <p:sp>
          <p:nvSpPr>
            <p:cNvPr id="45" name="직사각형 44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508512" y="4673749"/>
            <a:ext cx="2310417" cy="874262"/>
            <a:chOff x="1324823" y="2989970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 flipH="1">
            <a:off x="2078237" y="3130378"/>
            <a:ext cx="1218792" cy="1441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303373" y="3132050"/>
            <a:ext cx="4374292" cy="1466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497860" y="3127540"/>
            <a:ext cx="4401065" cy="1444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98925" y="3138788"/>
            <a:ext cx="1357183" cy="1410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89999" y="3478866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HEART BEAT</a:t>
            </a:r>
            <a:endParaRPr lang="ko-KR" altLang="en-US" sz="1400" dirty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700" y="1498483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8136" y="407307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749691" y="5688571"/>
            <a:ext cx="1037444" cy="406912"/>
            <a:chOff x="1868925" y="5653147"/>
            <a:chExt cx="1037444" cy="406912"/>
          </a:xfrm>
        </p:grpSpPr>
        <p:sp>
          <p:nvSpPr>
            <p:cNvPr id="80" name="직사각형 79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880095" y="5672104"/>
            <a:ext cx="1197828" cy="426385"/>
            <a:chOff x="1880095" y="5672104"/>
            <a:chExt cx="1197828" cy="426385"/>
          </a:xfrm>
        </p:grpSpPr>
        <p:sp>
          <p:nvSpPr>
            <p:cNvPr id="84" name="직사각형 83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508512" y="5678593"/>
            <a:ext cx="1037444" cy="406912"/>
            <a:chOff x="1868925" y="5653147"/>
            <a:chExt cx="1037444" cy="406912"/>
          </a:xfrm>
        </p:grpSpPr>
        <p:sp>
          <p:nvSpPr>
            <p:cNvPr id="106" name="직사각형 105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638916" y="5662126"/>
            <a:ext cx="1197828" cy="426385"/>
            <a:chOff x="1880095" y="5672104"/>
            <a:chExt cx="1197828" cy="426385"/>
          </a:xfrm>
        </p:grpSpPr>
        <p:sp>
          <p:nvSpPr>
            <p:cNvPr id="109" name="직사각형 108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28700" y="4422783"/>
            <a:ext cx="10945461" cy="1813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8701" y="1837037"/>
            <a:ext cx="10945461" cy="1507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4460" y="328485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82747" y="839981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맵리듀스</a:t>
            </a:r>
            <a:r>
              <a:rPr lang="ko-KR" altLang="en-US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작동 방법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43718" y="2108360"/>
            <a:ext cx="2310417" cy="874262"/>
            <a:chOff x="7471869" y="1976555"/>
            <a:chExt cx="2310417" cy="874262"/>
          </a:xfrm>
        </p:grpSpPr>
        <p:sp>
          <p:nvSpPr>
            <p:cNvPr id="10" name="직사각형 9"/>
            <p:cNvSpPr/>
            <p:nvPr/>
          </p:nvSpPr>
          <p:spPr>
            <a:xfrm>
              <a:off x="7471869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3822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0294" y="2213631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2651" y="4657434"/>
            <a:ext cx="2310417" cy="874262"/>
            <a:chOff x="3907042" y="2989970"/>
            <a:chExt cx="2310417" cy="874262"/>
          </a:xfrm>
        </p:grpSpPr>
        <p:sp>
          <p:nvSpPr>
            <p:cNvPr id="13" name="직사각형 12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078237" y="2108360"/>
            <a:ext cx="2310417" cy="874262"/>
            <a:chOff x="3147248" y="1976555"/>
            <a:chExt cx="2310417" cy="874262"/>
          </a:xfrm>
        </p:grpSpPr>
        <p:sp>
          <p:nvSpPr>
            <p:cNvPr id="22" name="직사각형 2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2667" y="2213631"/>
              <a:ext cx="1519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7907" y="4673749"/>
            <a:ext cx="2310417" cy="874262"/>
            <a:chOff x="1324823" y="2989970"/>
            <a:chExt cx="2310417" cy="874262"/>
          </a:xfrm>
        </p:grpSpPr>
        <p:sp>
          <p:nvSpPr>
            <p:cNvPr id="25" name="직사각형 24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113256" y="4657434"/>
            <a:ext cx="2310417" cy="874262"/>
            <a:chOff x="3907042" y="2989970"/>
            <a:chExt cx="2310417" cy="874262"/>
          </a:xfrm>
        </p:grpSpPr>
        <p:sp>
          <p:nvSpPr>
            <p:cNvPr id="45" name="직사각형 44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508512" y="4673749"/>
            <a:ext cx="2310417" cy="874262"/>
            <a:chOff x="1324823" y="2989970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 flipH="1">
            <a:off x="2078237" y="3130378"/>
            <a:ext cx="1218792" cy="1441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303373" y="3132050"/>
            <a:ext cx="4374292" cy="1466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497860" y="3127540"/>
            <a:ext cx="4401065" cy="1444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98925" y="3138788"/>
            <a:ext cx="1357183" cy="1410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89999" y="3478866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HEART BEAT</a:t>
            </a:r>
            <a:endParaRPr lang="ko-KR" altLang="en-US" sz="1400" dirty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700" y="1498483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8136" y="407307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749691" y="5688571"/>
            <a:ext cx="1037444" cy="406912"/>
            <a:chOff x="1868925" y="5653147"/>
            <a:chExt cx="1037444" cy="406912"/>
          </a:xfrm>
        </p:grpSpPr>
        <p:sp>
          <p:nvSpPr>
            <p:cNvPr id="80" name="직사각형 79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880095" y="5672104"/>
            <a:ext cx="1197828" cy="426385"/>
            <a:chOff x="1880095" y="5672104"/>
            <a:chExt cx="1197828" cy="426385"/>
          </a:xfrm>
        </p:grpSpPr>
        <p:sp>
          <p:nvSpPr>
            <p:cNvPr id="84" name="직사각형 83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508512" y="5678593"/>
            <a:ext cx="1037444" cy="406912"/>
            <a:chOff x="1868925" y="5653147"/>
            <a:chExt cx="1037444" cy="406912"/>
          </a:xfrm>
        </p:grpSpPr>
        <p:sp>
          <p:nvSpPr>
            <p:cNvPr id="106" name="직사각형 105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638916" y="5662126"/>
            <a:ext cx="1197828" cy="426385"/>
            <a:chOff x="1880095" y="5672104"/>
            <a:chExt cx="1197828" cy="426385"/>
          </a:xfrm>
        </p:grpSpPr>
        <p:sp>
          <p:nvSpPr>
            <p:cNvPr id="109" name="직사각형 108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78237" y="2119516"/>
            <a:ext cx="2310417" cy="874262"/>
            <a:chOff x="3147248" y="1976555"/>
            <a:chExt cx="2310417" cy="874262"/>
          </a:xfrm>
        </p:grpSpPr>
        <p:sp>
          <p:nvSpPr>
            <p:cNvPr id="54" name="직사각형 53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42667" y="2213631"/>
              <a:ext cx="1519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627013" y="2040125"/>
            <a:ext cx="4708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Job Tracker?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7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28700" y="4422783"/>
            <a:ext cx="10945461" cy="1813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8701" y="1837037"/>
            <a:ext cx="10945461" cy="1507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4460" y="328485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59504" y="839981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맵리듀스</a:t>
            </a:r>
            <a:r>
              <a:rPr lang="ko-KR" altLang="en-US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작동 방식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43718" y="2108360"/>
            <a:ext cx="2310417" cy="874262"/>
            <a:chOff x="7471869" y="1976555"/>
            <a:chExt cx="2310417" cy="874262"/>
          </a:xfrm>
        </p:grpSpPr>
        <p:sp>
          <p:nvSpPr>
            <p:cNvPr id="10" name="직사각형 9"/>
            <p:cNvSpPr/>
            <p:nvPr/>
          </p:nvSpPr>
          <p:spPr>
            <a:xfrm>
              <a:off x="7471869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3822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0294" y="2213631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2651" y="4657434"/>
            <a:ext cx="2310417" cy="874262"/>
            <a:chOff x="3907042" y="2989970"/>
            <a:chExt cx="2310417" cy="874262"/>
          </a:xfrm>
        </p:grpSpPr>
        <p:sp>
          <p:nvSpPr>
            <p:cNvPr id="13" name="직사각형 12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078237" y="2108360"/>
            <a:ext cx="2310417" cy="874262"/>
            <a:chOff x="3147248" y="1976555"/>
            <a:chExt cx="2310417" cy="874262"/>
          </a:xfrm>
        </p:grpSpPr>
        <p:sp>
          <p:nvSpPr>
            <p:cNvPr id="22" name="직사각형 2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2667" y="2213631"/>
              <a:ext cx="1519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7907" y="4673749"/>
            <a:ext cx="2310417" cy="874262"/>
            <a:chOff x="1324823" y="2989970"/>
            <a:chExt cx="2310417" cy="874262"/>
          </a:xfrm>
        </p:grpSpPr>
        <p:sp>
          <p:nvSpPr>
            <p:cNvPr id="25" name="직사각형 24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113256" y="4657434"/>
            <a:ext cx="2310417" cy="874262"/>
            <a:chOff x="3907042" y="2989970"/>
            <a:chExt cx="2310417" cy="874262"/>
          </a:xfrm>
        </p:grpSpPr>
        <p:sp>
          <p:nvSpPr>
            <p:cNvPr id="45" name="직사각형 44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508512" y="4673749"/>
            <a:ext cx="2310417" cy="874262"/>
            <a:chOff x="1324823" y="2989970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 flipH="1">
            <a:off x="2078237" y="3130378"/>
            <a:ext cx="1218792" cy="1441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303373" y="3132050"/>
            <a:ext cx="4374292" cy="1466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497860" y="3127540"/>
            <a:ext cx="4401065" cy="1444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98925" y="3138788"/>
            <a:ext cx="1357183" cy="1410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89999" y="3478866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HEART BEAT</a:t>
            </a:r>
            <a:endParaRPr lang="ko-KR" altLang="en-US" sz="1400" dirty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700" y="1498483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8136" y="407307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749691" y="5688571"/>
            <a:ext cx="1037444" cy="406912"/>
            <a:chOff x="1868925" y="5653147"/>
            <a:chExt cx="1037444" cy="406912"/>
          </a:xfrm>
        </p:grpSpPr>
        <p:sp>
          <p:nvSpPr>
            <p:cNvPr id="80" name="직사각형 79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880095" y="5672104"/>
            <a:ext cx="1197828" cy="426385"/>
            <a:chOff x="1880095" y="5672104"/>
            <a:chExt cx="1197828" cy="426385"/>
          </a:xfrm>
        </p:grpSpPr>
        <p:sp>
          <p:nvSpPr>
            <p:cNvPr id="84" name="직사각형 83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508512" y="5678593"/>
            <a:ext cx="1037444" cy="406912"/>
            <a:chOff x="1868925" y="5653147"/>
            <a:chExt cx="1037444" cy="406912"/>
          </a:xfrm>
        </p:grpSpPr>
        <p:sp>
          <p:nvSpPr>
            <p:cNvPr id="106" name="직사각형 105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638916" y="5662126"/>
            <a:ext cx="1197828" cy="426385"/>
            <a:chOff x="1880095" y="5672104"/>
            <a:chExt cx="1197828" cy="426385"/>
          </a:xfrm>
        </p:grpSpPr>
        <p:sp>
          <p:nvSpPr>
            <p:cNvPr id="109" name="직사각형 108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78237" y="2119516"/>
            <a:ext cx="2310417" cy="874262"/>
            <a:chOff x="3147248" y="1976555"/>
            <a:chExt cx="2310417" cy="874262"/>
          </a:xfrm>
        </p:grpSpPr>
        <p:sp>
          <p:nvSpPr>
            <p:cNvPr id="54" name="직사각형 53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42667" y="2213631"/>
              <a:ext cx="1519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4269584" y="4111597"/>
            <a:ext cx="5297801" cy="1430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107287" y="4281242"/>
            <a:ext cx="3719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클러스터에 등록된 전체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Job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스케쥴링하고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모니터링 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36464" y="485835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Job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이란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일을 수행하는 작업 단위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rot="5400000" flipH="1">
            <a:off x="4289168" y="3221321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28700" y="4422783"/>
            <a:ext cx="10945461" cy="1813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8701" y="1837037"/>
            <a:ext cx="10945461" cy="1507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4460" y="328485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82747" y="839981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맵리듀스</a:t>
            </a:r>
            <a:r>
              <a:rPr lang="ko-KR" altLang="en-US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작동 방법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43718" y="2108360"/>
            <a:ext cx="2310417" cy="874262"/>
            <a:chOff x="7471869" y="1976555"/>
            <a:chExt cx="2310417" cy="874262"/>
          </a:xfrm>
        </p:grpSpPr>
        <p:sp>
          <p:nvSpPr>
            <p:cNvPr id="10" name="직사각형 9"/>
            <p:cNvSpPr/>
            <p:nvPr/>
          </p:nvSpPr>
          <p:spPr>
            <a:xfrm>
              <a:off x="7471869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3822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0294" y="2213631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2651" y="4657434"/>
            <a:ext cx="2310417" cy="874262"/>
            <a:chOff x="3907042" y="2989970"/>
            <a:chExt cx="2310417" cy="874262"/>
          </a:xfrm>
        </p:grpSpPr>
        <p:sp>
          <p:nvSpPr>
            <p:cNvPr id="13" name="직사각형 12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078237" y="2108360"/>
            <a:ext cx="2310417" cy="874262"/>
            <a:chOff x="3147248" y="1976555"/>
            <a:chExt cx="2310417" cy="874262"/>
          </a:xfrm>
        </p:grpSpPr>
        <p:sp>
          <p:nvSpPr>
            <p:cNvPr id="22" name="직사각형 2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2667" y="2213631"/>
              <a:ext cx="1519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7907" y="4673749"/>
            <a:ext cx="2310417" cy="874262"/>
            <a:chOff x="1324823" y="2989970"/>
            <a:chExt cx="2310417" cy="874262"/>
          </a:xfrm>
        </p:grpSpPr>
        <p:sp>
          <p:nvSpPr>
            <p:cNvPr id="25" name="직사각형 24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113256" y="4657434"/>
            <a:ext cx="2310417" cy="874262"/>
            <a:chOff x="3907042" y="2989970"/>
            <a:chExt cx="2310417" cy="874262"/>
          </a:xfrm>
        </p:grpSpPr>
        <p:sp>
          <p:nvSpPr>
            <p:cNvPr id="45" name="직사각형 44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508512" y="4673749"/>
            <a:ext cx="2310417" cy="874262"/>
            <a:chOff x="1324823" y="2989970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 flipH="1">
            <a:off x="2078237" y="3130378"/>
            <a:ext cx="1218792" cy="1441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303373" y="3132050"/>
            <a:ext cx="4374292" cy="1466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497860" y="3127540"/>
            <a:ext cx="4401065" cy="1444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98925" y="3138788"/>
            <a:ext cx="1357183" cy="1410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89999" y="3478866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HEART BEAT</a:t>
            </a:r>
            <a:endParaRPr lang="ko-KR" altLang="en-US" sz="1400" dirty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700" y="1498483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8136" y="407307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749691" y="5688571"/>
            <a:ext cx="1037444" cy="406912"/>
            <a:chOff x="1868925" y="5653147"/>
            <a:chExt cx="1037444" cy="406912"/>
          </a:xfrm>
        </p:grpSpPr>
        <p:sp>
          <p:nvSpPr>
            <p:cNvPr id="80" name="직사각형 79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880095" y="5672104"/>
            <a:ext cx="1197828" cy="426385"/>
            <a:chOff x="1880095" y="5672104"/>
            <a:chExt cx="1197828" cy="426385"/>
          </a:xfrm>
        </p:grpSpPr>
        <p:sp>
          <p:nvSpPr>
            <p:cNvPr id="84" name="직사각형 83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508512" y="5678593"/>
            <a:ext cx="1037444" cy="406912"/>
            <a:chOff x="1868925" y="5653147"/>
            <a:chExt cx="1037444" cy="406912"/>
          </a:xfrm>
        </p:grpSpPr>
        <p:sp>
          <p:nvSpPr>
            <p:cNvPr id="106" name="직사각형 105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638916" y="5662126"/>
            <a:ext cx="1197828" cy="426385"/>
            <a:chOff x="1880095" y="5672104"/>
            <a:chExt cx="1197828" cy="426385"/>
          </a:xfrm>
        </p:grpSpPr>
        <p:sp>
          <p:nvSpPr>
            <p:cNvPr id="109" name="직사각형 108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737907" y="4684272"/>
            <a:ext cx="2310417" cy="874262"/>
            <a:chOff x="1324823" y="2989970"/>
            <a:chExt cx="2310417" cy="874262"/>
          </a:xfrm>
        </p:grpSpPr>
        <p:sp>
          <p:nvSpPr>
            <p:cNvPr id="54" name="직사각형 53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517045" y="4679044"/>
            <a:ext cx="2310417" cy="874262"/>
            <a:chOff x="1324823" y="2989970"/>
            <a:chExt cx="2310417" cy="874262"/>
          </a:xfrm>
        </p:grpSpPr>
        <p:sp>
          <p:nvSpPr>
            <p:cNvPr id="59" name="직사각형 58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224403" y="3036327"/>
            <a:ext cx="5076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 Tracker?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8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28700" y="4422783"/>
            <a:ext cx="10945461" cy="1813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8701" y="1837037"/>
            <a:ext cx="10945461" cy="1507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4460" y="328485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59504" y="839981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맵리듀스</a:t>
            </a:r>
            <a:r>
              <a:rPr lang="ko-KR" altLang="en-US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작동 방식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43718" y="2108360"/>
            <a:ext cx="2310417" cy="874262"/>
            <a:chOff x="7471869" y="1976555"/>
            <a:chExt cx="2310417" cy="874262"/>
          </a:xfrm>
        </p:grpSpPr>
        <p:sp>
          <p:nvSpPr>
            <p:cNvPr id="10" name="직사각형 9"/>
            <p:cNvSpPr/>
            <p:nvPr/>
          </p:nvSpPr>
          <p:spPr>
            <a:xfrm>
              <a:off x="7471869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3822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0294" y="2213631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2651" y="4657434"/>
            <a:ext cx="2310417" cy="874262"/>
            <a:chOff x="3907042" y="2989970"/>
            <a:chExt cx="2310417" cy="874262"/>
          </a:xfrm>
        </p:grpSpPr>
        <p:sp>
          <p:nvSpPr>
            <p:cNvPr id="13" name="직사각형 12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078237" y="2108360"/>
            <a:ext cx="2310417" cy="874262"/>
            <a:chOff x="3147248" y="1976555"/>
            <a:chExt cx="2310417" cy="874262"/>
          </a:xfrm>
        </p:grpSpPr>
        <p:sp>
          <p:nvSpPr>
            <p:cNvPr id="22" name="직사각형 2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2667" y="2213631"/>
              <a:ext cx="1519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7907" y="4673749"/>
            <a:ext cx="2310417" cy="874262"/>
            <a:chOff x="1324823" y="2989970"/>
            <a:chExt cx="2310417" cy="874262"/>
          </a:xfrm>
        </p:grpSpPr>
        <p:sp>
          <p:nvSpPr>
            <p:cNvPr id="25" name="직사각형 24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113256" y="4657434"/>
            <a:ext cx="2310417" cy="874262"/>
            <a:chOff x="3907042" y="2989970"/>
            <a:chExt cx="2310417" cy="874262"/>
          </a:xfrm>
        </p:grpSpPr>
        <p:sp>
          <p:nvSpPr>
            <p:cNvPr id="45" name="직사각형 44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508512" y="4673749"/>
            <a:ext cx="2310417" cy="874262"/>
            <a:chOff x="1324823" y="2989970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 flipH="1">
            <a:off x="2078237" y="3130378"/>
            <a:ext cx="1218792" cy="1441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303373" y="3132050"/>
            <a:ext cx="4374292" cy="1466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497860" y="3127540"/>
            <a:ext cx="4401065" cy="1444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98925" y="3138788"/>
            <a:ext cx="1357183" cy="1410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89999" y="3478866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HEART BEAT</a:t>
            </a:r>
            <a:endParaRPr lang="ko-KR" altLang="en-US" sz="1400" dirty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700" y="1498483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8136" y="407307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749691" y="5688571"/>
            <a:ext cx="1037444" cy="406912"/>
            <a:chOff x="1868925" y="5653147"/>
            <a:chExt cx="1037444" cy="406912"/>
          </a:xfrm>
        </p:grpSpPr>
        <p:sp>
          <p:nvSpPr>
            <p:cNvPr id="80" name="직사각형 79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880095" y="5672104"/>
            <a:ext cx="1197828" cy="426385"/>
            <a:chOff x="1880095" y="5672104"/>
            <a:chExt cx="1197828" cy="426385"/>
          </a:xfrm>
        </p:grpSpPr>
        <p:sp>
          <p:nvSpPr>
            <p:cNvPr id="84" name="직사각형 83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508512" y="5678593"/>
            <a:ext cx="1037444" cy="406912"/>
            <a:chOff x="1868925" y="5653147"/>
            <a:chExt cx="1037444" cy="406912"/>
          </a:xfrm>
        </p:grpSpPr>
        <p:sp>
          <p:nvSpPr>
            <p:cNvPr id="106" name="직사각형 105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638916" y="5662126"/>
            <a:ext cx="1197828" cy="426385"/>
            <a:chOff x="1880095" y="5672104"/>
            <a:chExt cx="1197828" cy="426385"/>
          </a:xfrm>
        </p:grpSpPr>
        <p:sp>
          <p:nvSpPr>
            <p:cNvPr id="109" name="직사각형 108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37907" y="4684272"/>
            <a:ext cx="2310417" cy="874262"/>
            <a:chOff x="1324823" y="2989970"/>
            <a:chExt cx="2310417" cy="874262"/>
          </a:xfrm>
        </p:grpSpPr>
        <p:sp>
          <p:nvSpPr>
            <p:cNvPr id="54" name="직사각형 53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517045" y="4679044"/>
            <a:ext cx="2310417" cy="874262"/>
            <a:chOff x="1324823" y="2989970"/>
            <a:chExt cx="2310417" cy="874262"/>
          </a:xfrm>
        </p:grpSpPr>
        <p:sp>
          <p:nvSpPr>
            <p:cNvPr id="59" name="직사각형 58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45081" y="5691323"/>
            <a:ext cx="1037444" cy="406912"/>
            <a:chOff x="1868925" y="5653147"/>
            <a:chExt cx="1037444" cy="406912"/>
          </a:xfrm>
        </p:grpSpPr>
        <p:sp>
          <p:nvSpPr>
            <p:cNvPr id="63" name="직사각형 62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875485" y="5674856"/>
            <a:ext cx="1197828" cy="426385"/>
            <a:chOff x="1880095" y="5672104"/>
            <a:chExt cx="1197828" cy="426385"/>
          </a:xfrm>
        </p:grpSpPr>
        <p:sp>
          <p:nvSpPr>
            <p:cNvPr id="66" name="직사각형 65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503902" y="5681345"/>
            <a:ext cx="1037444" cy="406912"/>
            <a:chOff x="1868925" y="5653147"/>
            <a:chExt cx="1037444" cy="406912"/>
          </a:xfrm>
        </p:grpSpPr>
        <p:sp>
          <p:nvSpPr>
            <p:cNvPr id="73" name="직사각형 72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634306" y="5664878"/>
            <a:ext cx="1197828" cy="426385"/>
            <a:chOff x="1880095" y="5672104"/>
            <a:chExt cx="1197828" cy="426385"/>
          </a:xfrm>
        </p:grpSpPr>
        <p:sp>
          <p:nvSpPr>
            <p:cNvPr id="88" name="직사각형 87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2178411" y="1919377"/>
            <a:ext cx="5297801" cy="1430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782565" y="2089022"/>
            <a:ext cx="418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Job Tracker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Job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할당 받고 수행 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79198" y="2591648"/>
            <a:ext cx="340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할당 받은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Job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Reduce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개수만큼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 Task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Reduce Task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생성해서 처리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rot="5400000" flipH="1">
            <a:off x="6650463" y="366942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>
            <a:off x="2271269" y="366942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15127" y="919301"/>
            <a:ext cx="7377803" cy="5019397"/>
            <a:chOff x="4015127" y="796517"/>
            <a:chExt cx="7377803" cy="5019397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121701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867770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327104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7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979856"/>
              <a:ext cx="7377803" cy="1509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4737255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15127" y="919301"/>
            <a:ext cx="7377803" cy="1940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22538" y="926785"/>
            <a:ext cx="7377803" cy="1935706"/>
            <a:chOff x="-749891" y="5430496"/>
            <a:chExt cx="7377803" cy="1935706"/>
          </a:xfrm>
        </p:grpSpPr>
        <p:sp>
          <p:nvSpPr>
            <p:cNvPr id="22" name="TextBox 21"/>
            <p:cNvSpPr txBox="1"/>
            <p:nvPr/>
          </p:nvSpPr>
          <p:spPr>
            <a:xfrm>
              <a:off x="-601610" y="5567353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749891" y="5430496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393813" y="301952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78513" y="3940737"/>
            <a:ext cx="4101255" cy="1940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63408" y="990203"/>
            <a:ext cx="6318421" cy="484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90710" y="4249364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저장되는 파일을 블록단위로 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저장하는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DataNode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관리하는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구성된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만들어라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3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15127" y="919301"/>
            <a:ext cx="7377803" cy="5019397"/>
            <a:chOff x="4015127" y="796517"/>
            <a:chExt cx="7377803" cy="5019397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121701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867770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327104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7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979856"/>
              <a:ext cx="7377803" cy="1509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4737255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15127" y="919301"/>
            <a:ext cx="7377803" cy="1940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22538" y="926785"/>
            <a:ext cx="7377803" cy="1935706"/>
            <a:chOff x="-749891" y="5430496"/>
            <a:chExt cx="7377803" cy="1935706"/>
          </a:xfrm>
        </p:grpSpPr>
        <p:sp>
          <p:nvSpPr>
            <p:cNvPr id="22" name="TextBox 21"/>
            <p:cNvSpPr txBox="1"/>
            <p:nvPr/>
          </p:nvSpPr>
          <p:spPr>
            <a:xfrm>
              <a:off x="-601610" y="5567353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749891" y="5430496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393813" y="301952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78513" y="3940737"/>
            <a:ext cx="4101255" cy="144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60056" y="2010002"/>
            <a:ext cx="3264744" cy="44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81709" y="4249364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저장되는 블록의 사이즈는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32MB!</a:t>
            </a: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복제하는 블록의 개수는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설정해라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5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354" y="3531308"/>
            <a:ext cx="153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C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06738" y="1851650"/>
            <a:ext cx="7377803" cy="3154699"/>
            <a:chOff x="4015127" y="1576693"/>
            <a:chExt cx="7377803" cy="3154699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1713550"/>
              <a:ext cx="461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HDP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에 포함된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service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의 용도 및 역할을 설명한다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121701"/>
              <a:ext cx="532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상기 조건들을 모두 확인할 수 있는 가이드를 제공해야 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관리 페이지 접속 방법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접속 방법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Spark History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 접속 방법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Zeppelin notebook 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접속 방법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979856"/>
              <a:ext cx="7377803" cy="1751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3408" y="2166542"/>
              <a:ext cx="6915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시스템 구성도를 작성한다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 VM(Virtual Machine),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네트워크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 service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구성 등 명시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15127" y="1576693"/>
              <a:ext cx="7377803" cy="1099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4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15127" y="919301"/>
            <a:ext cx="7377803" cy="5019397"/>
            <a:chOff x="4015127" y="796517"/>
            <a:chExt cx="7377803" cy="5019397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121701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867770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327104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7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979856"/>
              <a:ext cx="7377803" cy="1509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4737255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15127" y="919301"/>
            <a:ext cx="7377803" cy="1940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22538" y="926785"/>
            <a:ext cx="7377803" cy="1935706"/>
            <a:chOff x="-749891" y="5430496"/>
            <a:chExt cx="7377803" cy="1935706"/>
          </a:xfrm>
        </p:grpSpPr>
        <p:sp>
          <p:nvSpPr>
            <p:cNvPr id="22" name="TextBox 21"/>
            <p:cNvSpPr txBox="1"/>
            <p:nvPr/>
          </p:nvSpPr>
          <p:spPr>
            <a:xfrm>
              <a:off x="-601610" y="5567353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749891" y="5430496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393813" y="301952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78513" y="3940737"/>
            <a:ext cx="4101255" cy="144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676382" y="4156920"/>
            <a:ext cx="699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6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1818" y="2430504"/>
            <a:ext cx="5307728" cy="247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51818" y="1575004"/>
            <a:ext cx="5307728" cy="224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15127" y="919301"/>
            <a:ext cx="7377803" cy="5019397"/>
            <a:chOff x="4015127" y="796517"/>
            <a:chExt cx="7377803" cy="5019397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121701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867770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327104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7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979856"/>
              <a:ext cx="7377803" cy="1509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4737255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15127" y="919301"/>
            <a:ext cx="7377803" cy="1940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22538" y="926785"/>
            <a:ext cx="7377803" cy="1935706"/>
            <a:chOff x="-749891" y="5430496"/>
            <a:chExt cx="7377803" cy="1935706"/>
          </a:xfrm>
        </p:grpSpPr>
        <p:sp>
          <p:nvSpPr>
            <p:cNvPr id="22" name="TextBox 21"/>
            <p:cNvSpPr txBox="1"/>
            <p:nvPr/>
          </p:nvSpPr>
          <p:spPr>
            <a:xfrm>
              <a:off x="-601610" y="5567353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749891" y="5430496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393813" y="301952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78513" y="3940737"/>
            <a:ext cx="4101255" cy="144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51818" y="1575004"/>
            <a:ext cx="5307728" cy="224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51818" y="2430504"/>
            <a:ext cx="5307728" cy="247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6065" y="4458491"/>
            <a:ext cx="396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하둡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에코시스템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알면 된다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0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22945" y="1962620"/>
            <a:ext cx="6146118" cy="3875987"/>
            <a:chOff x="3022941" y="1856249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0" y="4857974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2" y="3859619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0" y="3859619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3" y="3196272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68" y="2862056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2" y="2857934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56" y="1856249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4411081" y="4976560"/>
            <a:ext cx="4762789" cy="874262"/>
            <a:chOff x="2005162" y="2683186"/>
            <a:chExt cx="2310417" cy="874262"/>
          </a:xfrm>
        </p:grpSpPr>
        <p:sp>
          <p:nvSpPr>
            <p:cNvPr id="53" name="직사각형 52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863453" y="3978205"/>
            <a:ext cx="2310417" cy="874262"/>
            <a:chOff x="5800964" y="2683186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60" name="직선 연결선 59"/>
          <p:cNvCxnSpPr/>
          <p:nvPr/>
        </p:nvCxnSpPr>
        <p:spPr>
          <a:xfrm rot="5400000" flipH="1">
            <a:off x="5403925" y="3519407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98195" y="1781329"/>
            <a:ext cx="5297801" cy="1430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74906" y="1950974"/>
            <a:ext cx="444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기본적으로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제공한다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94014" y="2528088"/>
            <a:ext cx="30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HDFS :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분산형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파일 저장 시스템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MapReduce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: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분산형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파일 처리 시스템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7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06274" y="4964345"/>
            <a:ext cx="4762789" cy="874262"/>
            <a:chOff x="2005162" y="2683186"/>
            <a:chExt cx="2310417" cy="874262"/>
          </a:xfrm>
        </p:grpSpPr>
        <p:sp>
          <p:nvSpPr>
            <p:cNvPr id="20" name="직사각형 19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858646" y="3965990"/>
            <a:ext cx="2310417" cy="874262"/>
            <a:chOff x="5800964" y="2683186"/>
            <a:chExt cx="2310417" cy="874262"/>
          </a:xfrm>
        </p:grpSpPr>
        <p:sp>
          <p:nvSpPr>
            <p:cNvPr id="24" name="직사각형 23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406274" y="3965990"/>
            <a:ext cx="2310417" cy="874262"/>
            <a:chOff x="5800964" y="2683186"/>
            <a:chExt cx="2310417" cy="874262"/>
          </a:xfrm>
        </p:grpSpPr>
        <p:sp>
          <p:nvSpPr>
            <p:cNvPr id="28" name="직사각형 27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2697" y="2920262"/>
              <a:ext cx="826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YARN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>
            <a:off x="1690767" y="3302643"/>
            <a:ext cx="3868142" cy="1203786"/>
            <a:chOff x="2005162" y="2683186"/>
            <a:chExt cx="2310417" cy="874262"/>
          </a:xfrm>
        </p:grpSpPr>
        <p:sp>
          <p:nvSpPr>
            <p:cNvPr id="32" name="직사각형 31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2908018" y="3034350"/>
              <a:ext cx="428295" cy="17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Zookeeper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06272" y="2968427"/>
            <a:ext cx="2310417" cy="874262"/>
            <a:chOff x="5800964" y="2683186"/>
            <a:chExt cx="2310417" cy="874262"/>
          </a:xfrm>
        </p:grpSpPr>
        <p:sp>
          <p:nvSpPr>
            <p:cNvPr id="36" name="직사각형 35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58646" y="2964305"/>
            <a:ext cx="2310417" cy="874262"/>
            <a:chOff x="5800964" y="2683186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02106" y="2920262"/>
              <a:ext cx="708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00860" y="1962620"/>
            <a:ext cx="4762789" cy="874262"/>
            <a:chOff x="2005162" y="2683186"/>
            <a:chExt cx="2310417" cy="874262"/>
          </a:xfrm>
        </p:grpSpPr>
        <p:sp>
          <p:nvSpPr>
            <p:cNvPr id="44" name="직사각형 43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8391" y="2920262"/>
              <a:ext cx="116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Zeppelin Notebook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4409098" y="3961474"/>
            <a:ext cx="2310417" cy="874262"/>
            <a:chOff x="5800964" y="2683186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42697" y="2920262"/>
              <a:ext cx="826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YARN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5400000">
            <a:off x="1693591" y="3298127"/>
            <a:ext cx="3868142" cy="1203786"/>
            <a:chOff x="2005162" y="2683186"/>
            <a:chExt cx="2310417" cy="874262"/>
          </a:xfrm>
        </p:grpSpPr>
        <p:sp>
          <p:nvSpPr>
            <p:cNvPr id="53" name="직사각형 52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2908018" y="3034350"/>
              <a:ext cx="428295" cy="17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Zookeeper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409096" y="2963911"/>
            <a:ext cx="2310417" cy="874262"/>
            <a:chOff x="5800964" y="2683186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61470" y="2959789"/>
            <a:ext cx="2310417" cy="874262"/>
            <a:chOff x="5800964" y="2683186"/>
            <a:chExt cx="2310417" cy="874262"/>
          </a:xfrm>
        </p:grpSpPr>
        <p:sp>
          <p:nvSpPr>
            <p:cNvPr id="61" name="직사각형 60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02106" y="2920262"/>
              <a:ext cx="708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403684" y="1958104"/>
            <a:ext cx="4762789" cy="874262"/>
            <a:chOff x="2005162" y="2683186"/>
            <a:chExt cx="2310417" cy="874262"/>
          </a:xfrm>
        </p:grpSpPr>
        <p:sp>
          <p:nvSpPr>
            <p:cNvPr id="65" name="직사각형 64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78391" y="2920262"/>
              <a:ext cx="116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Zeppelin Notebook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279323" y="129990"/>
            <a:ext cx="5297801" cy="1430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33040" y="299635"/>
            <a:ext cx="5087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HDFS,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 서브 프로젝트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할 수 있음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3771" y="876749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기존의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HDFS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MapReduce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단점을 보완하고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좀 더 효율적으로 적용할 수 있도록 서브 프로젝트들을 같이 사용함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 rot="5400000" flipH="1">
            <a:off x="2038944" y="1763933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06274" y="4964345"/>
            <a:ext cx="4762789" cy="874262"/>
            <a:chOff x="2005162" y="2683186"/>
            <a:chExt cx="2310417" cy="874262"/>
          </a:xfrm>
        </p:grpSpPr>
        <p:sp>
          <p:nvSpPr>
            <p:cNvPr id="20" name="직사각형 19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858646" y="3965990"/>
            <a:ext cx="2310417" cy="874262"/>
            <a:chOff x="5800964" y="2683186"/>
            <a:chExt cx="2310417" cy="874262"/>
          </a:xfrm>
        </p:grpSpPr>
        <p:sp>
          <p:nvSpPr>
            <p:cNvPr id="24" name="직사각형 23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406274" y="3965990"/>
            <a:ext cx="2310417" cy="874262"/>
            <a:chOff x="5800964" y="2683186"/>
            <a:chExt cx="2310417" cy="874262"/>
          </a:xfrm>
        </p:grpSpPr>
        <p:sp>
          <p:nvSpPr>
            <p:cNvPr id="28" name="직사각형 27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2697" y="2920262"/>
              <a:ext cx="826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YARN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>
            <a:off x="1690767" y="3302643"/>
            <a:ext cx="3868142" cy="1203786"/>
            <a:chOff x="2005162" y="2683186"/>
            <a:chExt cx="2310417" cy="874262"/>
          </a:xfrm>
        </p:grpSpPr>
        <p:sp>
          <p:nvSpPr>
            <p:cNvPr id="32" name="직사각형 31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2908018" y="3034350"/>
              <a:ext cx="428295" cy="17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Zookeeper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06272" y="2968427"/>
            <a:ext cx="2310417" cy="874262"/>
            <a:chOff x="5800964" y="2683186"/>
            <a:chExt cx="2310417" cy="874262"/>
          </a:xfrm>
        </p:grpSpPr>
        <p:sp>
          <p:nvSpPr>
            <p:cNvPr id="36" name="직사각형 35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58646" y="2964305"/>
            <a:ext cx="2310417" cy="874262"/>
            <a:chOff x="5800964" y="2683186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02106" y="2920262"/>
              <a:ext cx="708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00860" y="1962620"/>
            <a:ext cx="4762789" cy="874262"/>
            <a:chOff x="2005162" y="2683186"/>
            <a:chExt cx="2310417" cy="874262"/>
          </a:xfrm>
        </p:grpSpPr>
        <p:sp>
          <p:nvSpPr>
            <p:cNvPr id="44" name="직사각형 43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8391" y="2920262"/>
              <a:ext cx="116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Zeppelin Notebook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49" name="그룹 4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79" name="직사각형 78"/>
          <p:cNvSpPr/>
          <p:nvPr/>
        </p:nvSpPr>
        <p:spPr>
          <a:xfrm>
            <a:off x="6378207" y="212423"/>
            <a:ext cx="5297801" cy="122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136851" y="382067"/>
            <a:ext cx="18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하둡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에코시스템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30438" y="761372"/>
            <a:ext cx="3701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HDFS /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MapReduce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기타 서브 프로젝트들을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통틀어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에코시스템이라고 함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9554946" y="1637991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15127" y="919301"/>
            <a:ext cx="7377803" cy="5019397"/>
            <a:chOff x="4015127" y="796517"/>
            <a:chExt cx="7377803" cy="5019397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121701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867770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327104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7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979856"/>
              <a:ext cx="7377803" cy="1509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4737255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15127" y="919301"/>
            <a:ext cx="7377803" cy="1940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22538" y="926785"/>
            <a:ext cx="7377803" cy="1935706"/>
            <a:chOff x="-749891" y="5430496"/>
            <a:chExt cx="7377803" cy="1935706"/>
          </a:xfrm>
        </p:grpSpPr>
        <p:sp>
          <p:nvSpPr>
            <p:cNvPr id="22" name="TextBox 21"/>
            <p:cNvSpPr txBox="1"/>
            <p:nvPr/>
          </p:nvSpPr>
          <p:spPr>
            <a:xfrm>
              <a:off x="-601610" y="5567353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749891" y="5430496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393813" y="301952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78513" y="3940737"/>
            <a:ext cx="4101255" cy="144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51818" y="1550290"/>
            <a:ext cx="5307728" cy="253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59397" y="4309827"/>
            <a:ext cx="3739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 / Zookeeper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클러스터에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깔아라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15127" y="919301"/>
            <a:ext cx="7377803" cy="5019397"/>
            <a:chOff x="4015127" y="796517"/>
            <a:chExt cx="7377803" cy="5019397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121701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867770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327104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7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979856"/>
              <a:ext cx="7377803" cy="1509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4737255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22538" y="926785"/>
            <a:ext cx="7377803" cy="1935706"/>
            <a:chOff x="-749891" y="5430496"/>
            <a:chExt cx="7377803" cy="1935706"/>
          </a:xfrm>
        </p:grpSpPr>
        <p:sp>
          <p:nvSpPr>
            <p:cNvPr id="22" name="TextBox 21"/>
            <p:cNvSpPr txBox="1"/>
            <p:nvPr/>
          </p:nvSpPr>
          <p:spPr>
            <a:xfrm>
              <a:off x="-601610" y="5567353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749891" y="5430496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022538" y="3105759"/>
            <a:ext cx="7377803" cy="1509766"/>
            <a:chOff x="3870138" y="2953359"/>
            <a:chExt cx="7377803" cy="1509766"/>
          </a:xfrm>
        </p:grpSpPr>
        <p:sp>
          <p:nvSpPr>
            <p:cNvPr id="26" name="직사각형 25"/>
            <p:cNvSpPr/>
            <p:nvPr/>
          </p:nvSpPr>
          <p:spPr>
            <a:xfrm>
              <a:off x="3870138" y="2953359"/>
              <a:ext cx="7377803" cy="15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18419" y="3095204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34816" y="1048674"/>
            <a:ext cx="4101255" cy="144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14830" y="1417764"/>
            <a:ext cx="2141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클러스터에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깔아라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0819" y="3264145"/>
            <a:ext cx="1883992" cy="281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rot="5400000" flipH="1">
            <a:off x="3060335" y="2649439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15127" y="919301"/>
            <a:ext cx="7377803" cy="5019397"/>
            <a:chOff x="4015127" y="796517"/>
            <a:chExt cx="7377803" cy="5019397"/>
          </a:xfrm>
        </p:grpSpPr>
        <p:sp>
          <p:nvSpPr>
            <p:cNvPr id="11" name="TextBox 10"/>
            <p:cNvSpPr txBox="1"/>
            <p:nvPr/>
          </p:nvSpPr>
          <p:spPr>
            <a:xfrm>
              <a:off x="4163408" y="933374"/>
              <a:ext cx="612462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3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 이상의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DataNode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구성된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cluster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구성하는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HDFS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만들 것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YARN / MR(MAP/REDUCE) / Zookeeper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HDP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이용하는 경우 관리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DBMS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MariaDB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or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Mysql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Data Block Size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32MB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Block Replication(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복제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로 설정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NameNode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service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각각 다른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HOST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에서 구동할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121701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867770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327104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15127" y="796517"/>
              <a:ext cx="7377803" cy="1935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5127" y="2979856"/>
              <a:ext cx="7377803" cy="1509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15127" y="4737255"/>
              <a:ext cx="7377803" cy="1078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4022538" y="4867504"/>
            <a:ext cx="7377803" cy="1078659"/>
            <a:chOff x="4015127" y="4860039"/>
            <a:chExt cx="7377803" cy="1078659"/>
          </a:xfrm>
        </p:grpSpPr>
        <p:sp>
          <p:nvSpPr>
            <p:cNvPr id="26" name="직사각형 25"/>
            <p:cNvSpPr/>
            <p:nvPr/>
          </p:nvSpPr>
          <p:spPr>
            <a:xfrm>
              <a:off x="4015127" y="4860039"/>
              <a:ext cx="7377803" cy="1078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63408" y="4990554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63408" y="5449888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858307" y="2183188"/>
            <a:ext cx="4101255" cy="144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54579" y="2552278"/>
            <a:ext cx="3508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/ Zeppelin notebook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클러스터에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깔아라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5400000" flipH="1">
            <a:off x="3679560" y="391345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06274" y="4964345"/>
            <a:ext cx="4762789" cy="874262"/>
            <a:chOff x="2005162" y="2683186"/>
            <a:chExt cx="2310417" cy="874262"/>
          </a:xfrm>
        </p:grpSpPr>
        <p:sp>
          <p:nvSpPr>
            <p:cNvPr id="20" name="직사각형 19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858646" y="3965990"/>
            <a:ext cx="2310417" cy="874262"/>
            <a:chOff x="5800964" y="2683186"/>
            <a:chExt cx="2310417" cy="874262"/>
          </a:xfrm>
        </p:grpSpPr>
        <p:sp>
          <p:nvSpPr>
            <p:cNvPr id="24" name="직사각형 23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406274" y="3965990"/>
            <a:ext cx="2310417" cy="874262"/>
            <a:chOff x="5800964" y="2683186"/>
            <a:chExt cx="2310417" cy="874262"/>
          </a:xfrm>
        </p:grpSpPr>
        <p:sp>
          <p:nvSpPr>
            <p:cNvPr id="28" name="직사각형 27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2697" y="2920262"/>
              <a:ext cx="826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YARN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>
            <a:off x="1690767" y="3302643"/>
            <a:ext cx="3868142" cy="1203786"/>
            <a:chOff x="2005162" y="2683186"/>
            <a:chExt cx="2310417" cy="874262"/>
          </a:xfrm>
        </p:grpSpPr>
        <p:sp>
          <p:nvSpPr>
            <p:cNvPr id="32" name="직사각형 31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2908018" y="3034350"/>
              <a:ext cx="428295" cy="17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Zookeeper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06272" y="2968427"/>
            <a:ext cx="2310417" cy="874262"/>
            <a:chOff x="5800964" y="2683186"/>
            <a:chExt cx="2310417" cy="874262"/>
          </a:xfrm>
        </p:grpSpPr>
        <p:sp>
          <p:nvSpPr>
            <p:cNvPr id="36" name="직사각형 35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58646" y="2964305"/>
            <a:ext cx="2310417" cy="874262"/>
            <a:chOff x="5800964" y="2683186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02106" y="2920262"/>
              <a:ext cx="708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00860" y="1962620"/>
            <a:ext cx="4762789" cy="874262"/>
            <a:chOff x="2005162" y="2683186"/>
            <a:chExt cx="2310417" cy="874262"/>
          </a:xfrm>
        </p:grpSpPr>
        <p:sp>
          <p:nvSpPr>
            <p:cNvPr id="44" name="직사각형 43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8391" y="2920262"/>
              <a:ext cx="116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Zeppelin Notebook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4406274" y="3965990"/>
            <a:ext cx="2310417" cy="874262"/>
            <a:chOff x="5800964" y="2683186"/>
            <a:chExt cx="2310417" cy="874262"/>
          </a:xfrm>
        </p:grpSpPr>
        <p:sp>
          <p:nvSpPr>
            <p:cNvPr id="68" name="직사각형 67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42697" y="2920262"/>
              <a:ext cx="826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YARN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21229" y="2657923"/>
            <a:ext cx="2621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8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233" y="3531308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Option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14976" y="1348014"/>
            <a:ext cx="7377803" cy="4161972"/>
            <a:chOff x="4006738" y="1851650"/>
            <a:chExt cx="7377803" cy="4161972"/>
          </a:xfrm>
        </p:grpSpPr>
        <p:sp>
          <p:nvSpPr>
            <p:cNvPr id="11" name="TextBox 10"/>
            <p:cNvSpPr txBox="1"/>
            <p:nvPr/>
          </p:nvSpPr>
          <p:spPr>
            <a:xfrm>
              <a:off x="4155019" y="1988507"/>
              <a:ext cx="2154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OS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종류는 상관 없음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5019" y="2441499"/>
              <a:ext cx="3489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VM, </a:t>
              </a:r>
              <a:r>
                <a:rPr lang="en-US" altLang="ko-KR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Docker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Native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모두 상관 없음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06738" y="1851650"/>
              <a:ext cx="7377803" cy="4161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5019" y="2894491"/>
              <a:ext cx="6805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위 조건을 만족 시키기 위해 별도의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콤포넌트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서버 등을 추가 하여도 상관 없음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55019" y="3347483"/>
              <a:ext cx="5415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하둡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에코시스템 각 구성요소들을 별개로 설치 하여도 무방함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55019" y="3805988"/>
              <a:ext cx="5923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모든 설정은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‘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설정 값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＇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을 기준으로 평가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 즉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설정이 적용되어 설정대로 동작 하는지를 평가 하는 것이 아니라 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en-US" altLang="ko-KR" sz="1600" b="1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 ‘</a:t>
              </a:r>
              <a:r>
                <a:rPr lang="ko-KR" altLang="en-US" sz="1600" b="1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정확한 설정 파일에 정확한 설정 값</a:t>
              </a:r>
              <a:r>
                <a:rPr lang="en-US" altLang="ko-KR" sz="1600" b="1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’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이 들어가 </a:t>
              </a:r>
              <a:r>
                <a:rPr lang="ko-KR" altLang="en-US" sz="16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있는지만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확인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5019" y="4756936"/>
              <a:ext cx="4730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상기 조건만 만족 할 경우 부수적인 것들은 상관 없음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55019" y="5216002"/>
              <a:ext cx="66049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최종 산출물에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error, warning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등이 있더라도 상기 조건에 해당하지 않으면 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en-US" altLang="ko-KR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평가에 반영치 않음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06274" y="4964345"/>
            <a:ext cx="4762789" cy="874262"/>
            <a:chOff x="2005162" y="2683186"/>
            <a:chExt cx="2310417" cy="874262"/>
          </a:xfrm>
        </p:grpSpPr>
        <p:sp>
          <p:nvSpPr>
            <p:cNvPr id="20" name="직사각형 19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858646" y="3965990"/>
            <a:ext cx="2310417" cy="874262"/>
            <a:chOff x="5800964" y="2683186"/>
            <a:chExt cx="2310417" cy="874262"/>
          </a:xfrm>
        </p:grpSpPr>
        <p:sp>
          <p:nvSpPr>
            <p:cNvPr id="24" name="직사각형 23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406274" y="3965990"/>
            <a:ext cx="2310417" cy="874262"/>
            <a:chOff x="5800964" y="2683186"/>
            <a:chExt cx="2310417" cy="874262"/>
          </a:xfrm>
        </p:grpSpPr>
        <p:sp>
          <p:nvSpPr>
            <p:cNvPr id="28" name="직사각형 27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2697" y="2920262"/>
              <a:ext cx="826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YARN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>
            <a:off x="1690767" y="3302643"/>
            <a:ext cx="3868142" cy="1203786"/>
            <a:chOff x="2005162" y="2683186"/>
            <a:chExt cx="2310417" cy="874262"/>
          </a:xfrm>
        </p:grpSpPr>
        <p:sp>
          <p:nvSpPr>
            <p:cNvPr id="32" name="직사각형 31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2908018" y="3034350"/>
              <a:ext cx="428295" cy="17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Zookeeper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06272" y="2968427"/>
            <a:ext cx="2310417" cy="874262"/>
            <a:chOff x="5800964" y="2683186"/>
            <a:chExt cx="2310417" cy="874262"/>
          </a:xfrm>
        </p:grpSpPr>
        <p:sp>
          <p:nvSpPr>
            <p:cNvPr id="36" name="직사각형 35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58646" y="2964305"/>
            <a:ext cx="2310417" cy="874262"/>
            <a:chOff x="5800964" y="2683186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02106" y="2920262"/>
              <a:ext cx="708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00860" y="1962620"/>
            <a:ext cx="4762789" cy="874262"/>
            <a:chOff x="2005162" y="2683186"/>
            <a:chExt cx="2310417" cy="874262"/>
          </a:xfrm>
        </p:grpSpPr>
        <p:sp>
          <p:nvSpPr>
            <p:cNvPr id="44" name="직사각형 43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8391" y="2920262"/>
              <a:ext cx="116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Zeppelin Notebook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4406274" y="3965990"/>
            <a:ext cx="2310417" cy="874262"/>
            <a:chOff x="5800964" y="2683186"/>
            <a:chExt cx="2310417" cy="874262"/>
          </a:xfrm>
        </p:grpSpPr>
        <p:sp>
          <p:nvSpPr>
            <p:cNvPr id="68" name="직사각형 67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42697" y="2920262"/>
              <a:ext cx="826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YARN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8" name="직선 연결선 47"/>
          <p:cNvCxnSpPr/>
          <p:nvPr/>
        </p:nvCxnSpPr>
        <p:spPr>
          <a:xfrm flipH="1">
            <a:off x="7144096" y="3510029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897765" y="1355449"/>
            <a:ext cx="5297801" cy="1871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76299" y="1525094"/>
            <a:ext cx="283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시스템의 리소스를 관리한다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53720" y="2591071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Resource(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리소스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)?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컴퓨터에서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CPU, Disk, RAM..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같은 자원을 뜻함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55072" y="1860867"/>
            <a:ext cx="3919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MapReduce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단점을 극복하기 위해 만들어짐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각 어플리케이션에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필요한 리소스들을</a:t>
            </a:r>
            <a:endParaRPr lang="en-US" altLang="ko-KR" sz="1400" b="1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할당하고 모니터링하며 관리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함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6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06274" y="4964345"/>
            <a:ext cx="4762789" cy="874262"/>
            <a:chOff x="2005162" y="2683186"/>
            <a:chExt cx="2310417" cy="874262"/>
          </a:xfrm>
        </p:grpSpPr>
        <p:sp>
          <p:nvSpPr>
            <p:cNvPr id="20" name="직사각형 19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858646" y="3965990"/>
            <a:ext cx="2310417" cy="874262"/>
            <a:chOff x="5800964" y="2683186"/>
            <a:chExt cx="2310417" cy="874262"/>
          </a:xfrm>
        </p:grpSpPr>
        <p:sp>
          <p:nvSpPr>
            <p:cNvPr id="24" name="직사각형 23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406274" y="3965990"/>
            <a:ext cx="2310417" cy="874262"/>
            <a:chOff x="5800964" y="2683186"/>
            <a:chExt cx="2310417" cy="874262"/>
          </a:xfrm>
        </p:grpSpPr>
        <p:sp>
          <p:nvSpPr>
            <p:cNvPr id="28" name="직사각형 27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2697" y="2920262"/>
              <a:ext cx="826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YARN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>
            <a:off x="1690767" y="3302643"/>
            <a:ext cx="3868142" cy="1203786"/>
            <a:chOff x="2005162" y="2683186"/>
            <a:chExt cx="2310417" cy="874262"/>
          </a:xfrm>
        </p:grpSpPr>
        <p:sp>
          <p:nvSpPr>
            <p:cNvPr id="32" name="직사각형 31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2908018" y="3034350"/>
              <a:ext cx="428295" cy="17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Zookeeper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06272" y="2968427"/>
            <a:ext cx="2310417" cy="874262"/>
            <a:chOff x="5800964" y="2683186"/>
            <a:chExt cx="2310417" cy="874262"/>
          </a:xfrm>
        </p:grpSpPr>
        <p:sp>
          <p:nvSpPr>
            <p:cNvPr id="36" name="직사각형 35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58646" y="2964305"/>
            <a:ext cx="2310417" cy="874262"/>
            <a:chOff x="5800964" y="2683186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02106" y="2920262"/>
              <a:ext cx="708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00860" y="1962620"/>
            <a:ext cx="4762789" cy="874262"/>
            <a:chOff x="2005162" y="2683186"/>
            <a:chExt cx="2310417" cy="874262"/>
          </a:xfrm>
        </p:grpSpPr>
        <p:sp>
          <p:nvSpPr>
            <p:cNvPr id="44" name="직사각형 43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8391" y="2920262"/>
              <a:ext cx="116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Zeppelin Notebook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4406274" y="3965990"/>
            <a:ext cx="2310417" cy="874262"/>
            <a:chOff x="5800964" y="2683186"/>
            <a:chExt cx="2310417" cy="874262"/>
          </a:xfrm>
        </p:grpSpPr>
        <p:sp>
          <p:nvSpPr>
            <p:cNvPr id="68" name="직사각형 67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42697" y="2920262"/>
              <a:ext cx="826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YARN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8" name="직선 연결선 47"/>
          <p:cNvCxnSpPr/>
          <p:nvPr/>
        </p:nvCxnSpPr>
        <p:spPr>
          <a:xfrm flipH="1">
            <a:off x="7144096" y="3510029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897765" y="1355449"/>
            <a:ext cx="5297801" cy="1871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76299" y="1525094"/>
            <a:ext cx="283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시스템의 리소스를 관리한다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53720" y="2591071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Resource(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리소스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)?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컴퓨터에서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CPU, Disk, RAM..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같은 자원을 뜻함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55072" y="1860867"/>
            <a:ext cx="3919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MapReduce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단점을 극복하기 위해 만들어짐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각 어플리케이션에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필요한 리소스들을</a:t>
            </a:r>
            <a:endParaRPr lang="en-US" altLang="ko-KR" sz="1400" b="1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할당하고 모니터링하며 관리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함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630879" y="1870729"/>
            <a:ext cx="1883992" cy="2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28700" y="4422783"/>
            <a:ext cx="10945461" cy="1813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8701" y="1837037"/>
            <a:ext cx="10945461" cy="1507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4460" y="328485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82747" y="839981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맵리듀스</a:t>
            </a:r>
            <a:r>
              <a:rPr lang="ko-KR" altLang="en-US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작동 방</a:t>
            </a:r>
            <a:r>
              <a:rPr lang="ko-KR" altLang="en-US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식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43718" y="2108360"/>
            <a:ext cx="2310417" cy="874262"/>
            <a:chOff x="7471869" y="1976555"/>
            <a:chExt cx="2310417" cy="874262"/>
          </a:xfrm>
        </p:grpSpPr>
        <p:sp>
          <p:nvSpPr>
            <p:cNvPr id="10" name="직사각형 9"/>
            <p:cNvSpPr/>
            <p:nvPr/>
          </p:nvSpPr>
          <p:spPr>
            <a:xfrm>
              <a:off x="7471869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3822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0294" y="2213631"/>
              <a:ext cx="1553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2651" y="4657434"/>
            <a:ext cx="2310417" cy="874262"/>
            <a:chOff x="3907042" y="2989970"/>
            <a:chExt cx="2310417" cy="874262"/>
          </a:xfrm>
        </p:grpSpPr>
        <p:sp>
          <p:nvSpPr>
            <p:cNvPr id="13" name="직사각형 12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078237" y="2108360"/>
            <a:ext cx="2310417" cy="874262"/>
            <a:chOff x="3147248" y="1976555"/>
            <a:chExt cx="2310417" cy="874262"/>
          </a:xfrm>
        </p:grpSpPr>
        <p:sp>
          <p:nvSpPr>
            <p:cNvPr id="22" name="직사각형 2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2667" y="2213631"/>
              <a:ext cx="1519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7907" y="4673749"/>
            <a:ext cx="2310417" cy="874262"/>
            <a:chOff x="1324823" y="2989970"/>
            <a:chExt cx="2310417" cy="874262"/>
          </a:xfrm>
        </p:grpSpPr>
        <p:sp>
          <p:nvSpPr>
            <p:cNvPr id="25" name="직사각형 24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113256" y="4657434"/>
            <a:ext cx="2310417" cy="874262"/>
            <a:chOff x="3907042" y="2989970"/>
            <a:chExt cx="2310417" cy="874262"/>
          </a:xfrm>
        </p:grpSpPr>
        <p:sp>
          <p:nvSpPr>
            <p:cNvPr id="45" name="직사각형 44"/>
            <p:cNvSpPr/>
            <p:nvPr/>
          </p:nvSpPr>
          <p:spPr>
            <a:xfrm>
              <a:off x="3907042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48995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80110" y="3227046"/>
              <a:ext cx="1364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DataNode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508512" y="4673749"/>
            <a:ext cx="2310417" cy="874262"/>
            <a:chOff x="1324823" y="2989970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 flipH="1">
            <a:off x="2078237" y="3130378"/>
            <a:ext cx="1218792" cy="1441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303373" y="3132050"/>
            <a:ext cx="4374292" cy="1466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497860" y="3127540"/>
            <a:ext cx="4401065" cy="1444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98925" y="3138788"/>
            <a:ext cx="1357183" cy="1410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89999" y="3478866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HEART BEAT</a:t>
            </a:r>
            <a:endParaRPr lang="ko-KR" altLang="en-US" sz="1400" dirty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700" y="1498483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8136" y="407307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749691" y="5688571"/>
            <a:ext cx="1037444" cy="406912"/>
            <a:chOff x="1868925" y="5653147"/>
            <a:chExt cx="1037444" cy="406912"/>
          </a:xfrm>
        </p:grpSpPr>
        <p:sp>
          <p:nvSpPr>
            <p:cNvPr id="80" name="직사각형 79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880095" y="5672104"/>
            <a:ext cx="1197828" cy="426385"/>
            <a:chOff x="1880095" y="5672104"/>
            <a:chExt cx="1197828" cy="426385"/>
          </a:xfrm>
        </p:grpSpPr>
        <p:sp>
          <p:nvSpPr>
            <p:cNvPr id="84" name="직사각형 83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508512" y="5678593"/>
            <a:ext cx="1037444" cy="406912"/>
            <a:chOff x="1868925" y="5653147"/>
            <a:chExt cx="1037444" cy="406912"/>
          </a:xfrm>
        </p:grpSpPr>
        <p:sp>
          <p:nvSpPr>
            <p:cNvPr id="106" name="직사각형 105"/>
            <p:cNvSpPr/>
            <p:nvPr/>
          </p:nvSpPr>
          <p:spPr>
            <a:xfrm>
              <a:off x="1868925" y="5653147"/>
              <a:ext cx="1037444" cy="4069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8125" y="5702715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638916" y="5662126"/>
            <a:ext cx="1197828" cy="426385"/>
            <a:chOff x="1880095" y="5672104"/>
            <a:chExt cx="1197828" cy="426385"/>
          </a:xfrm>
        </p:grpSpPr>
        <p:sp>
          <p:nvSpPr>
            <p:cNvPr id="109" name="직사각형 108"/>
            <p:cNvSpPr/>
            <p:nvPr/>
          </p:nvSpPr>
          <p:spPr>
            <a:xfrm>
              <a:off x="1908125" y="5672104"/>
              <a:ext cx="1141769" cy="42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80095" y="5741145"/>
              <a:ext cx="1197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Reduce Task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2078237" y="2095216"/>
            <a:ext cx="2310417" cy="874262"/>
            <a:chOff x="3147248" y="1976555"/>
            <a:chExt cx="2310417" cy="874262"/>
          </a:xfrm>
        </p:grpSpPr>
        <p:sp>
          <p:nvSpPr>
            <p:cNvPr id="53" name="직사각형 52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42667" y="2213631"/>
              <a:ext cx="1519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29372" y="4673749"/>
            <a:ext cx="2310417" cy="874262"/>
            <a:chOff x="1324823" y="2989970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20298" y="4676094"/>
            <a:ext cx="2310417" cy="874262"/>
            <a:chOff x="1324823" y="2989970"/>
            <a:chExt cx="2310417" cy="874262"/>
          </a:xfrm>
        </p:grpSpPr>
        <p:sp>
          <p:nvSpPr>
            <p:cNvPr id="67" name="직사각형 66"/>
            <p:cNvSpPr/>
            <p:nvPr/>
          </p:nvSpPr>
          <p:spPr>
            <a:xfrm>
              <a:off x="1324823" y="298997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66776" y="3114063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752" y="3227046"/>
              <a:ext cx="164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Task Tracker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6084689" y="363178"/>
            <a:ext cx="5297801" cy="2078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977" y="507313"/>
            <a:ext cx="4503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하나의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Job Tracker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모든 자원을 관리하는 문제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752030" y="1228618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어플리케이션이 많아질 경우 병목현상 발생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5169" y="863294"/>
            <a:ext cx="4649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Job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Tracker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장애가 생기면 모든 어플리케이션에 장애 발생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64615" y="1558862"/>
            <a:ext cx="3310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병목현상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전체 시스템의 용량이나 성능이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하나의 구성 요소로 인해 제한이 생기는 현상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flipH="1">
            <a:off x="2085378" y="3126579"/>
            <a:ext cx="1218792" cy="1441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310514" y="3128251"/>
            <a:ext cx="4374292" cy="1466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6366539" y="2817819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92422" y="839981"/>
            <a:ext cx="180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6680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6680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559721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556208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291477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7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92422" y="839981"/>
            <a:ext cx="180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6680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6680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559721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556208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291477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932684" y="3383823"/>
            <a:ext cx="2310417" cy="874262"/>
            <a:chOff x="3147248" y="1976555"/>
            <a:chExt cx="2310417" cy="874262"/>
          </a:xfrm>
        </p:grpSpPr>
        <p:sp>
          <p:nvSpPr>
            <p:cNvPr id="29" name="직사각형 28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7068" y="2065763"/>
            <a:ext cx="72254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Resource Manager?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4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92422" y="839981"/>
            <a:ext cx="180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6680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6680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559721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556208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291477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932684" y="3383823"/>
            <a:ext cx="2310417" cy="874262"/>
            <a:chOff x="3147248" y="1976555"/>
            <a:chExt cx="2310417" cy="874262"/>
          </a:xfrm>
        </p:grpSpPr>
        <p:sp>
          <p:nvSpPr>
            <p:cNvPr id="29" name="직사각형 28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803274" y="783238"/>
            <a:ext cx="5161358" cy="143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392876" y="952466"/>
            <a:ext cx="4040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Manager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컨트롤하는 역할을 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0503" y="1354809"/>
            <a:ext cx="3946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Master 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존재하며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Slave 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들에 있는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리소스들을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트래킹하고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Node Manager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에게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Job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할당하고 관리함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4520980" y="244824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92422" y="839981"/>
            <a:ext cx="180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6680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6680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559721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556208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291477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6999587" y="2220317"/>
            <a:ext cx="2310417" cy="1628198"/>
            <a:chOff x="5779167" y="1864646"/>
            <a:chExt cx="2310417" cy="1628198"/>
          </a:xfrm>
        </p:grpSpPr>
        <p:sp>
          <p:nvSpPr>
            <p:cNvPr id="29" name="직사각형 28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999584" y="4061303"/>
            <a:ext cx="2310417" cy="1628198"/>
            <a:chOff x="5779167" y="1864646"/>
            <a:chExt cx="2310417" cy="1628198"/>
          </a:xfrm>
        </p:grpSpPr>
        <p:sp>
          <p:nvSpPr>
            <p:cNvPr id="37" name="직사각형 3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46352" y="3380592"/>
            <a:ext cx="5883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Manager?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41537" y="3088164"/>
            <a:ext cx="2026509" cy="642126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138891" y="4929151"/>
            <a:ext cx="2026509" cy="642126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92422" y="839981"/>
            <a:ext cx="180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6680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6680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559721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556208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291477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6999587" y="2220317"/>
            <a:ext cx="2310417" cy="1628198"/>
            <a:chOff x="5779167" y="1864646"/>
            <a:chExt cx="2310417" cy="1628198"/>
          </a:xfrm>
        </p:grpSpPr>
        <p:sp>
          <p:nvSpPr>
            <p:cNvPr id="29" name="직사각형 28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999584" y="4061303"/>
            <a:ext cx="2310417" cy="1628198"/>
            <a:chOff x="5779167" y="1864646"/>
            <a:chExt cx="2310417" cy="1628198"/>
          </a:xfrm>
        </p:grpSpPr>
        <p:sp>
          <p:nvSpPr>
            <p:cNvPr id="37" name="직사각형 3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918252" y="856023"/>
            <a:ext cx="5161358" cy="1162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229180" y="967405"/>
            <a:ext cx="4539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Resource Manager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Job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할당받고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수행함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23024" y="1388164"/>
            <a:ext cx="3151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Slave 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존재하며 실제로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할당받은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Job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처리하고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결과를 전달함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5400000" flipH="1">
            <a:off x="5597215" y="2284531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141537" y="3088164"/>
            <a:ext cx="2026509" cy="642126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138891" y="4929151"/>
            <a:ext cx="2026509" cy="642126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2802" y="839981"/>
            <a:ext cx="280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Running Process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0613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60613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723654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720141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455410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17505" y="3347454"/>
            <a:ext cx="2310417" cy="874262"/>
            <a:chOff x="2005162" y="2683186"/>
            <a:chExt cx="2310417" cy="874262"/>
          </a:xfrm>
        </p:grpSpPr>
        <p:sp>
          <p:nvSpPr>
            <p:cNvPr id="29" name="직사각형 2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0607" y="2920262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3544849" y="3784584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209169" y="3903328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211485" y="3660492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030815" y="3650222"/>
            <a:ext cx="0" cy="2503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5914" y="298012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58" idx="0"/>
          </p:cNvCxnSpPr>
          <p:nvPr/>
        </p:nvCxnSpPr>
        <p:spPr>
          <a:xfrm>
            <a:off x="10190519" y="2972670"/>
            <a:ext cx="6778" cy="617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5914" y="2980908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434798" y="1977081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426560" y="197708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07939" y="1968843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205051" y="2854925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2802" y="839981"/>
            <a:ext cx="280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Running Process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0613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60613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723654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720141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455410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17505" y="3347454"/>
            <a:ext cx="2310417" cy="874262"/>
            <a:chOff x="2005162" y="2683186"/>
            <a:chExt cx="2310417" cy="874262"/>
          </a:xfrm>
        </p:grpSpPr>
        <p:sp>
          <p:nvSpPr>
            <p:cNvPr id="29" name="직사각형 2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0607" y="2920262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3544849" y="3784584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209169" y="3903328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211485" y="3660492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030815" y="3650222"/>
            <a:ext cx="0" cy="2503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5914" y="298012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58" idx="0"/>
          </p:cNvCxnSpPr>
          <p:nvPr/>
        </p:nvCxnSpPr>
        <p:spPr>
          <a:xfrm>
            <a:off x="10190519" y="2972670"/>
            <a:ext cx="6778" cy="617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5914" y="2980908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434798" y="1977081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426560" y="197708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07939" y="1968843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205051" y="2854925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9625576" y="3261974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064808" y="3357089"/>
            <a:ext cx="2310417" cy="874262"/>
            <a:chOff x="2005162" y="2683186"/>
            <a:chExt cx="2310417" cy="874262"/>
          </a:xfrm>
        </p:grpSpPr>
        <p:sp>
          <p:nvSpPr>
            <p:cNvPr id="51" name="직사각형 50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30607" y="2920262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554106" y="3351397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3544848" y="3788527"/>
            <a:ext cx="821646" cy="0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18463" y="1538415"/>
            <a:ext cx="3439100" cy="86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4006847" y="2611917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54888" y="1663607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어플리케이션을 실행 후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Resource Manager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알려줌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5817" y="2917322"/>
            <a:ext cx="9300367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A, Condition B</a:t>
            </a:r>
            <a:r>
              <a:rPr lang="ko-KR" altLang="en-US" sz="4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알아보자</a:t>
            </a:r>
            <a:r>
              <a:rPr lang="en-US" altLang="ko-KR" sz="4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6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2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2802" y="839981"/>
            <a:ext cx="280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Running Process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0613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60613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723654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720141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455410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17505" y="3347454"/>
            <a:ext cx="2310417" cy="874262"/>
            <a:chOff x="2005162" y="2683186"/>
            <a:chExt cx="2310417" cy="874262"/>
          </a:xfrm>
        </p:grpSpPr>
        <p:sp>
          <p:nvSpPr>
            <p:cNvPr id="29" name="직사각형 2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0607" y="2920262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3544849" y="3784584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209169" y="3903328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211485" y="3660492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030815" y="3650222"/>
            <a:ext cx="0" cy="2503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5914" y="298012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58" idx="0"/>
          </p:cNvCxnSpPr>
          <p:nvPr/>
        </p:nvCxnSpPr>
        <p:spPr>
          <a:xfrm>
            <a:off x="10190519" y="2972670"/>
            <a:ext cx="6778" cy="617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5914" y="2980908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434798" y="1977081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426560" y="197708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07939" y="1968843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205051" y="2854925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9625576" y="3261974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554106" y="3351397"/>
            <a:ext cx="2310417" cy="874262"/>
            <a:chOff x="3147248" y="1976555"/>
            <a:chExt cx="2310417" cy="874262"/>
          </a:xfrm>
        </p:grpSpPr>
        <p:sp>
          <p:nvSpPr>
            <p:cNvPr id="51" name="직사각형 50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634817" y="2201688"/>
            <a:ext cx="2310417" cy="1628198"/>
            <a:chOff x="5779167" y="1864646"/>
            <a:chExt cx="2310417" cy="1628198"/>
          </a:xfrm>
        </p:grpSpPr>
        <p:sp>
          <p:nvSpPr>
            <p:cNvPr id="62" name="직사각형 61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0" name="직선 연결선 69"/>
          <p:cNvCxnSpPr/>
          <p:nvPr/>
        </p:nvCxnSpPr>
        <p:spPr>
          <a:xfrm flipH="1">
            <a:off x="7232244" y="3078481"/>
            <a:ext cx="1073276" cy="525954"/>
          </a:xfrm>
          <a:prstGeom prst="line">
            <a:avLst/>
          </a:prstGeom>
          <a:ln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122141" y="1538415"/>
            <a:ext cx="4222167" cy="86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240210" y="1663607"/>
            <a:ext cx="3986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Resource Manager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중에 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하나를 골라서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 Master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5400000" flipH="1">
            <a:off x="6788977" y="2564154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9648675" y="3073368"/>
            <a:ext cx="1161737" cy="62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2802" y="839981"/>
            <a:ext cx="280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Running Process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0613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60613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723654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720141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455410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17505" y="3347454"/>
            <a:ext cx="2310417" cy="874262"/>
            <a:chOff x="2005162" y="2683186"/>
            <a:chExt cx="2310417" cy="874262"/>
          </a:xfrm>
        </p:grpSpPr>
        <p:sp>
          <p:nvSpPr>
            <p:cNvPr id="29" name="직사각형 2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0607" y="2920262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3544849" y="3784584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209169" y="3903328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211485" y="3660492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030815" y="3650222"/>
            <a:ext cx="0" cy="2503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5914" y="298012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58" idx="0"/>
          </p:cNvCxnSpPr>
          <p:nvPr/>
        </p:nvCxnSpPr>
        <p:spPr>
          <a:xfrm>
            <a:off x="10190519" y="2972670"/>
            <a:ext cx="6778" cy="617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5914" y="2980908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434798" y="1977081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426560" y="197708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07939" y="1968843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205051" y="2854925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9625576" y="3261974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554106" y="3351397"/>
            <a:ext cx="2310417" cy="874262"/>
            <a:chOff x="3147248" y="1976555"/>
            <a:chExt cx="2310417" cy="874262"/>
          </a:xfrm>
        </p:grpSpPr>
        <p:sp>
          <p:nvSpPr>
            <p:cNvPr id="51" name="직사각형 50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634817" y="2201688"/>
            <a:ext cx="2310417" cy="1628198"/>
            <a:chOff x="5779167" y="1864646"/>
            <a:chExt cx="2310417" cy="1628198"/>
          </a:xfrm>
        </p:grpSpPr>
        <p:sp>
          <p:nvSpPr>
            <p:cNvPr id="62" name="직사각형 61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1742950" y="1009757"/>
            <a:ext cx="4554235" cy="86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771631" y="1134949"/>
            <a:ext cx="449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 Master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Resource Manager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수행할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요청함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648675" y="3073368"/>
            <a:ext cx="1161737" cy="62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5815647" y="2984132"/>
            <a:ext cx="4381379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0190252" y="2976681"/>
            <a:ext cx="6778" cy="61746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15647" y="2984919"/>
            <a:ext cx="0" cy="250392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5400000" flipH="1">
            <a:off x="5900237" y="209723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2802" y="839981"/>
            <a:ext cx="280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Running Process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0613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60613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723654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720141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455410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17505" y="3347454"/>
            <a:ext cx="2310417" cy="874262"/>
            <a:chOff x="2005162" y="2683186"/>
            <a:chExt cx="2310417" cy="874262"/>
          </a:xfrm>
        </p:grpSpPr>
        <p:sp>
          <p:nvSpPr>
            <p:cNvPr id="29" name="직사각형 2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0607" y="2920262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3544849" y="3784584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209169" y="3903328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211485" y="3660492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030815" y="3650222"/>
            <a:ext cx="0" cy="2503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5914" y="298012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58" idx="0"/>
          </p:cNvCxnSpPr>
          <p:nvPr/>
        </p:nvCxnSpPr>
        <p:spPr>
          <a:xfrm>
            <a:off x="10190519" y="2972670"/>
            <a:ext cx="6778" cy="617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5914" y="2980908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434798" y="1977081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426560" y="197708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07939" y="1968843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205051" y="2854925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9625576" y="3261974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554106" y="3351397"/>
            <a:ext cx="2310417" cy="874262"/>
            <a:chOff x="3147248" y="1976555"/>
            <a:chExt cx="2310417" cy="874262"/>
          </a:xfrm>
        </p:grpSpPr>
        <p:sp>
          <p:nvSpPr>
            <p:cNvPr id="51" name="직사각형 50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634817" y="2201688"/>
            <a:ext cx="2310417" cy="1628198"/>
            <a:chOff x="5779167" y="1864646"/>
            <a:chExt cx="2310417" cy="1628198"/>
          </a:xfrm>
        </p:grpSpPr>
        <p:sp>
          <p:nvSpPr>
            <p:cNvPr id="62" name="직사각형 61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711730" y="299264"/>
            <a:ext cx="4879477" cy="1104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11730" y="424457"/>
            <a:ext cx="487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Resource Manager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넉넉한 자원을 소유한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Manager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실행할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Container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56612" y="3056981"/>
            <a:ext cx="854645" cy="62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5434798" y="1977081"/>
            <a:ext cx="0" cy="1254219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426560" y="1977081"/>
            <a:ext cx="4381379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9807939" y="1968843"/>
            <a:ext cx="0" cy="250392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5400000" flipH="1">
            <a:off x="4490919" y="1594059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9211485" y="2885951"/>
            <a:ext cx="0" cy="250392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60904" y="980536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Job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할당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2802" y="839981"/>
            <a:ext cx="280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Running Process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0613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60613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723654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720141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455410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17505" y="3347454"/>
            <a:ext cx="2310417" cy="874262"/>
            <a:chOff x="2005162" y="2683186"/>
            <a:chExt cx="2310417" cy="874262"/>
          </a:xfrm>
        </p:grpSpPr>
        <p:sp>
          <p:nvSpPr>
            <p:cNvPr id="29" name="직사각형 2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0607" y="2920262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3544849" y="3784584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209169" y="3903328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211485" y="3660492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030815" y="3650222"/>
            <a:ext cx="0" cy="2503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5914" y="298012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58" idx="0"/>
          </p:cNvCxnSpPr>
          <p:nvPr/>
        </p:nvCxnSpPr>
        <p:spPr>
          <a:xfrm>
            <a:off x="10190519" y="2972670"/>
            <a:ext cx="6778" cy="617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5914" y="2980908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434798" y="1977081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426560" y="197708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07939" y="1968843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205051" y="2854925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9625576" y="3261974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8634817" y="2201688"/>
            <a:ext cx="2310417" cy="1628198"/>
            <a:chOff x="5779167" y="1864646"/>
            <a:chExt cx="2310417" cy="1628198"/>
          </a:xfrm>
        </p:grpSpPr>
        <p:sp>
          <p:nvSpPr>
            <p:cNvPr id="62" name="직사각형 61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424785" y="4988844"/>
            <a:ext cx="4879477" cy="1030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769535" y="5114037"/>
            <a:ext cx="4189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실행하는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Container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상태를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 Master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알려줌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56612" y="3056981"/>
            <a:ext cx="854645" cy="62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9205051" y="3910884"/>
            <a:ext cx="821646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207367" y="3668048"/>
            <a:ext cx="0" cy="250392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0026697" y="3657778"/>
            <a:ext cx="0" cy="250392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8814425" y="407786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409911" y="566654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Job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수행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798" y="328485"/>
            <a:ext cx="132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YARN?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2802" y="839981"/>
            <a:ext cx="280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YARN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Running Process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06136" y="2166022"/>
            <a:ext cx="2310417" cy="1628198"/>
            <a:chOff x="5779167" y="1864646"/>
            <a:chExt cx="2310417" cy="1628198"/>
          </a:xfrm>
        </p:grpSpPr>
        <p:sp>
          <p:nvSpPr>
            <p:cNvPr id="53" name="직사각형 52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606133" y="4007008"/>
            <a:ext cx="2310417" cy="1628198"/>
            <a:chOff x="5779167" y="1864646"/>
            <a:chExt cx="2310417" cy="1628198"/>
          </a:xfrm>
        </p:grpSpPr>
        <p:sp>
          <p:nvSpPr>
            <p:cNvPr id="87" name="직사각형 86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H="1">
            <a:off x="7236545" y="3090601"/>
            <a:ext cx="1073276" cy="52595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14400000" flipH="1">
            <a:off x="7201413" y="4133278"/>
            <a:ext cx="1073276" cy="52595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4554107" y="3347454"/>
            <a:ext cx="2310417" cy="874262"/>
            <a:chOff x="3147248" y="1976555"/>
            <a:chExt cx="2310417" cy="874262"/>
          </a:xfrm>
        </p:grpSpPr>
        <p:sp>
          <p:nvSpPr>
            <p:cNvPr id="108" name="직사각형 10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87405" y="2182853"/>
              <a:ext cx="830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Resource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17505" y="3347454"/>
            <a:ext cx="2310417" cy="874262"/>
            <a:chOff x="2005162" y="2683186"/>
            <a:chExt cx="2310417" cy="874262"/>
          </a:xfrm>
        </p:grpSpPr>
        <p:sp>
          <p:nvSpPr>
            <p:cNvPr id="29" name="직사각형 2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0607" y="2920262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3544849" y="3784584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209169" y="3903328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211485" y="3660492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030815" y="3650222"/>
            <a:ext cx="0" cy="2503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5914" y="298012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58" idx="0"/>
          </p:cNvCxnSpPr>
          <p:nvPr/>
        </p:nvCxnSpPr>
        <p:spPr>
          <a:xfrm>
            <a:off x="10190519" y="2972670"/>
            <a:ext cx="6778" cy="617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5914" y="2980908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434798" y="1977081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426560" y="1977081"/>
            <a:ext cx="438137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07939" y="1968843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205051" y="2854925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9625576" y="3261974"/>
            <a:ext cx="0" cy="2503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823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8634817" y="2201688"/>
            <a:ext cx="2310417" cy="1628198"/>
            <a:chOff x="5779167" y="1864646"/>
            <a:chExt cx="2310417" cy="1628198"/>
          </a:xfrm>
        </p:grpSpPr>
        <p:sp>
          <p:nvSpPr>
            <p:cNvPr id="62" name="직사각형 61"/>
            <p:cNvSpPr/>
            <p:nvPr/>
          </p:nvSpPr>
          <p:spPr>
            <a:xfrm>
              <a:off x="5779167" y="1864646"/>
              <a:ext cx="2310417" cy="162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21120" y="1988739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27371" y="2070944"/>
              <a:ext cx="814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Manager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21120" y="2738909"/>
              <a:ext cx="836092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03213" y="2913448"/>
              <a:ext cx="871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93026" y="2733040"/>
              <a:ext cx="1154603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7631" y="2815246"/>
              <a:ext cx="9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424785" y="4988845"/>
            <a:ext cx="4879477" cy="823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62098" y="5114037"/>
            <a:ext cx="3804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⑦ 모든 작업 완료 시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 Master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Container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종료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8814425" y="407786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34816" y="2951432"/>
            <a:ext cx="2310418" cy="892783"/>
          </a:xfrm>
          <a:prstGeom prst="rect">
            <a:avLst/>
          </a:prstGeom>
          <a:solidFill>
            <a:schemeClr val="bg2">
              <a:lumMod val="50000"/>
              <a:alpha val="89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19775016">
            <a:off x="9252556" y="3170936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end!</a:t>
            </a:r>
            <a:endParaRPr lang="ko-KR" altLang="en-US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2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4409096" y="2963911"/>
            <a:ext cx="2310417" cy="874262"/>
            <a:chOff x="5800964" y="2683186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198414" y="1560319"/>
            <a:ext cx="2739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0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4409096" y="2963911"/>
            <a:ext cx="2310417" cy="874262"/>
            <a:chOff x="5800964" y="2683186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58208" y="264523"/>
            <a:ext cx="5571819" cy="2190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rot="5400000" flipH="1">
            <a:off x="3485841" y="2644027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04699" y="409524"/>
            <a:ext cx="3478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범용적 목적 분산 고성능 처리 플랫폼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1557" y="1137081"/>
            <a:ext cx="558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하둡은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MapReduce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디스크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(HDFS)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거쳐서 수행해서 속도가 느림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But, Spark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메모리에서 수행하여 속도 문제를 해결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4988" y="1741358"/>
            <a:ext cx="487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데이터가 메모리에 저장되어 있을 경우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하둡보다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100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빠름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디스크에 저장되어 있을 경우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하둡보다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10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 빠름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7317" y="776047"/>
            <a:ext cx="495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분산된 여러 대의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노드에서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빠르게 연산을 할 수 있게 해주는 플랫폼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2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4409096" y="2963911"/>
            <a:ext cx="2310417" cy="874262"/>
            <a:chOff x="5800964" y="2683186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58208" y="264523"/>
            <a:ext cx="5571819" cy="2190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rot="5400000" flipH="1">
            <a:off x="3485841" y="2644027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04699" y="409524"/>
            <a:ext cx="3478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범용적 목적 분산 고성능 처리 플랫폼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1557" y="1137081"/>
            <a:ext cx="558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하둡은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MapReduce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디스크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(HDFS)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거쳐서 수행해서 속도가 느림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But, Spark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메모리에서 수행하여 속도 문제를 해결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4988" y="1741358"/>
            <a:ext cx="487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데이터가 메모리에 저장되어 있을 경우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하둡보다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100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빠름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디스크에 저장되어 있을 경우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하둡보다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10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 빠름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7317" y="776047"/>
            <a:ext cx="495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분산된 여러 대의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노드에서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빠르게 연산을 할 수 있게 해주는 플랫폼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9514" y="1136190"/>
            <a:ext cx="5428735" cy="524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874269" y="115949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RDD!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932744" y="1394688"/>
            <a:ext cx="821646" cy="0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4409096" y="2963911"/>
            <a:ext cx="2310417" cy="874262"/>
            <a:chOff x="5800964" y="2683186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23206" y="292026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556967" y="588486"/>
            <a:ext cx="5161358" cy="1789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421480" y="733487"/>
            <a:ext cx="343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범용적 목적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이므로 여러 기능 제공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71628" y="1107496"/>
            <a:ext cx="373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하둡처럼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MapReduce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모듈만 돌리지 않고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여러 기능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라이브러리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제공함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94777" y="1704920"/>
            <a:ext cx="5111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MapReduce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SQL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기반의 데이터 쿼리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(Hive),</a:t>
            </a: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Streaming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핸들링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(Strom),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머신러닝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라이브러리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(Mahout)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7186946" y="2646219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144678" y="2537663"/>
            <a:ext cx="5518201" cy="1254219"/>
            <a:chOff x="3144678" y="2537663"/>
            <a:chExt cx="5518201" cy="1254219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3144678" y="2537663"/>
              <a:ext cx="0" cy="1254219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3144678" y="2537663"/>
              <a:ext cx="5518201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8662879" y="2537663"/>
              <a:ext cx="0" cy="52778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2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19835" y="2917322"/>
            <a:ext cx="3152338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6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59242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1563040" y="3204341"/>
            <a:ext cx="2310417" cy="1471681"/>
            <a:chOff x="1017505" y="3347453"/>
            <a:chExt cx="2310417" cy="1471681"/>
          </a:xfrm>
        </p:grpSpPr>
        <p:grpSp>
          <p:nvGrpSpPr>
            <p:cNvPr id="78" name="그룹 77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38633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346556" y="3409506"/>
            <a:ext cx="6024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Driver Program?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885342" y="3837423"/>
            <a:ext cx="1660809" cy="636154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59242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032243" y="1063000"/>
            <a:ext cx="3083867" cy="118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841390" y="1208000"/>
            <a:ext cx="1556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메인 프로세스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65846" y="1582009"/>
            <a:ext cx="2707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Main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함수가 실행되는 곳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그 안에서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SparkContext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생성함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H="1">
            <a:off x="4211646" y="2518386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1563040" y="3204341"/>
            <a:ext cx="2310417" cy="1471681"/>
            <a:chOff x="1017505" y="3347453"/>
            <a:chExt cx="2310417" cy="1471681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38633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1885342" y="3837423"/>
            <a:ext cx="1660809" cy="636154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59242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4316175" y="3407868"/>
            <a:ext cx="5494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SparkContext</a:t>
            </a:r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563040" y="3204341"/>
            <a:ext cx="2310417" cy="1471681"/>
            <a:chOff x="1017505" y="3347453"/>
            <a:chExt cx="2310417" cy="1471681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38633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1714416" y="3336080"/>
            <a:ext cx="2026521" cy="1240496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886489" y="3839095"/>
            <a:ext cx="1655807" cy="626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980313" y="3982856"/>
            <a:ext cx="14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SparkContext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6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59242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563040" y="3204341"/>
            <a:ext cx="2310417" cy="1471681"/>
            <a:chOff x="1017505" y="3347453"/>
            <a:chExt cx="2310417" cy="1471681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38633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1714416" y="3336080"/>
            <a:ext cx="2026521" cy="1240496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886489" y="3839095"/>
            <a:ext cx="1655807" cy="626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980313" y="3982856"/>
            <a:ext cx="14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SparkContext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814078" y="1731994"/>
            <a:ext cx="4248859" cy="62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906829" y="1876994"/>
            <a:ext cx="4063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Job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Executor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실행하기 위한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EndPoint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H="1">
            <a:off x="4178001" y="2574466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4958892" y="3460880"/>
            <a:ext cx="2310417" cy="874262"/>
            <a:chOff x="3147248" y="1976555"/>
            <a:chExt cx="2310417" cy="874262"/>
          </a:xfrm>
        </p:grpSpPr>
        <p:sp>
          <p:nvSpPr>
            <p:cNvPr id="78" name="직사각형 7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538924" y="2089616"/>
            <a:ext cx="5348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Master?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4958892" y="3460880"/>
            <a:ext cx="2310417" cy="874262"/>
            <a:chOff x="3147248" y="1976555"/>
            <a:chExt cx="2310417" cy="874262"/>
          </a:xfrm>
        </p:grpSpPr>
        <p:sp>
          <p:nvSpPr>
            <p:cNvPr id="78" name="직사각형 7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1734233" y="1124899"/>
            <a:ext cx="3683435" cy="118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581404" y="1269899"/>
            <a:ext cx="2199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일 분배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74632" y="1643908"/>
            <a:ext cx="341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요청받은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Resource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만큼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Task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분산시키고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Task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프로세스의 개수와 구성을 결정함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rot="5400000" flipH="1">
            <a:off x="4813105" y="2529574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8329551" y="2073120"/>
            <a:ext cx="2310417" cy="1628198"/>
            <a:chOff x="8634817" y="2201688"/>
            <a:chExt cx="2310417" cy="1628198"/>
          </a:xfrm>
        </p:grpSpPr>
        <p:grpSp>
          <p:nvGrpSpPr>
            <p:cNvPr id="78" name="그룹 77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8329547" y="3940182"/>
            <a:ext cx="2310417" cy="1628198"/>
            <a:chOff x="8634817" y="2201688"/>
            <a:chExt cx="2310417" cy="162819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539318" y="3033523"/>
            <a:ext cx="54857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Worker?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464302" y="2946484"/>
            <a:ext cx="2039716" cy="626975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8479107" y="4821183"/>
            <a:ext cx="2039716" cy="626975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8329551" y="2073120"/>
            <a:ext cx="2310417" cy="1628198"/>
            <a:chOff x="8634817" y="2201688"/>
            <a:chExt cx="2310417" cy="1628198"/>
          </a:xfrm>
        </p:grpSpPr>
        <p:grpSp>
          <p:nvGrpSpPr>
            <p:cNvPr id="78" name="그룹 77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8329547" y="3940182"/>
            <a:ext cx="2310417" cy="1628198"/>
            <a:chOff x="8634817" y="2201688"/>
            <a:chExt cx="2310417" cy="162819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39" name="직사각형 138"/>
          <p:cNvSpPr/>
          <p:nvPr/>
        </p:nvSpPr>
        <p:spPr>
          <a:xfrm>
            <a:off x="8464302" y="2946484"/>
            <a:ext cx="2039716" cy="626975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8479107" y="4821183"/>
            <a:ext cx="2039716" cy="626975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3164419" y="751319"/>
            <a:ext cx="3683435" cy="118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601092" y="896319"/>
            <a:ext cx="302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실제 연산작업을 수행하는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756582" y="127032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자원들을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할당받고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실제 연산작업을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수행함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 rot="5400000" flipH="1">
            <a:off x="7263247" y="162443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8329551" y="2073120"/>
            <a:ext cx="2310417" cy="1628198"/>
            <a:chOff x="8634817" y="2201688"/>
            <a:chExt cx="2310417" cy="1628198"/>
          </a:xfrm>
        </p:grpSpPr>
        <p:grpSp>
          <p:nvGrpSpPr>
            <p:cNvPr id="78" name="그룹 77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8329547" y="3940182"/>
            <a:ext cx="2310417" cy="1628198"/>
            <a:chOff x="8634817" y="2201688"/>
            <a:chExt cx="2310417" cy="162819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3371310" y="3033523"/>
            <a:ext cx="3821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Executor?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452286" y="2195629"/>
            <a:ext cx="2039716" cy="626975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8462083" y="4053737"/>
            <a:ext cx="2039716" cy="626975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8329551" y="2073120"/>
            <a:ext cx="2310417" cy="1628198"/>
            <a:chOff x="8634817" y="2201688"/>
            <a:chExt cx="2310417" cy="1628198"/>
          </a:xfrm>
        </p:grpSpPr>
        <p:grpSp>
          <p:nvGrpSpPr>
            <p:cNvPr id="78" name="그룹 77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8329547" y="3940182"/>
            <a:ext cx="2310417" cy="1628198"/>
            <a:chOff x="8634817" y="2201688"/>
            <a:chExt cx="2310417" cy="162819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39" name="직사각형 138"/>
          <p:cNvSpPr/>
          <p:nvPr/>
        </p:nvSpPr>
        <p:spPr>
          <a:xfrm>
            <a:off x="8452286" y="2195629"/>
            <a:ext cx="2039716" cy="626975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8462083" y="4053737"/>
            <a:ext cx="2039716" cy="626975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3249013" y="4656171"/>
            <a:ext cx="3786101" cy="118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502943" y="4801171"/>
            <a:ext cx="338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실제 연산작업을 수행하는 프로세스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891449" y="5175180"/>
            <a:ext cx="2608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Task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들의 연산을 실제로 수행하는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프로세스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 flipH="1">
            <a:off x="7333446" y="3866519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35830" y="32848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86167" y="3067733"/>
            <a:ext cx="86196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대용량 데이터를 </a:t>
            </a:r>
            <a:r>
              <a:rPr lang="ko-KR" altLang="en-US" sz="4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</a:t>
            </a:r>
            <a:endParaRPr lang="en-US" altLang="ko-KR" sz="4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 기반 </a:t>
            </a:r>
            <a:r>
              <a:rPr lang="ko-KR" altLang="en-US" sz="4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프레임워크</a:t>
            </a:r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37057" y="839981"/>
            <a:ext cx="2117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하둡이란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8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851329" y="2921169"/>
            <a:ext cx="6489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Running Process?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4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1576486" y="3164773"/>
            <a:ext cx="2310417" cy="1471681"/>
            <a:chOff x="1017505" y="3347453"/>
            <a:chExt cx="2310417" cy="1471681"/>
          </a:xfrm>
        </p:grpSpPr>
        <p:grpSp>
          <p:nvGrpSpPr>
            <p:cNvPr id="78" name="그룹 77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985021" y="4244544"/>
            <a:ext cx="3847172" cy="1157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625534" y="4389544"/>
            <a:ext cx="26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SparkContext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31601" y="4763553"/>
            <a:ext cx="380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Spark Application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실행되면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Driver Program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SparkContext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객체를 생성함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 rot="5400000" flipH="1">
            <a:off x="4102270" y="4064275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576486" y="3164773"/>
            <a:ext cx="2310417" cy="1471681"/>
            <a:chOff x="1017505" y="3347453"/>
            <a:chExt cx="2310417" cy="1471681"/>
          </a:xfrm>
        </p:grpSpPr>
        <p:grpSp>
          <p:nvGrpSpPr>
            <p:cNvPr id="79" name="그룹 78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958892" y="3460880"/>
            <a:ext cx="2310417" cy="874262"/>
            <a:chOff x="3147248" y="1976555"/>
            <a:chExt cx="2310417" cy="874262"/>
          </a:xfrm>
        </p:grpSpPr>
        <p:sp>
          <p:nvSpPr>
            <p:cNvPr id="91" name="직사각형 90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799691" y="1468652"/>
            <a:ext cx="4134861" cy="1157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799691" y="1613652"/>
            <a:ext cx="420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Master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요구하는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Resource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93181" y="1987661"/>
            <a:ext cx="362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SparkContext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통해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Spark Application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요구하는 리소스 요청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4419138" y="2780131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4958892" y="3460880"/>
            <a:ext cx="2310417" cy="874262"/>
            <a:chOff x="3147248" y="1976555"/>
            <a:chExt cx="2310417" cy="874262"/>
          </a:xfrm>
        </p:grpSpPr>
        <p:sp>
          <p:nvSpPr>
            <p:cNvPr id="91" name="직사각형 90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2047641" y="1178535"/>
            <a:ext cx="4917989" cy="1348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426566" y="1323535"/>
            <a:ext cx="4224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들에게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Executor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실행 명령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173208" y="1697544"/>
            <a:ext cx="4731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Spark Master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Worker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들에게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요청받은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Resource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만큼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Executor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프로세스를 실행하도록 요구하고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Executor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프로세스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내부에서 사용할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CPU Core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 할당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345373" y="2112703"/>
            <a:ext cx="2310417" cy="1628198"/>
            <a:chOff x="8634817" y="2201688"/>
            <a:chExt cx="2310417" cy="162819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38" name="그룹 137"/>
          <p:cNvGrpSpPr/>
          <p:nvPr/>
        </p:nvGrpSpPr>
        <p:grpSpPr>
          <a:xfrm>
            <a:off x="8345369" y="3979765"/>
            <a:ext cx="2310417" cy="1628198"/>
            <a:chOff x="8634817" y="2201688"/>
            <a:chExt cx="2310417" cy="1628198"/>
          </a:xfrm>
        </p:grpSpPr>
        <p:grpSp>
          <p:nvGrpSpPr>
            <p:cNvPr id="139" name="그룹 138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54" name="직선 연결선 153"/>
          <p:cNvCxnSpPr/>
          <p:nvPr/>
        </p:nvCxnSpPr>
        <p:spPr>
          <a:xfrm flipV="1">
            <a:off x="7407826" y="3049161"/>
            <a:ext cx="833562" cy="622094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7408466" y="3809537"/>
            <a:ext cx="777236" cy="622615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5400000" flipH="1">
            <a:off x="7222409" y="223578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233897" y="276659"/>
            <a:ext cx="5641864" cy="1156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670219" y="421659"/>
            <a:ext cx="2769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Executor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전송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06590" y="786069"/>
            <a:ext cx="469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Driver Program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Spark Application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Task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단위로 나누어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Executor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에게 전송함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345373" y="2112703"/>
            <a:ext cx="2310417" cy="1628198"/>
            <a:chOff x="8634817" y="2201688"/>
            <a:chExt cx="2310417" cy="162819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38" name="그룹 137"/>
          <p:cNvGrpSpPr/>
          <p:nvPr/>
        </p:nvGrpSpPr>
        <p:grpSpPr>
          <a:xfrm>
            <a:off x="8345369" y="3979765"/>
            <a:ext cx="2310417" cy="1628198"/>
            <a:chOff x="8634817" y="2201688"/>
            <a:chExt cx="2310417" cy="1628198"/>
          </a:xfrm>
        </p:grpSpPr>
        <p:grpSp>
          <p:nvGrpSpPr>
            <p:cNvPr id="139" name="그룹 138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1576486" y="3189251"/>
            <a:ext cx="2310417" cy="1471681"/>
            <a:chOff x="1017505" y="3347453"/>
            <a:chExt cx="2310417" cy="1471681"/>
          </a:xfrm>
        </p:grpSpPr>
        <p:grpSp>
          <p:nvGrpSpPr>
            <p:cNvPr id="109" name="그룹 108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57" name="직사각형 156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3144678" y="2537663"/>
            <a:ext cx="5518201" cy="1254219"/>
            <a:chOff x="3144678" y="2537663"/>
            <a:chExt cx="5518201" cy="1254219"/>
          </a:xfrm>
        </p:grpSpPr>
        <p:cxnSp>
          <p:nvCxnSpPr>
            <p:cNvPr id="163" name="직선 연결선 162"/>
            <p:cNvCxnSpPr/>
            <p:nvPr/>
          </p:nvCxnSpPr>
          <p:spPr>
            <a:xfrm>
              <a:off x="3144678" y="2537663"/>
              <a:ext cx="0" cy="1254219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3144678" y="2537663"/>
              <a:ext cx="5518201" cy="0"/>
            </a:xfrm>
            <a:prstGeom prst="line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8662879" y="2537663"/>
              <a:ext cx="0" cy="527780"/>
            </a:xfrm>
            <a:prstGeom prst="line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직선 연결선 165"/>
          <p:cNvCxnSpPr/>
          <p:nvPr/>
        </p:nvCxnSpPr>
        <p:spPr>
          <a:xfrm rot="5400000" flipH="1">
            <a:off x="5560800" y="1633700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51872" y="1870274"/>
            <a:ext cx="2842698" cy="4060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36278" y="2823288"/>
            <a:ext cx="2537051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15551" y="2823289"/>
            <a:ext cx="2828089" cy="2440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6553" y="328485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7095" y="839981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Spark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58038" y="3164773"/>
            <a:ext cx="2310417" cy="1471681"/>
            <a:chOff x="1017505" y="3347453"/>
            <a:chExt cx="2310417" cy="1471681"/>
          </a:xfrm>
        </p:grpSpPr>
        <p:grpSp>
          <p:nvGrpSpPr>
            <p:cNvPr id="45" name="그룹 44"/>
            <p:cNvGrpSpPr/>
            <p:nvPr/>
          </p:nvGrpSpPr>
          <p:grpSpPr>
            <a:xfrm>
              <a:off x="1017505" y="3347453"/>
              <a:ext cx="2310417" cy="1471681"/>
              <a:chOff x="2005162" y="2683185"/>
              <a:chExt cx="2310417" cy="147168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05162" y="2683185"/>
                <a:ext cx="2310417" cy="1471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7115" y="2807279"/>
                <a:ext cx="2026509" cy="124049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1357" y="2920262"/>
                <a:ext cx="1958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Driver Program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344809" y="3984640"/>
              <a:ext cx="1655807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53065" y="4128401"/>
              <a:ext cx="14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SparkContext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3295" y="3463483"/>
            <a:ext cx="2310417" cy="874262"/>
            <a:chOff x="3147248" y="1976555"/>
            <a:chExt cx="2310417" cy="874262"/>
          </a:xfrm>
        </p:grpSpPr>
        <p:sp>
          <p:nvSpPr>
            <p:cNvPr id="62" name="직사각형 6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326" y="2214390"/>
              <a:ext cx="17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Master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23545" y="2073120"/>
            <a:ext cx="2310417" cy="1628198"/>
            <a:chOff x="8634817" y="2201688"/>
            <a:chExt cx="2310417" cy="1628198"/>
          </a:xfrm>
        </p:grpSpPr>
        <p:grpSp>
          <p:nvGrpSpPr>
            <p:cNvPr id="65" name="그룹 64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323541" y="3940182"/>
            <a:ext cx="2310417" cy="1628198"/>
            <a:chOff x="8634817" y="2201688"/>
            <a:chExt cx="2310417" cy="1628198"/>
          </a:xfrm>
        </p:grpSpPr>
        <p:grpSp>
          <p:nvGrpSpPr>
            <p:cNvPr id="97" name="그룹 96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8" name="직선 연결선 117"/>
          <p:cNvCxnSpPr/>
          <p:nvPr/>
        </p:nvCxnSpPr>
        <p:spPr>
          <a:xfrm>
            <a:off x="4022644" y="3940182"/>
            <a:ext cx="8216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403710" y="3045045"/>
            <a:ext cx="833562" cy="6220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404350" y="3805421"/>
            <a:ext cx="777236" cy="6226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52916" y="2537663"/>
            <a:ext cx="0" cy="12542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144678" y="2537663"/>
            <a:ext cx="55182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662879" y="2537663"/>
            <a:ext cx="0" cy="5277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96419" y="481444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52826" y="5607963"/>
            <a:ext cx="124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Slave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1125" y="481444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Node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316802" y="1457642"/>
            <a:ext cx="2474462" cy="937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09590" y="1602642"/>
            <a:ext cx="1338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90469" y="1967052"/>
            <a:ext cx="217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Executor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Task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실행함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345373" y="2112703"/>
            <a:ext cx="2310417" cy="1628198"/>
            <a:chOff x="8634817" y="2201688"/>
            <a:chExt cx="2310417" cy="162819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38" name="그룹 137"/>
          <p:cNvGrpSpPr/>
          <p:nvPr/>
        </p:nvGrpSpPr>
        <p:grpSpPr>
          <a:xfrm>
            <a:off x="8345369" y="3979765"/>
            <a:ext cx="2310417" cy="1628198"/>
            <a:chOff x="8634817" y="2201688"/>
            <a:chExt cx="2310417" cy="1628198"/>
          </a:xfrm>
        </p:grpSpPr>
        <p:grpSp>
          <p:nvGrpSpPr>
            <p:cNvPr id="139" name="그룹 138"/>
            <p:cNvGrpSpPr/>
            <p:nvPr/>
          </p:nvGrpSpPr>
          <p:grpSpPr>
            <a:xfrm>
              <a:off x="8634817" y="2201688"/>
              <a:ext cx="2310417" cy="1628198"/>
              <a:chOff x="5779167" y="1864646"/>
              <a:chExt cx="2310417" cy="1628198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5779167" y="1864646"/>
                <a:ext cx="2310417" cy="1628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5921120" y="198873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44290" y="2101919"/>
                <a:ext cx="178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Spark Worker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921119" y="2738909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529486" y="2758650"/>
                <a:ext cx="809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Executor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9508419" y="3362422"/>
              <a:ext cx="563207" cy="276999"/>
              <a:chOff x="9508419" y="3362422"/>
              <a:chExt cx="563207" cy="276999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10155848" y="3361981"/>
              <a:ext cx="563207" cy="276999"/>
              <a:chOff x="9508419" y="3362422"/>
              <a:chExt cx="563207" cy="276999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862428" y="3358285"/>
              <a:ext cx="563207" cy="276999"/>
              <a:chOff x="9508419" y="3362422"/>
              <a:chExt cx="563207" cy="276999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9508419" y="3370219"/>
                <a:ext cx="563207" cy="23715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9538799" y="3362422"/>
                <a:ext cx="502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Task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66" name="직선 연결선 165"/>
          <p:cNvCxnSpPr/>
          <p:nvPr/>
        </p:nvCxnSpPr>
        <p:spPr>
          <a:xfrm rot="5400000" flipH="1">
            <a:off x="7160425" y="2659229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8493679" y="2982215"/>
            <a:ext cx="2009241" cy="62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8504589" y="4848674"/>
            <a:ext cx="2009241" cy="62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861470" y="2984506"/>
            <a:ext cx="2310417" cy="874262"/>
            <a:chOff x="5800964" y="2683186"/>
            <a:chExt cx="2310417" cy="874262"/>
          </a:xfrm>
        </p:grpSpPr>
        <p:sp>
          <p:nvSpPr>
            <p:cNvPr id="50" name="직사각형 49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02106" y="2920262"/>
              <a:ext cx="708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879022" y="1625302"/>
            <a:ext cx="2269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9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861470" y="2984506"/>
            <a:ext cx="2310417" cy="874262"/>
            <a:chOff x="5800964" y="2683186"/>
            <a:chExt cx="2310417" cy="874262"/>
          </a:xfrm>
        </p:grpSpPr>
        <p:sp>
          <p:nvSpPr>
            <p:cNvPr id="50" name="직사각형 49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02106" y="2920262"/>
              <a:ext cx="708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2363642" y="1017281"/>
            <a:ext cx="4429875" cy="134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rot="5400000" flipH="1">
            <a:off x="5848556" y="2620043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09650" y="1140872"/>
            <a:ext cx="2537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하둡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 엔진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83062" y="1482106"/>
            <a:ext cx="35910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하둡은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비관계형으로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데이터가 저장되어 있음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But, hive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사용하면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SQL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형식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HiveQL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으로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대용량 데이터를 질의하고 결과를 얻을 수 있음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3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9106" y="328485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23008" y="839981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HIVE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19110" y="1849903"/>
            <a:ext cx="7697203" cy="874262"/>
            <a:chOff x="1019110" y="1849903"/>
            <a:chExt cx="7697203" cy="874262"/>
          </a:xfrm>
        </p:grpSpPr>
        <p:grpSp>
          <p:nvGrpSpPr>
            <p:cNvPr id="27" name="그룹 26"/>
            <p:cNvGrpSpPr/>
            <p:nvPr/>
          </p:nvGrpSpPr>
          <p:grpSpPr>
            <a:xfrm>
              <a:off x="1019110" y="1849903"/>
              <a:ext cx="2310417" cy="874262"/>
              <a:chOff x="3147248" y="1976555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93854" y="2213631"/>
                <a:ext cx="1017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Web UI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712503" y="1849903"/>
              <a:ext cx="2310417" cy="874262"/>
              <a:chOff x="3147248" y="1976555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495986" y="2213631"/>
                <a:ext cx="16129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JDBC/ODBC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405896" y="1849903"/>
              <a:ext cx="2310417" cy="874262"/>
              <a:chOff x="3147248" y="1976555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28181" y="2213631"/>
                <a:ext cx="548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1019109" y="2959353"/>
            <a:ext cx="7697201" cy="874262"/>
            <a:chOff x="3147248" y="1976555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189856" y="2100648"/>
              <a:ext cx="2225200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753" y="2213631"/>
              <a:ext cx="887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Browsing, Queries, DDL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19107" y="4068803"/>
            <a:ext cx="2310420" cy="1979507"/>
            <a:chOff x="1019107" y="4068803"/>
            <a:chExt cx="2310420" cy="1979507"/>
          </a:xfrm>
        </p:grpSpPr>
        <p:grpSp>
          <p:nvGrpSpPr>
            <p:cNvPr id="43" name="그룹 42"/>
            <p:cNvGrpSpPr/>
            <p:nvPr/>
          </p:nvGrpSpPr>
          <p:grpSpPr>
            <a:xfrm>
              <a:off x="1019110" y="4068803"/>
              <a:ext cx="2310417" cy="874262"/>
              <a:chOff x="3147248" y="1976555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8164" y="2213631"/>
                <a:ext cx="13685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Metastore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019107" y="5174048"/>
              <a:ext cx="2310417" cy="874262"/>
              <a:chOff x="3147248" y="1976555"/>
              <a:chExt cx="2310417" cy="87426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70098" y="2213631"/>
                <a:ext cx="10647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RDBMS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3712487" y="4068802"/>
            <a:ext cx="5003823" cy="1979507"/>
            <a:chOff x="3147248" y="1976555"/>
            <a:chExt cx="2310417" cy="874262"/>
          </a:xfrm>
        </p:grpSpPr>
        <p:sp>
          <p:nvSpPr>
            <p:cNvPr id="52" name="직사각형 5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12799" y="2100648"/>
              <a:ext cx="2179322" cy="6260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7484" y="2340948"/>
              <a:ext cx="1094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 QL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078056" y="4068802"/>
            <a:ext cx="2310417" cy="2028195"/>
            <a:chOff x="3147248" y="1976555"/>
            <a:chExt cx="2310417" cy="874262"/>
          </a:xfrm>
        </p:grpSpPr>
        <p:sp>
          <p:nvSpPr>
            <p:cNvPr id="63" name="직사각형 62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8300" y="2332201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079011" y="1830243"/>
            <a:ext cx="2310417" cy="2003371"/>
            <a:chOff x="3147248" y="1976555"/>
            <a:chExt cx="2310417" cy="874262"/>
          </a:xfrm>
        </p:grpSpPr>
        <p:sp>
          <p:nvSpPr>
            <p:cNvPr id="67" name="직사각형 66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18080" y="232944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186195" y="3801234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186195" y="4925650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329524" y="4522573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6152714" y="3807493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8782614" y="2731713"/>
            <a:ext cx="294308" cy="19990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8738286" y="4823677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9106" y="328485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23008" y="839981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HIVE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19110" y="1849903"/>
            <a:ext cx="2310417" cy="874262"/>
            <a:chOff x="3147248" y="1976555"/>
            <a:chExt cx="2310417" cy="874262"/>
          </a:xfrm>
        </p:grpSpPr>
        <p:sp>
          <p:nvSpPr>
            <p:cNvPr id="28" name="직사각형 2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3854" y="2213631"/>
              <a:ext cx="1017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Web UI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12503" y="1849903"/>
            <a:ext cx="2310417" cy="874262"/>
            <a:chOff x="3147248" y="1976555"/>
            <a:chExt cx="2310417" cy="874262"/>
          </a:xfrm>
        </p:grpSpPr>
        <p:sp>
          <p:nvSpPr>
            <p:cNvPr id="32" name="직사각형 3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5986" y="2213631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JDBC/ODBC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05896" y="1849903"/>
            <a:ext cx="2310417" cy="874262"/>
            <a:chOff x="3147248" y="1976555"/>
            <a:chExt cx="2310417" cy="874262"/>
          </a:xfrm>
        </p:grpSpPr>
        <p:sp>
          <p:nvSpPr>
            <p:cNvPr id="36" name="직사각형 35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28181" y="2213631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9109" y="2959353"/>
            <a:ext cx="7697201" cy="874262"/>
            <a:chOff x="3147248" y="1976555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189856" y="2100648"/>
              <a:ext cx="2225200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753" y="2213631"/>
              <a:ext cx="887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Browsing, Queries, DDL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19110" y="4068803"/>
            <a:ext cx="2310417" cy="874262"/>
            <a:chOff x="3147248" y="1976555"/>
            <a:chExt cx="2310417" cy="874262"/>
          </a:xfrm>
        </p:grpSpPr>
        <p:sp>
          <p:nvSpPr>
            <p:cNvPr id="44" name="직사각형 43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18164" y="2213631"/>
              <a:ext cx="1368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Metastore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19107" y="5174048"/>
            <a:ext cx="2310417" cy="874262"/>
            <a:chOff x="3147248" y="1976555"/>
            <a:chExt cx="2310417" cy="874262"/>
          </a:xfrm>
        </p:grpSpPr>
        <p:sp>
          <p:nvSpPr>
            <p:cNvPr id="48" name="직사각형 4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70098" y="2213631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RDBMS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712487" y="4068802"/>
            <a:ext cx="5003823" cy="1979507"/>
            <a:chOff x="3147248" y="1976555"/>
            <a:chExt cx="2310417" cy="874262"/>
          </a:xfrm>
        </p:grpSpPr>
        <p:sp>
          <p:nvSpPr>
            <p:cNvPr id="52" name="직사각형 5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12799" y="2100648"/>
              <a:ext cx="2179322" cy="6260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7484" y="2340948"/>
              <a:ext cx="1094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 QL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078056" y="4068802"/>
            <a:ext cx="2310417" cy="2028195"/>
            <a:chOff x="3147248" y="1976555"/>
            <a:chExt cx="2310417" cy="874262"/>
          </a:xfrm>
        </p:grpSpPr>
        <p:sp>
          <p:nvSpPr>
            <p:cNvPr id="63" name="직사각형 62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8300" y="2332201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079011" y="1830243"/>
            <a:ext cx="2310417" cy="2003371"/>
            <a:chOff x="3147248" y="1976555"/>
            <a:chExt cx="2310417" cy="874262"/>
          </a:xfrm>
        </p:grpSpPr>
        <p:sp>
          <p:nvSpPr>
            <p:cNvPr id="67" name="직사각형 66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18080" y="232944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186195" y="3801234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186195" y="4925650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329524" y="4522573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6152714" y="3807493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8782614" y="2731713"/>
            <a:ext cx="294308" cy="19990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8738286" y="4823677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019110" y="1849903"/>
            <a:ext cx="7697203" cy="874262"/>
            <a:chOff x="1019110" y="1849903"/>
            <a:chExt cx="7697203" cy="874262"/>
          </a:xfrm>
        </p:grpSpPr>
        <p:grpSp>
          <p:nvGrpSpPr>
            <p:cNvPr id="84" name="그룹 83"/>
            <p:cNvGrpSpPr/>
            <p:nvPr/>
          </p:nvGrpSpPr>
          <p:grpSpPr>
            <a:xfrm>
              <a:off x="1019110" y="1849903"/>
              <a:ext cx="2310417" cy="874262"/>
              <a:chOff x="3147248" y="1976555"/>
              <a:chExt cx="2310417" cy="87426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793854" y="2213631"/>
                <a:ext cx="1017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Web UI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712503" y="1849903"/>
              <a:ext cx="2310417" cy="874262"/>
              <a:chOff x="3147248" y="1976555"/>
              <a:chExt cx="2310417" cy="874262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495986" y="2213631"/>
                <a:ext cx="16129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JDBC/ODBC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6405896" y="1849903"/>
              <a:ext cx="2310417" cy="874262"/>
              <a:chOff x="3147248" y="1976555"/>
              <a:chExt cx="2310417" cy="874262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028181" y="2213631"/>
                <a:ext cx="548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5237278" y="4033457"/>
            <a:ext cx="4429875" cy="134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6467821" y="4157048"/>
            <a:ext cx="1968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하이브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클라이언트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77363" y="4498282"/>
            <a:ext cx="39497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Web UI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혹은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CLI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하이브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서버로 접속할 수 있음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JDBC/ODBC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하이브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서비스를 이용할 수 있도록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쓰리프트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서비스를 제공함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rot="5400000" flipH="1">
            <a:off x="5493844" y="3089226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35830" y="32848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37057" y="839981"/>
            <a:ext cx="2117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하둡이란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71065" y="1958256"/>
            <a:ext cx="2310417" cy="874262"/>
            <a:chOff x="2005162" y="2683186"/>
            <a:chExt cx="2310417" cy="874262"/>
          </a:xfrm>
        </p:grpSpPr>
        <p:sp>
          <p:nvSpPr>
            <p:cNvPr id="5" name="직사각형 4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6217" y="2920262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750117" y="1958256"/>
            <a:ext cx="2310417" cy="874262"/>
            <a:chOff x="5800964" y="2683186"/>
            <a:chExt cx="2310417" cy="874262"/>
          </a:xfrm>
        </p:grpSpPr>
        <p:sp>
          <p:nvSpPr>
            <p:cNvPr id="9" name="직사각형 8"/>
            <p:cNvSpPr/>
            <p:nvPr/>
          </p:nvSpPr>
          <p:spPr>
            <a:xfrm>
              <a:off x="5800964" y="2683186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2917" y="2807279"/>
              <a:ext cx="2026509" cy="6260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756" y="292026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71011" y="3175684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파일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0063" y="3177421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파일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967416" y="2413686"/>
            <a:ext cx="2282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7326" y="4465458"/>
            <a:ext cx="7860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대용량의 데이터를 </a:t>
            </a: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HDFS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저장하고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sz="3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MapReduce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처리하여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한다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776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9106" y="328485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23008" y="839981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HIVE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19110" y="1849903"/>
            <a:ext cx="7697203" cy="874262"/>
            <a:chOff x="1019110" y="1849903"/>
            <a:chExt cx="7697203" cy="874262"/>
          </a:xfrm>
        </p:grpSpPr>
        <p:grpSp>
          <p:nvGrpSpPr>
            <p:cNvPr id="27" name="그룹 26"/>
            <p:cNvGrpSpPr/>
            <p:nvPr/>
          </p:nvGrpSpPr>
          <p:grpSpPr>
            <a:xfrm>
              <a:off x="1019110" y="1849903"/>
              <a:ext cx="2310417" cy="874262"/>
              <a:chOff x="3147248" y="1976555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93854" y="2213631"/>
                <a:ext cx="1017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Web UI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712503" y="1849903"/>
              <a:ext cx="2310417" cy="874262"/>
              <a:chOff x="3147248" y="1976555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495986" y="2213631"/>
                <a:ext cx="16129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JDBC/ODBC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405896" y="1849903"/>
              <a:ext cx="2310417" cy="874262"/>
              <a:chOff x="3147248" y="1976555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28181" y="2213631"/>
                <a:ext cx="548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1019109" y="2959353"/>
            <a:ext cx="7697201" cy="874262"/>
            <a:chOff x="3147248" y="1976555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189856" y="2100648"/>
              <a:ext cx="2225200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753" y="2213631"/>
              <a:ext cx="887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Browsing, Queries, DDL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19110" y="4068803"/>
            <a:ext cx="2310417" cy="874262"/>
            <a:chOff x="3147248" y="1976555"/>
            <a:chExt cx="2310417" cy="874262"/>
          </a:xfrm>
        </p:grpSpPr>
        <p:sp>
          <p:nvSpPr>
            <p:cNvPr id="44" name="직사각형 43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18164" y="2213631"/>
              <a:ext cx="1368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Metastore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19107" y="5174048"/>
            <a:ext cx="2310417" cy="874262"/>
            <a:chOff x="3147248" y="1976555"/>
            <a:chExt cx="2310417" cy="874262"/>
          </a:xfrm>
        </p:grpSpPr>
        <p:sp>
          <p:nvSpPr>
            <p:cNvPr id="48" name="직사각형 47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70098" y="2213631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RDBMS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712487" y="4068802"/>
            <a:ext cx="5003823" cy="1979507"/>
            <a:chOff x="3147248" y="1976555"/>
            <a:chExt cx="2310417" cy="874262"/>
          </a:xfrm>
        </p:grpSpPr>
        <p:sp>
          <p:nvSpPr>
            <p:cNvPr id="52" name="직사각형 5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12799" y="2100648"/>
              <a:ext cx="2179322" cy="6260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7484" y="2340948"/>
              <a:ext cx="1094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 QL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078056" y="4068802"/>
            <a:ext cx="2310417" cy="2028195"/>
            <a:chOff x="3147248" y="1976555"/>
            <a:chExt cx="2310417" cy="874262"/>
          </a:xfrm>
        </p:grpSpPr>
        <p:sp>
          <p:nvSpPr>
            <p:cNvPr id="63" name="직사각형 62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8300" y="2332201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079011" y="1830243"/>
            <a:ext cx="2310417" cy="2003371"/>
            <a:chOff x="3147248" y="1976555"/>
            <a:chExt cx="2310417" cy="874262"/>
          </a:xfrm>
        </p:grpSpPr>
        <p:sp>
          <p:nvSpPr>
            <p:cNvPr id="67" name="직사각형 66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18080" y="232944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186195" y="3801234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186195" y="4925650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329524" y="4522573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6152714" y="3807493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8782614" y="2731713"/>
            <a:ext cx="294308" cy="19990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8738286" y="4823677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006561" y="4108908"/>
            <a:ext cx="2310417" cy="874262"/>
            <a:chOff x="3134699" y="2016660"/>
            <a:chExt cx="2310417" cy="874262"/>
          </a:xfrm>
        </p:grpSpPr>
        <p:sp>
          <p:nvSpPr>
            <p:cNvPr id="74" name="직사각형 73"/>
            <p:cNvSpPr/>
            <p:nvPr/>
          </p:nvSpPr>
          <p:spPr>
            <a:xfrm>
              <a:off x="3134699" y="2016660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276652" y="2140753"/>
              <a:ext cx="2026509" cy="626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05615" y="2253736"/>
              <a:ext cx="1368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Metastore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2948567" y="2228564"/>
            <a:ext cx="4429875" cy="1104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202354" y="2352155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하이브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메타스토어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00489" y="2693389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하이브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클라이언트가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직접 쿼리를 날리지 않고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메타스토어의 중개를 받아 날리게 함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H="1">
            <a:off x="3595736" y="373330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5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9106" y="328485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23008" y="839981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HIVE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19110" y="1849903"/>
            <a:ext cx="7697203" cy="874262"/>
            <a:chOff x="1019110" y="1849903"/>
            <a:chExt cx="7697203" cy="874262"/>
          </a:xfrm>
        </p:grpSpPr>
        <p:grpSp>
          <p:nvGrpSpPr>
            <p:cNvPr id="27" name="그룹 26"/>
            <p:cNvGrpSpPr/>
            <p:nvPr/>
          </p:nvGrpSpPr>
          <p:grpSpPr>
            <a:xfrm>
              <a:off x="1019110" y="1849903"/>
              <a:ext cx="2310417" cy="874262"/>
              <a:chOff x="3147248" y="1976555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93854" y="2213631"/>
                <a:ext cx="1017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Web UI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712503" y="1849903"/>
              <a:ext cx="2310417" cy="874262"/>
              <a:chOff x="3147248" y="1976555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495986" y="2213631"/>
                <a:ext cx="16129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JDBC/ODBC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405896" y="1849903"/>
              <a:ext cx="2310417" cy="874262"/>
              <a:chOff x="3147248" y="1976555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28181" y="2213631"/>
                <a:ext cx="548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1019109" y="2959353"/>
            <a:ext cx="7697201" cy="874262"/>
            <a:chOff x="3147248" y="1976555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189856" y="2100648"/>
              <a:ext cx="2225200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753" y="2213631"/>
              <a:ext cx="887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Browsing, Queries, DDL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19107" y="4068803"/>
            <a:ext cx="2310420" cy="1979507"/>
            <a:chOff x="1019107" y="4068803"/>
            <a:chExt cx="2310420" cy="1979507"/>
          </a:xfrm>
        </p:grpSpPr>
        <p:grpSp>
          <p:nvGrpSpPr>
            <p:cNvPr id="43" name="그룹 42"/>
            <p:cNvGrpSpPr/>
            <p:nvPr/>
          </p:nvGrpSpPr>
          <p:grpSpPr>
            <a:xfrm>
              <a:off x="1019110" y="4068803"/>
              <a:ext cx="2310417" cy="874262"/>
              <a:chOff x="3147248" y="1976555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8164" y="2213631"/>
                <a:ext cx="13685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Metastore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019107" y="5174048"/>
              <a:ext cx="2310417" cy="874262"/>
              <a:chOff x="3147248" y="1976555"/>
              <a:chExt cx="2310417" cy="87426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70098" y="2213631"/>
                <a:ext cx="10647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RDBMS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3712487" y="4068802"/>
            <a:ext cx="5003823" cy="1979507"/>
            <a:chOff x="3147248" y="1976555"/>
            <a:chExt cx="2310417" cy="874262"/>
          </a:xfrm>
        </p:grpSpPr>
        <p:sp>
          <p:nvSpPr>
            <p:cNvPr id="52" name="직사각형 5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12799" y="2100648"/>
              <a:ext cx="2179322" cy="6260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7484" y="2340948"/>
              <a:ext cx="1094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 QL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078056" y="4068802"/>
            <a:ext cx="2310417" cy="2028195"/>
            <a:chOff x="3147248" y="1976555"/>
            <a:chExt cx="2310417" cy="874262"/>
          </a:xfrm>
        </p:grpSpPr>
        <p:sp>
          <p:nvSpPr>
            <p:cNvPr id="63" name="직사각형 62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8300" y="2332201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079011" y="1830243"/>
            <a:ext cx="2310417" cy="2003371"/>
            <a:chOff x="3147248" y="1976555"/>
            <a:chExt cx="2310417" cy="874262"/>
          </a:xfrm>
        </p:grpSpPr>
        <p:sp>
          <p:nvSpPr>
            <p:cNvPr id="67" name="직사각형 66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18080" y="232944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186195" y="3801234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186195" y="4925650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329524" y="4522573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6152714" y="3807493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8782614" y="2731713"/>
            <a:ext cx="294308" cy="19990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8738286" y="4823677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1019105" y="5171946"/>
            <a:ext cx="2310417" cy="874262"/>
            <a:chOff x="3147248" y="1976555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70098" y="2213631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RDBMS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2556627" y="2981475"/>
            <a:ext cx="4429875" cy="1075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212768" y="3105066"/>
            <a:ext cx="1117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RDBMS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6065" y="3446300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하이브의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메타데이터 정보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속성 정보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RDBMS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저장됨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H="1">
            <a:off x="2738454" y="4194012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9106" y="328485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23008" y="839981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HIVE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구성도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19110" y="1849903"/>
            <a:ext cx="7697203" cy="874262"/>
            <a:chOff x="1019110" y="1849903"/>
            <a:chExt cx="7697203" cy="874262"/>
          </a:xfrm>
        </p:grpSpPr>
        <p:grpSp>
          <p:nvGrpSpPr>
            <p:cNvPr id="27" name="그룹 26"/>
            <p:cNvGrpSpPr/>
            <p:nvPr/>
          </p:nvGrpSpPr>
          <p:grpSpPr>
            <a:xfrm>
              <a:off x="1019110" y="1849903"/>
              <a:ext cx="2310417" cy="874262"/>
              <a:chOff x="3147248" y="1976555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93854" y="2213631"/>
                <a:ext cx="1017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Web UI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712503" y="1849903"/>
              <a:ext cx="2310417" cy="874262"/>
              <a:chOff x="3147248" y="1976555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495986" y="2213631"/>
                <a:ext cx="16129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JDBC/ODBC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405896" y="1849903"/>
              <a:ext cx="2310417" cy="874262"/>
              <a:chOff x="3147248" y="1976555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28181" y="2213631"/>
                <a:ext cx="548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CLI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1019109" y="2959353"/>
            <a:ext cx="7697201" cy="874262"/>
            <a:chOff x="3147248" y="1976555"/>
            <a:chExt cx="2310417" cy="874262"/>
          </a:xfrm>
        </p:grpSpPr>
        <p:sp>
          <p:nvSpPr>
            <p:cNvPr id="40" name="직사각형 39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189856" y="2100648"/>
              <a:ext cx="2225200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753" y="2213631"/>
              <a:ext cx="887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Browsing, Queries, DDL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19107" y="4068803"/>
            <a:ext cx="2310420" cy="1979507"/>
            <a:chOff x="1019107" y="4068803"/>
            <a:chExt cx="2310420" cy="1979507"/>
          </a:xfrm>
        </p:grpSpPr>
        <p:grpSp>
          <p:nvGrpSpPr>
            <p:cNvPr id="43" name="그룹 42"/>
            <p:cNvGrpSpPr/>
            <p:nvPr/>
          </p:nvGrpSpPr>
          <p:grpSpPr>
            <a:xfrm>
              <a:off x="1019110" y="4068803"/>
              <a:ext cx="2310417" cy="874262"/>
              <a:chOff x="3147248" y="1976555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8164" y="2213631"/>
                <a:ext cx="13685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Metastore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019107" y="5174048"/>
              <a:ext cx="2310417" cy="874262"/>
              <a:chOff x="3147248" y="1976555"/>
              <a:chExt cx="2310417" cy="87426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147248" y="1976555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289201" y="2100648"/>
                <a:ext cx="2026509" cy="6260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70098" y="2213631"/>
                <a:ext cx="10647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RDBMS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3712487" y="4068802"/>
            <a:ext cx="5003823" cy="1979507"/>
            <a:chOff x="3147248" y="1976555"/>
            <a:chExt cx="2310417" cy="874262"/>
          </a:xfrm>
        </p:grpSpPr>
        <p:sp>
          <p:nvSpPr>
            <p:cNvPr id="52" name="직사각형 51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12799" y="2100648"/>
              <a:ext cx="2179322" cy="6260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7484" y="2340948"/>
              <a:ext cx="1094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 QL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078056" y="4068802"/>
            <a:ext cx="2310417" cy="2028195"/>
            <a:chOff x="3147248" y="1976555"/>
            <a:chExt cx="2310417" cy="874262"/>
          </a:xfrm>
        </p:grpSpPr>
        <p:sp>
          <p:nvSpPr>
            <p:cNvPr id="63" name="직사각형 62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8300" y="2332201"/>
              <a:ext cx="84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HDFS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079011" y="1830243"/>
            <a:ext cx="2310417" cy="2003371"/>
            <a:chOff x="3147248" y="1976555"/>
            <a:chExt cx="2310417" cy="874262"/>
          </a:xfrm>
        </p:grpSpPr>
        <p:sp>
          <p:nvSpPr>
            <p:cNvPr id="67" name="직사각형 66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9201" y="2100648"/>
              <a:ext cx="2026509" cy="626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18080" y="2329442"/>
              <a:ext cx="1566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MapReduce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186195" y="3801234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186195" y="4925650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329524" y="4522573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6152714" y="3807493"/>
            <a:ext cx="0" cy="2922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8782614" y="2731713"/>
            <a:ext cx="294308" cy="19990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8738286" y="4823677"/>
            <a:ext cx="3829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732374" y="4088462"/>
            <a:ext cx="5003823" cy="1979507"/>
            <a:chOff x="3147248" y="1976555"/>
            <a:chExt cx="2310417" cy="874262"/>
          </a:xfrm>
        </p:grpSpPr>
        <p:sp>
          <p:nvSpPr>
            <p:cNvPr id="55" name="직사각형 54"/>
            <p:cNvSpPr/>
            <p:nvPr/>
          </p:nvSpPr>
          <p:spPr>
            <a:xfrm>
              <a:off x="3147248" y="1976555"/>
              <a:ext cx="2310417" cy="87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212799" y="2100648"/>
              <a:ext cx="2179322" cy="6260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67484" y="2340948"/>
              <a:ext cx="1094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Hive QL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059231" y="1522142"/>
            <a:ext cx="4429875" cy="1528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02677" y="1645733"/>
            <a:ext cx="1143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 QL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36803" y="1986967"/>
            <a:ext cx="3874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Hive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전용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SQL!</a:t>
            </a: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사용자가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HiveQL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사용해 쿼리를 날리면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</a:p>
          <a:p>
            <a:pPr algn="ctr"/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하이브는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해당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쿼리문을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맵리듀스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Job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으로 변환하여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하둡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클러스터에서 구동시킴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rot="5400000" flipH="1">
            <a:off x="5493844" y="3089226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403684" y="1958104"/>
            <a:ext cx="4762789" cy="874262"/>
            <a:chOff x="2005162" y="2683186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78391" y="2920262"/>
              <a:ext cx="116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Zeppelin Notebook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08076" y="3130911"/>
            <a:ext cx="7348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Zeppelin Notebook?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5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403684" y="1958104"/>
            <a:ext cx="4762789" cy="874262"/>
            <a:chOff x="2005162" y="2683186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78391" y="2920262"/>
              <a:ext cx="116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Zeppelin Notebook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2267380" y="3921431"/>
            <a:ext cx="4429875" cy="1146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6185" y="4045022"/>
            <a:ext cx="2732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노트북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 툴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87193" y="4386256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Web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기반의 노트북으로 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분석 결과를 바로 확인할 수 있는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시각화 툴</a:t>
            </a:r>
            <a:endParaRPr lang="en-US" altLang="ko-KR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6146283" y="3052873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83712" y="4404766"/>
            <a:ext cx="1561770" cy="2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403684" y="1958104"/>
            <a:ext cx="4762789" cy="874262"/>
            <a:chOff x="2005162" y="2683186"/>
            <a:chExt cx="2310417" cy="874262"/>
          </a:xfrm>
        </p:grpSpPr>
        <p:sp>
          <p:nvSpPr>
            <p:cNvPr id="57" name="직사각형 56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78391" y="2920262"/>
              <a:ext cx="1163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Zeppelin Notebook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2267380" y="3921431"/>
            <a:ext cx="4429875" cy="1146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6185" y="4045022"/>
            <a:ext cx="2732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노트북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 툴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87193" y="4386256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Web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기반의 노트북으로 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분석 결과를 바로 확인할 수 있는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시각화 툴</a:t>
            </a:r>
            <a:endParaRPr lang="en-US" altLang="ko-KR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6146283" y="3052873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83712" y="4404766"/>
            <a:ext cx="1561770" cy="2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056650" y="3911638"/>
            <a:ext cx="4429875" cy="1146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380460" y="4188099"/>
            <a:ext cx="3782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“Web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코드를 작성하고 실행하고 수정하며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만들어내는 작업 환경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6376129" y="4400143"/>
            <a:ext cx="981167" cy="1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 rot="5400000">
            <a:off x="1693591" y="3298127"/>
            <a:ext cx="3868142" cy="1203786"/>
            <a:chOff x="2005162" y="2683186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2908018" y="3034350"/>
              <a:ext cx="428295" cy="17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Zookeeper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352201" y="3048130"/>
            <a:ext cx="4457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Zookeeper?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57200" y="1433382"/>
            <a:ext cx="11261125" cy="493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9107" y="328485"/>
            <a:ext cx="355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ecosystem?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6961" y="839981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에코시스템이란 무엇일까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?-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2945" y="1962620"/>
            <a:ext cx="6146118" cy="3875987"/>
            <a:chOff x="3022945" y="1962620"/>
            <a:chExt cx="6146118" cy="3875987"/>
          </a:xfrm>
        </p:grpSpPr>
        <p:grpSp>
          <p:nvGrpSpPr>
            <p:cNvPr id="19" name="그룹 18"/>
            <p:cNvGrpSpPr/>
            <p:nvPr/>
          </p:nvGrpSpPr>
          <p:grpSpPr>
            <a:xfrm>
              <a:off x="4406274" y="4964345"/>
              <a:ext cx="4762789" cy="874262"/>
              <a:chOff x="2005162" y="2683186"/>
              <a:chExt cx="2310417" cy="87426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36217" y="2920262"/>
                <a:ext cx="84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HDFS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858646" y="3965990"/>
              <a:ext cx="2310417" cy="874262"/>
              <a:chOff x="5800964" y="2683186"/>
              <a:chExt cx="2310417" cy="87426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756" y="2920262"/>
                <a:ext cx="1566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MapReduce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06274" y="3965990"/>
              <a:ext cx="2310417" cy="874262"/>
              <a:chOff x="5800964" y="2683186"/>
              <a:chExt cx="2310417" cy="87426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42697" y="2920262"/>
                <a:ext cx="826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YARN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rot="5400000">
              <a:off x="1690767" y="3302643"/>
              <a:ext cx="3868142" cy="1203786"/>
              <a:chOff x="2005162" y="2683186"/>
              <a:chExt cx="2310417" cy="8742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908018" y="3034350"/>
                <a:ext cx="428295" cy="17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Zookeeper</a:t>
                </a:r>
                <a:endPara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406272" y="2968427"/>
              <a:ext cx="2310417" cy="874262"/>
              <a:chOff x="5800964" y="2683186"/>
              <a:chExt cx="2310417" cy="87426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23206" y="2920262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858646" y="2964305"/>
              <a:ext cx="2310417" cy="874262"/>
              <a:chOff x="5800964" y="2683186"/>
              <a:chExt cx="2310417" cy="8742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800964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942917" y="2807279"/>
                <a:ext cx="2026509" cy="6260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02106" y="2920262"/>
                <a:ext cx="708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Hive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0860" y="1962620"/>
              <a:ext cx="4762789" cy="874262"/>
              <a:chOff x="2005162" y="2683186"/>
              <a:chExt cx="2310417" cy="87426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005162" y="2683186"/>
                <a:ext cx="2310417" cy="874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47115" y="2807279"/>
                <a:ext cx="2026509" cy="6260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78391" y="2920262"/>
                <a:ext cx="1163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Zeppelin Notebook</a:t>
                </a:r>
                <a:endPara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7" name="직사각형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 rot="5400000">
            <a:off x="1693591" y="3298127"/>
            <a:ext cx="3868142" cy="1203786"/>
            <a:chOff x="2005162" y="2683186"/>
            <a:chExt cx="2310417" cy="874262"/>
          </a:xfrm>
        </p:grpSpPr>
        <p:sp>
          <p:nvSpPr>
            <p:cNvPr id="49" name="직사각형 48"/>
            <p:cNvSpPr/>
            <p:nvPr/>
          </p:nvSpPr>
          <p:spPr>
            <a:xfrm>
              <a:off x="2005162" y="2683186"/>
              <a:ext cx="2310417" cy="874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47115" y="2807279"/>
              <a:ext cx="2026509" cy="6260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2908018" y="3034350"/>
              <a:ext cx="428295" cy="17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Zookeeper</a:t>
              </a:r>
              <a:endPara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5420110" y="1276544"/>
            <a:ext cx="4429875" cy="1146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170547" y="1400809"/>
            <a:ext cx="292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시스템을 위한 코디네이터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79788" y="1746684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분산 환경에서 서버들 간 상호 조정이 필요한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다양한 서비스를 제공하는 시스템 </a:t>
            </a:r>
            <a:endParaRPr lang="en-US" altLang="ko-KR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4505555" y="2098136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3408" y="1056158"/>
            <a:ext cx="612462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3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이상의 </a:t>
            </a:r>
            <a:r>
              <a:rPr lang="en-US" altLang="ko-KR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DataNode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구성된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cluster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구성하는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 것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YARN / MR(MAP/REDUCE) / Zookeeper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존재할 것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HDP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이용하는 경우 관리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DBMS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MariaDB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or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Mysql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Data Block Size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32MB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Block Replication(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복제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NameNode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Hive 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각각 다른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ost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구동할 것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15127" y="3102640"/>
            <a:ext cx="7377803" cy="1509766"/>
            <a:chOff x="4015127" y="3102640"/>
            <a:chExt cx="7377803" cy="1509766"/>
          </a:xfrm>
        </p:grpSpPr>
        <p:sp>
          <p:nvSpPr>
            <p:cNvPr id="17" name="직사각형 16"/>
            <p:cNvSpPr/>
            <p:nvPr/>
          </p:nvSpPr>
          <p:spPr>
            <a:xfrm>
              <a:off x="4015127" y="3102640"/>
              <a:ext cx="7377803" cy="15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244485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015127" y="4860039"/>
            <a:ext cx="7377803" cy="1078659"/>
            <a:chOff x="4015127" y="4860039"/>
            <a:chExt cx="7377803" cy="1078659"/>
          </a:xfrm>
        </p:grpSpPr>
        <p:sp>
          <p:nvSpPr>
            <p:cNvPr id="19" name="직사각형 18"/>
            <p:cNvSpPr/>
            <p:nvPr/>
          </p:nvSpPr>
          <p:spPr>
            <a:xfrm>
              <a:off x="4015127" y="4860039"/>
              <a:ext cx="7377803" cy="1078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990554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449888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015127" y="919301"/>
            <a:ext cx="7377803" cy="1935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22538" y="921016"/>
            <a:ext cx="7377803" cy="1935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70819" y="1057873"/>
            <a:ext cx="612462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3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이상의 </a:t>
            </a:r>
            <a:r>
              <a:rPr lang="en-US" altLang="ko-KR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DataNode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구성된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cluster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구성하는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 것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YARN / MR(MAP/REDUCE) / Zookeeper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존재할 것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HDP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이용하는 경우 관리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DBMS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MariaDB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or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Mysql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Data Block Size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32MB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Block Replication(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복제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NameNode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Hive 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각각 다른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ost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구동할 것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95567" y="2420578"/>
            <a:ext cx="4819136" cy="2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1119" y="3954351"/>
            <a:ext cx="4429875" cy="860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18393" y="4103227"/>
            <a:ext cx="2595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NameNode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설치된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설치할 것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3987959" y="310187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3230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8307" y="252627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내용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53" y="3531308"/>
            <a:ext cx="153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 A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3408" y="1056158"/>
            <a:ext cx="612462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●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3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이상의 </a:t>
            </a:r>
            <a:r>
              <a:rPr lang="en-US" altLang="ko-KR" sz="16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DataNode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구성된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cluster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구성하는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HDFS</a:t>
            </a:r>
            <a:r>
              <a:rPr lang="ko-KR" altLang="en-US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 것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YARN / MR(MAP/REDUCE) / Zookeeper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존재할 것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HDP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이용하는 경우 관리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DBMS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MariaDB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or </a:t>
            </a: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Mysql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Data Block Size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32MB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Block Replication(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복제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설정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800100" lvl="1" indent="-342900">
              <a:buAutoNum type="alphaUcPeriod"/>
            </a:pPr>
            <a:r>
              <a:rPr lang="en-US" altLang="ko-KR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NameNode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Hive service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각각 다른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ost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구동할 것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15127" y="3102640"/>
            <a:ext cx="7377803" cy="1509766"/>
            <a:chOff x="4015127" y="3102640"/>
            <a:chExt cx="7377803" cy="1509766"/>
          </a:xfrm>
        </p:grpSpPr>
        <p:sp>
          <p:nvSpPr>
            <p:cNvPr id="17" name="직사각형 16"/>
            <p:cNvSpPr/>
            <p:nvPr/>
          </p:nvSpPr>
          <p:spPr>
            <a:xfrm>
              <a:off x="4015127" y="3102640"/>
              <a:ext cx="7377803" cy="15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3408" y="3244485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015127" y="4860039"/>
            <a:ext cx="7377803" cy="1078659"/>
            <a:chOff x="4015127" y="4860039"/>
            <a:chExt cx="7377803" cy="1078659"/>
          </a:xfrm>
        </p:grpSpPr>
        <p:sp>
          <p:nvSpPr>
            <p:cNvPr id="19" name="직사각형 18"/>
            <p:cNvSpPr/>
            <p:nvPr/>
          </p:nvSpPr>
          <p:spPr>
            <a:xfrm>
              <a:off x="4015127" y="4860039"/>
              <a:ext cx="7377803" cy="1078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408" y="4990554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Spark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3408" y="5449888"/>
              <a:ext cx="3219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Zeppelin notebook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015127" y="919301"/>
            <a:ext cx="7377803" cy="1935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015126" y="3102640"/>
            <a:ext cx="7377803" cy="1509766"/>
            <a:chOff x="4015127" y="3102640"/>
            <a:chExt cx="7377803" cy="1509766"/>
          </a:xfrm>
        </p:grpSpPr>
        <p:sp>
          <p:nvSpPr>
            <p:cNvPr id="21" name="직사각형 20"/>
            <p:cNvSpPr/>
            <p:nvPr/>
          </p:nvSpPr>
          <p:spPr>
            <a:xfrm>
              <a:off x="4015127" y="3102640"/>
              <a:ext cx="7377803" cy="15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3408" y="3244485"/>
              <a:ext cx="690753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●  </a:t>
              </a:r>
              <a:r>
                <a: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Hive </a:t>
              </a:r>
              <a:r>
                <a:rPr lang="ko-KR" altLang="en-US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제공</a:t>
              </a:r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endPara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en-US" altLang="ko-KR" sz="1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metastore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는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서버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(hive server master)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와 동일한 호스트에 존재할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Hive JDBC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제공할 것</a:t>
              </a:r>
              <a:endPara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marL="800100" lvl="1" indent="-342900">
                <a:buAutoNum type="alphaUcPeriod"/>
              </a:pP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데이터가 존재하는 테이블을 </a:t>
              </a:r>
              <a:r>
                <a:rPr lang="en-US" altLang="ko-KR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sz="1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개 이상 만들 것</a:t>
              </a:r>
              <a:endPara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646140" y="3734374"/>
            <a:ext cx="6310184" cy="2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15942" y="1175799"/>
            <a:ext cx="4429875" cy="860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81580" y="1324675"/>
            <a:ext cx="3098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Metastore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Hive Server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존재해야 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 flipH="1">
            <a:off x="4231999" y="2223848"/>
            <a:ext cx="685955" cy="68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6384</Words>
  <Application>Microsoft Office PowerPoint</Application>
  <PresentationFormat>와이드스크린</PresentationFormat>
  <Paragraphs>1966</Paragraphs>
  <Slides>112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18" baseType="lpstr">
      <vt:lpstr>나눔바른고딕</vt:lpstr>
      <vt:lpstr>나눔바른고딕 Light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아키텍처 수립 평가 과제</dc:title>
  <dc:creator>나세진</dc:creator>
  <cp:lastModifiedBy>나세진</cp:lastModifiedBy>
  <cp:revision>316</cp:revision>
  <dcterms:created xsi:type="dcterms:W3CDTF">2019-01-07T05:41:35Z</dcterms:created>
  <dcterms:modified xsi:type="dcterms:W3CDTF">2019-01-27T07:30:35Z</dcterms:modified>
</cp:coreProperties>
</file>