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365AE-BB9A-4C7A-AA3C-539B97E87C7B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03A92-7CFE-47F2-845B-F3ED6C53C1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2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3A92-7CFE-47F2-845B-F3ED6C53C1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1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03A92-7CFE-47F2-845B-F3ED6C53C1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72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25600" y="2751438"/>
            <a:ext cx="9144000" cy="2125362"/>
          </a:xfrm>
        </p:spPr>
        <p:txBody>
          <a:bodyPr anchor="t" anchorCtr="0"/>
          <a:lstStyle>
            <a:lvl1pPr algn="r">
              <a:defRPr sz="4267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625600" y="5124451"/>
            <a:ext cx="9144000" cy="533400"/>
          </a:xfrm>
        </p:spPr>
        <p:txBody>
          <a:bodyPr/>
          <a:lstStyle>
            <a:lvl1pPr marL="0" indent="0" algn="r">
              <a:buNone/>
              <a:defRPr sz="2667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867"/>
            </a:lvl1pPr>
          </a:lstStyle>
          <a:p>
            <a:fld id="{8DE1FC53-995E-4010-AC35-3085CC100B6E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06500" y="2636108"/>
            <a:ext cx="9753600" cy="229212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19200" y="5048251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06500" y="2636108"/>
            <a:ext cx="304800" cy="229212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219200" y="5048251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78" y="647700"/>
            <a:ext cx="3069265" cy="4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5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541-BCC9-4942-B72C-D1EB6C38DB41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C60-3BF1-4720-8943-CAFB245C1889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50D-A3D0-4E79-8BD3-D0BDF9509B88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78" y="647700"/>
            <a:ext cx="3069265" cy="4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8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4267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3F90D6BE-ED6E-40D5-89CF-BC2949BDBFB1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B650-14DD-44BA-8A16-185D1A268379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985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7602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3200" b="1">
                <a:solidFill>
                  <a:schemeClr val="accent2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6E68-7D66-47D6-A64D-7538E5F751F7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732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8F6A-9DB8-464D-BE2C-EF01023240D7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B0D2-ADCE-4027-8179-8EF1CD29F835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1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667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432800" y="1219202"/>
            <a:ext cx="3352800" cy="4843463"/>
          </a:xfrm>
        </p:spPr>
        <p:txBody>
          <a:bodyPr/>
          <a:lstStyle>
            <a:lvl1pPr marL="0" indent="0">
              <a:lnSpc>
                <a:spcPts val="2933"/>
              </a:lnSpc>
              <a:spcAft>
                <a:spcPts val="1333"/>
              </a:spcAft>
              <a:buNone/>
              <a:defRPr sz="2133">
                <a:solidFill>
                  <a:schemeClr val="tx2"/>
                </a:solidFill>
              </a:defRPr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51DF-00C2-4FFE-B7A5-EE0BA3720245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651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667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800"/>
              </a:spcBef>
              <a:buNone/>
              <a:defRPr sz="4267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7F02-161A-4B1E-A2B2-DAE3970B0DE6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7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534400" y="6356351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67">
                <a:solidFill>
                  <a:schemeClr val="tx2"/>
                </a:solidFill>
              </a:defRPr>
            </a:lvl1pPr>
          </a:lstStyle>
          <a:p>
            <a:fld id="{6C0103F0-254B-4459-8BC5-4FCE0A5E8B3B}" type="datetime1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864864" y="6356351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867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6864" y="6356351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67">
                <a:solidFill>
                  <a:schemeClr val="tx2"/>
                </a:solidFill>
              </a:defRPr>
            </a:lvl1pPr>
          </a:lstStyle>
          <a:p>
            <a:fld id="{0F86FB36-34A3-4328-B6B5-67CBEBC197A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590610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2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2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365751" algn="l" rtl="0" eaLnBrk="1" latinLnBrk="1" hangingPunct="1">
        <a:spcBef>
          <a:spcPts val="800"/>
        </a:spcBef>
        <a:buClr>
          <a:schemeClr val="accent1"/>
        </a:buClr>
        <a:buSzPct val="76000"/>
        <a:buFont typeface="Wingdings 3"/>
        <a:buChar char="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rtl="0" eaLnBrk="1" latinLnBrk="1" hangingPunct="1">
        <a:spcBef>
          <a:spcPts val="667"/>
        </a:spcBef>
        <a:buClr>
          <a:schemeClr val="accent2"/>
        </a:buClr>
        <a:buSzPct val="76000"/>
        <a:buFont typeface="Wingdings 3"/>
        <a:buChar char=""/>
        <a:defRPr kumimoji="0" sz="3067" kern="1200">
          <a:solidFill>
            <a:schemeClr val="tx2"/>
          </a:solidFill>
          <a:latin typeface="+mn-lt"/>
          <a:ea typeface="+mn-ea"/>
          <a:cs typeface="+mn-cs"/>
        </a:defRPr>
      </a:lvl2pPr>
      <a:lvl3pPr marL="1097253" indent="-304792" algn="l" rtl="0" eaLnBrk="1" latinLnBrk="1" hangingPunct="1">
        <a:spcBef>
          <a:spcPts val="667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04792" algn="l" rtl="0" eaLnBrk="1" latinLnBrk="1" hangingPunct="1">
        <a:spcBef>
          <a:spcPts val="533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1" hangingPunct="1">
        <a:spcBef>
          <a:spcPts val="400"/>
        </a:spcBef>
        <a:buClr>
          <a:schemeClr val="accent2"/>
        </a:buClr>
        <a:buSzPct val="70000"/>
        <a:buFont typeface="Wingdings"/>
        <a:buChar char="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194505" indent="-243834" algn="l" rtl="0" eaLnBrk="1" latinLnBrk="1" hangingPunct="1">
        <a:spcBef>
          <a:spcPts val="4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2133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243834" algn="l" rtl="0" eaLnBrk="1" latinLnBrk="1" hangingPunct="1">
        <a:spcBef>
          <a:spcPts val="4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867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682173" indent="-243834" algn="l" rtl="0" eaLnBrk="1" latinLnBrk="1" hangingPunct="1">
        <a:spcBef>
          <a:spcPts val="4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867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926007" indent="-243834" algn="l" rtl="0" eaLnBrk="1" latinLnBrk="1" hangingPunct="1">
        <a:spcBef>
          <a:spcPts val="400"/>
        </a:spcBef>
        <a:buClr>
          <a:srgbClr val="9FB8CD"/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600" dirty="0" smtClean="0"/>
              <a:t>얼굴 인식을 </a:t>
            </a:r>
            <a:r>
              <a:rPr lang="ko-KR" altLang="en-US" sz="3600" dirty="0"/>
              <a:t>이용한 이미지 데이터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사용자 그룹 구성 및 관계 분석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2700" dirty="0" smtClean="0"/>
              <a:t>Multimedia </a:t>
            </a:r>
            <a:r>
              <a:rPr lang="en-US" altLang="ko-KR" sz="2700" dirty="0"/>
              <a:t>Project</a:t>
            </a:r>
            <a:endParaRPr lang="ko-KR" altLang="en-US" sz="2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320150095 </a:t>
            </a:r>
            <a:r>
              <a:rPr lang="ko-KR" altLang="en-US" dirty="0" smtClean="0"/>
              <a:t>박세화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목적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사용자간 관계 분석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얼굴 인식을 통해 관계가 높은 사용자 그룹을 찾아냄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smtClean="0"/>
              <a:t>개별 사용자의 이미지를 입력하면 관련성이 높은 사용자 그룹 이미지를 반환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사용자 그룹 구성을 이용한 관련 이미지 검색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얼굴 인식을 이용해 이미지에 사용자 태그를 설정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같은 사진에 나온 사용자들간에 그룹을 구성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사용자 별로 관련된 그룹 이미지를 </a:t>
            </a:r>
            <a:r>
              <a:rPr lang="ko-KR" altLang="en-US" sz="2000" dirty="0" smtClean="0"/>
              <a:t>반환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개인의 이미지 뿐만 아니라 관련 있는 사용자들의 이미지까지 같이 반환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동일 </a:t>
            </a:r>
            <a:r>
              <a:rPr lang="ko-KR" altLang="en-US" sz="1600" dirty="0"/>
              <a:t>그룹 내의 사용자들은 연관성이 높다고 </a:t>
            </a:r>
            <a:r>
              <a:rPr lang="ko-KR" altLang="en-US" sz="1600" dirty="0" smtClean="0"/>
              <a:t>판단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같은 사진에 등장하는 횟수가 높을 수록 사용자들 간의 관련성이 높게 설정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일반적으로 많은 사진에 등장하는 사용자는 그 중요도를 낮게 설정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01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Face Recognition and User Grouping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Face Recognition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User Grouping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pPr lvl="1"/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오션스 11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48" y="1817911"/>
            <a:ext cx="3338738" cy="18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오션스 11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34" y="1817909"/>
            <a:ext cx="3338738" cy="18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368246" y="2416169"/>
            <a:ext cx="359228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96000" y="1719940"/>
            <a:ext cx="1197429" cy="1110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81663" y="1860997"/>
            <a:ext cx="1197429" cy="1110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06542" y="1958969"/>
            <a:ext cx="1197429" cy="11103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44985" y="1301624"/>
            <a:ext cx="109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Brad Pitt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0648" y="1193122"/>
            <a:ext cx="109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George Clooney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4514" y="1312638"/>
            <a:ext cx="1099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Matt Damon</a:t>
            </a:r>
            <a:endParaRPr lang="ko-KR" altLang="en-US" dirty="0"/>
          </a:p>
        </p:txBody>
      </p:sp>
      <p:pic>
        <p:nvPicPr>
          <p:cNvPr id="1028" name="Picture 4" descr="person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89" y="444137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099" y="443247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88" y="4432479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1839684" y="4132668"/>
            <a:ext cx="7990115" cy="205649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Face Recognition and User Grouping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Face Recognition</a:t>
            </a:r>
          </a:p>
          <a:p>
            <a:pPr lvl="1"/>
            <a:r>
              <a:rPr lang="en-US" altLang="ko-KR" sz="1600" dirty="0" err="1" smtClean="0"/>
              <a:t>Openface</a:t>
            </a:r>
            <a:r>
              <a:rPr lang="en-US" altLang="ko-KR" sz="1600" dirty="0" smtClean="0"/>
              <a:t>: open source</a:t>
            </a:r>
          </a:p>
          <a:p>
            <a:pPr lvl="1"/>
            <a:r>
              <a:rPr lang="ko-KR" altLang="en-US" sz="1600" dirty="0" smtClean="0"/>
              <a:t>유명인 이미지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개인</a:t>
            </a:r>
            <a:r>
              <a:rPr lang="en-US" altLang="ko-KR" sz="1600" dirty="0" smtClean="0"/>
              <a:t>): 126</a:t>
            </a:r>
            <a:r>
              <a:rPr lang="ko-KR" altLang="en-US" sz="1600" dirty="0" smtClean="0"/>
              <a:t>명</a:t>
            </a:r>
            <a:endParaRPr lang="en-US" altLang="ko-KR" sz="16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User Grouping</a:t>
            </a:r>
          </a:p>
          <a:p>
            <a:pPr lvl="1"/>
            <a:r>
              <a:rPr lang="en-US" altLang="ko-KR" sz="1600" dirty="0" smtClean="0"/>
              <a:t>Image Crawling: Bing search engine</a:t>
            </a:r>
            <a:r>
              <a:rPr lang="ko-KR" altLang="en-US" sz="1600" dirty="0" smtClean="0"/>
              <a:t>을 통해 관련 이미지 수집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총  </a:t>
            </a:r>
            <a:r>
              <a:rPr lang="en-US" altLang="ko-KR" sz="1600" dirty="0" smtClean="0"/>
              <a:t>77,512</a:t>
            </a:r>
            <a:r>
              <a:rPr lang="ko-KR" altLang="en-US" sz="1600" dirty="0" smtClean="0"/>
              <a:t>개</a:t>
            </a:r>
            <a:endParaRPr lang="en-US" altLang="ko-KR" sz="1600" dirty="0"/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서버 환경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Ubuntu 14.04.5 LTS Server 64bit</a:t>
            </a:r>
          </a:p>
          <a:p>
            <a:pPr lvl="1"/>
            <a:r>
              <a:rPr lang="en-US" altLang="ko-KR" sz="1600" dirty="0" smtClean="0"/>
              <a:t>RAM: 64GB</a:t>
            </a:r>
          </a:p>
          <a:p>
            <a:pPr lvl="1"/>
            <a:r>
              <a:rPr lang="en-US" altLang="ko-KR" sz="1600" dirty="0" smtClean="0"/>
              <a:t>HDD: 10TB</a:t>
            </a:r>
          </a:p>
          <a:p>
            <a:pPr lvl="1"/>
            <a:endParaRPr lang="en-US" altLang="ko-KR" sz="16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endParaRPr lang="en-US" altLang="ko-KR" sz="2800" dirty="0" smtClean="0"/>
          </a:p>
          <a:p>
            <a:pPr lvl="1"/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Face Recognition and User Grouping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프로그램 구성도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882242" y="3120933"/>
            <a:ext cx="2307771" cy="1262743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 database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05054" y="1920241"/>
            <a:ext cx="2024743" cy="9470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Grouping Module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27420" y="3278777"/>
            <a:ext cx="2024743" cy="9470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Face Recognition</a:t>
            </a:r>
          </a:p>
          <a:p>
            <a:pPr algn="ctr"/>
            <a:r>
              <a:rPr lang="en-US" altLang="ko-KR" dirty="0" smtClean="0"/>
              <a:t>Module</a:t>
            </a:r>
          </a:p>
          <a:p>
            <a:pPr algn="ctr"/>
            <a:r>
              <a:rPr lang="en-US" altLang="ko-KR" dirty="0" smtClean="0"/>
              <a:t>(Open Source)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27421" y="1920241"/>
            <a:ext cx="2024743" cy="9470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Keyword Tagging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26030" y="1756958"/>
            <a:ext cx="2427521" cy="26147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/>
          <p:cNvCxnSpPr>
            <a:stCxn id="7" idx="0"/>
            <a:endCxn id="8" idx="2"/>
          </p:cNvCxnSpPr>
          <p:nvPr/>
        </p:nvCxnSpPr>
        <p:spPr>
          <a:xfrm flipV="1">
            <a:off x="2639792" y="2867298"/>
            <a:ext cx="1" cy="41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2"/>
            <a:endCxn id="7" idx="3"/>
          </p:cNvCxnSpPr>
          <p:nvPr/>
        </p:nvCxnSpPr>
        <p:spPr>
          <a:xfrm flipH="1">
            <a:off x="3652163" y="3752305"/>
            <a:ext cx="123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75309" y="3800397"/>
            <a:ext cx="120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Original image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8628" y="2924195"/>
            <a:ext cx="120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Face image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43" y="4968434"/>
            <a:ext cx="1077682" cy="1077682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8" idx="3"/>
            <a:endCxn id="6" idx="1"/>
          </p:cNvCxnSpPr>
          <p:nvPr/>
        </p:nvCxnSpPr>
        <p:spPr>
          <a:xfrm>
            <a:off x="3652164" y="2393770"/>
            <a:ext cx="4152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9439" y="2017249"/>
            <a:ext cx="120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Tagged image</a:t>
            </a:r>
            <a:endParaRPr lang="ko-KR" altLang="en-US" sz="1400" dirty="0"/>
          </a:p>
        </p:txBody>
      </p:sp>
      <p:cxnSp>
        <p:nvCxnSpPr>
          <p:cNvPr id="18" name="꺾인 연결선 17"/>
          <p:cNvCxnSpPr>
            <a:stCxn id="8" idx="3"/>
            <a:endCxn id="5" idx="1"/>
          </p:cNvCxnSpPr>
          <p:nvPr/>
        </p:nvCxnSpPr>
        <p:spPr>
          <a:xfrm>
            <a:off x="3652164" y="2393770"/>
            <a:ext cx="2383964" cy="727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원통 31"/>
          <p:cNvSpPr/>
          <p:nvPr/>
        </p:nvSpPr>
        <p:spPr>
          <a:xfrm>
            <a:off x="7663539" y="3147253"/>
            <a:ext cx="2307771" cy="1262743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 Network database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6" idx="2"/>
            <a:endCxn id="32" idx="1"/>
          </p:cNvCxnSpPr>
          <p:nvPr/>
        </p:nvCxnSpPr>
        <p:spPr>
          <a:xfrm flipH="1">
            <a:off x="8817425" y="2867298"/>
            <a:ext cx="1" cy="27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81894" y="2839476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User Similarity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5023755" y="5053344"/>
            <a:ext cx="2024743" cy="9470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Search Module</a:t>
            </a:r>
            <a:endParaRPr lang="ko-KR" altLang="en-US" dirty="0"/>
          </a:p>
        </p:txBody>
      </p:sp>
      <p:cxnSp>
        <p:nvCxnSpPr>
          <p:cNvPr id="39" name="꺾인 연결선 38"/>
          <p:cNvCxnSpPr>
            <a:stCxn id="32" idx="3"/>
            <a:endCxn id="37" idx="3"/>
          </p:cNvCxnSpPr>
          <p:nvPr/>
        </p:nvCxnSpPr>
        <p:spPr>
          <a:xfrm rot="5400000">
            <a:off x="7374524" y="4083971"/>
            <a:ext cx="1116877" cy="176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3"/>
            <a:endCxn id="37" idx="0"/>
          </p:cNvCxnSpPr>
          <p:nvPr/>
        </p:nvCxnSpPr>
        <p:spPr>
          <a:xfrm flipH="1">
            <a:off x="6036127" y="4383676"/>
            <a:ext cx="1" cy="66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3341899" y="5407223"/>
            <a:ext cx="1668236" cy="1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355519" y="5572591"/>
            <a:ext cx="1668236" cy="1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73928" y="5638006"/>
            <a:ext cx="120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Keyword</a:t>
            </a:r>
          </a:p>
          <a:p>
            <a:r>
              <a:rPr lang="en-US" altLang="ko-KR" sz="1400" dirty="0" smtClean="0"/>
              <a:t>Query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605893" y="5026561"/>
            <a:ext cx="120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Related image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096000" y="4516468"/>
            <a:ext cx="120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Related image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8817424" y="4788208"/>
            <a:ext cx="740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Top-K </a:t>
            </a:r>
          </a:p>
          <a:p>
            <a:r>
              <a:rPr lang="en-US" altLang="ko-KR" sz="1400" dirty="0" smtClean="0"/>
              <a:t>similar </a:t>
            </a:r>
          </a:p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89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3" y="1627011"/>
            <a:ext cx="5190401" cy="4245328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6445956" y="1879247"/>
            <a:ext cx="4131733" cy="3911953"/>
          </a:xfrm>
          <a:prstGeom prst="wedgeRectCallout">
            <a:avLst>
              <a:gd name="adj1" fmla="val -94057"/>
              <a:gd name="adj2" fmla="val -125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998582" y="2244019"/>
            <a:ext cx="29813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5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FB36-34A3-4328-B6B5-67CBEBC197A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1233" y="1546579"/>
            <a:ext cx="9301229" cy="45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4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BLAB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LAB" id="{E4621164-3BEC-4942-BD32-83DC79DAE5EF}" vid="{B4B25844-7385-422C-8F3B-D3748CE653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DBLAB</Template>
  <TotalTime>450</TotalTime>
  <Words>211</Words>
  <Application>Microsoft Office PowerPoint</Application>
  <PresentationFormat>와이드스크린</PresentationFormat>
  <Paragraphs>80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돋움</vt:lpstr>
      <vt:lpstr>맑은 고딕</vt:lpstr>
      <vt:lpstr>Bookman Old Style</vt:lpstr>
      <vt:lpstr>Gill Sans MT</vt:lpstr>
      <vt:lpstr>Wingdings</vt:lpstr>
      <vt:lpstr>Wingdings 3</vt:lpstr>
      <vt:lpstr>DBLAB</vt:lpstr>
      <vt:lpstr>얼굴 인식을 이용한 이미지 데이터  사용자 그룹 구성 및 관계 분석  Multimedia Project</vt:lpstr>
      <vt:lpstr>목적</vt:lpstr>
      <vt:lpstr>Face Recognition and User Grouping</vt:lpstr>
      <vt:lpstr>Face Recognition and User Grouping</vt:lpstr>
      <vt:lpstr>Face Recognition and User Grouping</vt:lpstr>
      <vt:lpstr>구현 결과</vt:lpstr>
      <vt:lpstr>구현 결과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Project Automatic Facial Blurring  with RBAC</dc:title>
  <dc:creator>USER</dc:creator>
  <cp:lastModifiedBy>USER</cp:lastModifiedBy>
  <cp:revision>130</cp:revision>
  <dcterms:created xsi:type="dcterms:W3CDTF">2017-05-14T05:48:00Z</dcterms:created>
  <dcterms:modified xsi:type="dcterms:W3CDTF">2017-06-25T13:07:12Z</dcterms:modified>
</cp:coreProperties>
</file>