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6" r:id="rId8"/>
    <p:sldId id="265" r:id="rId9"/>
    <p:sldId id="268" r:id="rId10"/>
    <p:sldId id="262" r:id="rId11"/>
    <p:sldId id="263" r:id="rId12"/>
    <p:sldId id="267" r:id="rId13"/>
    <p:sldId id="269" r:id="rId14"/>
    <p:sldId id="272" r:id="rId15"/>
    <p:sldId id="264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654DF5-384C-D554-F46B-16BCDB0F1214}" name="노세현" initials="노" userId="노세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8DEC-C4F4-4F3E-A6C7-B8A91D11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6B875-F396-4462-AB40-9A8846EA8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8F039-431E-4AAE-BCB8-CCCA6C29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6631-B0C2-4C52-AEFE-9919F23D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4A2B-06E8-4AEF-99AC-98019FE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581BB-DE00-4C19-8E37-7CBB2A57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E116E-60FD-4D77-9A99-7D45453E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46081-B295-4158-B198-245F146E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604CF-866D-4E83-8B83-F9101D9C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78E27-5439-4595-A247-A4338277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B2D410-2B3A-49EA-AAD5-F239A4E80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7D4FA-5161-4A93-815C-78E95C09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D6F37-BBAD-4DFC-9EFB-384B77EF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E14DF-4917-4EDF-AFF8-2A46F39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C8017-2D1F-463E-BA84-4708A4A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F449-78F4-4EDC-BEAE-6E44A6B3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B509B-5BCC-4CB5-A00B-3809D749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592E0-F6B5-4C34-BED3-591278E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1757-B8B6-4065-80B7-E406E3B0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F17B7-00A0-4436-A7CB-B1E4376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762B4-D7C0-4110-B13F-47367FA2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45E0B-CFE0-4875-B46F-02B44AB4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8EEA7-52A3-40EE-BE18-1CF5FA8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8FC42-3BB6-48B3-89BD-7204403E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E4D6-D588-4E63-A310-A5298C58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8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FC654-65B1-4F6C-8866-6972B337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EE42-B6F0-4AE2-B9E3-BCEB05F9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5B227-B97A-4C7D-8C3D-EBCB6EC4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A25A8-C44D-42C2-A099-51405D79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453F4-3642-4C90-BA96-08841DA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C1765-C9C2-440F-8DDA-D5F91F0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FA8FE-5A25-451D-9EF1-4371CA98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A78E-D9D2-410E-9CBB-963CD78D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86992-3C49-4A38-AFC3-16D02B35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4A5C9C-D1A8-4DA1-8D52-C27854D35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86DC6E-ED83-4D89-AF6F-A07FDB0F3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49743-9879-4EA3-ABA6-44BCFEE1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3A425-4360-4EF8-A422-663F3B53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EB497B-A1B1-4755-B198-25D3448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674F5-BAEF-4ACE-8DBB-41D72F0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4C352B-4B75-405C-AB6D-3FF60A8A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C9E45-231D-4F8F-937A-8FDD91B3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2F20B1-B700-419B-A097-2A1F949F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012E66-0027-4B0A-B0E7-0083B45E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714C5F-94EE-47C8-9217-0358D9CD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088D2-F082-48BE-A6E4-5B9E9ED9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E2D0-3ED7-4828-BD3C-A6BDBE53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E29A7-BE43-4DF7-BF67-6B7E1860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56EE5-E72D-4DBB-8418-E4DC0EDA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48F54-6645-4149-944F-66AE769D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C5D28-DCB0-4E43-917D-5E264599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095DF-B212-4EE6-B0AE-FF93DD3F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49B0D-D48F-4BBD-A3F7-3482EF6E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A5643-8899-4B56-8D95-0257D3E94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8FA57-36FE-432D-9422-16216A0F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874A5-8C1B-4A94-B08D-1ED345FC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93CDC-703D-4E5D-B0E2-3D628BC6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18EA5-5229-4D6E-99F8-977699B7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1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0B61B-2210-4479-87E9-E93237B2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F96EB-57A7-4C5B-BE2A-3565F9CB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0B70-34CA-4393-ABB4-0F0267B2F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5A79-C520-404D-9D8A-16F0C17369BB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CF65A-F98A-4B40-970E-2FD845873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AE8F7-1CF1-4B89-BFDA-116F2E72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F54C-898A-4BED-89E2-5F9AC9AD2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B9032-324B-4EFC-BFAE-7C4B48AF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435" y="1041400"/>
            <a:ext cx="9873129" cy="2387600"/>
          </a:xfrm>
        </p:spPr>
        <p:txBody>
          <a:bodyPr/>
          <a:lstStyle/>
          <a:p>
            <a:r>
              <a:rPr lang="en-US" altLang="ko-KR" dirty="0"/>
              <a:t>Community Site Something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8CC2C-85A8-48A0-9FF5-94C92CEB9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노세현</a:t>
            </a:r>
            <a:r>
              <a:rPr lang="en-US" altLang="ko-KR" dirty="0"/>
              <a:t>(</a:t>
            </a:r>
            <a:r>
              <a:rPr lang="en-US" altLang="ko-KR" dirty="0" err="1"/>
              <a:t>sehyeonn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CF26AD-DB72-4744-A9E0-1C3431F20215}"/>
              </a:ext>
            </a:extLst>
          </p:cNvPr>
          <p:cNvSpPr/>
          <p:nvPr/>
        </p:nvSpPr>
        <p:spPr>
          <a:xfrm>
            <a:off x="2032000" y="5797112"/>
            <a:ext cx="8128000" cy="824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5A47EF-CBC3-4620-A048-146D08A2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90251"/>
              </p:ext>
            </p:extLst>
          </p:nvPr>
        </p:nvGraphicFramePr>
        <p:xfrm>
          <a:off x="2032000" y="1325880"/>
          <a:ext cx="8128000" cy="2008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5294">
                  <a:extLst>
                    <a:ext uri="{9D8B030D-6E8A-4147-A177-3AD203B41FA5}">
                      <a16:colId xmlns:a16="http://schemas.microsoft.com/office/drawing/2014/main" val="305301080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val="396188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646891546"/>
                    </a:ext>
                  </a:extLst>
                </a:gridCol>
              </a:tblGrid>
              <a:tr h="2864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Title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027648"/>
                  </a:ext>
                </a:extLst>
              </a:tr>
              <a:tr h="2213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author  |  2022-02-24</a:t>
                      </a:r>
                      <a:endParaRPr lang="ko-KR" alt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comments 12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hits 32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35814"/>
                  </a:ext>
                </a:extLst>
              </a:tr>
              <a:tr h="1429496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100" dirty="0"/>
                    </a:p>
                    <a:p>
                      <a:pPr algn="l" latinLnBrk="1"/>
                      <a:r>
                        <a:rPr lang="en-US" altLang="ko-KR" sz="1100" dirty="0"/>
                        <a:t>Something something content</a:t>
                      </a:r>
                    </a:p>
                    <a:p>
                      <a:pPr algn="l" latinLnBrk="1"/>
                      <a:r>
                        <a:rPr lang="en-US" altLang="ko-KR" sz="1100" dirty="0"/>
                        <a:t>Hahaha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39588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706E09-D00C-4FF5-8A36-9C75ECD61CA3}"/>
              </a:ext>
            </a:extLst>
          </p:cNvPr>
          <p:cNvSpPr/>
          <p:nvPr/>
        </p:nvSpPr>
        <p:spPr>
          <a:xfrm>
            <a:off x="9634071" y="5866775"/>
            <a:ext cx="442258" cy="271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Post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Post page</a:t>
            </a:r>
            <a:endParaRPr lang="ko-KR" altLang="en-US" sz="2800" dirty="0"/>
          </a:p>
        </p:txBody>
      </p:sp>
      <p:graphicFrame>
        <p:nvGraphicFramePr>
          <p:cNvPr id="14" name="표 18">
            <a:extLst>
              <a:ext uri="{FF2B5EF4-FFF2-40B4-BE49-F238E27FC236}">
                <a16:creationId xmlns:a16="http://schemas.microsoft.com/office/drawing/2014/main" id="{3F485D9B-10F7-4D10-AE69-849BFDC4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98202"/>
              </p:ext>
            </p:extLst>
          </p:nvPr>
        </p:nvGraphicFramePr>
        <p:xfrm>
          <a:off x="2032000" y="3579526"/>
          <a:ext cx="8128000" cy="17531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259591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13349058"/>
                    </a:ext>
                  </a:extLst>
                </a:gridCol>
              </a:tblGrid>
              <a:tr h="2749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Comments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9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someone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2022-02-24 13:30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735091"/>
                  </a:ext>
                </a:extLst>
              </a:tr>
              <a:tr h="3960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Lol something</a:t>
                      </a:r>
                    </a:p>
                    <a:p>
                      <a:pPr latinLnBrk="1"/>
                      <a:r>
                        <a:rPr lang="en-US" altLang="ko-KR" sz="1100" dirty="0"/>
                        <a:t>Hahaha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99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someone2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2022-02-25 21:22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25279"/>
                  </a:ext>
                </a:extLst>
              </a:tr>
              <a:tr h="2749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OMG </a:t>
                      </a:r>
                    </a:p>
                    <a:p>
                      <a:pPr latinLnBrk="1"/>
                      <a:r>
                        <a:rPr lang="en-US" altLang="ko-KR" sz="1100" dirty="0"/>
                        <a:t>Something</a:t>
                      </a:r>
                    </a:p>
                    <a:p>
                      <a:pPr latinLnBrk="1"/>
                      <a:r>
                        <a:rPr lang="en-US" altLang="ko-KR" sz="1100" dirty="0"/>
                        <a:t>good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3086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6D1807-34B4-485C-9CD5-EFE331E26E41}"/>
              </a:ext>
            </a:extLst>
          </p:cNvPr>
          <p:cNvSpPr/>
          <p:nvPr/>
        </p:nvSpPr>
        <p:spPr>
          <a:xfrm>
            <a:off x="2109694" y="5866776"/>
            <a:ext cx="7440706" cy="687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Write your comment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A5D55-E2A5-4153-9F72-A69A1BC272C5}"/>
              </a:ext>
            </a:extLst>
          </p:cNvPr>
          <p:cNvSpPr txBox="1"/>
          <p:nvPr/>
        </p:nvSpPr>
        <p:spPr>
          <a:xfrm>
            <a:off x="1930399" y="5458903"/>
            <a:ext cx="199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Post a comment</a:t>
            </a:r>
            <a:endParaRPr lang="ko-KR" altLang="en-US" sz="16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C9175A-90BF-4610-9F13-A09792218C92}"/>
              </a:ext>
            </a:extLst>
          </p:cNvPr>
          <p:cNvCxnSpPr>
            <a:cxnSpLocks/>
          </p:cNvCxnSpPr>
          <p:nvPr/>
        </p:nvCxnSpPr>
        <p:spPr>
          <a:xfrm>
            <a:off x="2032000" y="5443374"/>
            <a:ext cx="81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E42487-A49D-49DA-AABC-71C1909D50A6}"/>
              </a:ext>
            </a:extLst>
          </p:cNvPr>
          <p:cNvCxnSpPr>
            <a:cxnSpLocks/>
          </p:cNvCxnSpPr>
          <p:nvPr/>
        </p:nvCxnSpPr>
        <p:spPr>
          <a:xfrm>
            <a:off x="2032000" y="3452904"/>
            <a:ext cx="81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DC730B-E240-411E-9E71-AF5211D71FC0}"/>
              </a:ext>
            </a:extLst>
          </p:cNvPr>
          <p:cNvSpPr/>
          <p:nvPr/>
        </p:nvSpPr>
        <p:spPr>
          <a:xfrm>
            <a:off x="9634071" y="2998887"/>
            <a:ext cx="442258" cy="271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Delete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DDA2E-CC66-4312-8D28-CDBC313E1C94}"/>
              </a:ext>
            </a:extLst>
          </p:cNvPr>
          <p:cNvSpPr/>
          <p:nvPr/>
        </p:nvSpPr>
        <p:spPr>
          <a:xfrm>
            <a:off x="9108142" y="2998887"/>
            <a:ext cx="442258" cy="271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Edit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설명선: 선(테두리 및 강조선) 27">
            <a:extLst>
              <a:ext uri="{FF2B5EF4-FFF2-40B4-BE49-F238E27FC236}">
                <a16:creationId xmlns:a16="http://schemas.microsoft.com/office/drawing/2014/main" id="{EF43BE71-8AAC-4DFF-B5CC-FC82FC8B7008}"/>
              </a:ext>
            </a:extLst>
          </p:cNvPr>
          <p:cNvSpPr/>
          <p:nvPr/>
        </p:nvSpPr>
        <p:spPr>
          <a:xfrm flipH="1">
            <a:off x="7727578" y="2399298"/>
            <a:ext cx="1452282" cy="415620"/>
          </a:xfrm>
          <a:prstGeom prst="accentBorderCallout1">
            <a:avLst>
              <a:gd name="adj1" fmla="val 51261"/>
              <a:gd name="adj2" fmla="val -5864"/>
              <a:gd name="adj3" fmla="val 134044"/>
              <a:gd name="adj4" fmla="val -2763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These two buttons only appear when logged in as the author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설명선: 선(테두리 및 강조선) 28">
            <a:extLst>
              <a:ext uri="{FF2B5EF4-FFF2-40B4-BE49-F238E27FC236}">
                <a16:creationId xmlns:a16="http://schemas.microsoft.com/office/drawing/2014/main" id="{2FE1C64C-96F7-4B8C-8FDF-E3B9266F95AD}"/>
              </a:ext>
            </a:extLst>
          </p:cNvPr>
          <p:cNvSpPr/>
          <p:nvPr/>
        </p:nvSpPr>
        <p:spPr>
          <a:xfrm>
            <a:off x="10213789" y="2399298"/>
            <a:ext cx="1302870" cy="415620"/>
          </a:xfrm>
          <a:prstGeom prst="accentBorderCallout1">
            <a:avLst>
              <a:gd name="adj1" fmla="val 51261"/>
              <a:gd name="adj2" fmla="val -5864"/>
              <a:gd name="adj3" fmla="val 136920"/>
              <a:gd name="adj4" fmla="val -2625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Delete button appears when logged in as the admin too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설명선: 선(테두리 및 강조선) 29">
            <a:extLst>
              <a:ext uri="{FF2B5EF4-FFF2-40B4-BE49-F238E27FC236}">
                <a16:creationId xmlns:a16="http://schemas.microsoft.com/office/drawing/2014/main" id="{123CBF68-7348-4DBB-9DC3-B664F731C5CA}"/>
              </a:ext>
            </a:extLst>
          </p:cNvPr>
          <p:cNvSpPr/>
          <p:nvPr/>
        </p:nvSpPr>
        <p:spPr>
          <a:xfrm flipH="1">
            <a:off x="7335077" y="5238104"/>
            <a:ext cx="1896393" cy="349451"/>
          </a:xfrm>
          <a:prstGeom prst="accentBorderCallout1">
            <a:avLst>
              <a:gd name="adj1" fmla="val 48938"/>
              <a:gd name="adj2" fmla="val -4096"/>
              <a:gd name="adj3" fmla="val 169691"/>
              <a:gd name="adj4" fmla="val -34409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complete post a comment,</a:t>
            </a:r>
          </a:p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Add a new comment to the DB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2AF3BE-8570-4B5A-A998-2BE50B5573F0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9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Posting page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BD3E88-AA9A-463C-94E3-E8AACED5532B}"/>
              </a:ext>
            </a:extLst>
          </p:cNvPr>
          <p:cNvSpPr/>
          <p:nvPr/>
        </p:nvSpPr>
        <p:spPr>
          <a:xfrm>
            <a:off x="2032000" y="2264712"/>
            <a:ext cx="8128000" cy="334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A3013A-7439-428E-B348-60503B9C03CD}"/>
              </a:ext>
            </a:extLst>
          </p:cNvPr>
          <p:cNvSpPr/>
          <p:nvPr/>
        </p:nvSpPr>
        <p:spPr>
          <a:xfrm>
            <a:off x="2031999" y="1816840"/>
            <a:ext cx="8127999" cy="31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Title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0A06F-B803-475C-8CF2-D19D6170FED3}"/>
              </a:ext>
            </a:extLst>
          </p:cNvPr>
          <p:cNvSpPr txBox="1"/>
          <p:nvPr/>
        </p:nvSpPr>
        <p:spPr>
          <a:xfrm>
            <a:off x="1924430" y="1329384"/>
            <a:ext cx="199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Posting</a:t>
            </a:r>
            <a:endParaRPr lang="ko-KR" altLang="en-US" sz="1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6DA2E1-0A17-4FD6-8886-F0DE437BB27E}"/>
              </a:ext>
            </a:extLst>
          </p:cNvPr>
          <p:cNvCxnSpPr>
            <a:cxnSpLocks/>
          </p:cNvCxnSpPr>
          <p:nvPr/>
        </p:nvCxnSpPr>
        <p:spPr>
          <a:xfrm>
            <a:off x="2026024" y="1689848"/>
            <a:ext cx="81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7DEA79-5ED5-453A-BDB1-EB413A520F2B}"/>
              </a:ext>
            </a:extLst>
          </p:cNvPr>
          <p:cNvCxnSpPr/>
          <p:nvPr/>
        </p:nvCxnSpPr>
        <p:spPr>
          <a:xfrm>
            <a:off x="2492188" y="1816840"/>
            <a:ext cx="0" cy="31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049880-9365-49B0-A3B1-15E83739E939}"/>
              </a:ext>
            </a:extLst>
          </p:cNvPr>
          <p:cNvSpPr/>
          <p:nvPr/>
        </p:nvSpPr>
        <p:spPr>
          <a:xfrm>
            <a:off x="9717740" y="5743024"/>
            <a:ext cx="442258" cy="271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Post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설명선: 선(테두리 및 강조선) 25">
            <a:extLst>
              <a:ext uri="{FF2B5EF4-FFF2-40B4-BE49-F238E27FC236}">
                <a16:creationId xmlns:a16="http://schemas.microsoft.com/office/drawing/2014/main" id="{2AC9940B-FE9A-4BCB-B65A-C196CE80ACDC}"/>
              </a:ext>
            </a:extLst>
          </p:cNvPr>
          <p:cNvSpPr/>
          <p:nvPr/>
        </p:nvSpPr>
        <p:spPr>
          <a:xfrm flipH="1">
            <a:off x="7103165" y="5753175"/>
            <a:ext cx="1750619" cy="349451"/>
          </a:xfrm>
          <a:prstGeom prst="accentBorderCallout1">
            <a:avLst>
              <a:gd name="adj1" fmla="val 48938"/>
              <a:gd name="adj2" fmla="val -4096"/>
              <a:gd name="adj3" fmla="val 33169"/>
              <a:gd name="adj4" fmla="val -43115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move to main page,</a:t>
            </a:r>
          </a:p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Add a new post to the DB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F4143A-E969-4A46-AA48-59FA15A3361E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6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26332-296A-443A-AB85-4267C0B81C2C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My posts page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1A2483-EF97-4FF3-BE68-78C74155CD7D}"/>
              </a:ext>
            </a:extLst>
          </p:cNvPr>
          <p:cNvSpPr txBox="1"/>
          <p:nvPr/>
        </p:nvSpPr>
        <p:spPr>
          <a:xfrm>
            <a:off x="1984933" y="1438763"/>
            <a:ext cx="199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My posts</a:t>
            </a:r>
            <a:endParaRPr lang="ko-KR" altLang="en-US" sz="1600" dirty="0"/>
          </a:p>
        </p:txBody>
      </p:sp>
      <p:graphicFrame>
        <p:nvGraphicFramePr>
          <p:cNvPr id="24" name="표 7">
            <a:extLst>
              <a:ext uri="{FF2B5EF4-FFF2-40B4-BE49-F238E27FC236}">
                <a16:creationId xmlns:a16="http://schemas.microsoft.com/office/drawing/2014/main" id="{C848C4CB-D417-4220-8B21-A797720B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89330"/>
              </p:ext>
            </p:extLst>
          </p:nvPr>
        </p:nvGraphicFramePr>
        <p:xfrm>
          <a:off x="2032000" y="1881687"/>
          <a:ext cx="8128000" cy="4286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305301080"/>
                    </a:ext>
                  </a:extLst>
                </a:gridCol>
                <a:gridCol w="5319059">
                  <a:extLst>
                    <a:ext uri="{9D8B030D-6E8A-4147-A177-3AD203B41FA5}">
                      <a16:colId xmlns:a16="http://schemas.microsoft.com/office/drawing/2014/main" val="3600815939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val="396188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646891546"/>
                    </a:ext>
                  </a:extLst>
                </a:gridCol>
              </a:tblGrid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hits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027648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4856783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something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[12]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2022-02-24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3581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39588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14000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19649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427312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83315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48447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41940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74202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915081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6678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1404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0B3A0-854A-4C47-ABAA-922C4F873A5E}"/>
              </a:ext>
            </a:extLst>
          </p:cNvPr>
          <p:cNvSpPr/>
          <p:nvPr/>
        </p:nvSpPr>
        <p:spPr>
          <a:xfrm>
            <a:off x="7541266" y="1494113"/>
            <a:ext cx="2611718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DD93D-DC10-499E-8FB6-8304A73AD333}"/>
              </a:ext>
            </a:extLst>
          </p:cNvPr>
          <p:cNvSpPr/>
          <p:nvPr/>
        </p:nvSpPr>
        <p:spPr>
          <a:xfrm>
            <a:off x="9934842" y="1550146"/>
            <a:ext cx="113553" cy="111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7600447-2A6B-4144-9321-11F1C40C1138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10031766" y="1645160"/>
            <a:ext cx="46651" cy="5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5480CB9-D40F-411C-8DBC-DC05B702B910}"/>
              </a:ext>
            </a:extLst>
          </p:cNvPr>
          <p:cNvGraphicFramePr>
            <a:graphicFrameLocks noGrp="1"/>
          </p:cNvGraphicFramePr>
          <p:nvPr/>
        </p:nvGraphicFramePr>
        <p:xfrm>
          <a:off x="3981074" y="6355463"/>
          <a:ext cx="4188016" cy="22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44">
                  <a:extLst>
                    <a:ext uri="{9D8B030D-6E8A-4147-A177-3AD203B41FA5}">
                      <a16:colId xmlns:a16="http://schemas.microsoft.com/office/drawing/2014/main" val="2845786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4176327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38510289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406208691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68656885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200176373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949080379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673533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58697710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3971675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0982252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68360528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29733963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45098018"/>
                    </a:ext>
                  </a:extLst>
                </a:gridCol>
              </a:tblGrid>
              <a:tr h="22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&gt;&gt;</a:t>
                      </a:r>
                      <a:endParaRPr lang="ko-KR" alt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61312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26332-296A-443A-AB85-4267C0B81C2C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My comments page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1A2483-EF97-4FF3-BE68-78C74155CD7D}"/>
              </a:ext>
            </a:extLst>
          </p:cNvPr>
          <p:cNvSpPr txBox="1"/>
          <p:nvPr/>
        </p:nvSpPr>
        <p:spPr>
          <a:xfrm>
            <a:off x="1984933" y="1438763"/>
            <a:ext cx="199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My comments</a:t>
            </a:r>
            <a:endParaRPr lang="ko-KR" altLang="en-US" sz="1600" dirty="0"/>
          </a:p>
        </p:txBody>
      </p:sp>
      <p:graphicFrame>
        <p:nvGraphicFramePr>
          <p:cNvPr id="24" name="표 7">
            <a:extLst>
              <a:ext uri="{FF2B5EF4-FFF2-40B4-BE49-F238E27FC236}">
                <a16:creationId xmlns:a16="http://schemas.microsoft.com/office/drawing/2014/main" id="{C848C4CB-D417-4220-8B21-A797720B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03659"/>
              </p:ext>
            </p:extLst>
          </p:nvPr>
        </p:nvGraphicFramePr>
        <p:xfrm>
          <a:off x="2032000" y="1881687"/>
          <a:ext cx="8128001" cy="4286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305301080"/>
                    </a:ext>
                  </a:extLst>
                </a:gridCol>
                <a:gridCol w="2994212">
                  <a:extLst>
                    <a:ext uri="{9D8B030D-6E8A-4147-A177-3AD203B41FA5}">
                      <a16:colId xmlns:a16="http://schemas.microsoft.com/office/drawing/2014/main" val="3600815939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1563157921"/>
                    </a:ext>
                  </a:extLst>
                </a:gridCol>
                <a:gridCol w="1344707">
                  <a:extLst>
                    <a:ext uri="{9D8B030D-6E8A-4147-A177-3AD203B41FA5}">
                      <a16:colId xmlns:a16="http://schemas.microsoft.com/office/drawing/2014/main" val="39618838"/>
                    </a:ext>
                  </a:extLst>
                </a:gridCol>
              </a:tblGrid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comment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027648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4856783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something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[12]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Hahaha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2022-02-24 16:39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3581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39588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14000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19649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427312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83315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48447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41940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74202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915081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6678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1404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0B3A0-854A-4C47-ABAA-922C4F873A5E}"/>
              </a:ext>
            </a:extLst>
          </p:cNvPr>
          <p:cNvSpPr/>
          <p:nvPr/>
        </p:nvSpPr>
        <p:spPr>
          <a:xfrm>
            <a:off x="7541266" y="1494113"/>
            <a:ext cx="2611718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DD93D-DC10-499E-8FB6-8304A73AD333}"/>
              </a:ext>
            </a:extLst>
          </p:cNvPr>
          <p:cNvSpPr/>
          <p:nvPr/>
        </p:nvSpPr>
        <p:spPr>
          <a:xfrm>
            <a:off x="9934842" y="1550146"/>
            <a:ext cx="113553" cy="111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7600447-2A6B-4144-9321-11F1C40C1138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10031766" y="1645160"/>
            <a:ext cx="46651" cy="5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5480CB9-D40F-411C-8DBC-DC05B702B910}"/>
              </a:ext>
            </a:extLst>
          </p:cNvPr>
          <p:cNvGraphicFramePr>
            <a:graphicFrameLocks noGrp="1"/>
          </p:cNvGraphicFramePr>
          <p:nvPr/>
        </p:nvGraphicFramePr>
        <p:xfrm>
          <a:off x="3981074" y="6355463"/>
          <a:ext cx="4188016" cy="22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44">
                  <a:extLst>
                    <a:ext uri="{9D8B030D-6E8A-4147-A177-3AD203B41FA5}">
                      <a16:colId xmlns:a16="http://schemas.microsoft.com/office/drawing/2014/main" val="2845786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4176327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38510289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406208691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68656885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200176373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949080379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673533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58697710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3971675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0982252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68360528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29733963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45098018"/>
                    </a:ext>
                  </a:extLst>
                </a:gridCol>
              </a:tblGrid>
              <a:tr h="22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&gt;&gt;</a:t>
                      </a:r>
                      <a:endParaRPr lang="ko-KR" alt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61312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1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4D482-038D-4EE5-ADAD-5100A63B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page design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D1D1-78C4-4DAF-80EB-DDD302AB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56" y="1690688"/>
            <a:ext cx="6571125" cy="45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5A47EF-CBC3-4620-A048-146D08A2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92750"/>
              </p:ext>
            </p:extLst>
          </p:nvPr>
        </p:nvGraphicFramePr>
        <p:xfrm>
          <a:off x="2032000" y="1881687"/>
          <a:ext cx="8128001" cy="4286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494">
                  <a:extLst>
                    <a:ext uri="{9D8B030D-6E8A-4147-A177-3AD203B41FA5}">
                      <a16:colId xmlns:a16="http://schemas.microsoft.com/office/drawing/2014/main" val="305301080"/>
                    </a:ext>
                  </a:extLst>
                </a:gridCol>
                <a:gridCol w="3603812">
                  <a:extLst>
                    <a:ext uri="{9D8B030D-6E8A-4147-A177-3AD203B41FA5}">
                      <a16:colId xmlns:a16="http://schemas.microsoft.com/office/drawing/2014/main" val="3600815939"/>
                    </a:ext>
                  </a:extLst>
                </a:gridCol>
                <a:gridCol w="1368612">
                  <a:extLst>
                    <a:ext uri="{9D8B030D-6E8A-4147-A177-3AD203B41FA5}">
                      <a16:colId xmlns:a16="http://schemas.microsoft.com/office/drawing/2014/main" val="746950808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39618838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646891546"/>
                    </a:ext>
                  </a:extLst>
                </a:gridCol>
                <a:gridCol w="878542">
                  <a:extLst>
                    <a:ext uri="{9D8B030D-6E8A-4147-A177-3AD203B41FA5}">
                      <a16:colId xmlns:a16="http://schemas.microsoft.com/office/drawing/2014/main" val="2750621544"/>
                    </a:ext>
                  </a:extLst>
                </a:gridCol>
              </a:tblGrid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username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Sign up date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Recent visit date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posts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comments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027648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someone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2022-12-23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2022-02-24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3581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39588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14000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19649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427312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83315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48447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41940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74202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915081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66784"/>
                  </a:ext>
                </a:extLst>
              </a:tr>
              <a:tr h="329695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About the checked members… 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140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A6A6DEC-C4D3-4DA1-8472-8080125A56EC}"/>
              </a:ext>
            </a:extLst>
          </p:cNvPr>
          <p:cNvSpPr/>
          <p:nvPr/>
        </p:nvSpPr>
        <p:spPr>
          <a:xfrm>
            <a:off x="7548282" y="1494111"/>
            <a:ext cx="2611718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E9F6B4-6A0C-43F4-BDA9-BE8990BE5E77}"/>
              </a:ext>
            </a:extLst>
          </p:cNvPr>
          <p:cNvSpPr/>
          <p:nvPr/>
        </p:nvSpPr>
        <p:spPr>
          <a:xfrm>
            <a:off x="9941858" y="1550144"/>
            <a:ext cx="113553" cy="111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373D59-22B6-40D9-88FC-328BF34602F3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10038782" y="1645158"/>
            <a:ext cx="46651" cy="5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46BB508-03D8-4777-9C0D-43211D7D8CDE}"/>
              </a:ext>
            </a:extLst>
          </p:cNvPr>
          <p:cNvGraphicFramePr>
            <a:graphicFrameLocks noGrp="1"/>
          </p:cNvGraphicFramePr>
          <p:nvPr/>
        </p:nvGraphicFramePr>
        <p:xfrm>
          <a:off x="3981074" y="6355463"/>
          <a:ext cx="4188016" cy="22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44">
                  <a:extLst>
                    <a:ext uri="{9D8B030D-6E8A-4147-A177-3AD203B41FA5}">
                      <a16:colId xmlns:a16="http://schemas.microsoft.com/office/drawing/2014/main" val="2845786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4176327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38510289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406208691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68656885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200176373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949080379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673533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58697710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3971675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0982252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68360528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29733963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45098018"/>
                    </a:ext>
                  </a:extLst>
                </a:gridCol>
              </a:tblGrid>
              <a:tr h="22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&gt;&gt;</a:t>
                      </a:r>
                      <a:endParaRPr lang="ko-KR" alt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613121926"/>
                  </a:ext>
                </a:extLst>
              </a:tr>
            </a:tbl>
          </a:graphicData>
        </a:graphic>
      </p:graphicFrame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Admin page – Users management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F8E1A0-146A-420E-903B-D7F721B36C84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D8AF6-B287-489B-A127-DB010622F022}"/>
              </a:ext>
            </a:extLst>
          </p:cNvPr>
          <p:cNvSpPr txBox="1"/>
          <p:nvPr/>
        </p:nvSpPr>
        <p:spPr>
          <a:xfrm>
            <a:off x="1984933" y="1438763"/>
            <a:ext cx="52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Members management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3F8DCF-F73B-4085-A4BB-289CD798DD83}"/>
              </a:ext>
            </a:extLst>
          </p:cNvPr>
          <p:cNvSpPr/>
          <p:nvPr/>
        </p:nvSpPr>
        <p:spPr>
          <a:xfrm>
            <a:off x="2145554" y="2288987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2CA1EA-B2A8-47E1-9CA6-6854E6712AA8}"/>
              </a:ext>
            </a:extLst>
          </p:cNvPr>
          <p:cNvSpPr/>
          <p:nvPr/>
        </p:nvSpPr>
        <p:spPr>
          <a:xfrm>
            <a:off x="2145554" y="2615970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EDBEDB8-3DA6-4B87-A5CD-0EF125FAF34B}"/>
              </a:ext>
            </a:extLst>
          </p:cNvPr>
          <p:cNvSpPr/>
          <p:nvPr/>
        </p:nvSpPr>
        <p:spPr>
          <a:xfrm>
            <a:off x="2145554" y="2948929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B17A76-6CEF-4302-9E6B-7071A1D6EDEF}"/>
              </a:ext>
            </a:extLst>
          </p:cNvPr>
          <p:cNvSpPr/>
          <p:nvPr/>
        </p:nvSpPr>
        <p:spPr>
          <a:xfrm>
            <a:off x="2145554" y="3275912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8A51E88-37D4-49E3-92AC-412BF465AF9B}"/>
              </a:ext>
            </a:extLst>
          </p:cNvPr>
          <p:cNvSpPr/>
          <p:nvPr/>
        </p:nvSpPr>
        <p:spPr>
          <a:xfrm>
            <a:off x="2145554" y="3615989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60F4846-659F-45D5-A015-58DC6FE4CD8A}"/>
              </a:ext>
            </a:extLst>
          </p:cNvPr>
          <p:cNvSpPr/>
          <p:nvPr/>
        </p:nvSpPr>
        <p:spPr>
          <a:xfrm>
            <a:off x="2145554" y="3942972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24C19E2-F24A-4762-BFAB-B86916A5F99C}"/>
              </a:ext>
            </a:extLst>
          </p:cNvPr>
          <p:cNvSpPr/>
          <p:nvPr/>
        </p:nvSpPr>
        <p:spPr>
          <a:xfrm>
            <a:off x="2145554" y="4269955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75157F-CA52-4187-9A4B-6CF190892BDF}"/>
              </a:ext>
            </a:extLst>
          </p:cNvPr>
          <p:cNvSpPr/>
          <p:nvPr/>
        </p:nvSpPr>
        <p:spPr>
          <a:xfrm>
            <a:off x="2145554" y="4596938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4AE86A-348A-48B8-A498-DE79F7AE53E6}"/>
              </a:ext>
            </a:extLst>
          </p:cNvPr>
          <p:cNvSpPr/>
          <p:nvPr/>
        </p:nvSpPr>
        <p:spPr>
          <a:xfrm>
            <a:off x="2145554" y="4923921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CA3FCE5-5068-4974-A901-92545B04F895}"/>
              </a:ext>
            </a:extLst>
          </p:cNvPr>
          <p:cNvSpPr/>
          <p:nvPr/>
        </p:nvSpPr>
        <p:spPr>
          <a:xfrm>
            <a:off x="2145554" y="5250904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42B0D1-B9AF-4093-AB39-B2C34C45F2F5}"/>
              </a:ext>
            </a:extLst>
          </p:cNvPr>
          <p:cNvSpPr/>
          <p:nvPr/>
        </p:nvSpPr>
        <p:spPr>
          <a:xfrm>
            <a:off x="2145554" y="5596957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4D79EE4-07A1-4216-96B9-3F978EF7FF97}"/>
              </a:ext>
            </a:extLst>
          </p:cNvPr>
          <p:cNvSpPr/>
          <p:nvPr/>
        </p:nvSpPr>
        <p:spPr>
          <a:xfrm>
            <a:off x="2145554" y="1966370"/>
            <a:ext cx="161364" cy="167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설명선: 선(테두리 및 강조선) 32">
            <a:extLst>
              <a:ext uri="{FF2B5EF4-FFF2-40B4-BE49-F238E27FC236}">
                <a16:creationId xmlns:a16="http://schemas.microsoft.com/office/drawing/2014/main" id="{1C194454-CC3C-4B87-B675-398355C478C3}"/>
              </a:ext>
            </a:extLst>
          </p:cNvPr>
          <p:cNvSpPr/>
          <p:nvPr/>
        </p:nvSpPr>
        <p:spPr>
          <a:xfrm>
            <a:off x="2758640" y="4658141"/>
            <a:ext cx="767477" cy="212683"/>
          </a:xfrm>
          <a:prstGeom prst="accentBorderCallout1">
            <a:avLst>
              <a:gd name="adj1" fmla="val 48938"/>
              <a:gd name="adj2" fmla="val -8768"/>
              <a:gd name="adj3" fmla="val 10935"/>
              <a:gd name="adj4" fmla="val -4904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Check boxes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1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E241-4689-4511-85B9-58607DDC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A26D6C-CF52-4398-9095-E9131D24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1" y="1690688"/>
            <a:ext cx="8641395" cy="5002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DAC32-E224-4299-9904-50C3CF8CD90D}"/>
              </a:ext>
            </a:extLst>
          </p:cNvPr>
          <p:cNvSpPr txBox="1"/>
          <p:nvPr/>
        </p:nvSpPr>
        <p:spPr>
          <a:xfrm>
            <a:off x="6443189" y="4243982"/>
            <a:ext cx="53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 user log in name : </a:t>
            </a:r>
            <a:r>
              <a:rPr lang="en-US" altLang="ko-KR" dirty="0" err="1">
                <a:solidFill>
                  <a:srgbClr val="FF0000"/>
                </a:solidFill>
              </a:rPr>
              <a:t>user_community_site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Password : </a:t>
            </a:r>
            <a:r>
              <a:rPr lang="en-US" altLang="ko-KR" dirty="0">
                <a:solidFill>
                  <a:srgbClr val="FF0000"/>
                </a:solidFill>
              </a:rPr>
              <a:t>communitysite0226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5EDD3-5632-477A-972F-ABA8F8C5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5478C-AE4C-4A2B-981E-11EED719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</a:p>
          <a:p>
            <a:r>
              <a:rPr lang="en-US" altLang="ko-KR" dirty="0"/>
              <a:t>Functions</a:t>
            </a:r>
          </a:p>
          <a:p>
            <a:r>
              <a:rPr lang="en-US" altLang="ko-KR" dirty="0"/>
              <a:t>Page Design</a:t>
            </a:r>
          </a:p>
          <a:p>
            <a:r>
              <a:rPr lang="en-US" altLang="ko-KR" dirty="0"/>
              <a:t>Database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61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714F-5032-4F37-A649-A1B5F1E0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DBCAE-208E-4B52-9561-9A55DB3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practice basic JAVA Spring.</a:t>
            </a:r>
          </a:p>
          <a:p>
            <a:r>
              <a:rPr lang="en-US" altLang="ko-KR" dirty="0"/>
              <a:t>For practice basic HTML/CSS/JavaScript</a:t>
            </a:r>
          </a:p>
          <a:p>
            <a:r>
              <a:rPr lang="en-US" altLang="ko-KR" dirty="0"/>
              <a:t>Namely, for study.</a:t>
            </a:r>
          </a:p>
        </p:txBody>
      </p:sp>
    </p:spTree>
    <p:extLst>
      <p:ext uri="{BB962C8B-B14F-4D97-AF65-F5344CB8AC3E}">
        <p14:creationId xmlns:p14="http://schemas.microsoft.com/office/powerpoint/2010/main" val="4606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D8697-359E-41F6-B75B-8B49EEB1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F5254-30F5-4180-9A52-E57E8260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the post</a:t>
            </a:r>
          </a:p>
          <a:p>
            <a:r>
              <a:rPr lang="en-US" altLang="ko-KR" dirty="0"/>
              <a:t>CRUD </a:t>
            </a:r>
            <a:r>
              <a:rPr lang="en-US" altLang="ko-KR" dirty="0">
                <a:solidFill>
                  <a:srgbClr val="202124"/>
                </a:solidFill>
              </a:rPr>
              <a:t>the</a:t>
            </a:r>
            <a:r>
              <a:rPr lang="en-US" altLang="ko-KR" dirty="0">
                <a:solidFill>
                  <a:srgbClr val="202124"/>
                </a:solidFill>
                <a:latin typeface="Arial Unicode MS"/>
              </a:rPr>
              <a:t> </a:t>
            </a:r>
            <a:r>
              <a:rPr lang="en-US" altLang="ko-KR" dirty="0">
                <a:solidFill>
                  <a:srgbClr val="202124"/>
                </a:solidFill>
              </a:rPr>
              <a:t>category</a:t>
            </a: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</a:t>
            </a:r>
            <a:r>
              <a:rPr lang="en-US" altLang="ko-KR" dirty="0">
                <a:solidFill>
                  <a:srgbClr val="202124"/>
                </a:solidFill>
              </a:rPr>
              <a:t>omment</a:t>
            </a: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Search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3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FF4BD-349F-49F0-8D03-DAD12E68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page design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C853-8E2C-4392-B6E7-EE77D4CA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17" y="1524000"/>
            <a:ext cx="8138766" cy="51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Log in page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81F356-0053-435F-9D37-FB00E5D5215C}"/>
              </a:ext>
            </a:extLst>
          </p:cNvPr>
          <p:cNvSpPr/>
          <p:nvPr/>
        </p:nvSpPr>
        <p:spPr>
          <a:xfrm>
            <a:off x="4333460" y="2457564"/>
            <a:ext cx="3525077" cy="2504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3BB3A9-2502-483C-8213-E849424F0C62}"/>
              </a:ext>
            </a:extLst>
          </p:cNvPr>
          <p:cNvSpPr/>
          <p:nvPr/>
        </p:nvSpPr>
        <p:spPr>
          <a:xfrm>
            <a:off x="4825446" y="2935358"/>
            <a:ext cx="2541103" cy="29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2336DC-1296-4DCB-AA98-547AF3BCD35C}"/>
              </a:ext>
            </a:extLst>
          </p:cNvPr>
          <p:cNvSpPr/>
          <p:nvPr/>
        </p:nvSpPr>
        <p:spPr>
          <a:xfrm>
            <a:off x="4825443" y="3411572"/>
            <a:ext cx="2541103" cy="29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AF7386-389A-4E3A-87CE-7D6FFE2EE76E}"/>
              </a:ext>
            </a:extLst>
          </p:cNvPr>
          <p:cNvSpPr/>
          <p:nvPr/>
        </p:nvSpPr>
        <p:spPr>
          <a:xfrm>
            <a:off x="4825443" y="3887786"/>
            <a:ext cx="2541103" cy="2710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 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13A73-D7E0-42E0-A4F2-00FFEF3751A0}"/>
              </a:ext>
            </a:extLst>
          </p:cNvPr>
          <p:cNvSpPr txBox="1"/>
          <p:nvPr/>
        </p:nvSpPr>
        <p:spPr>
          <a:xfrm>
            <a:off x="4333460" y="2012708"/>
            <a:ext cx="35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COMMUNITY SITE SOMETHING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D05EC-7DE7-4CEC-A4A7-79E4C01D4195}"/>
              </a:ext>
            </a:extLst>
          </p:cNvPr>
          <p:cNvSpPr txBox="1"/>
          <p:nvPr/>
        </p:nvSpPr>
        <p:spPr>
          <a:xfrm>
            <a:off x="4825443" y="4340198"/>
            <a:ext cx="2541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Don’t have account?    </a:t>
            </a:r>
            <a:r>
              <a:rPr lang="en-US" altLang="ko-KR" sz="1100" u="sng" dirty="0">
                <a:solidFill>
                  <a:srgbClr val="FFCCFF"/>
                </a:solidFill>
              </a:rPr>
              <a:t>Sign up</a:t>
            </a:r>
            <a:endParaRPr lang="ko-KR" altLang="en-US" sz="1100" u="sng" dirty="0">
              <a:solidFill>
                <a:srgbClr val="FFCCFF"/>
              </a:solidFill>
            </a:endParaRPr>
          </a:p>
        </p:txBody>
      </p:sp>
      <p:sp>
        <p:nvSpPr>
          <p:cNvPr id="31" name="설명선: 선(테두리 및 강조선) 30">
            <a:extLst>
              <a:ext uri="{FF2B5EF4-FFF2-40B4-BE49-F238E27FC236}">
                <a16:creationId xmlns:a16="http://schemas.microsoft.com/office/drawing/2014/main" id="{90CBAF36-A043-438E-8EED-D8186B336D19}"/>
              </a:ext>
            </a:extLst>
          </p:cNvPr>
          <p:cNvSpPr/>
          <p:nvPr/>
        </p:nvSpPr>
        <p:spPr>
          <a:xfrm>
            <a:off x="7316533" y="4885071"/>
            <a:ext cx="1734702" cy="257362"/>
          </a:xfrm>
          <a:prstGeom prst="accentBorderCallout1">
            <a:avLst>
              <a:gd name="adj1" fmla="val 48938"/>
              <a:gd name="adj2" fmla="val -4096"/>
              <a:gd name="adj3" fmla="val -96196"/>
              <a:gd name="adj4" fmla="val -24206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move to sign up page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Sign up page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81F356-0053-435F-9D37-FB00E5D5215C}"/>
              </a:ext>
            </a:extLst>
          </p:cNvPr>
          <p:cNvSpPr/>
          <p:nvPr/>
        </p:nvSpPr>
        <p:spPr>
          <a:xfrm>
            <a:off x="4333460" y="2457564"/>
            <a:ext cx="3525077" cy="30073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AF7386-389A-4E3A-87CE-7D6FFE2EE76E}"/>
              </a:ext>
            </a:extLst>
          </p:cNvPr>
          <p:cNvSpPr/>
          <p:nvPr/>
        </p:nvSpPr>
        <p:spPr>
          <a:xfrm>
            <a:off x="4825442" y="4731415"/>
            <a:ext cx="2541103" cy="2710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Sign 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13A73-D7E0-42E0-A4F2-00FFEF3751A0}"/>
              </a:ext>
            </a:extLst>
          </p:cNvPr>
          <p:cNvSpPr txBox="1"/>
          <p:nvPr/>
        </p:nvSpPr>
        <p:spPr>
          <a:xfrm>
            <a:off x="4333460" y="2012708"/>
            <a:ext cx="35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FA21F120-5272-44AD-A3CB-1060B36E83BD}"/>
              </a:ext>
            </a:extLst>
          </p:cNvPr>
          <p:cNvSpPr/>
          <p:nvPr/>
        </p:nvSpPr>
        <p:spPr>
          <a:xfrm>
            <a:off x="7155168" y="5095630"/>
            <a:ext cx="1688319" cy="369332"/>
          </a:xfrm>
          <a:prstGeom prst="accentBorderCallout1">
            <a:avLst>
              <a:gd name="adj1" fmla="val 48938"/>
              <a:gd name="adj2" fmla="val -4096"/>
              <a:gd name="adj3" fmla="val -60215"/>
              <a:gd name="adj4" fmla="val -32055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move to log in page,</a:t>
            </a:r>
          </a:p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Add a new member to the DB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A36D75-6E09-485D-BAD9-F0C26FE5F1A8}"/>
              </a:ext>
            </a:extLst>
          </p:cNvPr>
          <p:cNvSpPr/>
          <p:nvPr/>
        </p:nvSpPr>
        <p:spPr>
          <a:xfrm>
            <a:off x="4825443" y="2854760"/>
            <a:ext cx="2541103" cy="29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769730-505F-438E-B104-B9EDB0154475}"/>
              </a:ext>
            </a:extLst>
          </p:cNvPr>
          <p:cNvSpPr/>
          <p:nvPr/>
        </p:nvSpPr>
        <p:spPr>
          <a:xfrm>
            <a:off x="4825439" y="3781367"/>
            <a:ext cx="2541103" cy="29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818827-A123-4D1B-A6EE-44D50C15CE36}"/>
              </a:ext>
            </a:extLst>
          </p:cNvPr>
          <p:cNvSpPr/>
          <p:nvPr/>
        </p:nvSpPr>
        <p:spPr>
          <a:xfrm>
            <a:off x="4825439" y="4255201"/>
            <a:ext cx="2541103" cy="29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24EA7-9807-4ED5-A858-D6D35A9FCCC9}"/>
              </a:ext>
            </a:extLst>
          </p:cNvPr>
          <p:cNvSpPr/>
          <p:nvPr/>
        </p:nvSpPr>
        <p:spPr>
          <a:xfrm>
            <a:off x="4825439" y="3310536"/>
            <a:ext cx="2541103" cy="294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4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EA876-FA56-447A-ACF0-F2C94FCA7025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5A47EF-CBC3-4620-A048-146D08A22A5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81687"/>
          <a:ext cx="8128000" cy="4286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305301080"/>
                    </a:ext>
                  </a:extLst>
                </a:gridCol>
                <a:gridCol w="3663577">
                  <a:extLst>
                    <a:ext uri="{9D8B030D-6E8A-4147-A177-3AD203B41FA5}">
                      <a16:colId xmlns:a16="http://schemas.microsoft.com/office/drawing/2014/main" val="3600815939"/>
                    </a:ext>
                  </a:extLst>
                </a:gridCol>
                <a:gridCol w="1655482">
                  <a:extLst>
                    <a:ext uri="{9D8B030D-6E8A-4147-A177-3AD203B41FA5}">
                      <a16:colId xmlns:a16="http://schemas.microsoft.com/office/drawing/2014/main" val="746950808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val="396188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646891546"/>
                    </a:ext>
                  </a:extLst>
                </a:gridCol>
              </a:tblGrid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author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hits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027648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4856783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something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[12]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someone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2022-02-24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3581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39588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14000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19649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427312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83315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48447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41940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74202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915081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6678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140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0162CB-5BB6-4FBB-ADC8-85B9B4EFAA82}"/>
              </a:ext>
            </a:extLst>
          </p:cNvPr>
          <p:cNvSpPr txBox="1"/>
          <p:nvPr/>
        </p:nvSpPr>
        <p:spPr>
          <a:xfrm>
            <a:off x="2032000" y="1494112"/>
            <a:ext cx="551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category1	category2	category3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6A6DEC-C4D3-4DA1-8472-8080125A56EC}"/>
              </a:ext>
            </a:extLst>
          </p:cNvPr>
          <p:cNvSpPr/>
          <p:nvPr/>
        </p:nvSpPr>
        <p:spPr>
          <a:xfrm>
            <a:off x="6759388" y="1494113"/>
            <a:ext cx="2611718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E9F6B4-6A0C-43F4-BDA9-BE8990BE5E77}"/>
              </a:ext>
            </a:extLst>
          </p:cNvPr>
          <p:cNvSpPr/>
          <p:nvPr/>
        </p:nvSpPr>
        <p:spPr>
          <a:xfrm>
            <a:off x="9152964" y="1550146"/>
            <a:ext cx="113553" cy="111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373D59-22B6-40D9-88FC-328BF34602F3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9249888" y="1645160"/>
            <a:ext cx="46651" cy="5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46BB508-03D8-4777-9C0D-43211D7D8CDE}"/>
              </a:ext>
            </a:extLst>
          </p:cNvPr>
          <p:cNvGraphicFramePr>
            <a:graphicFrameLocks noGrp="1"/>
          </p:cNvGraphicFramePr>
          <p:nvPr/>
        </p:nvGraphicFramePr>
        <p:xfrm>
          <a:off x="3981074" y="6355463"/>
          <a:ext cx="4188016" cy="22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44">
                  <a:extLst>
                    <a:ext uri="{9D8B030D-6E8A-4147-A177-3AD203B41FA5}">
                      <a16:colId xmlns:a16="http://schemas.microsoft.com/office/drawing/2014/main" val="2845786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4176327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38510289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406208691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68656885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200176373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949080379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673533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58697710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3971675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0982252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68360528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29733963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45098018"/>
                    </a:ext>
                  </a:extLst>
                </a:gridCol>
              </a:tblGrid>
              <a:tr h="22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&gt;&gt;</a:t>
                      </a:r>
                      <a:endParaRPr lang="ko-KR" alt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61312192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8D3CE-FE79-4E25-B772-007E300B2AD0}"/>
              </a:ext>
            </a:extLst>
          </p:cNvPr>
          <p:cNvSpPr/>
          <p:nvPr/>
        </p:nvSpPr>
        <p:spPr>
          <a:xfrm>
            <a:off x="9538446" y="1494112"/>
            <a:ext cx="6215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Posting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706E09-D00C-4FF5-8A36-9C75ECD61CA3}"/>
              </a:ext>
            </a:extLst>
          </p:cNvPr>
          <p:cNvSpPr/>
          <p:nvPr/>
        </p:nvSpPr>
        <p:spPr>
          <a:xfrm>
            <a:off x="9538446" y="6314452"/>
            <a:ext cx="6215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Posting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설명선: 선(테두리 및 강조선) 7">
            <a:extLst>
              <a:ext uri="{FF2B5EF4-FFF2-40B4-BE49-F238E27FC236}">
                <a16:creationId xmlns:a16="http://schemas.microsoft.com/office/drawing/2014/main" id="{09CE0072-7F97-4E52-BED6-F7CBF9104B2C}"/>
              </a:ext>
            </a:extLst>
          </p:cNvPr>
          <p:cNvSpPr/>
          <p:nvPr/>
        </p:nvSpPr>
        <p:spPr>
          <a:xfrm flipH="1">
            <a:off x="6759387" y="998185"/>
            <a:ext cx="1667435" cy="393090"/>
          </a:xfrm>
          <a:prstGeom prst="accentBorderCallout1">
            <a:avLst>
              <a:gd name="adj1" fmla="val 51261"/>
              <a:gd name="adj2" fmla="val -5864"/>
              <a:gd name="adj3" fmla="val -13831"/>
              <a:gd name="adj4" fmla="val -34615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move to admin Page,</a:t>
            </a:r>
          </a:p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Appears only when logged in as the admin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설명선: 선(테두리 및 강조선) 15">
            <a:extLst>
              <a:ext uri="{FF2B5EF4-FFF2-40B4-BE49-F238E27FC236}">
                <a16:creationId xmlns:a16="http://schemas.microsoft.com/office/drawing/2014/main" id="{93C70612-299F-488C-B48F-213976AAC892}"/>
              </a:ext>
            </a:extLst>
          </p:cNvPr>
          <p:cNvSpPr/>
          <p:nvPr/>
        </p:nvSpPr>
        <p:spPr>
          <a:xfrm>
            <a:off x="4207434" y="2631019"/>
            <a:ext cx="1410447" cy="257362"/>
          </a:xfrm>
          <a:prstGeom prst="accentBorderCallout1">
            <a:avLst>
              <a:gd name="adj1" fmla="val 48938"/>
              <a:gd name="adj2" fmla="val -4096"/>
              <a:gd name="adj3" fmla="val -75599"/>
              <a:gd name="adj4" fmla="val -1854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The number of comments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Main list page</a:t>
            </a:r>
            <a:endParaRPr lang="ko-KR" altLang="en-US" sz="2800" dirty="0"/>
          </a:p>
        </p:txBody>
      </p:sp>
      <p:sp>
        <p:nvSpPr>
          <p:cNvPr id="19" name="설명선: 선(테두리 및 강조선) 18">
            <a:extLst>
              <a:ext uri="{FF2B5EF4-FFF2-40B4-BE49-F238E27FC236}">
                <a16:creationId xmlns:a16="http://schemas.microsoft.com/office/drawing/2014/main" id="{E3471B57-242E-49CD-A657-CBF66172BD77}"/>
              </a:ext>
            </a:extLst>
          </p:cNvPr>
          <p:cNvSpPr/>
          <p:nvPr/>
        </p:nvSpPr>
        <p:spPr>
          <a:xfrm>
            <a:off x="10327338" y="1165474"/>
            <a:ext cx="1484893" cy="257362"/>
          </a:xfrm>
          <a:prstGeom prst="accentBorderCallout1">
            <a:avLst>
              <a:gd name="adj1" fmla="val 48938"/>
              <a:gd name="adj2" fmla="val -4096"/>
              <a:gd name="adj3" fmla="val -80243"/>
              <a:gd name="adj4" fmla="val -2135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Mouse hover and drop down the menu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설명선: 선(테두리 및 강조선) 19">
            <a:extLst>
              <a:ext uri="{FF2B5EF4-FFF2-40B4-BE49-F238E27FC236}">
                <a16:creationId xmlns:a16="http://schemas.microsoft.com/office/drawing/2014/main" id="{C803BB8D-FC16-4F33-8399-E4EB99506FE1}"/>
              </a:ext>
            </a:extLst>
          </p:cNvPr>
          <p:cNvSpPr/>
          <p:nvPr/>
        </p:nvSpPr>
        <p:spPr>
          <a:xfrm flipH="1">
            <a:off x="8116957" y="5781680"/>
            <a:ext cx="1545210" cy="257362"/>
          </a:xfrm>
          <a:prstGeom prst="accentBorderCallout1">
            <a:avLst>
              <a:gd name="adj1" fmla="val 48938"/>
              <a:gd name="adj2" fmla="val -4096"/>
              <a:gd name="adj3" fmla="val 179288"/>
              <a:gd name="adj4" fmla="val -18094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move to post page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설명선: 선(테두리 및 강조선) 21">
            <a:extLst>
              <a:ext uri="{FF2B5EF4-FFF2-40B4-BE49-F238E27FC236}">
                <a16:creationId xmlns:a16="http://schemas.microsoft.com/office/drawing/2014/main" id="{C83F9D8B-205D-4584-BE8A-CF37BED7F79C}"/>
              </a:ext>
            </a:extLst>
          </p:cNvPr>
          <p:cNvSpPr/>
          <p:nvPr/>
        </p:nvSpPr>
        <p:spPr>
          <a:xfrm flipH="1">
            <a:off x="89647" y="2239559"/>
            <a:ext cx="1716155" cy="257362"/>
          </a:xfrm>
          <a:prstGeom prst="accentBorderCallout1">
            <a:avLst>
              <a:gd name="adj1" fmla="val 48938"/>
              <a:gd name="adj2" fmla="val -4096"/>
              <a:gd name="adj3" fmla="val 49800"/>
              <a:gd name="adj4" fmla="val -16022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Click and move to the post page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A52ECDB9-2409-4444-B7EA-AAB6F1CEFABD}"/>
              </a:ext>
            </a:extLst>
          </p:cNvPr>
          <p:cNvSpPr/>
          <p:nvPr/>
        </p:nvSpPr>
        <p:spPr>
          <a:xfrm>
            <a:off x="10327339" y="1498360"/>
            <a:ext cx="1484893" cy="257362"/>
          </a:xfrm>
          <a:prstGeom prst="accentBorderCallout1">
            <a:avLst>
              <a:gd name="adj1" fmla="val 48938"/>
              <a:gd name="adj2" fmla="val -4096"/>
              <a:gd name="adj3" fmla="val -212609"/>
              <a:gd name="adj4" fmla="val -769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Mouse hover and drop down the menu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7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EA876-FA56-447A-ACF0-F2C94FCA7025}"/>
              </a:ext>
            </a:extLst>
          </p:cNvPr>
          <p:cNvSpPr/>
          <p:nvPr/>
        </p:nvSpPr>
        <p:spPr>
          <a:xfrm>
            <a:off x="729129" y="655920"/>
            <a:ext cx="10691906" cy="39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COMUNITY SITE SOMTHING						     administration     Username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1873D-383F-4E3F-9DE8-0000648C482E}"/>
              </a:ext>
            </a:extLst>
          </p:cNvPr>
          <p:cNvSpPr/>
          <p:nvPr/>
        </p:nvSpPr>
        <p:spPr>
          <a:xfrm>
            <a:off x="729129" y="655919"/>
            <a:ext cx="10691906" cy="610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5A47EF-CBC3-4620-A048-146D08A22A5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81687"/>
          <a:ext cx="8128000" cy="4286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305301080"/>
                    </a:ext>
                  </a:extLst>
                </a:gridCol>
                <a:gridCol w="3663577">
                  <a:extLst>
                    <a:ext uri="{9D8B030D-6E8A-4147-A177-3AD203B41FA5}">
                      <a16:colId xmlns:a16="http://schemas.microsoft.com/office/drawing/2014/main" val="3600815939"/>
                    </a:ext>
                  </a:extLst>
                </a:gridCol>
                <a:gridCol w="1655482">
                  <a:extLst>
                    <a:ext uri="{9D8B030D-6E8A-4147-A177-3AD203B41FA5}">
                      <a16:colId xmlns:a16="http://schemas.microsoft.com/office/drawing/2014/main" val="746950808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val="396188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646891546"/>
                    </a:ext>
                  </a:extLst>
                </a:gridCol>
              </a:tblGrid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author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hits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027648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4856783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something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[12]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someone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2022-02-24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3581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39588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14000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19649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427312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83315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48447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419406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742029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915081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66784"/>
                  </a:ext>
                </a:extLst>
              </a:tr>
              <a:tr h="32969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140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0162CB-5BB6-4FBB-ADC8-85B9B4EFAA82}"/>
              </a:ext>
            </a:extLst>
          </p:cNvPr>
          <p:cNvSpPr txBox="1"/>
          <p:nvPr/>
        </p:nvSpPr>
        <p:spPr>
          <a:xfrm>
            <a:off x="2032000" y="1494112"/>
            <a:ext cx="551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category1	category2	category3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6A6DEC-C4D3-4DA1-8472-8080125A56EC}"/>
              </a:ext>
            </a:extLst>
          </p:cNvPr>
          <p:cNvSpPr/>
          <p:nvPr/>
        </p:nvSpPr>
        <p:spPr>
          <a:xfrm>
            <a:off x="6759388" y="1494113"/>
            <a:ext cx="2611718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E9F6B4-6A0C-43F4-BDA9-BE8990BE5E77}"/>
              </a:ext>
            </a:extLst>
          </p:cNvPr>
          <p:cNvSpPr/>
          <p:nvPr/>
        </p:nvSpPr>
        <p:spPr>
          <a:xfrm>
            <a:off x="9152964" y="1550146"/>
            <a:ext cx="113553" cy="111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373D59-22B6-40D9-88FC-328BF34602F3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9249888" y="1645160"/>
            <a:ext cx="46651" cy="5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46BB508-03D8-4777-9C0D-43211D7D8CDE}"/>
              </a:ext>
            </a:extLst>
          </p:cNvPr>
          <p:cNvGraphicFramePr>
            <a:graphicFrameLocks noGrp="1"/>
          </p:cNvGraphicFramePr>
          <p:nvPr/>
        </p:nvGraphicFramePr>
        <p:xfrm>
          <a:off x="3981074" y="6355463"/>
          <a:ext cx="4188016" cy="22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44">
                  <a:extLst>
                    <a:ext uri="{9D8B030D-6E8A-4147-A177-3AD203B41FA5}">
                      <a16:colId xmlns:a16="http://schemas.microsoft.com/office/drawing/2014/main" val="2845786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4176327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38510289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406208691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68656885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200176373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949080379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6735332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58697710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739716750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09822526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3683605281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297339637"/>
                    </a:ext>
                  </a:extLst>
                </a:gridCol>
                <a:gridCol w="299144">
                  <a:extLst>
                    <a:ext uri="{9D8B030D-6E8A-4147-A177-3AD203B41FA5}">
                      <a16:colId xmlns:a16="http://schemas.microsoft.com/office/drawing/2014/main" val="1745098018"/>
                    </a:ext>
                  </a:extLst>
                </a:gridCol>
              </a:tblGrid>
              <a:tr h="22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&gt;&gt;</a:t>
                      </a:r>
                      <a:endParaRPr lang="ko-KR" altLang="en-US" sz="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61312192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8D3CE-FE79-4E25-B772-007E300B2AD0}"/>
              </a:ext>
            </a:extLst>
          </p:cNvPr>
          <p:cNvSpPr/>
          <p:nvPr/>
        </p:nvSpPr>
        <p:spPr>
          <a:xfrm>
            <a:off x="9538446" y="1494112"/>
            <a:ext cx="6215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Posting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706E09-D00C-4FF5-8A36-9C75ECD61CA3}"/>
              </a:ext>
            </a:extLst>
          </p:cNvPr>
          <p:cNvSpPr/>
          <p:nvPr/>
        </p:nvSpPr>
        <p:spPr>
          <a:xfrm>
            <a:off x="9538446" y="6314452"/>
            <a:ext cx="6215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Posting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2E79B94-AE05-4BCC-9AF7-20C2A7A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9" y="71784"/>
            <a:ext cx="10515600" cy="5086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Main list page</a:t>
            </a:r>
            <a:endParaRPr lang="ko-KR" altLang="en-US" sz="2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D70606-429E-4D31-B0FF-A492F2A434C4}"/>
              </a:ext>
            </a:extLst>
          </p:cNvPr>
          <p:cNvGrpSpPr/>
          <p:nvPr/>
        </p:nvGrpSpPr>
        <p:grpSpPr>
          <a:xfrm>
            <a:off x="9622256" y="984042"/>
            <a:ext cx="789030" cy="786347"/>
            <a:chOff x="9616141" y="974165"/>
            <a:chExt cx="621553" cy="786347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CE40ECF-5FCE-4910-86D7-83F6C4B3C2F8}"/>
                </a:ext>
              </a:extLst>
            </p:cNvPr>
            <p:cNvSpPr/>
            <p:nvPr/>
          </p:nvSpPr>
          <p:spPr>
            <a:xfrm>
              <a:off x="9813363" y="974165"/>
              <a:ext cx="227107" cy="2215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B628BB-0B82-487B-9935-D00909563F48}"/>
                </a:ext>
              </a:extLst>
            </p:cNvPr>
            <p:cNvSpPr/>
            <p:nvPr/>
          </p:nvSpPr>
          <p:spPr>
            <a:xfrm>
              <a:off x="9616141" y="1074565"/>
              <a:ext cx="621553" cy="685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3AEACD-8593-43D8-8C76-F581D2C7ACD9}"/>
              </a:ext>
            </a:extLst>
          </p:cNvPr>
          <p:cNvSpPr txBox="1"/>
          <p:nvPr/>
        </p:nvSpPr>
        <p:spPr>
          <a:xfrm>
            <a:off x="9598351" y="1178038"/>
            <a:ext cx="62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My posts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8E678-5B83-4D57-9301-D611E43C6A91}"/>
              </a:ext>
            </a:extLst>
          </p:cNvPr>
          <p:cNvSpPr txBox="1"/>
          <p:nvPr/>
        </p:nvSpPr>
        <p:spPr>
          <a:xfrm>
            <a:off x="9598489" y="1443945"/>
            <a:ext cx="87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My comments</a:t>
            </a:r>
            <a:endParaRPr lang="ko-KR" altLang="en-US" sz="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DF496D-9259-4BD8-AB9B-41E8BFA6DE7D}"/>
              </a:ext>
            </a:extLst>
          </p:cNvPr>
          <p:cNvGrpSpPr/>
          <p:nvPr/>
        </p:nvGrpSpPr>
        <p:grpSpPr>
          <a:xfrm>
            <a:off x="8605843" y="983569"/>
            <a:ext cx="789030" cy="786347"/>
            <a:chOff x="9616141" y="974165"/>
            <a:chExt cx="621553" cy="786347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8B6D778-A8F2-4ECC-9D95-B4445FEF33F7}"/>
                </a:ext>
              </a:extLst>
            </p:cNvPr>
            <p:cNvSpPr/>
            <p:nvPr/>
          </p:nvSpPr>
          <p:spPr>
            <a:xfrm>
              <a:off x="9813363" y="974165"/>
              <a:ext cx="227107" cy="2215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041E3E-3401-41E9-934C-A7C99E88E843}"/>
                </a:ext>
              </a:extLst>
            </p:cNvPr>
            <p:cNvSpPr/>
            <p:nvPr/>
          </p:nvSpPr>
          <p:spPr>
            <a:xfrm>
              <a:off x="9616141" y="1074565"/>
              <a:ext cx="621553" cy="685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A215C49-D1F7-4DC8-94C1-31C41D5C9D56}"/>
              </a:ext>
            </a:extLst>
          </p:cNvPr>
          <p:cNvSpPr txBox="1"/>
          <p:nvPr/>
        </p:nvSpPr>
        <p:spPr>
          <a:xfrm>
            <a:off x="8594860" y="1146479"/>
            <a:ext cx="79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Users</a:t>
            </a:r>
          </a:p>
          <a:p>
            <a:r>
              <a:rPr lang="en-US" altLang="ko-KR" sz="800" dirty="0"/>
              <a:t>management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4289A-73F6-4EC2-8573-990550DF15C3}"/>
              </a:ext>
            </a:extLst>
          </p:cNvPr>
          <p:cNvSpPr txBox="1"/>
          <p:nvPr/>
        </p:nvSpPr>
        <p:spPr>
          <a:xfrm>
            <a:off x="8594998" y="1472146"/>
            <a:ext cx="87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Statistics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269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523</Words>
  <Application>Microsoft Office PowerPoint</Application>
  <PresentationFormat>와이드스크린</PresentationFormat>
  <Paragraphs>221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 Unicode MS</vt:lpstr>
      <vt:lpstr>맑은 고딕</vt:lpstr>
      <vt:lpstr>Arial</vt:lpstr>
      <vt:lpstr>Office 테마</vt:lpstr>
      <vt:lpstr>Community Site Something</vt:lpstr>
      <vt:lpstr>Index</vt:lpstr>
      <vt:lpstr>Purpose</vt:lpstr>
      <vt:lpstr>Functions</vt:lpstr>
      <vt:lpstr>Common page design</vt:lpstr>
      <vt:lpstr>Log in page</vt:lpstr>
      <vt:lpstr>Sign up page</vt:lpstr>
      <vt:lpstr>Main list page</vt:lpstr>
      <vt:lpstr>Main list page</vt:lpstr>
      <vt:lpstr>Post page</vt:lpstr>
      <vt:lpstr>Posting page</vt:lpstr>
      <vt:lpstr>My posts page</vt:lpstr>
      <vt:lpstr>My comments page</vt:lpstr>
      <vt:lpstr>Admin page design</vt:lpstr>
      <vt:lpstr>Admin page – Users management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COMMUNITY SITE</dc:title>
  <dc:creator>노세현</dc:creator>
  <cp:lastModifiedBy>노세현</cp:lastModifiedBy>
  <cp:revision>13</cp:revision>
  <dcterms:created xsi:type="dcterms:W3CDTF">2022-02-24T09:59:18Z</dcterms:created>
  <dcterms:modified xsi:type="dcterms:W3CDTF">2022-02-26T11:38:51Z</dcterms:modified>
</cp:coreProperties>
</file>