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331" r:id="rId3"/>
    <p:sldId id="334" r:id="rId4"/>
    <p:sldId id="335" r:id="rId5"/>
    <p:sldId id="372" r:id="rId6"/>
    <p:sldId id="369" r:id="rId7"/>
    <p:sldId id="391" r:id="rId8"/>
    <p:sldId id="393" r:id="rId9"/>
    <p:sldId id="394" r:id="rId10"/>
    <p:sldId id="395" r:id="rId11"/>
    <p:sldId id="396" r:id="rId12"/>
    <p:sldId id="2335" r:id="rId13"/>
    <p:sldId id="2336" r:id="rId14"/>
    <p:sldId id="398" r:id="rId15"/>
    <p:sldId id="397" r:id="rId16"/>
    <p:sldId id="2337" r:id="rId17"/>
    <p:sldId id="2318" r:id="rId18"/>
    <p:sldId id="2319" r:id="rId19"/>
    <p:sldId id="2389" r:id="rId20"/>
    <p:sldId id="2311" r:id="rId21"/>
    <p:sldId id="2312" r:id="rId22"/>
    <p:sldId id="2313" r:id="rId23"/>
    <p:sldId id="2306" r:id="rId24"/>
    <p:sldId id="2308" r:id="rId25"/>
    <p:sldId id="2295" r:id="rId26"/>
    <p:sldId id="2296" r:id="rId27"/>
    <p:sldId id="2305" r:id="rId28"/>
    <p:sldId id="368" r:id="rId29"/>
    <p:sldId id="2320" r:id="rId30"/>
    <p:sldId id="2321" r:id="rId31"/>
    <p:sldId id="2322" r:id="rId32"/>
    <p:sldId id="2323" r:id="rId33"/>
    <p:sldId id="2324" r:id="rId34"/>
    <p:sldId id="2325" r:id="rId35"/>
    <p:sldId id="2314" r:id="rId36"/>
    <p:sldId id="2315" r:id="rId37"/>
    <p:sldId id="2316" r:id="rId38"/>
    <p:sldId id="2326" r:id="rId39"/>
    <p:sldId id="2327" r:id="rId40"/>
    <p:sldId id="2328" r:id="rId41"/>
    <p:sldId id="2329" r:id="rId42"/>
    <p:sldId id="2330" r:id="rId43"/>
    <p:sldId id="2331" r:id="rId44"/>
    <p:sldId id="2332" r:id="rId45"/>
    <p:sldId id="2333" r:id="rId46"/>
    <p:sldId id="2334" r:id="rId47"/>
    <p:sldId id="234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98B7E6-3CEE-4D97-F87D-C6BD72D7D050}" v="9" dt="2025-09-09T16:35:59.9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4" autoAdjust="0"/>
    <p:restoredTop sz="76917" autoAdjust="0"/>
  </p:normalViewPr>
  <p:slideViewPr>
    <p:cSldViewPr snapToGrid="0">
      <p:cViewPr varScale="1">
        <p:scale>
          <a:sx n="89" d="100"/>
          <a:sy n="89" d="100"/>
        </p:scale>
        <p:origin x="936" y="160"/>
      </p:cViewPr>
      <p:guideLst/>
    </p:cSldViewPr>
  </p:slideViewPr>
  <p:outlineViewPr>
    <p:cViewPr>
      <p:scale>
        <a:sx n="33" d="100"/>
        <a:sy n="33" d="100"/>
      </p:scale>
      <p:origin x="0" y="-1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424D9-BC7F-4AFC-8285-2D80D015A0C6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4B60A-3117-4357-8648-96C3ADE8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93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4B60A-3117-4357-8648-96C3ADE836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9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/>
              <a:t>What’s missing from this example and the previous example?</a:t>
            </a:r>
          </a:p>
          <a:p>
            <a:r>
              <a:rPr lang="en-US" sz="1600" b="0"/>
              <a:t>Error Handling!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4B60A-3117-4357-8648-96C3ADE836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6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461B-D8D0-4FDB-8597-650786A2A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676" y="1041400"/>
            <a:ext cx="10016647" cy="2387600"/>
          </a:xfrm>
        </p:spPr>
        <p:txBody>
          <a:bodyPr anchor="b"/>
          <a:lstStyle>
            <a:lvl1pPr algn="ctr"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A5B7E-B4C7-4206-AF61-0182EAE73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3019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4472-8458-44C7-B6E4-810A941E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AA2BF-33B1-46D8-8173-4289B3C53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228D9-267B-4F35-96EC-E61E3E82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CSCI 4061 Fall '25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CFE9A-ED0C-4A61-98B6-528AD320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9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CD682-C68E-4D3C-94D0-196D17601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28303-7932-4B75-86F8-E5C98009F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39373-8240-4053-8C20-B5BB77E2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CSCI 4061 Fall '25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71859-0064-4F11-8F91-42E11FB4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5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A271-454A-4FFB-A81B-9BEB7DF6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85" y="136525"/>
            <a:ext cx="11720839" cy="1325563"/>
          </a:xfrm>
        </p:spPr>
        <p:txBody>
          <a:bodyPr/>
          <a:lstStyle>
            <a:lvl1pPr>
              <a:defRPr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9C294-599B-4DD9-9BFB-34A538884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0" y="1597025"/>
            <a:ext cx="11711313" cy="4160838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20E08-CAB7-42BF-8856-8F8444EF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2E742-A469-4955-A8FE-91A76C47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3BECB6D-B39E-4205-B588-D42B7D0424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5" y="6029386"/>
            <a:ext cx="1171378" cy="6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1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B6D8-B969-417C-B9F9-8253369C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598EB-4399-4BF6-B25E-82223C3E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F1154-CBCA-4A75-8595-3D7E4EBB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CSCI 4061 Fall '25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3616F-A6FF-4AD7-BC3B-07B96408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0325FD0-39C7-4CEB-BB48-62C1508222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5" y="6029386"/>
            <a:ext cx="1171378" cy="6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3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6327-C30C-4F5E-B412-C16C818A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86" y="14128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8622-A402-426E-8EF8-942B01466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5208" y="1601722"/>
            <a:ext cx="5515666" cy="4427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2C959-33E0-48A5-A628-EC61936AE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01723"/>
            <a:ext cx="5515666" cy="4427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5BFA-4634-4D75-BC3F-EB537CAD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CSCI 4061 Fall '25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A7EC4-EDA3-438C-8935-C81AF1C6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D2C751FD-40D8-4574-A49B-359F6A4C3A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5" y="6029386"/>
            <a:ext cx="1171378" cy="6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376D-1E7C-425B-91EC-39C439BF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7C873-35E6-4B58-9C98-F8C74B62C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BED26-2421-4F88-84E0-F4DAF1FCC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9E9B3-D0B4-46C3-9EC0-E22F05F75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16D90-D443-4461-8ABA-A5ED1B6C9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A8F14-F1BB-4350-9029-230BF7C6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CSCI 4061 Fall '25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80F83-B78B-4023-9E37-7F9845A7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ACE2785-8BC3-4F29-9FB3-F67EFE6D70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5" y="6029386"/>
            <a:ext cx="1171378" cy="6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3BC5-89F0-4BD6-A6E9-DB997A13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7BC62-2A08-40C7-B9D3-4DB5CDE5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CSCI 4061 Fall '25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C73E7-04E6-499E-A57B-B2730D7B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C355A43-2C02-46DA-88C2-8348C426A5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5" y="6029386"/>
            <a:ext cx="1171378" cy="6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965C1-F268-4EDA-8AD8-FE810F91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CSCI 4061 Fall '25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A3C96-0771-402B-91FB-79F03AD9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3C1353F-A9DE-4BD8-945B-291830F48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5" y="6029386"/>
            <a:ext cx="1171378" cy="6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1BCF-727A-4E94-96B4-0AEAEEDB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45CB9-C631-4ADB-87D0-5801E2185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EB471-F59E-408A-A36A-6CE44D093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2DEAB-C9B6-4BF3-B4BA-F236C98F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CSCI 4061 Fall '25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F404-C5E5-4C2A-A75E-E512800C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25CC823-B2EF-4345-98A9-70F91BBE2E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5" y="6029386"/>
            <a:ext cx="1171378" cy="6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9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EE80-677B-4C23-9730-3A03A77F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672AC-70BC-414C-BBE7-5BFFD232F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661E5-63C6-4E30-A9B2-B26C9F4E5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B8CD6-43ED-4672-A1C7-97E9F09C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CSCI 4061 Fall '25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CA5E9-D798-4FBB-97DC-E8EEB884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1A2C8703-E6FE-42B1-B935-C537F5E9E8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5" y="6029386"/>
            <a:ext cx="1171378" cy="6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6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8AF7E-1968-4FB7-8786-AE880EFC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04390-C387-4587-AEDB-A4D95E29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BFB43-AF49-4E4E-A494-C733A8FF2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/>
              <a:t>CSCI 4061 Fall '25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DDE33-5E2C-4624-86F1-1B71AB037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12600-3F5F-4B03-9067-E826CE7BA6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5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0DB0-6CBE-40A4-B807-94A952559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885824"/>
            <a:ext cx="11658600" cy="285115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CSCI 4061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3</a:t>
            </a:r>
            <a:br>
              <a:rPr lang="en-US" sz="5400" dirty="0"/>
            </a:br>
            <a:r>
              <a:rPr lang="en-US" sz="5400" dirty="0"/>
              <a:t>Programs and Processes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210EC-9202-4230-9F55-CC3DC4E54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5138"/>
            <a:ext cx="9144000" cy="1135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Instructor: Ali Anwar and Sam Fountain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Slides By: Jack Kolb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834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6718-C636-451C-B1A4-135A132C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to a Text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F5C98-F98E-4C32-BF97-67B61B89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CSCI 4061: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FADF3-CB31-4414-B9B0-04AF8A98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F344C7-1731-49B1-AD8A-DB7E7AAD8D7B}"/>
              </a:ext>
            </a:extLst>
          </p:cNvPr>
          <p:cNvSpPr txBox="1"/>
          <p:nvPr/>
        </p:nvSpPr>
        <p:spPr>
          <a:xfrm>
            <a:off x="1463040" y="1228397"/>
            <a:ext cx="74066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B050"/>
                </a:solidFill>
                <a:latin typeface="Consolas" panose="020B0609020204030204" pitchFamily="49" charset="0"/>
              </a:rPr>
              <a:t>#include</a:t>
            </a:r>
            <a:r>
              <a:rPr lang="en-US" sz="200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latin typeface="Consolas" panose="020B0609020204030204" pitchFamily="49" charset="0"/>
              </a:rPr>
              <a:t>&lt;</a:t>
            </a:r>
            <a:r>
              <a:rPr lang="en-US" sz="2000" err="1">
                <a:latin typeface="Consolas" panose="020B0609020204030204" pitchFamily="49" charset="0"/>
              </a:rPr>
              <a:t>stdio.h</a:t>
            </a:r>
            <a:r>
              <a:rPr lang="en-US" sz="2000">
                <a:latin typeface="Consolas" panose="020B0609020204030204" pitchFamily="49" charset="0"/>
              </a:rPr>
              <a:t>&gt;</a:t>
            </a:r>
          </a:p>
          <a:p>
            <a:endParaRPr lang="en-US" sz="2000"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latin typeface="Consolas" panose="020B0609020204030204" pitchFamily="49" charset="0"/>
              </a:rPr>
              <a:t> main() {</a:t>
            </a:r>
          </a:p>
          <a:p>
            <a:r>
              <a:rPr lang="en-US" sz="2000">
                <a:latin typeface="Consolas" panose="020B0609020204030204" pitchFamily="49" charset="0"/>
              </a:rPr>
              <a:t>    FILE *</a:t>
            </a:r>
            <a:r>
              <a:rPr lang="en-US" sz="2000" err="1">
                <a:latin typeface="Consolas" panose="020B0609020204030204" pitchFamily="49" charset="0"/>
              </a:rPr>
              <a:t>fh</a:t>
            </a:r>
            <a:r>
              <a:rPr lang="en-US" sz="2000">
                <a:latin typeface="Consolas" panose="020B0609020204030204" pitchFamily="49" charset="0"/>
              </a:rPr>
              <a:t> = </a:t>
            </a:r>
            <a:r>
              <a:rPr lang="en-US" sz="2000" err="1">
                <a:latin typeface="Consolas" panose="020B0609020204030204" pitchFamily="49" charset="0"/>
              </a:rPr>
              <a:t>fopen</a:t>
            </a:r>
            <a:r>
              <a:rPr lang="en-US" sz="2000">
                <a:latin typeface="Consolas" panose="020B0609020204030204" pitchFamily="49" charset="0"/>
              </a:rPr>
              <a:t>("my_integer.txt", "w");</a:t>
            </a:r>
          </a:p>
          <a:p>
            <a:r>
              <a:rPr lang="en-US" sz="2000">
                <a:latin typeface="Consolas" panose="020B0609020204030204" pitchFamily="49" charset="0"/>
              </a:rPr>
              <a:t>    </a:t>
            </a:r>
            <a:r>
              <a:rPr lang="en-US" sz="200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2000">
                <a:latin typeface="Consolas" panose="020B0609020204030204" pitchFamily="49" charset="0"/>
              </a:rPr>
              <a:t> (</a:t>
            </a:r>
            <a:r>
              <a:rPr lang="en-US" sz="2000" err="1">
                <a:latin typeface="Consolas" panose="020B0609020204030204" pitchFamily="49" charset="0"/>
              </a:rPr>
              <a:t>fh</a:t>
            </a:r>
            <a:r>
              <a:rPr lang="en-US" sz="2000">
                <a:latin typeface="Consolas" panose="020B0609020204030204" pitchFamily="49" charset="0"/>
              </a:rPr>
              <a:t> == NULL) {</a:t>
            </a:r>
          </a:p>
          <a:p>
            <a:r>
              <a:rPr lang="en-US" sz="2000">
                <a:latin typeface="Consolas" panose="020B0609020204030204" pitchFamily="49" charset="0"/>
              </a:rPr>
              <a:t>        </a:t>
            </a:r>
            <a:r>
              <a:rPr lang="en-US" sz="2000" err="1">
                <a:latin typeface="Consolas" panose="020B0609020204030204" pitchFamily="49" charset="0"/>
              </a:rPr>
              <a:t>printf</a:t>
            </a:r>
            <a:r>
              <a:rPr lang="en-US" sz="2000">
                <a:latin typeface="Consolas" panose="020B0609020204030204" pitchFamily="49" charset="0"/>
              </a:rPr>
              <a:t>("Failed to open file\n");</a:t>
            </a:r>
          </a:p>
          <a:p>
            <a:r>
              <a:rPr lang="en-US" sz="2000">
                <a:latin typeface="Consolas" panose="020B0609020204030204" pitchFamily="49" charset="0"/>
              </a:rPr>
              <a:t>        </a:t>
            </a:r>
            <a:r>
              <a:rPr lang="en-US" sz="2000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latin typeface="Consolas" panose="020B0609020204030204" pitchFamily="49" charset="0"/>
              </a:rPr>
              <a:t> 1;</a:t>
            </a:r>
          </a:p>
          <a:p>
            <a:r>
              <a:rPr lang="en-US" sz="2000">
                <a:latin typeface="Consolas" panose="020B0609020204030204" pitchFamily="49" charset="0"/>
              </a:rPr>
              <a:t>    }</a:t>
            </a:r>
          </a:p>
          <a:p>
            <a:endParaRPr lang="en-US" sz="2000">
              <a:latin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</a:rPr>
              <a:t>    </a:t>
            </a:r>
            <a:r>
              <a:rPr lang="en-US" sz="200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err="1">
                <a:latin typeface="Consolas" panose="020B0609020204030204" pitchFamily="49" charset="0"/>
              </a:rPr>
              <a:t>my_integer</a:t>
            </a:r>
            <a:r>
              <a:rPr lang="en-US" sz="2000">
                <a:latin typeface="Consolas" panose="020B0609020204030204" pitchFamily="49" charset="0"/>
              </a:rPr>
              <a:t> = 42;</a:t>
            </a:r>
          </a:p>
          <a:p>
            <a:r>
              <a:rPr lang="en-US" sz="2000">
                <a:latin typeface="Consolas" panose="020B0609020204030204" pitchFamily="49" charset="0"/>
              </a:rPr>
              <a:t>    </a:t>
            </a:r>
            <a:r>
              <a:rPr lang="en-US" sz="2000" err="1">
                <a:latin typeface="Consolas" panose="020B0609020204030204" pitchFamily="49" charset="0"/>
              </a:rPr>
              <a:t>fprintf</a:t>
            </a:r>
            <a:r>
              <a:rPr lang="en-US" sz="2000">
                <a:latin typeface="Consolas" panose="020B0609020204030204" pitchFamily="49" charset="0"/>
              </a:rPr>
              <a:t>(</a:t>
            </a:r>
            <a:r>
              <a:rPr lang="en-US" sz="2000" err="1">
                <a:latin typeface="Consolas" panose="020B0609020204030204" pitchFamily="49" charset="0"/>
              </a:rPr>
              <a:t>fh</a:t>
            </a:r>
            <a:r>
              <a:rPr lang="en-US" sz="2000">
                <a:latin typeface="Consolas" panose="020B0609020204030204" pitchFamily="49" charset="0"/>
              </a:rPr>
              <a:t>, "%d\n", </a:t>
            </a:r>
            <a:r>
              <a:rPr lang="en-US" sz="2000" err="1">
                <a:latin typeface="Consolas" panose="020B0609020204030204" pitchFamily="49" charset="0"/>
              </a:rPr>
              <a:t>my_integer</a:t>
            </a:r>
            <a:r>
              <a:rPr lang="en-US" sz="2000"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latin typeface="Consolas" panose="020B0609020204030204" pitchFamily="49" charset="0"/>
              </a:rPr>
              <a:t>    </a:t>
            </a:r>
            <a:r>
              <a:rPr lang="en-US" sz="2000" err="1">
                <a:latin typeface="Consolas" panose="020B0609020204030204" pitchFamily="49" charset="0"/>
              </a:rPr>
              <a:t>fclose</a:t>
            </a:r>
            <a:r>
              <a:rPr lang="en-US" sz="2000">
                <a:latin typeface="Consolas" panose="020B0609020204030204" pitchFamily="49" charset="0"/>
              </a:rPr>
              <a:t>(</a:t>
            </a:r>
            <a:r>
              <a:rPr lang="en-US" sz="2000" err="1">
                <a:latin typeface="Consolas" panose="020B0609020204030204" pitchFamily="49" charset="0"/>
              </a:rPr>
              <a:t>fh</a:t>
            </a:r>
            <a:r>
              <a:rPr lang="en-US" sz="2000"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latin typeface="Consolas" panose="020B0609020204030204" pitchFamily="49" charset="0"/>
              </a:rPr>
              <a:t>    </a:t>
            </a:r>
            <a:r>
              <a:rPr lang="en-US" sz="2000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latin typeface="Consolas" panose="020B0609020204030204" pitchFamily="49" charset="0"/>
              </a:rPr>
              <a:t> 0;</a:t>
            </a:r>
          </a:p>
          <a:p>
            <a:r>
              <a:rPr lang="en-US" sz="20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271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6718-C636-451C-B1A4-135A132C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to a Binary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F5C98-F98E-4C32-BF97-67B61B89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CSCI 4061: Spring '25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FADF3-CB31-4414-B9B0-04AF8A98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F344C7-1731-49B1-AD8A-DB7E7AAD8D7B}"/>
              </a:ext>
            </a:extLst>
          </p:cNvPr>
          <p:cNvSpPr txBox="1"/>
          <p:nvPr/>
        </p:nvSpPr>
        <p:spPr>
          <a:xfrm>
            <a:off x="1476103" y="1462088"/>
            <a:ext cx="74066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B050"/>
                </a:solidFill>
                <a:latin typeface="Consolas" panose="020B0609020204030204" pitchFamily="49" charset="0"/>
              </a:rPr>
              <a:t>#include </a:t>
            </a:r>
            <a:r>
              <a:rPr lang="en-US" sz="2000">
                <a:latin typeface="Consolas" panose="020B0609020204030204" pitchFamily="49" charset="0"/>
              </a:rPr>
              <a:t>&lt;</a:t>
            </a:r>
            <a:r>
              <a:rPr lang="en-US" sz="2000" err="1">
                <a:latin typeface="Consolas" panose="020B0609020204030204" pitchFamily="49" charset="0"/>
              </a:rPr>
              <a:t>stdio.h</a:t>
            </a:r>
            <a:r>
              <a:rPr lang="en-US" sz="2000">
                <a:latin typeface="Consolas" panose="020B0609020204030204" pitchFamily="49" charset="0"/>
              </a:rPr>
              <a:t>&gt;</a:t>
            </a:r>
          </a:p>
          <a:p>
            <a:endParaRPr lang="en-US" sz="2000"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latin typeface="Consolas" panose="020B0609020204030204" pitchFamily="49" charset="0"/>
              </a:rPr>
              <a:t> main() {</a:t>
            </a:r>
          </a:p>
          <a:p>
            <a:r>
              <a:rPr lang="en-US" sz="2000">
                <a:latin typeface="Consolas" panose="020B0609020204030204" pitchFamily="49" charset="0"/>
              </a:rPr>
              <a:t>    FILE *</a:t>
            </a:r>
            <a:r>
              <a:rPr lang="en-US" sz="2000" err="1">
                <a:latin typeface="Consolas" panose="020B0609020204030204" pitchFamily="49" charset="0"/>
              </a:rPr>
              <a:t>fh</a:t>
            </a:r>
            <a:r>
              <a:rPr lang="en-US" sz="2000">
                <a:latin typeface="Consolas" panose="020B0609020204030204" pitchFamily="49" charset="0"/>
              </a:rPr>
              <a:t> = </a:t>
            </a:r>
            <a:r>
              <a:rPr lang="en-US" sz="2000" err="1">
                <a:latin typeface="Consolas" panose="020B0609020204030204" pitchFamily="49" charset="0"/>
              </a:rPr>
              <a:t>fopen</a:t>
            </a:r>
            <a:r>
              <a:rPr lang="en-US" sz="2000">
                <a:latin typeface="Consolas" panose="020B0609020204030204" pitchFamily="49" charset="0"/>
              </a:rPr>
              <a:t>("</a:t>
            </a:r>
            <a:r>
              <a:rPr lang="en-US" sz="2000" err="1">
                <a:latin typeface="Consolas" panose="020B0609020204030204" pitchFamily="49" charset="0"/>
              </a:rPr>
              <a:t>my_integer.bin</a:t>
            </a:r>
            <a:r>
              <a:rPr lang="en-US" sz="2000">
                <a:latin typeface="Consolas" panose="020B0609020204030204" pitchFamily="49" charset="0"/>
              </a:rPr>
              <a:t>", "w");</a:t>
            </a:r>
          </a:p>
          <a:p>
            <a:r>
              <a:rPr lang="en-US" sz="2000">
                <a:latin typeface="Consolas" panose="020B0609020204030204" pitchFamily="49" charset="0"/>
              </a:rPr>
              <a:t>    </a:t>
            </a:r>
            <a:r>
              <a:rPr lang="en-US" sz="200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2000">
                <a:latin typeface="Consolas" panose="020B0609020204030204" pitchFamily="49" charset="0"/>
              </a:rPr>
              <a:t> (</a:t>
            </a:r>
            <a:r>
              <a:rPr lang="en-US" sz="2000" err="1">
                <a:latin typeface="Consolas" panose="020B0609020204030204" pitchFamily="49" charset="0"/>
              </a:rPr>
              <a:t>fh</a:t>
            </a:r>
            <a:r>
              <a:rPr lang="en-US" sz="2000">
                <a:latin typeface="Consolas" panose="020B0609020204030204" pitchFamily="49" charset="0"/>
              </a:rPr>
              <a:t> == NULL) {</a:t>
            </a:r>
          </a:p>
          <a:p>
            <a:r>
              <a:rPr lang="en-US" sz="2000">
                <a:latin typeface="Consolas" panose="020B0609020204030204" pitchFamily="49" charset="0"/>
              </a:rPr>
              <a:t>        </a:t>
            </a:r>
            <a:r>
              <a:rPr lang="en-US" sz="2000" err="1">
                <a:latin typeface="Consolas" panose="020B0609020204030204" pitchFamily="49" charset="0"/>
              </a:rPr>
              <a:t>printf</a:t>
            </a:r>
            <a:r>
              <a:rPr lang="en-US" sz="2000">
                <a:latin typeface="Consolas" panose="020B0609020204030204" pitchFamily="49" charset="0"/>
              </a:rPr>
              <a:t>("Failed to open file\n");</a:t>
            </a:r>
          </a:p>
          <a:p>
            <a:r>
              <a:rPr lang="en-US" sz="2000">
                <a:latin typeface="Consolas" panose="020B0609020204030204" pitchFamily="49" charset="0"/>
              </a:rPr>
              <a:t>        </a:t>
            </a:r>
            <a:r>
              <a:rPr lang="en-US" sz="2000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latin typeface="Consolas" panose="020B0609020204030204" pitchFamily="49" charset="0"/>
              </a:rPr>
              <a:t> 1;</a:t>
            </a:r>
          </a:p>
          <a:p>
            <a:r>
              <a:rPr lang="en-US" sz="2000">
                <a:latin typeface="Consolas" panose="020B0609020204030204" pitchFamily="49" charset="0"/>
              </a:rPr>
              <a:t>    }</a:t>
            </a:r>
          </a:p>
          <a:p>
            <a:endParaRPr lang="en-US" sz="2000">
              <a:latin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</a:rPr>
              <a:t>    </a:t>
            </a:r>
            <a:r>
              <a:rPr lang="en-US" sz="200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err="1">
                <a:latin typeface="Consolas" panose="020B0609020204030204" pitchFamily="49" charset="0"/>
              </a:rPr>
              <a:t>my_integer</a:t>
            </a:r>
            <a:r>
              <a:rPr lang="en-US" sz="2000">
                <a:latin typeface="Consolas" panose="020B0609020204030204" pitchFamily="49" charset="0"/>
              </a:rPr>
              <a:t> = 42;</a:t>
            </a:r>
          </a:p>
          <a:p>
            <a:r>
              <a:rPr lang="en-US" sz="2000">
                <a:latin typeface="Consolas" panose="020B0609020204030204" pitchFamily="49" charset="0"/>
              </a:rPr>
              <a:t>    </a:t>
            </a:r>
            <a:r>
              <a:rPr lang="en-US" sz="2000" err="1">
                <a:latin typeface="Consolas" panose="020B0609020204030204" pitchFamily="49" charset="0"/>
              </a:rPr>
              <a:t>fwrite</a:t>
            </a:r>
            <a:r>
              <a:rPr lang="en-US" sz="2000">
                <a:latin typeface="Consolas" panose="020B0609020204030204" pitchFamily="49" charset="0"/>
              </a:rPr>
              <a:t>(&amp;</a:t>
            </a:r>
            <a:r>
              <a:rPr lang="en-US" sz="2000" err="1">
                <a:latin typeface="Consolas" panose="020B0609020204030204" pitchFamily="49" charset="0"/>
              </a:rPr>
              <a:t>my_integer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en-US" sz="2000" err="1">
                <a:latin typeface="Consolas" panose="020B0609020204030204" pitchFamily="49" charset="0"/>
              </a:rPr>
              <a:t>sizeof</a:t>
            </a:r>
            <a:r>
              <a:rPr lang="en-US" sz="2000">
                <a:latin typeface="Consolas" panose="020B0609020204030204" pitchFamily="49" charset="0"/>
              </a:rPr>
              <a:t>(</a:t>
            </a:r>
            <a:r>
              <a:rPr lang="en-US" sz="200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latin typeface="Consolas" panose="020B0609020204030204" pitchFamily="49" charset="0"/>
              </a:rPr>
              <a:t>), 1, </a:t>
            </a:r>
            <a:r>
              <a:rPr lang="en-US" sz="2000" err="1">
                <a:latin typeface="Consolas" panose="020B0609020204030204" pitchFamily="49" charset="0"/>
              </a:rPr>
              <a:t>fh</a:t>
            </a:r>
            <a:r>
              <a:rPr lang="en-US" sz="2000"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latin typeface="Consolas" panose="020B0609020204030204" pitchFamily="49" charset="0"/>
              </a:rPr>
              <a:t>    </a:t>
            </a:r>
            <a:r>
              <a:rPr lang="en-US" sz="2000" err="1">
                <a:latin typeface="Consolas" panose="020B0609020204030204" pitchFamily="49" charset="0"/>
              </a:rPr>
              <a:t>fclose</a:t>
            </a:r>
            <a:r>
              <a:rPr lang="en-US" sz="2000">
                <a:latin typeface="Consolas" panose="020B0609020204030204" pitchFamily="49" charset="0"/>
              </a:rPr>
              <a:t>(</a:t>
            </a:r>
            <a:r>
              <a:rPr lang="en-US" sz="2000" err="1">
                <a:latin typeface="Consolas" panose="020B0609020204030204" pitchFamily="49" charset="0"/>
              </a:rPr>
              <a:t>fh</a:t>
            </a:r>
            <a:r>
              <a:rPr lang="en-US" sz="2000"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latin typeface="Consolas" panose="020B0609020204030204" pitchFamily="49" charset="0"/>
              </a:rPr>
              <a:t>    </a:t>
            </a:r>
            <a:r>
              <a:rPr lang="en-US" sz="2000">
                <a:solidFill>
                  <a:schemeClr val="accent1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latin typeface="Consolas" panose="020B0609020204030204" pitchFamily="49" charset="0"/>
              </a:rPr>
              <a:t> 0;</a:t>
            </a:r>
          </a:p>
          <a:p>
            <a:r>
              <a:rPr lang="en-US" sz="20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884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7025-0CC4-4CD2-86FE-B7028A70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 Array of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BDA57-529D-44BF-AFE2-F47B23EE9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Say we have the following struct definition: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age;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height;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</a:rPr>
              <a:t> initial;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</a:rPr>
              <a:t>person_t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/>
              <a:t>Implement the following functions to write arrays of these structs to a text and to a binary file. Return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on success and </a:t>
            </a:r>
            <a:r>
              <a:rPr lang="en-US" dirty="0">
                <a:latin typeface="Consolas" panose="020B0609020204030204" pitchFamily="49" charset="0"/>
              </a:rPr>
              <a:t>-1</a:t>
            </a:r>
            <a:r>
              <a:rPr lang="en-US" dirty="0"/>
              <a:t> on failure.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write_people_to_text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</a:rPr>
              <a:t>file_name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person_t</a:t>
            </a:r>
            <a:r>
              <a:rPr lang="en-US" sz="2000" dirty="0">
                <a:latin typeface="Consolas" panose="020B0609020204030204" pitchFamily="49" charset="0"/>
              </a:rPr>
              <a:t> *people,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n_people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write_people_to_binary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</a:rPr>
              <a:t>file_name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person_t</a:t>
            </a:r>
            <a:r>
              <a:rPr lang="en-US" sz="2000" dirty="0">
                <a:latin typeface="Consolas" panose="020B0609020204030204" pitchFamily="49" charset="0"/>
              </a:rPr>
              <a:t> *people,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n_people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04228-412D-4EF7-8BB1-A55235AB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9763C-F01F-425E-99EE-80C0A176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1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7025-0CC4-4CD2-86FE-B7028A700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 Array of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BDA57-529D-44BF-AFE2-F47B23EE9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Say we have the following struct definition: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age;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height;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</a:rPr>
              <a:t> initial;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</a:rPr>
              <a:t>person_t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/>
              <a:t>Implement the following functions to write arrays of these structs to a text and to a binary file. Return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on success and </a:t>
            </a:r>
            <a:r>
              <a:rPr lang="en-US" dirty="0">
                <a:latin typeface="Consolas" panose="020B0609020204030204" pitchFamily="49" charset="0"/>
              </a:rPr>
              <a:t>-1</a:t>
            </a:r>
            <a:r>
              <a:rPr lang="en-US" dirty="0"/>
              <a:t> on failure.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write_people_to_text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</a:rPr>
              <a:t>file_name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person_t</a:t>
            </a:r>
            <a:r>
              <a:rPr lang="en-US" sz="2000" dirty="0">
                <a:latin typeface="Consolas" panose="020B0609020204030204" pitchFamily="49" charset="0"/>
              </a:rPr>
              <a:t> *people,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n_people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write_people_to_binary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</a:rPr>
              <a:t>file_name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person_t</a:t>
            </a:r>
            <a:r>
              <a:rPr lang="en-US" sz="2000" dirty="0">
                <a:latin typeface="Consolas" panose="020B0609020204030204" pitchFamily="49" charset="0"/>
              </a:rPr>
              <a:t> *people,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n_people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04228-412D-4EF7-8BB1-A55235AB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9763C-F01F-425E-99EE-80C0A176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1BF34-3D64-C786-1B27-AF2C81287765}"/>
              </a:ext>
            </a:extLst>
          </p:cNvPr>
          <p:cNvSpPr txBox="1"/>
          <p:nvPr/>
        </p:nvSpPr>
        <p:spPr>
          <a:xfrm>
            <a:off x="1456509" y="2538670"/>
            <a:ext cx="9897291" cy="2277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from each lecture is posted to our Canvas site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Including solutions to this exercise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working implementation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795522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8E2-FDEB-4E1F-935D-F1198985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Resource: man (“manual”)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109C0-94AC-4D7D-A7D9-A985AE4E2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43" y="1122637"/>
            <a:ext cx="11711313" cy="4160838"/>
          </a:xfrm>
        </p:spPr>
        <p:txBody>
          <a:bodyPr/>
          <a:lstStyle/>
          <a:p>
            <a:r>
              <a:rPr lang="en-US" dirty="0"/>
              <a:t>Lots of documentation on both commands you can use </a:t>
            </a:r>
            <a:r>
              <a:rPr lang="en-US" i="1" dirty="0"/>
              <a:t>and</a:t>
            </a:r>
            <a:r>
              <a:rPr lang="en-US" dirty="0"/>
              <a:t> systems programming functions to use in C code</a:t>
            </a:r>
          </a:p>
          <a:p>
            <a:r>
              <a:rPr lang="en-US" dirty="0"/>
              <a:t>Just type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man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&lt;command/function&gt;</a:t>
            </a:r>
            <a:r>
              <a:rPr lang="en-US" dirty="0"/>
              <a:t> on the terminal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405D3-5C36-419F-9EE3-7BBACB58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F5EC6-1F71-48B7-8717-53FCB7BE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825BF4-3187-4E2A-B7BC-2A28BC5D6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78" y="2875392"/>
            <a:ext cx="5008379" cy="38460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ADB356-E29E-496A-B37F-11408ED88433}"/>
              </a:ext>
            </a:extLst>
          </p:cNvPr>
          <p:cNvSpPr txBox="1"/>
          <p:nvPr/>
        </p:nvSpPr>
        <p:spPr>
          <a:xfrm>
            <a:off x="5867400" y="2778209"/>
            <a:ext cx="2578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man </a:t>
            </a:r>
            <a:r>
              <a:rPr lang="en-US" sz="2800" b="1" dirty="0" err="1">
                <a:latin typeface="Consolas" panose="020B0609020204030204" pitchFamily="49" charset="0"/>
              </a:rPr>
              <a:t>fwrite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6BDDF9-A995-4D13-9A69-FBE1C8E1E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577" y="3248355"/>
            <a:ext cx="5414046" cy="31079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FD4AEE-6384-4622-BC4D-1C2C313CE9B8}"/>
              </a:ext>
            </a:extLst>
          </p:cNvPr>
          <p:cNvSpPr txBox="1"/>
          <p:nvPr/>
        </p:nvSpPr>
        <p:spPr>
          <a:xfrm>
            <a:off x="332972" y="2448200"/>
            <a:ext cx="2578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man ls</a:t>
            </a:r>
          </a:p>
        </p:txBody>
      </p:sp>
    </p:spTree>
    <p:extLst>
      <p:ext uri="{BB962C8B-B14F-4D97-AF65-F5344CB8AC3E}">
        <p14:creationId xmlns:p14="http://schemas.microsoft.com/office/powerpoint/2010/main" val="348104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5CC7-D7EB-4A80-8C1C-1162DE16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Interface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BCEC0-B8C0-4B37-946E-10D74E8B7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1" y="1462088"/>
            <a:ext cx="11711313" cy="4480641"/>
          </a:xfrm>
        </p:spPr>
        <p:txBody>
          <a:bodyPr/>
          <a:lstStyle/>
          <a:p>
            <a:r>
              <a:rPr lang="en-US" dirty="0"/>
              <a:t>It’s worth getting comfortable with file I/O</a:t>
            </a:r>
          </a:p>
          <a:p>
            <a:r>
              <a:rPr lang="en-US" dirty="0"/>
              <a:t>We’ll learn what’s underneath functions like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fwrite</a:t>
            </a:r>
            <a:r>
              <a:rPr lang="en-US" dirty="0"/>
              <a:t>, …</a:t>
            </a:r>
          </a:p>
          <a:p>
            <a:r>
              <a:rPr lang="en-US" dirty="0"/>
              <a:t>Systems programming saying: “Everything in Unix [and </a:t>
            </a:r>
            <a:r>
              <a:rPr lang="en-US" dirty="0" err="1"/>
              <a:t>Posix</a:t>
            </a:r>
            <a:r>
              <a:rPr lang="en-US" dirty="0"/>
              <a:t>] is a file”</a:t>
            </a:r>
          </a:p>
          <a:p>
            <a:pPr lvl="1"/>
            <a:r>
              <a:rPr lang="en-US" dirty="0"/>
              <a:t>OS API very elegantly unifies many things under an interface that looks like reading/writing to a file</a:t>
            </a:r>
          </a:p>
          <a:p>
            <a:pPr lvl="1"/>
            <a:r>
              <a:rPr lang="en-US" dirty="0"/>
              <a:t>Printing to Screen, Reading from Keyboard</a:t>
            </a:r>
          </a:p>
          <a:p>
            <a:pPr lvl="1"/>
            <a:r>
              <a:rPr lang="en-US" dirty="0" err="1"/>
              <a:t>Interprocess</a:t>
            </a:r>
            <a:r>
              <a:rPr lang="en-US" dirty="0"/>
              <a:t> Communication</a:t>
            </a:r>
          </a:p>
          <a:p>
            <a:pPr lvl="1"/>
            <a:r>
              <a:rPr lang="en-US" dirty="0"/>
              <a:t>Network Communication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4BC0C-2E77-4151-88A4-048ABEBA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22F67-A757-424B-BE59-E776B089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8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1E4C-E3E7-6B1C-9196-14DAB316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Exercise: Reading from Binary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D2C69-89E1-09C4-FE9F-19364DD6C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have a binary file storing an array of </a:t>
            </a:r>
            <a:r>
              <a:rPr lang="en-US" dirty="0" err="1">
                <a:latin typeface="Consolas" panose="020B0609020204030204" pitchFamily="49" charset="0"/>
              </a:rPr>
              <a:t>people_t</a:t>
            </a:r>
            <a:r>
              <a:rPr lang="en-US" dirty="0"/>
              <a:t> structs</a:t>
            </a:r>
          </a:p>
          <a:p>
            <a:r>
              <a:rPr lang="en-US" dirty="0"/>
              <a:t>Assume we know the format of this file</a:t>
            </a:r>
          </a:p>
          <a:p>
            <a:r>
              <a:rPr lang="en-US" dirty="0"/>
              <a:t>How would you write code to read every fourth struct in the file?</a:t>
            </a:r>
          </a:p>
          <a:p>
            <a:pPr lvl="1"/>
            <a:r>
              <a:rPr lang="en-US" dirty="0"/>
              <a:t>Read one person’s data, skip three, then read next person’s data, and repeat</a:t>
            </a:r>
          </a:p>
          <a:p>
            <a:pPr lvl="1"/>
            <a:endParaRPr lang="en-US" dirty="0"/>
          </a:p>
          <a:p>
            <a:r>
              <a:rPr lang="en-US" dirty="0"/>
              <a:t>What is good or bad about </a:t>
            </a:r>
            <a:r>
              <a:rPr lang="en-US" dirty="0" err="1">
                <a:latin typeface="Consolas" panose="020B0609020204030204" pitchFamily="49" charset="0"/>
              </a:rPr>
              <a:t>fread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in this situation?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8465B-891D-7425-E63A-5F25669D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2219C-A8B2-27A5-9E98-93C447DE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0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6FF4-961E-4375-BB51-A5AC7E07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Around in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E53A-A91F-48B8-8169-B7362943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0" y="1597025"/>
            <a:ext cx="11711313" cy="2759315"/>
          </a:xfrm>
        </p:spPr>
        <p:txBody>
          <a:bodyPr/>
          <a:lstStyle/>
          <a:p>
            <a:r>
              <a:rPr lang="en-US" dirty="0"/>
              <a:t>Any open file keeps track of a </a:t>
            </a:r>
            <a:r>
              <a:rPr lang="en-US" b="1" dirty="0"/>
              <a:t>position: </a:t>
            </a:r>
            <a:r>
              <a:rPr lang="en-US" dirty="0"/>
              <a:t>Starting point for the next read/write operation</a:t>
            </a:r>
          </a:p>
          <a:p>
            <a:pPr lvl="1"/>
            <a:r>
              <a:rPr lang="en-US" dirty="0"/>
              <a:t>Usually measured as number of bytes from file’s start</a:t>
            </a:r>
          </a:p>
          <a:p>
            <a:r>
              <a:rPr lang="en-US" dirty="0"/>
              <a:t>Usually start at position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when a file is first opened</a:t>
            </a:r>
          </a:p>
          <a:p>
            <a:r>
              <a:rPr lang="en-US" dirty="0"/>
              <a:t>Reads and writes implicitly advance this position by number of bytes consumed/produced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40105-3C46-4232-8E0F-8E759DF7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6A7D1-F421-40D2-909E-D3EC03EB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83135-26F9-4BD5-BC19-3095AAF96A2D}"/>
              </a:ext>
            </a:extLst>
          </p:cNvPr>
          <p:cNvSpPr/>
          <p:nvPr/>
        </p:nvSpPr>
        <p:spPr>
          <a:xfrm>
            <a:off x="2783456" y="4350559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207FE1-5D04-4185-9FE1-7EEB2EA33F33}"/>
              </a:ext>
            </a:extLst>
          </p:cNvPr>
          <p:cNvSpPr/>
          <p:nvPr/>
        </p:nvSpPr>
        <p:spPr>
          <a:xfrm>
            <a:off x="3337272" y="4350559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FE46A5-F33C-4507-AE3B-22851FB14E12}"/>
              </a:ext>
            </a:extLst>
          </p:cNvPr>
          <p:cNvSpPr/>
          <p:nvPr/>
        </p:nvSpPr>
        <p:spPr>
          <a:xfrm>
            <a:off x="3885912" y="4350559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A73628-FA80-4FBC-B6DD-9A56FA91392C}"/>
              </a:ext>
            </a:extLst>
          </p:cNvPr>
          <p:cNvSpPr/>
          <p:nvPr/>
        </p:nvSpPr>
        <p:spPr>
          <a:xfrm>
            <a:off x="4434552" y="4350559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027212-BA9E-4997-8A48-F0BDC813CEC8}"/>
              </a:ext>
            </a:extLst>
          </p:cNvPr>
          <p:cNvSpPr/>
          <p:nvPr/>
        </p:nvSpPr>
        <p:spPr>
          <a:xfrm>
            <a:off x="4987707" y="4350559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71AE30-45F8-439A-B472-4A96762E349C}"/>
              </a:ext>
            </a:extLst>
          </p:cNvPr>
          <p:cNvSpPr/>
          <p:nvPr/>
        </p:nvSpPr>
        <p:spPr>
          <a:xfrm>
            <a:off x="5541523" y="4350559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47DFF9-DF5E-4183-BF7A-17D539D1B1F1}"/>
              </a:ext>
            </a:extLst>
          </p:cNvPr>
          <p:cNvSpPr/>
          <p:nvPr/>
        </p:nvSpPr>
        <p:spPr>
          <a:xfrm>
            <a:off x="6090163" y="4350559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CD6D9D-AA82-44EF-B8E1-78E848677A66}"/>
              </a:ext>
            </a:extLst>
          </p:cNvPr>
          <p:cNvSpPr/>
          <p:nvPr/>
        </p:nvSpPr>
        <p:spPr>
          <a:xfrm>
            <a:off x="6638803" y="4350559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83C546-D00B-4C95-9B84-16E153426D54}"/>
              </a:ext>
            </a:extLst>
          </p:cNvPr>
          <p:cNvSpPr/>
          <p:nvPr/>
        </p:nvSpPr>
        <p:spPr>
          <a:xfrm>
            <a:off x="7186783" y="4350559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D21C83-5284-4B6D-A9A8-96ED9C09E362}"/>
              </a:ext>
            </a:extLst>
          </p:cNvPr>
          <p:cNvSpPr/>
          <p:nvPr/>
        </p:nvSpPr>
        <p:spPr>
          <a:xfrm>
            <a:off x="7740599" y="4350559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E721A7-433E-4828-AD53-ABE603CBB6B5}"/>
              </a:ext>
            </a:extLst>
          </p:cNvPr>
          <p:cNvSpPr/>
          <p:nvPr/>
        </p:nvSpPr>
        <p:spPr>
          <a:xfrm>
            <a:off x="8289239" y="4350559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CE1427-A698-4204-B5EF-130925B7D88B}"/>
              </a:ext>
            </a:extLst>
          </p:cNvPr>
          <p:cNvSpPr/>
          <p:nvPr/>
        </p:nvSpPr>
        <p:spPr>
          <a:xfrm>
            <a:off x="8837879" y="4350559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B6B3EB-1A3C-415E-8175-5DAA8BE4BBFF}"/>
              </a:ext>
            </a:extLst>
          </p:cNvPr>
          <p:cNvCxnSpPr/>
          <p:nvPr/>
        </p:nvCxnSpPr>
        <p:spPr>
          <a:xfrm flipV="1">
            <a:off x="2783456" y="4919901"/>
            <a:ext cx="0" cy="9575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64335B-78F0-4E02-BDF3-E3CB52AE05B1}"/>
              </a:ext>
            </a:extLst>
          </p:cNvPr>
          <p:cNvSpPr txBox="1"/>
          <p:nvPr/>
        </p:nvSpPr>
        <p:spPr>
          <a:xfrm>
            <a:off x="1804358" y="5894685"/>
            <a:ext cx="19581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fopen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809851-CAFE-4180-9DF7-0A4717BD6ABF}"/>
              </a:ext>
            </a:extLst>
          </p:cNvPr>
          <p:cNvSpPr txBox="1"/>
          <p:nvPr/>
        </p:nvSpPr>
        <p:spPr>
          <a:xfrm>
            <a:off x="2855343" y="5373689"/>
            <a:ext cx="1958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878A30F-1CBC-4378-BCE6-614516C58969}"/>
              </a:ext>
            </a:extLst>
          </p:cNvPr>
          <p:cNvSpPr/>
          <p:nvPr/>
        </p:nvSpPr>
        <p:spPr>
          <a:xfrm>
            <a:off x="2855343" y="4968815"/>
            <a:ext cx="2087593" cy="345544"/>
          </a:xfrm>
          <a:custGeom>
            <a:avLst/>
            <a:gdLst>
              <a:gd name="connsiteX0" fmla="*/ 0 w 2087593"/>
              <a:gd name="connsiteY0" fmla="*/ 60385 h 345544"/>
              <a:gd name="connsiteX1" fmla="*/ 983412 w 2087593"/>
              <a:gd name="connsiteY1" fmla="*/ 345057 h 345544"/>
              <a:gd name="connsiteX2" fmla="*/ 2087593 w 2087593"/>
              <a:gd name="connsiteY2" fmla="*/ 0 h 34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7593" h="345544">
                <a:moveTo>
                  <a:pt x="0" y="60385"/>
                </a:moveTo>
                <a:cubicBezTo>
                  <a:pt x="317740" y="207753"/>
                  <a:pt x="635480" y="355121"/>
                  <a:pt x="983412" y="345057"/>
                </a:cubicBezTo>
                <a:cubicBezTo>
                  <a:pt x="1331344" y="334993"/>
                  <a:pt x="1709468" y="167496"/>
                  <a:pt x="2087593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44B235-941E-4942-AA79-62E226B2770F}"/>
              </a:ext>
            </a:extLst>
          </p:cNvPr>
          <p:cNvSpPr txBox="1"/>
          <p:nvPr/>
        </p:nvSpPr>
        <p:spPr>
          <a:xfrm>
            <a:off x="5014822" y="5373689"/>
            <a:ext cx="1958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7B41958-2976-48D6-BA74-96AF7E22564D}"/>
              </a:ext>
            </a:extLst>
          </p:cNvPr>
          <p:cNvSpPr/>
          <p:nvPr/>
        </p:nvSpPr>
        <p:spPr>
          <a:xfrm>
            <a:off x="5014822" y="4968815"/>
            <a:ext cx="2087593" cy="345544"/>
          </a:xfrm>
          <a:custGeom>
            <a:avLst/>
            <a:gdLst>
              <a:gd name="connsiteX0" fmla="*/ 0 w 2087593"/>
              <a:gd name="connsiteY0" fmla="*/ 60385 h 345544"/>
              <a:gd name="connsiteX1" fmla="*/ 983412 w 2087593"/>
              <a:gd name="connsiteY1" fmla="*/ 345057 h 345544"/>
              <a:gd name="connsiteX2" fmla="*/ 2087593 w 2087593"/>
              <a:gd name="connsiteY2" fmla="*/ 0 h 34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7593" h="345544">
                <a:moveTo>
                  <a:pt x="0" y="60385"/>
                </a:moveTo>
                <a:cubicBezTo>
                  <a:pt x="317740" y="207753"/>
                  <a:pt x="635480" y="355121"/>
                  <a:pt x="983412" y="345057"/>
                </a:cubicBezTo>
                <a:cubicBezTo>
                  <a:pt x="1331344" y="334993"/>
                  <a:pt x="1709468" y="167496"/>
                  <a:pt x="2087593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8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4" grpId="0"/>
      <p:bldP spid="30" grpId="0" animBg="1"/>
      <p:bldP spid="31" grpId="0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6FF4-961E-4375-BB51-A5AC7E07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Around in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E53A-A91F-48B8-8169-B7362943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1" y="1242777"/>
            <a:ext cx="11711313" cy="2449329"/>
          </a:xfrm>
        </p:spPr>
        <p:txBody>
          <a:bodyPr/>
          <a:lstStyle/>
          <a:p>
            <a:r>
              <a:rPr lang="en-US" dirty="0"/>
              <a:t>We can also explicitly ask to adjust the current position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fseek</a:t>
            </a:r>
            <a:r>
              <a:rPr lang="en-US" dirty="0">
                <a:latin typeface="Consolas" panose="020B0609020204030204" pitchFamily="49" charset="0"/>
              </a:rPr>
              <a:t>(FILE *f,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 offset,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whence)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offset</a:t>
            </a:r>
            <a:r>
              <a:rPr lang="en-US" dirty="0"/>
              <a:t>: How far to move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whence</a:t>
            </a:r>
            <a:r>
              <a:rPr lang="en-US" dirty="0"/>
              <a:t>: Fancy term for our starting point</a:t>
            </a:r>
          </a:p>
          <a:p>
            <a:r>
              <a:rPr lang="en-US" dirty="0"/>
              <a:t>Use the </a:t>
            </a:r>
            <a:r>
              <a:rPr lang="en-US" dirty="0" err="1">
                <a:latin typeface="Consolas" panose="020B0609020204030204" pitchFamily="49" charset="0"/>
              </a:rPr>
              <a:t>ftell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function to ask what the current position 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40105-3C46-4232-8E0F-8E759DF7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6A7D1-F421-40D2-909E-D3EC03EB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83135-26F9-4BD5-BC19-3095AAF96A2D}"/>
              </a:ext>
            </a:extLst>
          </p:cNvPr>
          <p:cNvSpPr/>
          <p:nvPr/>
        </p:nvSpPr>
        <p:spPr>
          <a:xfrm>
            <a:off x="2783456" y="4350559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207FE1-5D04-4185-9FE1-7EEB2EA33F33}"/>
              </a:ext>
            </a:extLst>
          </p:cNvPr>
          <p:cNvSpPr/>
          <p:nvPr/>
        </p:nvSpPr>
        <p:spPr>
          <a:xfrm>
            <a:off x="3337272" y="4350559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FE46A5-F33C-4507-AE3B-22851FB14E12}"/>
              </a:ext>
            </a:extLst>
          </p:cNvPr>
          <p:cNvSpPr/>
          <p:nvPr/>
        </p:nvSpPr>
        <p:spPr>
          <a:xfrm>
            <a:off x="3885912" y="4350559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A73628-FA80-4FBC-B6DD-9A56FA91392C}"/>
              </a:ext>
            </a:extLst>
          </p:cNvPr>
          <p:cNvSpPr/>
          <p:nvPr/>
        </p:nvSpPr>
        <p:spPr>
          <a:xfrm>
            <a:off x="4434552" y="4350559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027212-BA9E-4997-8A48-F0BDC813CEC8}"/>
              </a:ext>
            </a:extLst>
          </p:cNvPr>
          <p:cNvSpPr/>
          <p:nvPr/>
        </p:nvSpPr>
        <p:spPr>
          <a:xfrm>
            <a:off x="4987707" y="4350559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71AE30-45F8-439A-B472-4A96762E349C}"/>
              </a:ext>
            </a:extLst>
          </p:cNvPr>
          <p:cNvSpPr/>
          <p:nvPr/>
        </p:nvSpPr>
        <p:spPr>
          <a:xfrm>
            <a:off x="5541523" y="4350559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47DFF9-DF5E-4183-BF7A-17D539D1B1F1}"/>
              </a:ext>
            </a:extLst>
          </p:cNvPr>
          <p:cNvSpPr/>
          <p:nvPr/>
        </p:nvSpPr>
        <p:spPr>
          <a:xfrm>
            <a:off x="6090163" y="4350559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CD6D9D-AA82-44EF-B8E1-78E848677A66}"/>
              </a:ext>
            </a:extLst>
          </p:cNvPr>
          <p:cNvSpPr/>
          <p:nvPr/>
        </p:nvSpPr>
        <p:spPr>
          <a:xfrm>
            <a:off x="6638803" y="4350559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83C546-D00B-4C95-9B84-16E153426D54}"/>
              </a:ext>
            </a:extLst>
          </p:cNvPr>
          <p:cNvSpPr/>
          <p:nvPr/>
        </p:nvSpPr>
        <p:spPr>
          <a:xfrm>
            <a:off x="7186783" y="4350559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D21C83-5284-4B6D-A9A8-96ED9C09E362}"/>
              </a:ext>
            </a:extLst>
          </p:cNvPr>
          <p:cNvSpPr/>
          <p:nvPr/>
        </p:nvSpPr>
        <p:spPr>
          <a:xfrm>
            <a:off x="7740599" y="4350559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E721A7-433E-4828-AD53-ABE603CBB6B5}"/>
              </a:ext>
            </a:extLst>
          </p:cNvPr>
          <p:cNvSpPr/>
          <p:nvPr/>
        </p:nvSpPr>
        <p:spPr>
          <a:xfrm>
            <a:off x="8289239" y="4350559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CE1427-A698-4204-B5EF-130925B7D88B}"/>
              </a:ext>
            </a:extLst>
          </p:cNvPr>
          <p:cNvSpPr/>
          <p:nvPr/>
        </p:nvSpPr>
        <p:spPr>
          <a:xfrm>
            <a:off x="8837879" y="4350559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B6B3EB-1A3C-415E-8175-5DAA8BE4BBFF}"/>
              </a:ext>
            </a:extLst>
          </p:cNvPr>
          <p:cNvCxnSpPr/>
          <p:nvPr/>
        </p:nvCxnSpPr>
        <p:spPr>
          <a:xfrm flipV="1">
            <a:off x="2783456" y="4919901"/>
            <a:ext cx="0" cy="9575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64335B-78F0-4E02-BDF3-E3CB52AE05B1}"/>
              </a:ext>
            </a:extLst>
          </p:cNvPr>
          <p:cNvSpPr txBox="1"/>
          <p:nvPr/>
        </p:nvSpPr>
        <p:spPr>
          <a:xfrm>
            <a:off x="1804358" y="5894685"/>
            <a:ext cx="19581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Consolas" panose="020B0609020204030204" pitchFamily="49" charset="0"/>
              </a:rPr>
              <a:t>fopen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809851-CAFE-4180-9DF7-0A4717BD6ABF}"/>
              </a:ext>
            </a:extLst>
          </p:cNvPr>
          <p:cNvSpPr txBox="1"/>
          <p:nvPr/>
        </p:nvSpPr>
        <p:spPr>
          <a:xfrm>
            <a:off x="2855343" y="5373689"/>
            <a:ext cx="1958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878A30F-1CBC-4378-BCE6-614516C58969}"/>
              </a:ext>
            </a:extLst>
          </p:cNvPr>
          <p:cNvSpPr/>
          <p:nvPr/>
        </p:nvSpPr>
        <p:spPr>
          <a:xfrm>
            <a:off x="2855343" y="4968815"/>
            <a:ext cx="2087593" cy="345544"/>
          </a:xfrm>
          <a:custGeom>
            <a:avLst/>
            <a:gdLst>
              <a:gd name="connsiteX0" fmla="*/ 0 w 2087593"/>
              <a:gd name="connsiteY0" fmla="*/ 60385 h 345544"/>
              <a:gd name="connsiteX1" fmla="*/ 983412 w 2087593"/>
              <a:gd name="connsiteY1" fmla="*/ 345057 h 345544"/>
              <a:gd name="connsiteX2" fmla="*/ 2087593 w 2087593"/>
              <a:gd name="connsiteY2" fmla="*/ 0 h 34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7593" h="345544">
                <a:moveTo>
                  <a:pt x="0" y="60385"/>
                </a:moveTo>
                <a:cubicBezTo>
                  <a:pt x="317740" y="207753"/>
                  <a:pt x="635480" y="355121"/>
                  <a:pt x="983412" y="345057"/>
                </a:cubicBezTo>
                <a:cubicBezTo>
                  <a:pt x="1331344" y="334993"/>
                  <a:pt x="1709468" y="167496"/>
                  <a:pt x="2087593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44B235-941E-4942-AA79-62E226B2770F}"/>
              </a:ext>
            </a:extLst>
          </p:cNvPr>
          <p:cNvSpPr txBox="1"/>
          <p:nvPr/>
        </p:nvSpPr>
        <p:spPr>
          <a:xfrm>
            <a:off x="5014822" y="5373689"/>
            <a:ext cx="1958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7B41958-2976-48D6-BA74-96AF7E22564D}"/>
              </a:ext>
            </a:extLst>
          </p:cNvPr>
          <p:cNvSpPr/>
          <p:nvPr/>
        </p:nvSpPr>
        <p:spPr>
          <a:xfrm>
            <a:off x="5014822" y="4968815"/>
            <a:ext cx="2087593" cy="345544"/>
          </a:xfrm>
          <a:custGeom>
            <a:avLst/>
            <a:gdLst>
              <a:gd name="connsiteX0" fmla="*/ 0 w 2087593"/>
              <a:gd name="connsiteY0" fmla="*/ 60385 h 345544"/>
              <a:gd name="connsiteX1" fmla="*/ 983412 w 2087593"/>
              <a:gd name="connsiteY1" fmla="*/ 345057 h 345544"/>
              <a:gd name="connsiteX2" fmla="*/ 2087593 w 2087593"/>
              <a:gd name="connsiteY2" fmla="*/ 0 h 34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7593" h="345544">
                <a:moveTo>
                  <a:pt x="0" y="60385"/>
                </a:moveTo>
                <a:cubicBezTo>
                  <a:pt x="317740" y="207753"/>
                  <a:pt x="635480" y="355121"/>
                  <a:pt x="983412" y="345057"/>
                </a:cubicBezTo>
                <a:cubicBezTo>
                  <a:pt x="1331344" y="334993"/>
                  <a:pt x="1709468" y="167496"/>
                  <a:pt x="2087593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34451A-D9EA-46E6-9BEC-C97440C1C5B2}"/>
              </a:ext>
            </a:extLst>
          </p:cNvPr>
          <p:cNvSpPr txBox="1"/>
          <p:nvPr/>
        </p:nvSpPr>
        <p:spPr>
          <a:xfrm>
            <a:off x="6269965" y="3580378"/>
            <a:ext cx="19581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fseek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104A6A-309F-42AF-95F5-0E926E80941F}"/>
              </a:ext>
            </a:extLst>
          </p:cNvPr>
          <p:cNvCxnSpPr>
            <a:cxnSpLocks/>
          </p:cNvCxnSpPr>
          <p:nvPr/>
        </p:nvCxnSpPr>
        <p:spPr>
          <a:xfrm flipH="1">
            <a:off x="2750229" y="4183811"/>
            <a:ext cx="443655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F3EC23-60DB-4363-93BB-23CF9342AA95}"/>
              </a:ext>
            </a:extLst>
          </p:cNvPr>
          <p:cNvCxnSpPr>
            <a:cxnSpLocks/>
          </p:cNvCxnSpPr>
          <p:nvPr/>
        </p:nvCxnSpPr>
        <p:spPr>
          <a:xfrm>
            <a:off x="7249063" y="4183811"/>
            <a:ext cx="213745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98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4" grpId="0"/>
      <p:bldP spid="30" grpId="0" animBg="1"/>
      <p:bldP spid="31" grpId="0"/>
      <p:bldP spid="32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7954-0DE1-8957-903F-A2B63DD1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>
                <a:latin typeface="Consolas" panose="020B0609020204030204" pitchFamily="49" charset="0"/>
              </a:rPr>
              <a:t>fseek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FC91-1341-AE5F-340B-9F971FA79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1" y="1115016"/>
            <a:ext cx="11711313" cy="3478249"/>
          </a:xfrm>
        </p:spPr>
        <p:txBody>
          <a:bodyPr/>
          <a:lstStyle/>
          <a:p>
            <a:r>
              <a:rPr lang="en-US" dirty="0"/>
              <a:t>Offset argument can be positive or negative</a:t>
            </a:r>
          </a:p>
          <a:p>
            <a:pPr lvl="1"/>
            <a:r>
              <a:rPr lang="en-US" dirty="0"/>
              <a:t>Positive: Move forwards towards the end</a:t>
            </a:r>
          </a:p>
          <a:p>
            <a:pPr lvl="1"/>
            <a:r>
              <a:rPr lang="en-US" dirty="0"/>
              <a:t>Negative: Move backwards towards the beginning</a:t>
            </a:r>
          </a:p>
          <a:p>
            <a:r>
              <a:rPr lang="en-US" dirty="0">
                <a:latin typeface="Consolas" panose="020B0609020204030204" pitchFamily="49" charset="0"/>
              </a:rPr>
              <a:t>whence</a:t>
            </a:r>
            <a:r>
              <a:rPr lang="en-US" dirty="0"/>
              <a:t> determines starting point for the seek (what value </a:t>
            </a:r>
            <a:r>
              <a:rPr lang="en-US" dirty="0">
                <a:latin typeface="Consolas" panose="020B0609020204030204" pitchFamily="49" charset="0"/>
              </a:rPr>
              <a:t>offset</a:t>
            </a:r>
            <a:r>
              <a:rPr lang="en-US" dirty="0"/>
              <a:t> is added to)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SEEK_SET</a:t>
            </a:r>
            <a:r>
              <a:rPr lang="en-US" dirty="0"/>
              <a:t>: offset is relative to beginning of file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SEEK_CUR</a:t>
            </a:r>
            <a:r>
              <a:rPr lang="en-US" dirty="0"/>
              <a:t>: offset is relative to current position in file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SEEK_END</a:t>
            </a:r>
            <a:r>
              <a:rPr lang="en-US" dirty="0"/>
              <a:t>: offset is relative to end of file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CB13E-EFFD-ADCC-E530-8AAFE21F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19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98F1FC-4FC6-8CBE-4E4D-F6BDD67A09F3}"/>
              </a:ext>
            </a:extLst>
          </p:cNvPr>
          <p:cNvSpPr/>
          <p:nvPr/>
        </p:nvSpPr>
        <p:spPr>
          <a:xfrm>
            <a:off x="3071651" y="4878254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48FE49-B588-30E9-0192-8079D66A368D}"/>
              </a:ext>
            </a:extLst>
          </p:cNvPr>
          <p:cNvSpPr/>
          <p:nvPr/>
        </p:nvSpPr>
        <p:spPr>
          <a:xfrm>
            <a:off x="3625467" y="4878254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147E97-F11D-37D2-A921-0EF202365619}"/>
              </a:ext>
            </a:extLst>
          </p:cNvPr>
          <p:cNvSpPr/>
          <p:nvPr/>
        </p:nvSpPr>
        <p:spPr>
          <a:xfrm>
            <a:off x="4174107" y="4878254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150B2B-D62F-2D48-0E3D-ACA57FB7F3E5}"/>
              </a:ext>
            </a:extLst>
          </p:cNvPr>
          <p:cNvSpPr/>
          <p:nvPr/>
        </p:nvSpPr>
        <p:spPr>
          <a:xfrm>
            <a:off x="4722747" y="4878254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BAF35B-94B4-41C4-AFFC-31A997DB6978}"/>
              </a:ext>
            </a:extLst>
          </p:cNvPr>
          <p:cNvSpPr/>
          <p:nvPr/>
        </p:nvSpPr>
        <p:spPr>
          <a:xfrm>
            <a:off x="5275902" y="4878254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B9B7-BAD5-535A-1425-CD668BC59BE3}"/>
              </a:ext>
            </a:extLst>
          </p:cNvPr>
          <p:cNvSpPr/>
          <p:nvPr/>
        </p:nvSpPr>
        <p:spPr>
          <a:xfrm>
            <a:off x="5829718" y="4878254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7039DF-367F-CB09-3B81-764C59464294}"/>
              </a:ext>
            </a:extLst>
          </p:cNvPr>
          <p:cNvSpPr/>
          <p:nvPr/>
        </p:nvSpPr>
        <p:spPr>
          <a:xfrm>
            <a:off x="6378358" y="4878254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728860-A20B-F542-5A0F-2F1A6E9253DA}"/>
              </a:ext>
            </a:extLst>
          </p:cNvPr>
          <p:cNvSpPr/>
          <p:nvPr/>
        </p:nvSpPr>
        <p:spPr>
          <a:xfrm>
            <a:off x="6926998" y="4878254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FFDDBF-2118-1CAB-A2CF-BC5D44DF0019}"/>
              </a:ext>
            </a:extLst>
          </p:cNvPr>
          <p:cNvSpPr/>
          <p:nvPr/>
        </p:nvSpPr>
        <p:spPr>
          <a:xfrm>
            <a:off x="7474978" y="4878254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925E84-86EF-5ACC-9239-035EECE8FE5F}"/>
              </a:ext>
            </a:extLst>
          </p:cNvPr>
          <p:cNvSpPr/>
          <p:nvPr/>
        </p:nvSpPr>
        <p:spPr>
          <a:xfrm>
            <a:off x="8028794" y="4878254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ED1A9F-2164-43BF-8B62-2BB74880D503}"/>
              </a:ext>
            </a:extLst>
          </p:cNvPr>
          <p:cNvSpPr/>
          <p:nvPr/>
        </p:nvSpPr>
        <p:spPr>
          <a:xfrm>
            <a:off x="8577434" y="4878254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C987C2-8DE5-858C-6861-2C2C399FFF61}"/>
              </a:ext>
            </a:extLst>
          </p:cNvPr>
          <p:cNvSpPr/>
          <p:nvPr/>
        </p:nvSpPr>
        <p:spPr>
          <a:xfrm>
            <a:off x="9126074" y="4878254"/>
            <a:ext cx="548640" cy="552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BE37BC-4EED-F03B-0BAF-59F1DB205B04}"/>
              </a:ext>
            </a:extLst>
          </p:cNvPr>
          <p:cNvSpPr txBox="1"/>
          <p:nvPr/>
        </p:nvSpPr>
        <p:spPr>
          <a:xfrm>
            <a:off x="3143538" y="5901384"/>
            <a:ext cx="1958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6620EDA-FE06-F8EB-268D-9ED54F0EB767}"/>
              </a:ext>
            </a:extLst>
          </p:cNvPr>
          <p:cNvSpPr/>
          <p:nvPr/>
        </p:nvSpPr>
        <p:spPr>
          <a:xfrm>
            <a:off x="3143538" y="5496510"/>
            <a:ext cx="2087593" cy="345544"/>
          </a:xfrm>
          <a:custGeom>
            <a:avLst/>
            <a:gdLst>
              <a:gd name="connsiteX0" fmla="*/ 0 w 2087593"/>
              <a:gd name="connsiteY0" fmla="*/ 60385 h 345544"/>
              <a:gd name="connsiteX1" fmla="*/ 983412 w 2087593"/>
              <a:gd name="connsiteY1" fmla="*/ 345057 h 345544"/>
              <a:gd name="connsiteX2" fmla="*/ 2087593 w 2087593"/>
              <a:gd name="connsiteY2" fmla="*/ 0 h 34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7593" h="345544">
                <a:moveTo>
                  <a:pt x="0" y="60385"/>
                </a:moveTo>
                <a:cubicBezTo>
                  <a:pt x="317740" y="207753"/>
                  <a:pt x="635480" y="355121"/>
                  <a:pt x="983412" y="345057"/>
                </a:cubicBezTo>
                <a:cubicBezTo>
                  <a:pt x="1331344" y="334993"/>
                  <a:pt x="1709468" y="167496"/>
                  <a:pt x="2087593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BAC63C-3050-3810-14CB-1A60E604A5AE}"/>
              </a:ext>
            </a:extLst>
          </p:cNvPr>
          <p:cNvSpPr txBox="1"/>
          <p:nvPr/>
        </p:nvSpPr>
        <p:spPr>
          <a:xfrm>
            <a:off x="5303017" y="5901384"/>
            <a:ext cx="1958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38B2C42-0D17-A3F8-600B-56449C801DC1}"/>
              </a:ext>
            </a:extLst>
          </p:cNvPr>
          <p:cNvSpPr/>
          <p:nvPr/>
        </p:nvSpPr>
        <p:spPr>
          <a:xfrm>
            <a:off x="5303017" y="5496510"/>
            <a:ext cx="2087593" cy="345544"/>
          </a:xfrm>
          <a:custGeom>
            <a:avLst/>
            <a:gdLst>
              <a:gd name="connsiteX0" fmla="*/ 0 w 2087593"/>
              <a:gd name="connsiteY0" fmla="*/ 60385 h 345544"/>
              <a:gd name="connsiteX1" fmla="*/ 983412 w 2087593"/>
              <a:gd name="connsiteY1" fmla="*/ 345057 h 345544"/>
              <a:gd name="connsiteX2" fmla="*/ 2087593 w 2087593"/>
              <a:gd name="connsiteY2" fmla="*/ 0 h 34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7593" h="345544">
                <a:moveTo>
                  <a:pt x="0" y="60385"/>
                </a:moveTo>
                <a:cubicBezTo>
                  <a:pt x="317740" y="207753"/>
                  <a:pt x="635480" y="355121"/>
                  <a:pt x="983412" y="345057"/>
                </a:cubicBezTo>
                <a:cubicBezTo>
                  <a:pt x="1331344" y="334993"/>
                  <a:pt x="1709468" y="167496"/>
                  <a:pt x="2087593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790C5C-586D-1F9F-563A-C71E01576E5F}"/>
              </a:ext>
            </a:extLst>
          </p:cNvPr>
          <p:cNvSpPr txBox="1"/>
          <p:nvPr/>
        </p:nvSpPr>
        <p:spPr>
          <a:xfrm>
            <a:off x="2059443" y="4416589"/>
            <a:ext cx="1958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SEEK_SET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BC1A20-6997-70B2-A801-76D9B1E81857}"/>
              </a:ext>
            </a:extLst>
          </p:cNvPr>
          <p:cNvSpPr txBox="1"/>
          <p:nvPr/>
        </p:nvSpPr>
        <p:spPr>
          <a:xfrm>
            <a:off x="6411512" y="4419891"/>
            <a:ext cx="1958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SEEK_CUR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FA713B-AE30-C180-A004-DA0B5C00A987}"/>
              </a:ext>
            </a:extLst>
          </p:cNvPr>
          <p:cNvSpPr txBox="1"/>
          <p:nvPr/>
        </p:nvSpPr>
        <p:spPr>
          <a:xfrm>
            <a:off x="8530735" y="4416589"/>
            <a:ext cx="1958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SEEK_END</a:t>
            </a:r>
          </a:p>
        </p:txBody>
      </p:sp>
      <p:sp>
        <p:nvSpPr>
          <p:cNvPr id="48" name="Footer Placeholder 3">
            <a:extLst>
              <a:ext uri="{FF2B5EF4-FFF2-40B4-BE49-F238E27FC236}">
                <a16:creationId xmlns:a16="http://schemas.microsoft.com/office/drawing/2014/main" id="{4559E3F8-39AC-AC2D-8F22-F7031E5B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CSCI 4061 Fall '25</a:t>
            </a:r>
          </a:p>
        </p:txBody>
      </p:sp>
    </p:spTree>
    <p:extLst>
      <p:ext uri="{BB962C8B-B14F-4D97-AF65-F5344CB8AC3E}">
        <p14:creationId xmlns:p14="http://schemas.microsoft.com/office/powerpoint/2010/main" val="223260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/>
      <p:bldP spid="40" grpId="0" animBg="1"/>
      <p:bldP spid="41" grpId="0"/>
      <p:bldP spid="42" grpId="0" animBg="1"/>
      <p:bldP spid="45" grpId="0"/>
      <p:bldP spid="46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9F91-6F5A-426E-8548-B304F6B0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23AE7-FD41-4A37-A5DE-9A617CEA3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0" y="1367554"/>
            <a:ext cx="11711313" cy="45881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latin typeface="Tahoma"/>
                <a:ea typeface="Tahoma"/>
                <a:cs typeface="Tahoma"/>
              </a:rPr>
              <a:t>Lab 1 due </a:t>
            </a:r>
            <a:r>
              <a:rPr lang="en-US" b="1" dirty="0">
                <a:latin typeface="Tahoma"/>
                <a:ea typeface="Tahoma"/>
                <a:cs typeface="Tahoma"/>
              </a:rPr>
              <a:t>tomorrow at 9:59pm </a:t>
            </a:r>
            <a:r>
              <a:rPr lang="en-US" dirty="0">
                <a:latin typeface="Tahoma"/>
                <a:ea typeface="Tahoma"/>
                <a:cs typeface="Tahoma"/>
              </a:rPr>
              <a:t>on </a:t>
            </a:r>
            <a:r>
              <a:rPr lang="en-US" dirty="0" err="1">
                <a:latin typeface="Tahoma"/>
                <a:ea typeface="Tahoma"/>
                <a:cs typeface="Tahoma"/>
              </a:rPr>
              <a:t>Gradescope</a:t>
            </a:r>
            <a:endParaRPr lang="en-US" dirty="0">
              <a:latin typeface="Tahoma"/>
              <a:ea typeface="Tahoma"/>
              <a:cs typeface="Tahoma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Tahoma"/>
                <a:ea typeface="Tahoma"/>
                <a:cs typeface="Tahoma"/>
              </a:rPr>
              <a:t>Quiz 2 posted on Canvas now</a:t>
            </a:r>
            <a:endParaRPr lang="en-US" b="1" dirty="0">
              <a:latin typeface="Tahoma"/>
              <a:ea typeface="Tahoma"/>
              <a:cs typeface="Tahoma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Tahoma"/>
                <a:ea typeface="Tahoma"/>
                <a:cs typeface="Tahoma"/>
              </a:rPr>
              <a:t>Project 1 is out</a:t>
            </a:r>
            <a:endParaRPr lang="en-US" b="1" dirty="0">
              <a:latin typeface="Tahoma"/>
              <a:ea typeface="Tahoma"/>
              <a:cs typeface="Tahoma"/>
            </a:endParaRPr>
          </a:p>
          <a:p>
            <a:pPr lvl="1">
              <a:spcAft>
                <a:spcPts val="1200"/>
              </a:spcAft>
            </a:pPr>
            <a:r>
              <a:rPr lang="en-US" dirty="0">
                <a:latin typeface="Tahoma"/>
                <a:ea typeface="Tahoma"/>
                <a:cs typeface="Tahoma"/>
              </a:rPr>
              <a:t>Project Quiz due </a:t>
            </a:r>
            <a:r>
              <a:rPr lang="en-US" b="1" dirty="0">
                <a:latin typeface="Tahoma"/>
                <a:ea typeface="Tahoma"/>
                <a:cs typeface="Tahoma"/>
              </a:rPr>
              <a:t>Friday at 9:59pm on Canvas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DC98D-928A-4FD3-8D35-24CCACD6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AAD73-3D8E-44A3-A822-F8799CB4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3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359D-3ACD-4AB3-990D-36B6A591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we run a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9AA21-918E-4C7A-AA75-57B1428F7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0" y="1273628"/>
            <a:ext cx="11711313" cy="514442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Every standard C program has some basic setup built into it</a:t>
            </a:r>
          </a:p>
          <a:p>
            <a:r>
              <a:rPr lang="en-US" dirty="0"/>
              <a:t>Your program’s </a:t>
            </a:r>
            <a:r>
              <a:rPr lang="en-US" b="1" dirty="0"/>
              <a:t>entry point</a:t>
            </a:r>
            <a:r>
              <a:rPr lang="en-US" dirty="0"/>
              <a:t> isn’t </a:t>
            </a:r>
            <a:r>
              <a:rPr lang="en-US" dirty="0">
                <a:latin typeface="Consolas" panose="020B0609020204030204" pitchFamily="49" charset="0"/>
              </a:rPr>
              <a:t>main()</a:t>
            </a:r>
            <a:r>
              <a:rPr lang="en-US" dirty="0"/>
              <a:t>, it is </a:t>
            </a:r>
            <a:r>
              <a:rPr lang="en-US" dirty="0">
                <a:latin typeface="Consolas" panose="020B0609020204030204" pitchFamily="49" charset="0"/>
              </a:rPr>
              <a:t>_start()</a:t>
            </a:r>
          </a:p>
          <a:p>
            <a:pPr lvl="1"/>
            <a:r>
              <a:rPr lang="en-US" dirty="0"/>
              <a:t>Reminder: Every executable declares an entry point =&gt; first instruction to run</a:t>
            </a:r>
          </a:p>
          <a:p>
            <a:r>
              <a:rPr lang="en-US" dirty="0">
                <a:latin typeface="Consolas" panose="020B0609020204030204" pitchFamily="49" charset="0"/>
              </a:rPr>
              <a:t>_start()</a:t>
            </a:r>
            <a:r>
              <a:rPr lang="en-US" dirty="0"/>
              <a:t>’s job is to get everything ready for your code to run, invoke your code, then clean up after your code is finished</a:t>
            </a:r>
          </a:p>
          <a:p>
            <a:r>
              <a:rPr lang="en-US" dirty="0"/>
              <a:t>Your </a:t>
            </a:r>
            <a:r>
              <a:rPr lang="en-US" dirty="0">
                <a:latin typeface="Consolas" panose="020B0609020204030204" pitchFamily="49" charset="0"/>
              </a:rPr>
              <a:t>main()</a:t>
            </a:r>
            <a:r>
              <a:rPr lang="en-US" dirty="0"/>
              <a:t> is really just like any other C function</a:t>
            </a:r>
          </a:p>
          <a:p>
            <a:r>
              <a:rPr lang="en-US" dirty="0">
                <a:latin typeface="Consolas" panose="020B0609020204030204" pitchFamily="49" charset="0"/>
              </a:rPr>
              <a:t>_start()</a:t>
            </a:r>
            <a:r>
              <a:rPr lang="en-US" dirty="0"/>
              <a:t> handles calling this function</a:t>
            </a:r>
          </a:p>
          <a:p>
            <a:pPr lvl="1"/>
            <a:r>
              <a:rPr lang="en-US" dirty="0"/>
              <a:t>Sets up heap, stack, etc.</a:t>
            </a:r>
          </a:p>
          <a:p>
            <a:pPr lvl="1"/>
            <a:r>
              <a:rPr lang="en-US" dirty="0"/>
              <a:t>Issues a </a:t>
            </a:r>
            <a:r>
              <a:rPr lang="en-US" dirty="0">
                <a:latin typeface="Consolas" panose="020B0609020204030204" pitchFamily="49" charset="0"/>
              </a:rPr>
              <a:t>call</a:t>
            </a:r>
            <a:r>
              <a:rPr lang="en-US" dirty="0"/>
              <a:t> instruction</a:t>
            </a:r>
          </a:p>
          <a:p>
            <a:r>
              <a:rPr lang="en-US" dirty="0"/>
              <a:t>C compiler will give you a fully-featured </a:t>
            </a:r>
            <a:r>
              <a:rPr lang="en-US" dirty="0">
                <a:latin typeface="Consolas" panose="020B0609020204030204" pitchFamily="49" charset="0"/>
              </a:rPr>
              <a:t>_start()</a:t>
            </a:r>
            <a:r>
              <a:rPr lang="en-US" dirty="0"/>
              <a:t>, but can write your own if you want (see Lecture 1 assembly code)</a:t>
            </a:r>
          </a:p>
          <a:p>
            <a:pPr lvl="1"/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21A41-E22D-49C3-BFF7-00720F58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891AF-0E3C-4C0B-AB12-CEF82D83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5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B878-103D-4AC9-9088-91F6F0DF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produce an executable?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F706-6E39-4F62-A33E-2F5241B51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1" y="1294517"/>
            <a:ext cx="11711313" cy="2445585"/>
          </a:xfrm>
        </p:spPr>
        <p:txBody>
          <a:bodyPr/>
          <a:lstStyle/>
          <a:p>
            <a:r>
              <a:rPr lang="en-US" b="1" dirty="0"/>
              <a:t>Linking:</a:t>
            </a:r>
            <a:r>
              <a:rPr lang="en-US" dirty="0"/>
              <a:t> The task of combining multiple binary code files into a unified executable program</a:t>
            </a:r>
          </a:p>
          <a:p>
            <a:r>
              <a:rPr lang="en-US" dirty="0"/>
              <a:t>Happens at the very end of the compilation process</a:t>
            </a:r>
          </a:p>
          <a:p>
            <a:pPr lvl="1"/>
            <a:r>
              <a:rPr lang="en-US" dirty="0"/>
              <a:t>C Source Code -&gt; Assembly -&gt; Machine Code -&gt; Linked Executable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CFA61-725E-4A88-9825-9C7626BD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4CF10-855F-42B7-A390-590BE3EA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678E98-007D-4DC1-BE16-178371EC967C}"/>
              </a:ext>
            </a:extLst>
          </p:cNvPr>
          <p:cNvSpPr/>
          <p:nvPr/>
        </p:nvSpPr>
        <p:spPr>
          <a:xfrm>
            <a:off x="277658" y="3740102"/>
            <a:ext cx="1980054" cy="7906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Source Files, Header Files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FD6216-266C-41FC-892B-3A10EED4C84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257712" y="4128549"/>
            <a:ext cx="1202687" cy="68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7B6594F-C985-4070-8857-DB1B3DA1265B}"/>
              </a:ext>
            </a:extLst>
          </p:cNvPr>
          <p:cNvSpPr/>
          <p:nvPr/>
        </p:nvSpPr>
        <p:spPr>
          <a:xfrm>
            <a:off x="3460399" y="3733226"/>
            <a:ext cx="1980054" cy="7906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Assembly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DFFE09-C9F3-41FF-AA03-F3CDAE08E571}"/>
              </a:ext>
            </a:extLst>
          </p:cNvPr>
          <p:cNvSpPr/>
          <p:nvPr/>
        </p:nvSpPr>
        <p:spPr>
          <a:xfrm>
            <a:off x="6669484" y="3740102"/>
            <a:ext cx="1980054" cy="7906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Code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C65FFB-70C3-42DB-BF1A-4609A51A128F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440453" y="4128549"/>
            <a:ext cx="1229031" cy="68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C8FF54C-D77C-410C-A7DB-CF629BAD6F6E}"/>
              </a:ext>
            </a:extLst>
          </p:cNvPr>
          <p:cNvSpPr/>
          <p:nvPr/>
        </p:nvSpPr>
        <p:spPr>
          <a:xfrm>
            <a:off x="6672349" y="5038152"/>
            <a:ext cx="1980054" cy="79064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Library Files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FE7056-91BC-48AC-A598-F0A12CB9BCA4}"/>
              </a:ext>
            </a:extLst>
          </p:cNvPr>
          <p:cNvSpPr txBox="1"/>
          <p:nvPr/>
        </p:nvSpPr>
        <p:spPr>
          <a:xfrm>
            <a:off x="2257712" y="3740102"/>
            <a:ext cx="114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Compiler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046EEF-DB7D-448D-9211-6C97AD4AD5F7}"/>
              </a:ext>
            </a:extLst>
          </p:cNvPr>
          <p:cNvSpPr txBox="1"/>
          <p:nvPr/>
        </p:nvSpPr>
        <p:spPr>
          <a:xfrm>
            <a:off x="5450465" y="3749659"/>
            <a:ext cx="126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Assembler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7833D7-0226-4CAB-91CD-D6E3A60D1FC9}"/>
              </a:ext>
            </a:extLst>
          </p:cNvPr>
          <p:cNvSpPr/>
          <p:nvPr/>
        </p:nvSpPr>
        <p:spPr>
          <a:xfrm>
            <a:off x="9461956" y="4360015"/>
            <a:ext cx="1980054" cy="79064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Executable Program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111788-BC4F-4825-AB26-6F3C0078367C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8649538" y="4135425"/>
            <a:ext cx="812418" cy="6199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17DBAC-2344-459F-82E2-3D68859E40B1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8652403" y="4755338"/>
            <a:ext cx="809553" cy="6781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821027-324F-420F-A8CA-F70690BD671F}"/>
              </a:ext>
            </a:extLst>
          </p:cNvPr>
          <p:cNvSpPr txBox="1"/>
          <p:nvPr/>
        </p:nvSpPr>
        <p:spPr>
          <a:xfrm>
            <a:off x="8753541" y="3894504"/>
            <a:ext cx="126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Linker</a:t>
            </a:r>
          </a:p>
        </p:txBody>
      </p:sp>
    </p:spTree>
    <p:extLst>
      <p:ext uri="{BB962C8B-B14F-4D97-AF65-F5344CB8AC3E}">
        <p14:creationId xmlns:p14="http://schemas.microsoft.com/office/powerpoint/2010/main" val="413728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7" grpId="0" animBg="1"/>
      <p:bldP spid="18" grpId="0"/>
      <p:bldP spid="19" grpId="0"/>
      <p:bldP spid="23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0339-FA74-44FA-A407-D64A3022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F1689-3090-47CE-BB57-D6AEEF92D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85" y="1157012"/>
            <a:ext cx="11711313" cy="4968779"/>
          </a:xfrm>
        </p:spPr>
        <p:txBody>
          <a:bodyPr>
            <a:normAutofit/>
          </a:bodyPr>
          <a:lstStyle/>
          <a:p>
            <a:r>
              <a:rPr lang="en-US" b="1" dirty="0"/>
              <a:t>Recall:</a:t>
            </a:r>
            <a:r>
              <a:rPr lang="en-US" dirty="0"/>
              <a:t> structure of C projects</a:t>
            </a:r>
          </a:p>
          <a:p>
            <a:pPr lvl="1"/>
            <a:r>
              <a:rPr lang="en-US" dirty="0"/>
              <a:t>Header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.h</a:t>
            </a:r>
            <a:r>
              <a:rPr lang="en-US" dirty="0"/>
              <a:t>) files store type definitions, function declarations, constants and are shared across modules</a:t>
            </a:r>
          </a:p>
          <a:p>
            <a:pPr lvl="1"/>
            <a:r>
              <a:rPr lang="en-US" dirty="0"/>
              <a:t>Source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.c</a:t>
            </a:r>
            <a:r>
              <a:rPr lang="en-US" dirty="0"/>
              <a:t>) files contain function implementations or internal values, </a:t>
            </a:r>
            <a:r>
              <a:rPr lang="en-US" dirty="0">
                <a:latin typeface="Consolas" panose="020B0609020204030204" pitchFamily="49" charset="0"/>
              </a:rPr>
              <a:t>#include</a:t>
            </a:r>
            <a:r>
              <a:rPr lang="en-US" dirty="0"/>
              <a:t> incorporates definitions from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.h</a:t>
            </a:r>
            <a:r>
              <a:rPr lang="en-US" dirty="0"/>
              <a:t> files</a:t>
            </a:r>
          </a:p>
          <a:p>
            <a:r>
              <a:rPr lang="en-US" b="1" dirty="0"/>
              <a:t>Linking</a:t>
            </a:r>
            <a:r>
              <a:rPr lang="en-US" dirty="0"/>
              <a:t> is the process of combining machine code compiled from multiple source files into one executable file</a:t>
            </a:r>
          </a:p>
          <a:p>
            <a:pPr lvl="1"/>
            <a:r>
              <a:rPr lang="en-US" dirty="0"/>
              <a:t>Main challenge: resolving dependencies across files</a:t>
            </a:r>
          </a:p>
          <a:p>
            <a:pPr lvl="1"/>
            <a:r>
              <a:rPr lang="en-US" dirty="0"/>
              <a:t>Example: C code in one file references a variable/calls a function defined in a different (and separately compiled)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3943E-E852-4D60-ADC1-10D63729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F283B-A591-4A38-A3F5-F3431C3F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7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45DF-1F66-4105-B6DC-9F3F0758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6F19-CFA6-457B-93EF-EEB25C0E6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any C program calls functions defined in libraries (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malloc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free</a:t>
            </a:r>
            <a:r>
              <a:rPr lang="en-US" dirty="0"/>
              <a:t>, …)</a:t>
            </a:r>
          </a:p>
          <a:p>
            <a:r>
              <a:rPr lang="en-US" dirty="0"/>
              <a:t>In Linker terminology: code references </a:t>
            </a:r>
            <a:r>
              <a:rPr lang="en-US" i="1" dirty="0"/>
              <a:t>symbols</a:t>
            </a:r>
            <a:r>
              <a:rPr lang="en-US" dirty="0"/>
              <a:t> that are not defined in any of the programmer-provided files</a:t>
            </a:r>
          </a:p>
          <a:p>
            <a:r>
              <a:rPr lang="en-US" b="1" dirty="0"/>
              <a:t>Static Linking: </a:t>
            </a:r>
            <a:r>
              <a:rPr lang="en-US" dirty="0"/>
              <a:t> All symbols must be resolved to generate executable</a:t>
            </a:r>
          </a:p>
          <a:p>
            <a:pPr lvl="1"/>
            <a:r>
              <a:rPr lang="en-US" dirty="0"/>
              <a:t>Bundle definitions for all library functions right into ELF file</a:t>
            </a:r>
          </a:p>
          <a:p>
            <a:pPr lvl="1"/>
            <a:r>
              <a:rPr lang="en-US" dirty="0"/>
              <a:t>Running program is self-contained: all code/data is in its own address space</a:t>
            </a:r>
          </a:p>
          <a:p>
            <a:r>
              <a:rPr lang="en-US" dirty="0" err="1">
                <a:latin typeface="Consolas" panose="020B0609020204030204" pitchFamily="49" charset="0"/>
              </a:rPr>
              <a:t>gcc</a:t>
            </a:r>
            <a:r>
              <a:rPr lang="en-US" dirty="0"/>
              <a:t> is set up to look in certain directories for standard libraries</a:t>
            </a:r>
          </a:p>
          <a:p>
            <a:r>
              <a:rPr lang="en-US" dirty="0"/>
              <a:t>The traditional/simple way to do things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BC1F6-DF13-4B51-9B5A-B6A6D27B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73901-CA63-49C3-945C-885EB875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D981-E70B-40E5-85C6-23917722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Libraries: Dynamic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1D2ED-0F81-487E-A926-A08377675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43" y="1376844"/>
            <a:ext cx="11711313" cy="5079366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Almost any C program calls functions defined in libraries (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malloc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free</a:t>
            </a:r>
            <a:r>
              <a:rPr lang="en-US" dirty="0"/>
              <a:t>, …)</a:t>
            </a:r>
          </a:p>
          <a:p>
            <a:r>
              <a:rPr lang="en-US" dirty="0"/>
              <a:t>In Linker terminology: code references </a:t>
            </a:r>
            <a:r>
              <a:rPr lang="en-US" i="1" dirty="0"/>
              <a:t>symbols</a:t>
            </a:r>
            <a:r>
              <a:rPr lang="en-US" dirty="0"/>
              <a:t> that are not defined in any of the programmer-provided files</a:t>
            </a:r>
          </a:p>
          <a:p>
            <a:r>
              <a:rPr lang="en-US" b="1" dirty="0"/>
              <a:t>Dynamic Linking: </a:t>
            </a:r>
            <a:r>
              <a:rPr lang="en-US" dirty="0"/>
              <a:t>Allow symbols from dynamic libraries to be left undefined in linker-produced ELF file (executable)</a:t>
            </a:r>
          </a:p>
          <a:p>
            <a:pPr lvl="1"/>
            <a:r>
              <a:rPr lang="en-US" dirty="0"/>
              <a:t>When program is loaded, add symbol definitions to program’s address space</a:t>
            </a:r>
          </a:p>
          <a:p>
            <a:pPr lvl="1"/>
            <a:r>
              <a:rPr lang="en-US" dirty="0"/>
              <a:t>Made possible by virtual memory</a:t>
            </a:r>
          </a:p>
          <a:p>
            <a:pPr lvl="1"/>
            <a:r>
              <a:rPr lang="en-US" dirty="0"/>
              <a:t>Program’s code is spread across its own </a:t>
            </a:r>
            <a:r>
              <a:rPr lang="en-US" dirty="0">
                <a:latin typeface="Consolas" panose="020B0609020204030204" pitchFamily="49" charset="0"/>
              </a:rPr>
              <a:t>text</a:t>
            </a:r>
            <a:r>
              <a:rPr lang="en-US" dirty="0"/>
              <a:t> pages and library pages</a:t>
            </a:r>
          </a:p>
          <a:p>
            <a:r>
              <a:rPr lang="en-US" dirty="0"/>
              <a:t>Dynamic libraries also live in files, system knows where these are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.so</a:t>
            </a:r>
            <a:r>
              <a:rPr lang="en-US" dirty="0"/>
              <a:t> files on Linux,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dll</a:t>
            </a:r>
            <a:r>
              <a:rPr lang="en-US" dirty="0"/>
              <a:t> files on Windows</a:t>
            </a:r>
          </a:p>
          <a:p>
            <a:r>
              <a:rPr lang="en-US" dirty="0"/>
              <a:t>The modern way to do things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FE629-00C2-4D17-8C96-49300932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5F3A5-C22C-49C4-9F6F-9E963328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4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74ED-4A05-4EA5-AFB0-ABEA1058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85062-5B8F-40C5-8C1D-FDD3B2849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566" y="1202367"/>
            <a:ext cx="4957483" cy="5217459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dirty="0"/>
              <a:t>A </a:t>
            </a:r>
            <a:r>
              <a:rPr lang="en-US" dirty="0" err="1">
                <a:latin typeface="Consolas" panose="020B0609020204030204" pitchFamily="49" charset="0"/>
              </a:rPr>
              <a:t>Makefile</a:t>
            </a:r>
            <a:r>
              <a:rPr lang="en-US" dirty="0"/>
              <a:t> is a way to specify how a group of files is compiled</a:t>
            </a:r>
          </a:p>
          <a:p>
            <a:r>
              <a:rPr lang="en-US" dirty="0"/>
              <a:t>Organized as a set of targets</a:t>
            </a:r>
          </a:p>
          <a:p>
            <a:r>
              <a:rPr lang="en-US" dirty="0"/>
              <a:t>Each </a:t>
            </a:r>
            <a:r>
              <a:rPr lang="en-US" dirty="0">
                <a:solidFill>
                  <a:srgbClr val="00B050"/>
                </a:solidFill>
              </a:rPr>
              <a:t>target</a:t>
            </a:r>
            <a:r>
              <a:rPr lang="en-US" dirty="0"/>
              <a:t> has </a:t>
            </a:r>
            <a:r>
              <a:rPr lang="en-US" dirty="0">
                <a:solidFill>
                  <a:srgbClr val="0070C0"/>
                </a:solidFill>
              </a:rPr>
              <a:t>dependencies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actions</a:t>
            </a:r>
            <a:r>
              <a:rPr lang="en-US" dirty="0"/>
              <a:t> to build the target</a:t>
            </a:r>
          </a:p>
          <a:p>
            <a:r>
              <a:rPr lang="en-US" dirty="0"/>
              <a:t>Be smart: Only do the work to rebuild a target if its dependencies have changed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6B382-3898-44BD-AC0B-CACE5B833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86" y="1202367"/>
            <a:ext cx="6642848" cy="47178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all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hello_print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hello_write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hello_asm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hello_print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hello_print.c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gcc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-o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hello_print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hello_print.c</a:t>
            </a: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hello_write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hello_write.c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gcc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-o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hello_print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hello_print.c</a:t>
            </a: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hello_asm</a:t>
            </a:r>
            <a:r>
              <a:rPr lang="en-US" sz="2000" b="1" dirty="0">
                <a:latin typeface="Consolas" panose="020B0609020204030204" pitchFamily="49" charset="0"/>
              </a:rPr>
              <a:t>: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hello_asm.s</a:t>
            </a:r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as -o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hello.o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hello_asm.s</a:t>
            </a: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ld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-o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hello_asm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hello.o</a:t>
            </a: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clean</a:t>
            </a:r>
            <a:r>
              <a:rPr lang="en-US" sz="2000" b="1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rm -f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hello_print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hello_write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hello_asm</a:t>
            </a: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CA9C1-8AE7-48CD-AB6D-64505A91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CSCI 4061 Fall '25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3A418-C353-46BC-A76A-58110B66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75F19-866B-45ED-BFAD-E1D384582B66}"/>
              </a:ext>
            </a:extLst>
          </p:cNvPr>
          <p:cNvSpPr txBox="1"/>
          <p:nvPr/>
        </p:nvSpPr>
        <p:spPr>
          <a:xfrm>
            <a:off x="5395586" y="573236"/>
            <a:ext cx="6162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Simplified </a:t>
            </a:r>
            <a:r>
              <a:rPr lang="en-US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Makefile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Lecture 1 Code</a:t>
            </a:r>
          </a:p>
        </p:txBody>
      </p:sp>
    </p:spTree>
    <p:extLst>
      <p:ext uri="{BB962C8B-B14F-4D97-AF65-F5344CB8AC3E}">
        <p14:creationId xmlns:p14="http://schemas.microsoft.com/office/powerpoint/2010/main" val="312621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F6A9-5FD6-449C-859A-5A457904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6006-A619-4708-9A15-F89F61428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7579" y="1243135"/>
            <a:ext cx="6068219" cy="4800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make clean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rm -f </a:t>
            </a:r>
            <a:r>
              <a:rPr lang="en-US" sz="2000" dirty="0" err="1">
                <a:latin typeface="Consolas" panose="020B0609020204030204" pitchFamily="49" charset="0"/>
              </a:rPr>
              <a:t>hello_print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hello_write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hello_asm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make</a:t>
            </a:r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</a:rPr>
              <a:t>gcc -o hello_print hello_print.c</a:t>
            </a:r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</a:rPr>
              <a:t>gcc -o hello_write hello_write.c</a:t>
            </a:r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</a:rPr>
              <a:t>as -o hello.o hello_asm.s</a:t>
            </a:r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</a:rPr>
              <a:t>ld -o hello_asm hello.o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edit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hello_print.c</a:t>
            </a:r>
            <a:endParaRPr lang="en-US" sz="2000" i="1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make</a:t>
            </a:r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</a:rPr>
              <a:t>gcc -o hello_print hello_print.c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&gt; make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make: Nothing to be done for ‘all’.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5FB69-B8B1-49D7-B498-224BA43D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86200" y="6356350"/>
            <a:ext cx="4114800" cy="365125"/>
          </a:xfrm>
        </p:spPr>
        <p:txBody>
          <a:bodyPr/>
          <a:lstStyle/>
          <a:p>
            <a:r>
              <a:rPr lang="sv-SE" dirty="0"/>
              <a:t>CSCI 4061 Fall '25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D9D7C-CB66-4B23-B95B-FFB7130C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1B132-1512-4BF7-8123-E60597A89837}"/>
              </a:ext>
            </a:extLst>
          </p:cNvPr>
          <p:cNvSpPr txBox="1"/>
          <p:nvPr/>
        </p:nvSpPr>
        <p:spPr>
          <a:xfrm>
            <a:off x="6831104" y="1030036"/>
            <a:ext cx="4742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clean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No dependencies, so target always runs. Conventional target name to get rid of everything and start over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92B6A8-FF2F-4659-B423-5301DAAF64F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048000" y="1537868"/>
            <a:ext cx="3783104" cy="1205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AE4B95-5A4C-4252-8CFC-0C52BC95FDED}"/>
              </a:ext>
            </a:extLst>
          </p:cNvPr>
          <p:cNvSpPr txBox="1"/>
          <p:nvPr/>
        </p:nvSpPr>
        <p:spPr>
          <a:xfrm>
            <a:off x="6831104" y="2258798"/>
            <a:ext cx="4742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no target is specified, default to first target listed in file. Generates everything we need for hello programs</a:t>
            </a:r>
            <a:endParaRPr lang="en-US" sz="2000" b="1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9BCEA6-3FDB-4B0B-988D-6F50E73991CF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501154" y="2258800"/>
            <a:ext cx="4329950" cy="5078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44A95A-9D13-4F33-861A-84366F160B73}"/>
              </a:ext>
            </a:extLst>
          </p:cNvPr>
          <p:cNvSpPr txBox="1"/>
          <p:nvPr/>
        </p:nvSpPr>
        <p:spPr>
          <a:xfrm>
            <a:off x="6831103" y="3846065"/>
            <a:ext cx="4742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run a target if its dependencies have 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since last build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need to recompile </a:t>
            </a:r>
            <a:r>
              <a:rPr lang="en-US" sz="2000" dirty="0" err="1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hello_print</a:t>
            </a:r>
            <a:endParaRPr lang="en-US" sz="2000" b="1" dirty="0"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1FA747-02DD-4482-A2C7-5A48E7339E3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388788" y="4353897"/>
            <a:ext cx="5442315" cy="3006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3BCA6EE-5FA7-4046-B86A-7DEC8F7DD48F}"/>
              </a:ext>
            </a:extLst>
          </p:cNvPr>
          <p:cNvSpPr txBox="1"/>
          <p:nvPr/>
        </p:nvSpPr>
        <p:spPr>
          <a:xfrm>
            <a:off x="6831102" y="5231812"/>
            <a:ext cx="4742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everything is up to date, don’t do any work (it’s all unnecessary)</a:t>
            </a:r>
            <a:endParaRPr lang="en-US" sz="20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D4DF50-B05A-485A-8E35-E1D101BE4CE4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218268" y="5585755"/>
            <a:ext cx="1612834" cy="679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7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791B-ACE2-4B69-B206-353CA827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0427"/>
            <a:ext cx="11720839" cy="1325563"/>
          </a:xfrm>
        </p:spPr>
        <p:txBody>
          <a:bodyPr/>
          <a:lstStyle/>
          <a:p>
            <a:r>
              <a:rPr lang="en-US" dirty="0"/>
              <a:t>Setting up Process View of 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4618F-086A-4B3C-AB4A-05B2E0CE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0B973-BBB2-4572-9D87-B1F2F8EE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7CEE6-8E22-406B-91CC-AB5B003A2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425" y="841668"/>
            <a:ext cx="3713950" cy="5642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0D7318-13F2-46AE-AABB-CC26FE72C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97"/>
          <a:stretch/>
        </p:blipFill>
        <p:spPr>
          <a:xfrm>
            <a:off x="6070937" y="1462460"/>
            <a:ext cx="5860756" cy="48745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32423D-93ED-4646-99E8-425405AEBA2B}"/>
              </a:ext>
            </a:extLst>
          </p:cNvPr>
          <p:cNvSpPr/>
          <p:nvPr/>
        </p:nvSpPr>
        <p:spPr>
          <a:xfrm>
            <a:off x="7066748" y="4634752"/>
            <a:ext cx="2680447" cy="636495"/>
          </a:xfrm>
          <a:prstGeom prst="rect">
            <a:avLst/>
          </a:pr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39C954-B49D-46E5-92BB-F76ED87D2C00}"/>
              </a:ext>
            </a:extLst>
          </p:cNvPr>
          <p:cNvSpPr/>
          <p:nvPr/>
        </p:nvSpPr>
        <p:spPr>
          <a:xfrm>
            <a:off x="7057782" y="5271247"/>
            <a:ext cx="2680447" cy="636494"/>
          </a:xfrm>
          <a:prstGeom prst="rect">
            <a:avLst/>
          </a:prstGeom>
          <a:solidFill>
            <a:schemeClr val="accent4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B50B37-970E-4E43-BDBC-3D6A95C4A765}"/>
              </a:ext>
            </a:extLst>
          </p:cNvPr>
          <p:cNvSpPr/>
          <p:nvPr/>
        </p:nvSpPr>
        <p:spPr>
          <a:xfrm>
            <a:off x="7075711" y="2680360"/>
            <a:ext cx="2680447" cy="636494"/>
          </a:xfrm>
          <a:prstGeom prst="rect">
            <a:avLst/>
          </a:prstGeom>
          <a:solidFill>
            <a:schemeClr val="accent6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F87333-7003-4685-9059-845A8896EAF7}"/>
              </a:ext>
            </a:extLst>
          </p:cNvPr>
          <p:cNvSpPr/>
          <p:nvPr/>
        </p:nvSpPr>
        <p:spPr>
          <a:xfrm>
            <a:off x="7066746" y="3996871"/>
            <a:ext cx="2680447" cy="636494"/>
          </a:xfrm>
          <a:prstGeom prst="rect">
            <a:avLst/>
          </a:prstGeom>
          <a:solidFill>
            <a:schemeClr val="accent6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7E823C-8836-4A8D-A30D-A58F610CC756}"/>
              </a:ext>
            </a:extLst>
          </p:cNvPr>
          <p:cNvSpPr/>
          <p:nvPr/>
        </p:nvSpPr>
        <p:spPr>
          <a:xfrm>
            <a:off x="7066746" y="1488141"/>
            <a:ext cx="2680447" cy="512202"/>
          </a:xfrm>
          <a:prstGeom prst="rect">
            <a:avLst/>
          </a:prstGeom>
          <a:solidFill>
            <a:schemeClr val="accent6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29C568-32D9-40A8-9A29-C806E39F7037}"/>
              </a:ext>
            </a:extLst>
          </p:cNvPr>
          <p:cNvSpPr/>
          <p:nvPr/>
        </p:nvSpPr>
        <p:spPr>
          <a:xfrm>
            <a:off x="1733986" y="1828526"/>
            <a:ext cx="3704389" cy="1325562"/>
          </a:xfrm>
          <a:prstGeom prst="rect">
            <a:avLst/>
          </a:prstGeom>
          <a:solidFill>
            <a:schemeClr val="accent4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1CC515-B13E-4862-BE1D-C571D4861805}"/>
              </a:ext>
            </a:extLst>
          </p:cNvPr>
          <p:cNvSpPr/>
          <p:nvPr/>
        </p:nvSpPr>
        <p:spPr>
          <a:xfrm>
            <a:off x="1724423" y="3173405"/>
            <a:ext cx="3704389" cy="905536"/>
          </a:xfrm>
          <a:prstGeom prst="rect">
            <a:avLst/>
          </a:prstGeom>
          <a:solidFill>
            <a:srgbClr val="C6D4E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086CD7-9815-4A75-97B2-D453CAE48F7B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438375" y="3662690"/>
            <a:ext cx="1628373" cy="129031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B6D6D6-172A-461E-AE7C-65EEC65826C6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5438375" y="2491307"/>
            <a:ext cx="1619407" cy="3098187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0599411-E77C-4214-BF7D-DBEAD18CAFCE}"/>
              </a:ext>
            </a:extLst>
          </p:cNvPr>
          <p:cNvSpPr txBox="1"/>
          <p:nvPr/>
        </p:nvSpPr>
        <p:spPr>
          <a:xfrm>
            <a:off x="7664824" y="6378099"/>
            <a:ext cx="302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CSAPP 7.15</a:t>
            </a:r>
          </a:p>
        </p:txBody>
      </p:sp>
    </p:spTree>
    <p:extLst>
      <p:ext uri="{BB962C8B-B14F-4D97-AF65-F5344CB8AC3E}">
        <p14:creationId xmlns:p14="http://schemas.microsoft.com/office/powerpoint/2010/main" val="299722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3158-3D15-4ADE-BFEF-12C1E7A8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Image of</a:t>
            </a:r>
            <a:br>
              <a:rPr lang="en-US" dirty="0"/>
            </a:br>
            <a:r>
              <a:rPr lang="en-US" dirty="0"/>
              <a:t>a Program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A05B7829-FDD5-4665-AD02-0E39065CC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0" y="1597025"/>
            <a:ext cx="6972681" cy="4598292"/>
          </a:xfrm>
        </p:spPr>
        <p:txBody>
          <a:bodyPr/>
          <a:lstStyle/>
          <a:p>
            <a:r>
              <a:rPr lang="en-US" dirty="0"/>
              <a:t>Text: Instructions to execute</a:t>
            </a:r>
          </a:p>
          <a:p>
            <a:r>
              <a:rPr lang="en-US" dirty="0"/>
              <a:t>Global: Variables declared outside any function, </a:t>
            </a:r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variables</a:t>
            </a:r>
          </a:p>
          <a:p>
            <a:r>
              <a:rPr lang="en-US" dirty="0"/>
              <a:t>Heap: Memory manually allocated and managed by the programmer</a:t>
            </a:r>
          </a:p>
          <a:p>
            <a:r>
              <a:rPr lang="en-US" dirty="0"/>
              <a:t>Stack: Automatic, push/pop frames with function calls</a:t>
            </a:r>
          </a:p>
          <a:p>
            <a:r>
              <a:rPr lang="en-US" dirty="0"/>
              <a:t>Stack and heap grow towards each other as they expand</a:t>
            </a:r>
          </a:p>
          <a:p>
            <a:pPr lvl="1"/>
            <a:r>
              <a:rPr lang="en-US" dirty="0"/>
              <a:t>If they collide =&gt; Stack Overflow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FF668-38B8-44A5-9B6E-06AC9743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175D5-993A-4D29-9CD6-85BC0549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CE403D-0FC1-431A-AB3A-CD1BA99625D1}"/>
              </a:ext>
            </a:extLst>
          </p:cNvPr>
          <p:cNvSpPr/>
          <p:nvPr/>
        </p:nvSpPr>
        <p:spPr>
          <a:xfrm>
            <a:off x="7459034" y="6283040"/>
            <a:ext cx="2702103" cy="256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Consolas" panose="020B0609020204030204" pitchFamily="49" charset="0"/>
              </a:rPr>
              <a:t>movq</a:t>
            </a:r>
            <a:r>
              <a:rPr lang="en-US" sz="1400" b="1" dirty="0">
                <a:latin typeface="Consolas" panose="020B0609020204030204" pitchFamily="49" charset="0"/>
              </a:rPr>
              <a:t> %</a:t>
            </a:r>
            <a:r>
              <a:rPr lang="en-US" sz="1400" b="1" dirty="0" err="1">
                <a:latin typeface="Consolas" panose="020B0609020204030204" pitchFamily="49" charset="0"/>
              </a:rPr>
              <a:t>rax</a:t>
            </a:r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1D408C-2863-41D2-8B6A-097F69741A24}"/>
              </a:ext>
            </a:extLst>
          </p:cNvPr>
          <p:cNvSpPr/>
          <p:nvPr/>
        </p:nvSpPr>
        <p:spPr>
          <a:xfrm>
            <a:off x="7459034" y="6025222"/>
            <a:ext cx="2702103" cy="256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Consolas" panose="020B0609020204030204" pitchFamily="49" charset="0"/>
              </a:rPr>
              <a:t>jmp</a:t>
            </a:r>
            <a:r>
              <a:rPr lang="en-US" sz="1400" b="1" dirty="0">
                <a:latin typeface="Consolas" panose="020B0609020204030204" pitchFamily="49" charset="0"/>
              </a:rPr>
              <a:t> #484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09E2A9-1BF2-4E2A-BA96-498F814461F7}"/>
              </a:ext>
            </a:extLst>
          </p:cNvPr>
          <p:cNvSpPr/>
          <p:nvPr/>
        </p:nvSpPr>
        <p:spPr>
          <a:xfrm>
            <a:off x="7459033" y="5757130"/>
            <a:ext cx="2702103" cy="256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latin typeface="Consolas" panose="020B0609020204030204" pitchFamily="49" charset="0"/>
              </a:rPr>
              <a:t>cmpq</a:t>
            </a:r>
            <a:r>
              <a:rPr lang="en-US" sz="1400" b="1" dirty="0">
                <a:latin typeface="Consolas" panose="020B0609020204030204" pitchFamily="49" charset="0"/>
              </a:rPr>
              <a:t> (%</a:t>
            </a:r>
            <a:r>
              <a:rPr lang="en-US" sz="1400" b="1" dirty="0" err="1">
                <a:latin typeface="Consolas" panose="020B0609020204030204" pitchFamily="49" charset="0"/>
              </a:rPr>
              <a:t>rdx</a:t>
            </a:r>
            <a:r>
              <a:rPr lang="en-US" sz="1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9EF831-BE0D-4EB2-A551-4F7C5B5E7E69}"/>
              </a:ext>
            </a:extLst>
          </p:cNvPr>
          <p:cNvSpPr/>
          <p:nvPr/>
        </p:nvSpPr>
        <p:spPr>
          <a:xfrm>
            <a:off x="7459032" y="5489038"/>
            <a:ext cx="2702103" cy="256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nsolas" panose="020B0609020204030204" pitchFamily="49" charset="0"/>
              </a:rPr>
              <a:t>4815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FE8C0D-F33C-4DA8-BEA6-1877D51BE87E}"/>
              </a:ext>
            </a:extLst>
          </p:cNvPr>
          <p:cNvSpPr/>
          <p:nvPr/>
        </p:nvSpPr>
        <p:spPr>
          <a:xfrm>
            <a:off x="7459031" y="5220946"/>
            <a:ext cx="2702103" cy="256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nsolas" panose="020B0609020204030204" pitchFamily="49" charset="0"/>
              </a:rPr>
              <a:t>19.93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BBA65B-5CC1-4D4D-911D-D031402AA50E}"/>
              </a:ext>
            </a:extLst>
          </p:cNvPr>
          <p:cNvSpPr/>
          <p:nvPr/>
        </p:nvSpPr>
        <p:spPr>
          <a:xfrm>
            <a:off x="7459030" y="4952854"/>
            <a:ext cx="2702103" cy="256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nsolas" panose="020B0609020204030204" pitchFamily="49" charset="0"/>
              </a:rPr>
              <a:t>“book”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2A51E8-9DFA-45A6-952F-122C1FE4344C}"/>
              </a:ext>
            </a:extLst>
          </p:cNvPr>
          <p:cNvSpPr/>
          <p:nvPr/>
        </p:nvSpPr>
        <p:spPr>
          <a:xfrm>
            <a:off x="7459029" y="4684350"/>
            <a:ext cx="2702103" cy="256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B62DDB-E00C-4A32-9C1A-021580A3D52C}"/>
              </a:ext>
            </a:extLst>
          </p:cNvPr>
          <p:cNvSpPr/>
          <p:nvPr/>
        </p:nvSpPr>
        <p:spPr>
          <a:xfrm>
            <a:off x="7459029" y="4416338"/>
            <a:ext cx="2702103" cy="256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99C723-1688-43FB-B6F0-F8A8A5FE9102}"/>
              </a:ext>
            </a:extLst>
          </p:cNvPr>
          <p:cNvSpPr/>
          <p:nvPr/>
        </p:nvSpPr>
        <p:spPr>
          <a:xfrm>
            <a:off x="7459028" y="4147754"/>
            <a:ext cx="2702103" cy="256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6305F3-84B5-462A-B624-A7105D574277}"/>
              </a:ext>
            </a:extLst>
          </p:cNvPr>
          <p:cNvSpPr/>
          <p:nvPr/>
        </p:nvSpPr>
        <p:spPr>
          <a:xfrm>
            <a:off x="7459027" y="3879662"/>
            <a:ext cx="2702103" cy="256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0F6BBA-9A78-4B36-94FC-688BD32B2CAB}"/>
              </a:ext>
            </a:extLst>
          </p:cNvPr>
          <p:cNvSpPr/>
          <p:nvPr/>
        </p:nvSpPr>
        <p:spPr>
          <a:xfrm>
            <a:off x="7459027" y="1011167"/>
            <a:ext cx="2702103" cy="256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86E06F-62D2-4701-9A6F-9EF77F8D6D30}"/>
              </a:ext>
            </a:extLst>
          </p:cNvPr>
          <p:cNvSpPr/>
          <p:nvPr/>
        </p:nvSpPr>
        <p:spPr>
          <a:xfrm>
            <a:off x="7459027" y="743155"/>
            <a:ext cx="2702103" cy="256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nsolas" panose="020B0609020204030204" pitchFamily="49" charset="0"/>
              </a:rPr>
              <a:t>18.93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AFFD9B-0C3B-40C9-ADB7-477634BC9853}"/>
              </a:ext>
            </a:extLst>
          </p:cNvPr>
          <p:cNvSpPr/>
          <p:nvPr/>
        </p:nvSpPr>
        <p:spPr>
          <a:xfrm>
            <a:off x="7459026" y="474571"/>
            <a:ext cx="2702103" cy="256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nsolas" panose="020B0609020204030204" pitchFamily="49" charset="0"/>
              </a:rPr>
              <a:t>“</a:t>
            </a:r>
            <a:r>
              <a:rPr lang="en-US" sz="1400" b="1" dirty="0" err="1">
                <a:latin typeface="Consolas" panose="020B0609020204030204" pitchFamily="49" charset="0"/>
              </a:rPr>
              <a:t>csci</a:t>
            </a:r>
            <a:r>
              <a:rPr lang="en-US" sz="1400" b="1" dirty="0">
                <a:latin typeface="Consolas" panose="020B0609020204030204" pitchFamily="49" charset="0"/>
              </a:rPr>
              <a:t>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78E55A-76A3-46DE-A7F9-60456F1E6A2D}"/>
              </a:ext>
            </a:extLst>
          </p:cNvPr>
          <p:cNvSpPr/>
          <p:nvPr/>
        </p:nvSpPr>
        <p:spPr>
          <a:xfrm>
            <a:off x="7459025" y="206479"/>
            <a:ext cx="2702103" cy="256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EFF7EE-9978-40A7-86BF-CA077B7762DC}"/>
              </a:ext>
            </a:extLst>
          </p:cNvPr>
          <p:cNvSpPr/>
          <p:nvPr/>
        </p:nvSpPr>
        <p:spPr>
          <a:xfrm flipV="1">
            <a:off x="7459024" y="1800134"/>
            <a:ext cx="2702103" cy="207773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0EB8EA-14E7-4202-B58C-2BEC4E4E7858}"/>
              </a:ext>
            </a:extLst>
          </p:cNvPr>
          <p:cNvSpPr txBox="1"/>
          <p:nvPr/>
        </p:nvSpPr>
        <p:spPr>
          <a:xfrm>
            <a:off x="10223698" y="6411761"/>
            <a:ext cx="180390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009060-11B9-43CC-8B84-6D4EED7EE74C}"/>
              </a:ext>
            </a:extLst>
          </p:cNvPr>
          <p:cNvSpPr txBox="1"/>
          <p:nvPr/>
        </p:nvSpPr>
        <p:spPr>
          <a:xfrm>
            <a:off x="10223698" y="1959"/>
            <a:ext cx="186647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Address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A5E667-F0F8-4398-B352-9058C357429B}"/>
              </a:ext>
            </a:extLst>
          </p:cNvPr>
          <p:cNvSpPr/>
          <p:nvPr/>
        </p:nvSpPr>
        <p:spPr>
          <a:xfrm>
            <a:off x="7459023" y="1544102"/>
            <a:ext cx="2702103" cy="256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nsolas" panose="020B0609020204030204" pitchFamily="49" charset="0"/>
              </a:rPr>
              <a:t>“hello”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701249-9803-4E80-840F-6184C028A28B}"/>
              </a:ext>
            </a:extLst>
          </p:cNvPr>
          <p:cNvSpPr/>
          <p:nvPr/>
        </p:nvSpPr>
        <p:spPr>
          <a:xfrm>
            <a:off x="7459023" y="1276010"/>
            <a:ext cx="2702103" cy="256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nsolas" panose="020B0609020204030204" pitchFamily="49" charset="0"/>
              </a:rPr>
              <a:t>#2048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544FF6-24AA-4930-A1BB-AA3AE5FBD5F6}"/>
              </a:ext>
            </a:extLst>
          </p:cNvPr>
          <p:cNvSpPr txBox="1"/>
          <p:nvPr/>
        </p:nvSpPr>
        <p:spPr>
          <a:xfrm>
            <a:off x="10286270" y="671116"/>
            <a:ext cx="99475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4F8A5-2663-4E98-8FE1-EEF7E6530C91}"/>
              </a:ext>
            </a:extLst>
          </p:cNvPr>
          <p:cNvSpPr txBox="1"/>
          <p:nvPr/>
        </p:nvSpPr>
        <p:spPr>
          <a:xfrm>
            <a:off x="10286270" y="5928535"/>
            <a:ext cx="99475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C377DD-2FEE-49A7-9C63-31266D97CDF2}"/>
              </a:ext>
            </a:extLst>
          </p:cNvPr>
          <p:cNvSpPr txBox="1"/>
          <p:nvPr/>
        </p:nvSpPr>
        <p:spPr>
          <a:xfrm>
            <a:off x="10302532" y="5135648"/>
            <a:ext cx="99475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DFC9FC-DFE6-4861-B835-514C80E4CC7C}"/>
              </a:ext>
            </a:extLst>
          </p:cNvPr>
          <p:cNvSpPr txBox="1"/>
          <p:nvPr/>
        </p:nvSpPr>
        <p:spPr>
          <a:xfrm>
            <a:off x="10359044" y="4147754"/>
            <a:ext cx="99475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E5C20F-3C2A-4C19-BE5E-9CAC95560854}"/>
              </a:ext>
            </a:extLst>
          </p:cNvPr>
          <p:cNvCxnSpPr>
            <a:stCxn id="25" idx="2"/>
          </p:cNvCxnSpPr>
          <p:nvPr/>
        </p:nvCxnSpPr>
        <p:spPr>
          <a:xfrm>
            <a:off x="8810076" y="1800134"/>
            <a:ext cx="5151" cy="7478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E53651-129B-4D36-BBA2-26572996FCE9}"/>
              </a:ext>
            </a:extLst>
          </p:cNvPr>
          <p:cNvCxnSpPr>
            <a:cxnSpLocks/>
          </p:cNvCxnSpPr>
          <p:nvPr/>
        </p:nvCxnSpPr>
        <p:spPr>
          <a:xfrm flipV="1">
            <a:off x="8807498" y="3124706"/>
            <a:ext cx="5151" cy="7478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36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1E16-EDCA-4323-BF12-F90B92D9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Program to </a:t>
            </a:r>
            <a:r>
              <a:rPr lang="en-US" i="1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82C76-ABE5-4C21-93A8-DC5D392C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85" y="1184678"/>
            <a:ext cx="10334683" cy="5007769"/>
          </a:xfrm>
        </p:spPr>
        <p:txBody>
          <a:bodyPr>
            <a:normAutofit/>
          </a:bodyPr>
          <a:lstStyle/>
          <a:p>
            <a:r>
              <a:rPr lang="en-US" dirty="0"/>
              <a:t>(1) What does hardware give you?</a:t>
            </a:r>
          </a:p>
          <a:p>
            <a:pPr lvl="1"/>
            <a:r>
              <a:rPr lang="en-US" dirty="0"/>
              <a:t>Execution of a sequence of instructions</a:t>
            </a:r>
          </a:p>
          <a:p>
            <a:pPr lvl="1"/>
            <a:r>
              <a:rPr lang="en-US" dirty="0"/>
              <a:t>Storage in RAM</a:t>
            </a:r>
          </a:p>
          <a:p>
            <a:pPr lvl="1"/>
            <a:r>
              <a:rPr lang="en-US" dirty="0"/>
              <a:t>Other devices for input, persistent storage</a:t>
            </a:r>
          </a:p>
          <a:p>
            <a:r>
              <a:rPr lang="en-US" dirty="0"/>
              <a:t>(2) What does the operating system give you?</a:t>
            </a:r>
          </a:p>
          <a:p>
            <a:pPr lvl="1"/>
            <a:r>
              <a:rPr lang="en-US" dirty="0"/>
              <a:t>Multiple running programs taking turns on the CPU</a:t>
            </a:r>
          </a:p>
          <a:p>
            <a:pPr lvl="1"/>
            <a:r>
              <a:rPr lang="en-US" dirty="0"/>
              <a:t>An isolated </a:t>
            </a:r>
            <a:r>
              <a:rPr lang="en-US" i="1" dirty="0"/>
              <a:t>address space</a:t>
            </a:r>
            <a:r>
              <a:rPr lang="en-US" dirty="0"/>
              <a:t> through virtual memory</a:t>
            </a:r>
          </a:p>
          <a:p>
            <a:pPr lvl="1"/>
            <a:r>
              <a:rPr lang="en-US" i="1" dirty="0"/>
              <a:t>Files</a:t>
            </a:r>
            <a:r>
              <a:rPr lang="en-US" dirty="0"/>
              <a:t> for persistent storage</a:t>
            </a:r>
          </a:p>
          <a:p>
            <a:r>
              <a:rPr lang="en-US" dirty="0"/>
              <a:t>(3) What does the C “runtime” give you?</a:t>
            </a:r>
          </a:p>
          <a:p>
            <a:pPr lvl="1"/>
            <a:r>
              <a:rPr lang="en-US" dirty="0"/>
              <a:t>Higher-level memory concepts like the stack and heap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1C585-C447-4183-AEF6-52B23C13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269CA-11E7-490F-9CF4-09957FE9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F040E-EE3E-4110-BFC3-3CE204053B16}"/>
              </a:ext>
            </a:extLst>
          </p:cNvPr>
          <p:cNvSpPr txBox="1"/>
          <p:nvPr/>
        </p:nvSpPr>
        <p:spPr>
          <a:xfrm>
            <a:off x="7980872" y="3262887"/>
            <a:ext cx="200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57014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8D6D-1E60-4C4B-AE83-1E18B525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31A9C-5A24-4803-BB1B-40FBFC80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8FBDF-EFAB-407A-BCA2-DAFEE765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475F3B-7F3E-45A2-B47F-89BB0EE40B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293945"/>
              </p:ext>
            </p:extLst>
          </p:nvPr>
        </p:nvGraphicFramePr>
        <p:xfrm>
          <a:off x="240506" y="1230353"/>
          <a:ext cx="11710987" cy="4911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2037">
                  <a:extLst>
                    <a:ext uri="{9D8B030D-6E8A-4147-A177-3AD203B41FA5}">
                      <a16:colId xmlns:a16="http://schemas.microsoft.com/office/drawing/2014/main" val="3546490992"/>
                    </a:ext>
                  </a:extLst>
                </a:gridCol>
                <a:gridCol w="3914475">
                  <a:extLst>
                    <a:ext uri="{9D8B030D-6E8A-4147-A177-3AD203B41FA5}">
                      <a16:colId xmlns:a16="http://schemas.microsoft.com/office/drawing/2014/main" val="413558196"/>
                    </a:ext>
                  </a:extLst>
                </a:gridCol>
                <a:gridCol w="3914475">
                  <a:extLst>
                    <a:ext uri="{9D8B030D-6E8A-4147-A177-3AD203B41FA5}">
                      <a16:colId xmlns:a16="http://schemas.microsoft.com/office/drawing/2014/main" val="827932160"/>
                    </a:ext>
                  </a:extLst>
                </a:gridCol>
              </a:tblGrid>
              <a:tr h="38594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 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b="1" dirty="0">
                          <a:latin typeface="Consolas" panose="020B0609020204030204" pitchFamily="49" charset="0"/>
                        </a:rPr>
                        <a:t>(T)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47960"/>
                  </a:ext>
                </a:extLst>
              </a:tr>
              <a:tr h="3859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Positive or Negative 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13833"/>
                  </a:ext>
                </a:extLst>
              </a:tr>
              <a:tr h="3859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unsigned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Non-negative 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44424"/>
                  </a:ext>
                </a:extLst>
              </a:tr>
              <a:tr h="3859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long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Large Positive or Negative 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483755"/>
                  </a:ext>
                </a:extLst>
              </a:tr>
              <a:tr h="3859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unsigned long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Large Non-Negative 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146476"/>
                  </a:ext>
                </a:extLst>
              </a:tr>
              <a:tr h="3859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long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long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Large Pos/Neg 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681561"/>
                  </a:ext>
                </a:extLst>
              </a:tr>
              <a:tr h="3859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unsigned long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long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Large Non-Neg 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224167"/>
                  </a:ext>
                </a:extLst>
              </a:tr>
              <a:tr h="3859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short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Small Pos/Neg 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179619"/>
                  </a:ext>
                </a:extLst>
              </a:tr>
              <a:tr h="3859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unsigned short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Small Non-Neg 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737988"/>
                  </a:ext>
                </a:extLst>
              </a:tr>
              <a:tr h="3859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float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Fractional 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907119"/>
                  </a:ext>
                </a:extLst>
              </a:tr>
              <a:tr h="6661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Fractional Value, More Range and Precision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676987"/>
                  </a:ext>
                </a:extLst>
              </a:tr>
              <a:tr h="3859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char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Single Letter or Small 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2183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F0A67B-1CE4-4EA7-B159-AEA031C6D83A}"/>
              </a:ext>
            </a:extLst>
          </p:cNvPr>
          <p:cNvSpPr txBox="1"/>
          <p:nvPr/>
        </p:nvSpPr>
        <p:spPr>
          <a:xfrm>
            <a:off x="6303696" y="202301"/>
            <a:ext cx="5554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Sizes here are for Linux computer with 64-bit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53455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26B6-3491-4BB2-ADC4-10DF2CAF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768"/>
            <a:ext cx="11720839" cy="1325563"/>
          </a:xfrm>
        </p:spPr>
        <p:txBody>
          <a:bodyPr/>
          <a:lstStyle/>
          <a:p>
            <a:r>
              <a:rPr lang="en-US" dirty="0"/>
              <a:t>What is a Process?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8EC85-68F9-4BCB-AE5C-7E9431A5A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85" y="1044364"/>
            <a:ext cx="9653197" cy="5311985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If the OS is a “referee” then processes are the “players”</a:t>
            </a:r>
          </a:p>
          <a:p>
            <a:r>
              <a:rPr lang="en-US" dirty="0"/>
              <a:t>If the OS is an “illusionist” then processes are the clueless audience members</a:t>
            </a:r>
          </a:p>
          <a:p>
            <a:r>
              <a:rPr lang="en-US" dirty="0"/>
              <a:t>A </a:t>
            </a:r>
            <a:r>
              <a:rPr lang="en-US" b="1" dirty="0"/>
              <a:t>process</a:t>
            </a:r>
            <a:r>
              <a:rPr lang="en-US" dirty="0"/>
              <a:t> is an actively executing program </a:t>
            </a:r>
            <a:r>
              <a:rPr lang="en-US" i="1" dirty="0"/>
              <a:t>and</a:t>
            </a:r>
            <a:r>
              <a:rPr lang="en-US" dirty="0"/>
              <a:t>  a live set of resources needed to support this execution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unit of work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b="1" dirty="0"/>
              <a:t>unit of resource allocation and accounting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boundary</a:t>
            </a:r>
            <a:r>
              <a:rPr lang="en-US" dirty="0"/>
              <a:t> restricting and protecting running code</a:t>
            </a:r>
          </a:p>
          <a:p>
            <a:r>
              <a:rPr lang="en-US" dirty="0"/>
              <a:t>A process contains:</a:t>
            </a:r>
          </a:p>
          <a:p>
            <a:pPr lvl="1"/>
            <a:r>
              <a:rPr lang="en-US" dirty="0"/>
              <a:t>Its own </a:t>
            </a:r>
            <a:r>
              <a:rPr lang="en-US" b="1" dirty="0"/>
              <a:t>address space</a:t>
            </a:r>
            <a:r>
              <a:rPr lang="en-US" dirty="0"/>
              <a:t> (code, data, stack, heap, …)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execution state </a:t>
            </a:r>
            <a:r>
              <a:rPr lang="en-US" dirty="0"/>
              <a:t>(register values, including program counter)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view of the file system</a:t>
            </a:r>
            <a:r>
              <a:rPr lang="en-US" dirty="0"/>
              <a:t> (current working directory, set of open files and their positions, etc.)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C3FBF-28B7-4C93-83B0-B5432D9C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561A1-3644-465E-8FFC-4B9DEE3C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A57CC4-A071-44FF-AAF9-A0F9DD5554D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982" y="343844"/>
            <a:ext cx="1838864" cy="1838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88B5CA-FC50-403A-81BF-E78AA04044A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2" y="2950323"/>
            <a:ext cx="3101330" cy="174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C1E6-FBBB-4194-AF6D-4A0E37D5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- Sharing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68626-CCC1-4AB7-9748-7B84320E1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85" y="1234715"/>
            <a:ext cx="11711313" cy="4846907"/>
          </a:xfrm>
        </p:spPr>
        <p:txBody>
          <a:bodyPr>
            <a:normAutofit/>
          </a:bodyPr>
          <a:lstStyle/>
          <a:p>
            <a:r>
              <a:rPr lang="en-US" dirty="0"/>
              <a:t>There are far more active processes (~500-1000) on a typical OS than there are CPU cores</a:t>
            </a:r>
          </a:p>
          <a:p>
            <a:r>
              <a:rPr lang="en-US" dirty="0"/>
              <a:t>So: The OS enforces safe sharing of a CPU by giving processes finite-length turns to execute on the CPU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do we switch from one process to another?</a:t>
            </a:r>
          </a:p>
          <a:p>
            <a:pPr lvl="1"/>
            <a:r>
              <a:rPr lang="en-US" dirty="0"/>
              <a:t>Current proc hits maximum turn length </a:t>
            </a:r>
            <a:r>
              <a:rPr lang="en-US" b="1" dirty="0"/>
              <a:t>(quantum)</a:t>
            </a:r>
            <a:r>
              <a:rPr lang="en-US" dirty="0"/>
              <a:t>, typically 5-10 msec</a:t>
            </a:r>
          </a:p>
          <a:p>
            <a:pPr lvl="1"/>
            <a:r>
              <a:rPr lang="en-US" dirty="0"/>
              <a:t>Or it starts an operation it will have to wait for (e.g., read from disk, page fault)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63EE7-7D49-4A3D-819C-1A584008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C7298-DE4E-4508-BE77-449BBC81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31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2C0D5C-FFE1-46F4-82E5-2496479C3F38}"/>
              </a:ext>
            </a:extLst>
          </p:cNvPr>
          <p:cNvGrpSpPr/>
          <p:nvPr/>
        </p:nvGrpSpPr>
        <p:grpSpPr>
          <a:xfrm>
            <a:off x="1690772" y="3178838"/>
            <a:ext cx="8101733" cy="1310947"/>
            <a:chOff x="1690772" y="3178838"/>
            <a:chExt cx="8101733" cy="131094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4D5607-97A0-45A9-B9DD-53BC5240CD26}"/>
                </a:ext>
              </a:extLst>
            </p:cNvPr>
            <p:cNvSpPr/>
            <p:nvPr/>
          </p:nvSpPr>
          <p:spPr>
            <a:xfrm>
              <a:off x="1690772" y="3178838"/>
              <a:ext cx="914400" cy="91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lang="en-US" sz="3600" b="1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106866-CFA9-494B-8A66-A5A32D6361D3}"/>
                </a:ext>
              </a:extLst>
            </p:cNvPr>
            <p:cNvSpPr/>
            <p:nvPr/>
          </p:nvSpPr>
          <p:spPr>
            <a:xfrm>
              <a:off x="2766197" y="3178838"/>
              <a:ext cx="1314091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lang="en-US" sz="3600" b="1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B160A4-E720-4E09-A61A-899DF3720E98}"/>
                </a:ext>
              </a:extLst>
            </p:cNvPr>
            <p:cNvSpPr/>
            <p:nvPr/>
          </p:nvSpPr>
          <p:spPr>
            <a:xfrm>
              <a:off x="4241313" y="3178838"/>
              <a:ext cx="1089806" cy="914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lang="en-US" sz="3600" b="1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  <a:endPara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CDE3A4-2057-4475-A0BC-2628B8C7557A}"/>
                </a:ext>
              </a:extLst>
            </p:cNvPr>
            <p:cNvSpPr/>
            <p:nvPr/>
          </p:nvSpPr>
          <p:spPr>
            <a:xfrm>
              <a:off x="5486391" y="3178838"/>
              <a:ext cx="948909" cy="9144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lang="en-US" sz="3600" b="1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endPara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13FE33-62DA-434F-BA18-E4BF18D4D727}"/>
                </a:ext>
              </a:extLst>
            </p:cNvPr>
            <p:cNvSpPr/>
            <p:nvPr/>
          </p:nvSpPr>
          <p:spPr>
            <a:xfrm>
              <a:off x="6584795" y="3178838"/>
              <a:ext cx="764905" cy="914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lang="en-US" sz="3600" b="1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  <a:endPara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86E9B4-5FA0-4153-BC86-B72C93772552}"/>
                </a:ext>
              </a:extLst>
            </p:cNvPr>
            <p:cNvSpPr/>
            <p:nvPr/>
          </p:nvSpPr>
          <p:spPr>
            <a:xfrm>
              <a:off x="7499195" y="3178838"/>
              <a:ext cx="980566" cy="91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lang="en-US" sz="3600" b="1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2543B84-587D-4267-815F-60EC2D6D616E}"/>
                </a:ext>
              </a:extLst>
            </p:cNvPr>
            <p:cNvCxnSpPr/>
            <p:nvPr/>
          </p:nvCxnSpPr>
          <p:spPr>
            <a:xfrm>
              <a:off x="1690772" y="4235574"/>
              <a:ext cx="6788989" cy="0"/>
            </a:xfrm>
            <a:prstGeom prst="straightConnector1">
              <a:avLst/>
            </a:prstGeom>
            <a:ln w="762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C703D4-D04C-4159-ADAB-2FD09862557B}"/>
                </a:ext>
              </a:extLst>
            </p:cNvPr>
            <p:cNvSpPr txBox="1"/>
            <p:nvPr/>
          </p:nvSpPr>
          <p:spPr>
            <a:xfrm>
              <a:off x="8395026" y="3966565"/>
              <a:ext cx="13974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366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C1E6-FBBB-4194-AF6D-4A0E37D5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- Sharing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68626-CCC1-4AB7-9748-7B84320E1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85" y="1234715"/>
            <a:ext cx="11711313" cy="4846907"/>
          </a:xfrm>
        </p:spPr>
        <p:txBody>
          <a:bodyPr>
            <a:normAutofit/>
          </a:bodyPr>
          <a:lstStyle/>
          <a:p>
            <a:r>
              <a:rPr lang="en-US" dirty="0"/>
              <a:t>There are far more active processes (~500-1000) on a typical OS than there are CPU cores</a:t>
            </a:r>
          </a:p>
          <a:p>
            <a:r>
              <a:rPr lang="en-US" dirty="0"/>
              <a:t>So: The OS enforces safe sharing of a CPU by giving processes finite-length turns to execute on the CPU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process goes next? Up to the OS </a:t>
            </a:r>
            <a:r>
              <a:rPr lang="en-US" b="1" dirty="0"/>
              <a:t>scheduler</a:t>
            </a:r>
            <a:endParaRPr lang="en-US" dirty="0"/>
          </a:p>
          <a:p>
            <a:pPr lvl="1"/>
            <a:r>
              <a:rPr lang="en-US" dirty="0"/>
              <a:t>Lots of algorithms for making this decision, take 5103 for more info</a:t>
            </a:r>
          </a:p>
          <a:p>
            <a:pPr lvl="1"/>
            <a:r>
              <a:rPr lang="en-US" dirty="0"/>
              <a:t>Bottom line: Programmer can’t control how their code will be scheduled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63EE7-7D49-4A3D-819C-1A584008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C7298-DE4E-4508-BE77-449BBC81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32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2C0D5C-FFE1-46F4-82E5-2496479C3F38}"/>
              </a:ext>
            </a:extLst>
          </p:cNvPr>
          <p:cNvGrpSpPr/>
          <p:nvPr/>
        </p:nvGrpSpPr>
        <p:grpSpPr>
          <a:xfrm>
            <a:off x="1690772" y="3178838"/>
            <a:ext cx="8101733" cy="1310947"/>
            <a:chOff x="1690772" y="3178838"/>
            <a:chExt cx="8101733" cy="131094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4D5607-97A0-45A9-B9DD-53BC5240CD26}"/>
                </a:ext>
              </a:extLst>
            </p:cNvPr>
            <p:cNvSpPr/>
            <p:nvPr/>
          </p:nvSpPr>
          <p:spPr>
            <a:xfrm>
              <a:off x="1690772" y="3178838"/>
              <a:ext cx="914400" cy="91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lang="en-US" sz="3600" b="1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106866-CFA9-494B-8A66-A5A32D6361D3}"/>
                </a:ext>
              </a:extLst>
            </p:cNvPr>
            <p:cNvSpPr/>
            <p:nvPr/>
          </p:nvSpPr>
          <p:spPr>
            <a:xfrm>
              <a:off x="2766197" y="3178838"/>
              <a:ext cx="1314091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lang="en-US" sz="3600" b="1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endPara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B160A4-E720-4E09-A61A-899DF3720E98}"/>
                </a:ext>
              </a:extLst>
            </p:cNvPr>
            <p:cNvSpPr/>
            <p:nvPr/>
          </p:nvSpPr>
          <p:spPr>
            <a:xfrm>
              <a:off x="4241313" y="3178838"/>
              <a:ext cx="1089806" cy="914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lang="en-US" sz="3600" b="1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  <a:endPara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CDE3A4-2057-4475-A0BC-2628B8C7557A}"/>
                </a:ext>
              </a:extLst>
            </p:cNvPr>
            <p:cNvSpPr/>
            <p:nvPr/>
          </p:nvSpPr>
          <p:spPr>
            <a:xfrm>
              <a:off x="5486391" y="3178838"/>
              <a:ext cx="948909" cy="9144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lang="en-US" sz="3600" b="1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endPara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13FE33-62DA-434F-BA18-E4BF18D4D727}"/>
                </a:ext>
              </a:extLst>
            </p:cNvPr>
            <p:cNvSpPr/>
            <p:nvPr/>
          </p:nvSpPr>
          <p:spPr>
            <a:xfrm>
              <a:off x="6584795" y="3178838"/>
              <a:ext cx="764905" cy="914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lang="en-US" sz="3600" b="1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  <a:endPara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86E9B4-5FA0-4153-BC86-B72C93772552}"/>
                </a:ext>
              </a:extLst>
            </p:cNvPr>
            <p:cNvSpPr/>
            <p:nvPr/>
          </p:nvSpPr>
          <p:spPr>
            <a:xfrm>
              <a:off x="7499195" y="3178838"/>
              <a:ext cx="980566" cy="914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</a:t>
              </a:r>
              <a:r>
                <a:rPr lang="en-US" sz="3600" b="1" baseline="-25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2543B84-587D-4267-815F-60EC2D6D616E}"/>
                </a:ext>
              </a:extLst>
            </p:cNvPr>
            <p:cNvCxnSpPr/>
            <p:nvPr/>
          </p:nvCxnSpPr>
          <p:spPr>
            <a:xfrm>
              <a:off x="1690772" y="4235574"/>
              <a:ext cx="6788989" cy="0"/>
            </a:xfrm>
            <a:prstGeom prst="straightConnector1">
              <a:avLst/>
            </a:prstGeom>
            <a:ln w="762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C703D4-D04C-4159-ADAB-2FD09862557B}"/>
                </a:ext>
              </a:extLst>
            </p:cNvPr>
            <p:cNvSpPr txBox="1"/>
            <p:nvPr/>
          </p:nvSpPr>
          <p:spPr>
            <a:xfrm>
              <a:off x="8395026" y="3966565"/>
              <a:ext cx="13974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7704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8206-CE71-4D16-9960-51B4DF28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Process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CBCF8-7878-4515-8518-E43BC1C71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New:</a:t>
            </a:r>
            <a:r>
              <a:rPr lang="en-US" dirty="0"/>
              <a:t> Being created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Ready: </a:t>
            </a:r>
            <a:r>
              <a:rPr lang="en-US" dirty="0"/>
              <a:t>Eligible for execution but waiting for a 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Running: </a:t>
            </a:r>
            <a:r>
              <a:rPr lang="en-US" dirty="0"/>
              <a:t>In the middle of its turn on the CPU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Blocked: </a:t>
            </a:r>
            <a:r>
              <a:rPr lang="en-US" dirty="0"/>
              <a:t>Waiting for some event, e.g., input from the user or completion of a disk operation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Done: </a:t>
            </a:r>
            <a:r>
              <a:rPr lang="en-US" dirty="0"/>
              <a:t>Finished executing, no longer eligible for execution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6C948-6211-4E3B-BF1F-8B26EB7F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C4B01-12F9-4099-AAC4-915355D3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53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B069-773F-4473-8179-1F9C9AA3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Lifecycle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34E76-FCB7-4B28-913E-EDC6A7CE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B2DEF-E040-4600-A4C3-837A3CDA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512870-71AE-496B-9586-4EE105D06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70" y="1462088"/>
            <a:ext cx="8948468" cy="46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46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282C-6BC9-48A1-8E40-BDD44434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433D6-BF19-44AF-BF5D-2D618981A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307" y="1318501"/>
            <a:ext cx="11981386" cy="4427663"/>
          </a:xfrm>
        </p:spPr>
        <p:txBody>
          <a:bodyPr/>
          <a:lstStyle/>
          <a:p>
            <a:r>
              <a:rPr lang="en-US" dirty="0"/>
              <a:t>Each process has a unique numerical </a:t>
            </a:r>
            <a:r>
              <a:rPr lang="en-US" b="1" dirty="0"/>
              <a:t>process ID (</a:t>
            </a:r>
            <a:r>
              <a:rPr lang="en-US" b="1" dirty="0" err="1"/>
              <a:t>pid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Lots of tools for managing your system are based around these IDs</a:t>
            </a:r>
          </a:p>
          <a:p>
            <a:r>
              <a:rPr lang="en-US" dirty="0"/>
              <a:t>Terminal commands for listing processes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US" dirty="0"/>
              <a:t>: Show all running processes associated with this terminal session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  <a:r>
              <a:rPr lang="en-US" dirty="0"/>
              <a:t>: Show </a:t>
            </a:r>
            <a:r>
              <a:rPr lang="en-US" i="1" dirty="0"/>
              <a:t>all</a:t>
            </a:r>
            <a:r>
              <a:rPr lang="en-US" dirty="0"/>
              <a:t> running processes on the machine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u</a:t>
            </a:r>
            <a:r>
              <a:rPr lang="en-US" dirty="0"/>
              <a:t>: Show all processes for me (the current user)</a:t>
            </a:r>
          </a:p>
          <a:p>
            <a:r>
              <a:rPr lang="en-US" dirty="0"/>
              <a:t>Commands for signaling (usually terminating) processes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kill 1234</a:t>
            </a:r>
            <a:r>
              <a:rPr lang="en-US" dirty="0"/>
              <a:t>: Send process with ID 1234 the </a:t>
            </a:r>
            <a:r>
              <a:rPr lang="en-US" dirty="0">
                <a:latin typeface="Consolas" panose="020B0609020204030204" pitchFamily="49" charset="0"/>
              </a:rPr>
              <a:t>TERM</a:t>
            </a:r>
            <a:r>
              <a:rPr lang="en-US" dirty="0"/>
              <a:t> signal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kill -9 1234</a:t>
            </a:r>
            <a:r>
              <a:rPr lang="en-US" dirty="0"/>
              <a:t>: Send process 1234 the </a:t>
            </a:r>
            <a:r>
              <a:rPr lang="en-US" dirty="0">
                <a:latin typeface="Consolas" panose="020B0609020204030204" pitchFamily="49" charset="0"/>
              </a:rPr>
              <a:t>KILL</a:t>
            </a:r>
            <a:r>
              <a:rPr lang="en-US" dirty="0"/>
              <a:t> signal (you really mean it this time!)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&lt;Ctrl-C&gt;</a:t>
            </a:r>
            <a:r>
              <a:rPr lang="en-US" dirty="0"/>
              <a:t>: Send current shell process the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(interrupt) signal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7E038-B400-43EF-B316-E91595B4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CSCI 4061 Fall '25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A625B-C96B-48B1-AAD3-2A78A549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4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3B9B-804C-4D91-8D8D-6174DEC9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2554-6CCD-436B-B74E-FD6450DDD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023" y="1215747"/>
            <a:ext cx="9200565" cy="502207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latin typeface="Consolas" panose="020B0609020204030204" pitchFamily="49" charset="0"/>
              </a:rPr>
              <a:t>top</a:t>
            </a:r>
            <a:r>
              <a:rPr lang="en-US" dirty="0"/>
              <a:t> command - comes installed by default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0F3AE-AC46-49E4-A00B-C8586EAC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CSCI 4061 Fall '25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1F52-CC18-46F4-A027-FF60FF40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92D042-2685-447A-9204-54D427797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22" y="1702420"/>
            <a:ext cx="9200565" cy="490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57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B808-5211-48DD-AF23-17CED622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4D4E-6B3F-41AB-94E6-5A60E746E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458" y="1285463"/>
            <a:ext cx="11440112" cy="4427663"/>
          </a:xfrm>
        </p:spPr>
        <p:txBody>
          <a:bodyPr/>
          <a:lstStyle/>
          <a:p>
            <a:r>
              <a:rPr lang="en-US" dirty="0"/>
              <a:t>But </a:t>
            </a:r>
            <a:r>
              <a:rPr lang="en-US" dirty="0" err="1">
                <a:latin typeface="Consolas" panose="020B0609020204030204" pitchFamily="49" charset="0"/>
              </a:rPr>
              <a:t>htop</a:t>
            </a:r>
            <a:r>
              <a:rPr lang="en-US" dirty="0"/>
              <a:t> is better if it’s available to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F8B17-8580-4F46-B9E3-47678D93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CSCI 4061 Fall '25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E8D50-6094-4E54-8EA4-BF3AE84E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097BA9-7714-4784-A639-F3ED3B073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0" b="20966"/>
          <a:stretch/>
        </p:blipFill>
        <p:spPr>
          <a:xfrm>
            <a:off x="2013859" y="1831236"/>
            <a:ext cx="8072042" cy="476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68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F7E7-003D-4F51-AF8F-D66A0AF2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system calls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5786C5-06A7-4B3B-B788-B04CB337C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1" y="1211922"/>
            <a:ext cx="11711313" cy="5059482"/>
          </a:xfrm>
        </p:spPr>
        <p:txBody>
          <a:bodyPr/>
          <a:lstStyle/>
          <a:p>
            <a:r>
              <a:rPr lang="en-US" dirty="0"/>
              <a:t>Many system calls are just for retrieving info about current process</a:t>
            </a:r>
          </a:p>
          <a:p>
            <a:pPr lvl="1"/>
            <a:r>
              <a:rPr lang="en-US" dirty="0"/>
              <a:t>Get working directory: </a:t>
            </a:r>
            <a:r>
              <a:rPr lang="en-US" dirty="0">
                <a:latin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</a:rPr>
              <a:t>getcwd</a:t>
            </a:r>
            <a:r>
              <a:rPr lang="en-US" dirty="0">
                <a:latin typeface="Consolas" panose="020B0609020204030204" pitchFamily="49" charset="0"/>
              </a:rPr>
              <a:t>(char *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size)</a:t>
            </a:r>
          </a:p>
          <a:p>
            <a:pPr lvl="1"/>
            <a:r>
              <a:rPr lang="en-US" dirty="0"/>
              <a:t>Get process ID: </a:t>
            </a:r>
            <a:r>
              <a:rPr lang="en-US" dirty="0" err="1">
                <a:latin typeface="Consolas" panose="020B0609020204030204" pitchFamily="49" charset="0"/>
              </a:rPr>
              <a:t>pid_t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getpid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Get parent’s process ID: </a:t>
            </a:r>
            <a:r>
              <a:rPr lang="en-US" dirty="0" err="1">
                <a:latin typeface="Consolas" panose="020B0609020204030204" pitchFamily="49" charset="0"/>
              </a:rPr>
              <a:t>pid_t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getppid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pid_t</a:t>
            </a:r>
            <a:r>
              <a:rPr lang="en-US" dirty="0"/>
              <a:t>: A </a:t>
            </a:r>
            <a:r>
              <a:rPr lang="en-US" dirty="0">
                <a:latin typeface="Consolas" panose="020B0609020204030204" pitchFamily="49" charset="0"/>
              </a:rPr>
              <a:t>typedef</a:t>
            </a:r>
            <a:r>
              <a:rPr lang="en-US" dirty="0"/>
              <a:t> for some numerical type</a:t>
            </a:r>
          </a:p>
          <a:p>
            <a:r>
              <a:rPr lang="en-US" dirty="0"/>
              <a:t>Any process is allowed to create other, new processes</a:t>
            </a:r>
          </a:p>
          <a:p>
            <a:pPr lvl="1"/>
            <a:r>
              <a:rPr lang="en-US" dirty="0"/>
              <a:t>Strictly speaking, allowed to ask OS to do this (system call)</a:t>
            </a:r>
          </a:p>
          <a:p>
            <a:pPr lvl="1"/>
            <a:r>
              <a:rPr lang="en-US" dirty="0"/>
              <a:t>This is what happens whenever we launch a new program</a:t>
            </a:r>
          </a:p>
          <a:p>
            <a:r>
              <a:rPr lang="en-US" dirty="0"/>
              <a:t>When one process creates another, it is the </a:t>
            </a:r>
            <a:r>
              <a:rPr lang="en-US" b="1" dirty="0"/>
              <a:t>parent</a:t>
            </a:r>
            <a:r>
              <a:rPr lang="en-US" dirty="0"/>
              <a:t> of the new process</a:t>
            </a:r>
          </a:p>
          <a:p>
            <a:pPr lvl="1"/>
            <a:r>
              <a:rPr lang="en-US" dirty="0"/>
              <a:t>All processes have just one parent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616C0-F483-4303-8871-A7EE4B02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CSCI 4061 Fall '25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5099B-D4B2-4D30-8612-1D970B28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3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CC7B-7CBA-47E8-A2BC-6FED4EE1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Family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00DAD-0E96-4E52-ABC4-B17B5FDE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85" y="1203490"/>
            <a:ext cx="11711313" cy="478632"/>
          </a:xfrm>
        </p:spPr>
        <p:txBody>
          <a:bodyPr/>
          <a:lstStyle/>
          <a:p>
            <a:r>
              <a:rPr lang="en-US" dirty="0"/>
              <a:t>Say we run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 err="1">
                <a:latin typeface="Consolas" panose="020B0609020204030204" pitchFamily="49" charset="0"/>
              </a:rPr>
              <a:t>list_main</a:t>
            </a:r>
            <a:r>
              <a:rPr lang="en-US" dirty="0"/>
              <a:t> from a graphical terminal window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8C6BF-D933-4203-B9F6-B7BEB25EF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BA903-2424-46A4-A235-460916D8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57665-0E4A-4E41-81B5-09B45F45CA52}"/>
              </a:ext>
            </a:extLst>
          </p:cNvPr>
          <p:cNvSpPr/>
          <p:nvPr/>
        </p:nvSpPr>
        <p:spPr>
          <a:xfrm>
            <a:off x="4664792" y="1794249"/>
            <a:ext cx="1690777" cy="879895"/>
          </a:xfrm>
          <a:prstGeom prst="rect">
            <a:avLst/>
          </a:prstGeom>
          <a:solidFill>
            <a:srgbClr val="C0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647DC-F395-4FFD-816C-AB20965EA144}"/>
              </a:ext>
            </a:extLst>
          </p:cNvPr>
          <p:cNvSpPr/>
          <p:nvPr/>
        </p:nvSpPr>
        <p:spPr>
          <a:xfrm>
            <a:off x="2343510" y="2930060"/>
            <a:ext cx="1848928" cy="879895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Graphical Login (e.g., </a:t>
            </a:r>
            <a:r>
              <a:rPr lang="en-US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gnome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1A9CED-D597-458A-AFE3-80C79D0AFF6B}"/>
              </a:ext>
            </a:extLst>
          </p:cNvPr>
          <p:cNvSpPr/>
          <p:nvPr/>
        </p:nvSpPr>
        <p:spPr>
          <a:xfrm>
            <a:off x="3188898" y="4008482"/>
            <a:ext cx="1848928" cy="879895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Shell (</a:t>
            </a:r>
            <a:r>
              <a:rPr lang="en-US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bash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443A6D-5C8B-49FA-A4B4-07D13C41C75A}"/>
              </a:ext>
            </a:extLst>
          </p:cNvPr>
          <p:cNvSpPr/>
          <p:nvPr/>
        </p:nvSpPr>
        <p:spPr>
          <a:xfrm>
            <a:off x="3188898" y="5201779"/>
            <a:ext cx="1848928" cy="879895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list_main</a:t>
            </a:r>
            <a:endParaRPr lang="en-US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105AE-DEC1-4440-9209-33C149223761}"/>
              </a:ext>
            </a:extLst>
          </p:cNvPr>
          <p:cNvSpPr/>
          <p:nvPr/>
        </p:nvSpPr>
        <p:spPr>
          <a:xfrm>
            <a:off x="969034" y="4008482"/>
            <a:ext cx="1848928" cy="8798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Browser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FCFC67-C255-48A5-B507-75D051C1087F}"/>
              </a:ext>
            </a:extLst>
          </p:cNvPr>
          <p:cNvSpPr/>
          <p:nvPr/>
        </p:nvSpPr>
        <p:spPr>
          <a:xfrm>
            <a:off x="5408762" y="4005801"/>
            <a:ext cx="1848928" cy="8798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 Code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9F8FD0-3E9B-4883-93C9-27EB2D0FC8E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3267974" y="3809955"/>
            <a:ext cx="845388" cy="198527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57E085-81F5-4BBF-9826-77A1B15C3298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1893498" y="3809955"/>
            <a:ext cx="1374476" cy="198527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D01641-2347-436B-AD36-1C906B9424FB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3267974" y="3809955"/>
            <a:ext cx="3065252" cy="195846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7115CC-EA74-4401-9FBF-19A310ABB6E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113362" y="4888377"/>
            <a:ext cx="0" cy="313402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D23FC0-AA7F-41BA-81DC-C356228A9170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3267974" y="2674144"/>
            <a:ext cx="2242207" cy="255916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3C3AFD7-CC54-4D2F-B979-88271A2C97CF}"/>
              </a:ext>
            </a:extLst>
          </p:cNvPr>
          <p:cNvSpPr txBox="1">
            <a:spLocks/>
          </p:cNvSpPr>
          <p:nvPr/>
        </p:nvSpPr>
        <p:spPr>
          <a:xfrm>
            <a:off x="7418717" y="1736764"/>
            <a:ext cx="4260431" cy="4017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Some process has to be at the root of this tree</a:t>
            </a:r>
          </a:p>
          <a:p>
            <a:r>
              <a:rPr lang="en-US" sz="2400" dirty="0"/>
              <a:t>Historically called </a:t>
            </a:r>
            <a:r>
              <a:rPr lang="en-US" sz="2400" dirty="0" err="1">
                <a:latin typeface="Consolas" panose="020B0609020204030204" pitchFamily="49" charset="0"/>
              </a:rPr>
              <a:t>init</a:t>
            </a:r>
            <a:endParaRPr lang="en-US" sz="24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/>
              <a:t>Now, </a:t>
            </a:r>
            <a:r>
              <a:rPr lang="en-US" sz="2000" dirty="0" err="1">
                <a:latin typeface="Consolas" panose="020B0609020204030204" pitchFamily="49" charset="0"/>
              </a:rPr>
              <a:t>systemd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400" dirty="0"/>
              <a:t>Started as part of the system’s boot procedure</a:t>
            </a:r>
          </a:p>
          <a:p>
            <a:r>
              <a:rPr lang="en-US" sz="2400" dirty="0"/>
              <a:t>Guaranteed to have </a:t>
            </a:r>
            <a:r>
              <a:rPr lang="en-US" sz="2400" dirty="0" err="1"/>
              <a:t>pid</a:t>
            </a:r>
            <a:r>
              <a:rPr lang="en-US" sz="2400" dirty="0"/>
              <a:t> </a:t>
            </a:r>
            <a:r>
              <a:rPr lang="en-US" sz="2400" dirty="0">
                <a:latin typeface="Consolas" panose="020B0609020204030204" pitchFamily="49" charset="0"/>
              </a:rPr>
              <a:t>1</a:t>
            </a:r>
          </a:p>
          <a:p>
            <a:r>
              <a:rPr lang="en-US" sz="2400" dirty="0"/>
              <a:t>Treated specially by OS</a:t>
            </a:r>
          </a:p>
          <a:p>
            <a:pPr lvl="1"/>
            <a:r>
              <a:rPr lang="en-US" sz="2000" dirty="0"/>
              <a:t>Can’t be killed</a:t>
            </a:r>
          </a:p>
        </p:txBody>
      </p:sp>
    </p:spTree>
    <p:extLst>
      <p:ext uri="{BB962C8B-B14F-4D97-AF65-F5344CB8AC3E}">
        <p14:creationId xmlns:p14="http://schemas.microsoft.com/office/powerpoint/2010/main" val="297408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3B6A-92F0-41E5-9102-27490A8B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B252F-7800-49A6-B5A0-E462E356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1" y="1300794"/>
            <a:ext cx="11711313" cy="4256411"/>
          </a:xfrm>
        </p:spPr>
        <p:txBody>
          <a:bodyPr/>
          <a:lstStyle/>
          <a:p>
            <a:r>
              <a:rPr lang="en-US" dirty="0"/>
              <a:t>Pointers give you full visibility into a program’s memory</a:t>
            </a:r>
          </a:p>
          <a:p>
            <a:r>
              <a:rPr lang="en-US" dirty="0"/>
              <a:t>The value of any pointer is a </a:t>
            </a:r>
            <a:r>
              <a:rPr lang="en-US" b="1" dirty="0"/>
              <a:t>memory address</a:t>
            </a:r>
            <a:r>
              <a:rPr lang="en-US" dirty="0"/>
              <a:t> - where some specific piece of data lives</a:t>
            </a:r>
          </a:p>
          <a:p>
            <a:r>
              <a:rPr lang="en-US" dirty="0"/>
              <a:t>The type of a pointer tells you what is stored at that address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 *</a:t>
            </a:r>
            <a:r>
              <a:rPr lang="en-US" dirty="0"/>
              <a:t> - stores address of an int value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double *</a:t>
            </a:r>
            <a:r>
              <a:rPr lang="en-US" dirty="0"/>
              <a:t> - stores address of a double value</a:t>
            </a:r>
          </a:p>
          <a:p>
            <a:r>
              <a:rPr lang="en-US" dirty="0"/>
              <a:t>Remember, memory addresses are just binary numbers, regardless of what lives at that an address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(double *) == 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(int *) == 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(char *) == … == 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C6390-C47D-4466-A217-0D490032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27FDB-DD0B-496F-8E46-8DEB2961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51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EF2C-5DFB-4358-976B-AAE6BD62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Creation: </a:t>
            </a:r>
            <a:r>
              <a:rPr lang="en-US" dirty="0">
                <a:latin typeface="Consolas" panose="020B0609020204030204" pitchFamily="49" charset="0"/>
              </a:rPr>
              <a:t>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F5F2-F223-4609-9A0E-46A7713CD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43" y="1243341"/>
            <a:ext cx="11711313" cy="5113009"/>
          </a:xfrm>
        </p:spPr>
        <p:txBody>
          <a:bodyPr>
            <a:normAutofit/>
          </a:bodyPr>
          <a:lstStyle/>
          <a:p>
            <a:r>
              <a:rPr lang="en-US" dirty="0"/>
              <a:t>System call to create a new process: </a:t>
            </a:r>
            <a:r>
              <a:rPr lang="en-US" dirty="0" err="1">
                <a:latin typeface="Consolas" panose="020B0609020204030204" pitchFamily="49" charset="0"/>
              </a:rPr>
              <a:t>pid_t</a:t>
            </a:r>
            <a:r>
              <a:rPr lang="en-US" dirty="0">
                <a:latin typeface="Consolas" panose="020B0609020204030204" pitchFamily="49" charset="0"/>
              </a:rPr>
              <a:t> fork();</a:t>
            </a:r>
          </a:p>
          <a:p>
            <a:r>
              <a:rPr lang="en-US" dirty="0"/>
              <a:t>Creates a complete </a:t>
            </a:r>
            <a:r>
              <a:rPr lang="en-US" b="1" dirty="0"/>
              <a:t>copy</a:t>
            </a:r>
            <a:r>
              <a:rPr lang="en-US" dirty="0"/>
              <a:t> of the calling process that inherits:</a:t>
            </a:r>
          </a:p>
          <a:p>
            <a:pPr lvl="1"/>
            <a:r>
              <a:rPr lang="en-US" dirty="0"/>
              <a:t>Parent’s address space contents (stack, heap, </a:t>
            </a:r>
            <a:r>
              <a:rPr lang="en-US" b="1" dirty="0"/>
              <a:t>code</a:t>
            </a:r>
            <a:r>
              <a:rPr lang="en-US" dirty="0"/>
              <a:t>, etc.) and register state</a:t>
            </a:r>
          </a:p>
          <a:p>
            <a:pPr lvl="1"/>
            <a:r>
              <a:rPr lang="en-US" dirty="0"/>
              <a:t>Parent’s current working directory</a:t>
            </a:r>
          </a:p>
          <a:p>
            <a:pPr lvl="1"/>
            <a:r>
              <a:rPr lang="en-US" dirty="0"/>
              <a:t>Parent’s open files</a:t>
            </a:r>
          </a:p>
          <a:p>
            <a:r>
              <a:rPr lang="en-US" dirty="0"/>
              <a:t>With </a:t>
            </a:r>
            <a:r>
              <a:rPr lang="en-US" i="1" dirty="0"/>
              <a:t>one important exception</a:t>
            </a:r>
            <a:r>
              <a:rPr lang="en-US" dirty="0"/>
              <a:t>: The return value of </a:t>
            </a:r>
            <a:r>
              <a:rPr lang="en-US" dirty="0">
                <a:latin typeface="Consolas" panose="020B0609020204030204" pitchFamily="49" charset="0"/>
              </a:rPr>
              <a:t>fork</a:t>
            </a:r>
          </a:p>
          <a:p>
            <a:pPr lvl="1"/>
            <a:r>
              <a:rPr lang="en-US" dirty="0"/>
              <a:t>In parent: return value is process ID of new child</a:t>
            </a:r>
          </a:p>
          <a:p>
            <a:pPr lvl="1"/>
            <a:r>
              <a:rPr lang="en-US" dirty="0"/>
              <a:t>In child: return value is 0</a:t>
            </a:r>
          </a:p>
          <a:p>
            <a:pPr lvl="1"/>
            <a:r>
              <a:rPr lang="en-US" dirty="0"/>
              <a:t>Negative return value: Error occurred, no child created</a:t>
            </a:r>
          </a:p>
          <a:p>
            <a:r>
              <a:rPr lang="en-US" dirty="0"/>
              <a:t>Weird way to think about this: fork is called </a:t>
            </a:r>
            <a:r>
              <a:rPr lang="en-US" b="1" dirty="0"/>
              <a:t>once</a:t>
            </a:r>
            <a:r>
              <a:rPr lang="en-US" dirty="0"/>
              <a:t>, but returns </a:t>
            </a:r>
            <a:r>
              <a:rPr lang="en-US" b="1" dirty="0"/>
              <a:t>twice</a:t>
            </a:r>
          </a:p>
          <a:p>
            <a:pPr lvl="1"/>
            <a:r>
              <a:rPr lang="en-US" dirty="0"/>
              <a:t>Both parent and child continue on their ways, starting at return from fork call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88B51-2499-49B4-ADD7-3EB46A11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925F8-F044-481C-9C9D-54BAD8B3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8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B8E3-0BD8-4A33-AADF-D13C9A940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Through </a:t>
            </a:r>
            <a:r>
              <a:rPr lang="en-US" dirty="0">
                <a:latin typeface="Consolas" panose="020B0609020204030204" pitchFamily="49" charset="0"/>
              </a:rPr>
              <a:t>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5FC12-DCF4-4A25-BA09-8F7BD6E09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521" y="1548353"/>
            <a:ext cx="4596442" cy="3226280"/>
          </a:xfrm>
          <a:ln>
            <a:solidFill>
              <a:schemeClr val="bg2">
                <a:lumMod val="1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pid_t</a:t>
            </a:r>
            <a:r>
              <a:rPr lang="en-US" sz="2000" dirty="0">
                <a:latin typeface="Consolas" panose="020B0609020204030204" pitchFamily="49" charset="0"/>
              </a:rPr>
              <a:t> id = fork();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(id == 0)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(“Child process\n”);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(“Parent process\n”);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61999-E4A9-4396-8933-8EDEB1CA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E8ADB-8D1F-44D0-8F6E-656B9496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41</a:t>
            </a:fld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7644D9B-6906-4323-BA2E-C04B62118FE9}"/>
              </a:ext>
            </a:extLst>
          </p:cNvPr>
          <p:cNvSpPr/>
          <p:nvPr/>
        </p:nvSpPr>
        <p:spPr>
          <a:xfrm>
            <a:off x="776377" y="1932316"/>
            <a:ext cx="560717" cy="4140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D849B4-5634-430D-8CB8-08EEC29ED2EF}"/>
              </a:ext>
            </a:extLst>
          </p:cNvPr>
          <p:cNvSpPr txBox="1">
            <a:spLocks/>
          </p:cNvSpPr>
          <p:nvPr/>
        </p:nvSpPr>
        <p:spPr>
          <a:xfrm>
            <a:off x="7123981" y="1548353"/>
            <a:ext cx="4596442" cy="322628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pid_t</a:t>
            </a:r>
            <a:r>
              <a:rPr lang="en-US" sz="2000" dirty="0">
                <a:latin typeface="Consolas" panose="020B0609020204030204" pitchFamily="49" charset="0"/>
              </a:rPr>
              <a:t> id = fork();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(id == 0)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(“Child process\n”);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(“Parent process\n”);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AFEC281-7783-463D-8D86-0B922EEB9CEB}"/>
              </a:ext>
            </a:extLst>
          </p:cNvPr>
          <p:cNvSpPr/>
          <p:nvPr/>
        </p:nvSpPr>
        <p:spPr>
          <a:xfrm>
            <a:off x="6563264" y="2303252"/>
            <a:ext cx="560717" cy="4140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68A5A2B-5CCB-4AF3-8829-37B7275F87DD}"/>
              </a:ext>
            </a:extLst>
          </p:cNvPr>
          <p:cNvSpPr/>
          <p:nvPr/>
        </p:nvSpPr>
        <p:spPr>
          <a:xfrm>
            <a:off x="793629" y="2303252"/>
            <a:ext cx="560717" cy="4140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B46535E-955B-43E6-AA46-FE2FB7F76904}"/>
              </a:ext>
            </a:extLst>
          </p:cNvPr>
          <p:cNvSpPr/>
          <p:nvPr/>
        </p:nvSpPr>
        <p:spPr>
          <a:xfrm>
            <a:off x="708804" y="3538942"/>
            <a:ext cx="560717" cy="4140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01D27D0-19FC-4B56-88AF-5976B527BA94}"/>
              </a:ext>
            </a:extLst>
          </p:cNvPr>
          <p:cNvSpPr/>
          <p:nvPr/>
        </p:nvSpPr>
        <p:spPr>
          <a:xfrm>
            <a:off x="6566139" y="2747424"/>
            <a:ext cx="560717" cy="41406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3F884B-CEC4-496C-8C04-5F68D2849A5B}"/>
              </a:ext>
            </a:extLst>
          </p:cNvPr>
          <p:cNvSpPr txBox="1"/>
          <p:nvPr/>
        </p:nvSpPr>
        <p:spPr>
          <a:xfrm>
            <a:off x="1795732" y="4981038"/>
            <a:ext cx="8600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Takes a while to get used to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now have to keep track of two separate paths through the same body of code!</a:t>
            </a:r>
          </a:p>
        </p:txBody>
      </p:sp>
    </p:spTree>
    <p:extLst>
      <p:ext uri="{BB962C8B-B14F-4D97-AF65-F5344CB8AC3E}">
        <p14:creationId xmlns:p14="http://schemas.microsoft.com/office/powerpoint/2010/main" val="293043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3" grpId="0" animBg="1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B8E3-0BD8-4A33-AADF-D13C9A940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get printed?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5FC12-DCF4-4A25-BA09-8F7BD6E09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6" y="1306814"/>
            <a:ext cx="4596442" cy="3226280"/>
          </a:xfrm>
          <a:ln>
            <a:solidFill>
              <a:schemeClr val="bg2">
                <a:lumMod val="1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pid_t</a:t>
            </a:r>
            <a:r>
              <a:rPr lang="en-US" sz="2000" dirty="0">
                <a:latin typeface="Consolas" panose="020B0609020204030204" pitchFamily="49" charset="0"/>
              </a:rPr>
              <a:t> id = fork();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(id == 0)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(“Child process\n”);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(“Parent process\n”);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61999-E4A9-4396-8933-8EDEB1CA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E8ADB-8D1F-44D0-8F6E-656B9496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42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905B5F-56E8-4C5B-A400-DD695049B19C}"/>
              </a:ext>
            </a:extLst>
          </p:cNvPr>
          <p:cNvSpPr txBox="1">
            <a:spLocks/>
          </p:cNvSpPr>
          <p:nvPr/>
        </p:nvSpPr>
        <p:spPr>
          <a:xfrm>
            <a:off x="8610600" y="495931"/>
            <a:ext cx="2638424" cy="1039571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Child process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Parent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EBF802-DFB6-4828-B974-89DC08260074}"/>
              </a:ext>
            </a:extLst>
          </p:cNvPr>
          <p:cNvSpPr txBox="1"/>
          <p:nvPr/>
        </p:nvSpPr>
        <p:spPr>
          <a:xfrm>
            <a:off x="7910423" y="274216"/>
            <a:ext cx="821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#1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FC73F04-3D9A-4648-8652-7FA5F25CCD33}"/>
              </a:ext>
            </a:extLst>
          </p:cNvPr>
          <p:cNvSpPr txBox="1">
            <a:spLocks/>
          </p:cNvSpPr>
          <p:nvPr/>
        </p:nvSpPr>
        <p:spPr>
          <a:xfrm>
            <a:off x="8610600" y="1693594"/>
            <a:ext cx="2638424" cy="1039571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Parent process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Child Process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44C364-6F77-4788-9D0D-770558726D02}"/>
              </a:ext>
            </a:extLst>
          </p:cNvPr>
          <p:cNvSpPr txBox="1"/>
          <p:nvPr/>
        </p:nvSpPr>
        <p:spPr>
          <a:xfrm>
            <a:off x="7910423" y="1535502"/>
            <a:ext cx="821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#2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28404CC-D53A-41B8-9024-6777ED369CCC}"/>
              </a:ext>
            </a:extLst>
          </p:cNvPr>
          <p:cNvSpPr txBox="1">
            <a:spLocks/>
          </p:cNvSpPr>
          <p:nvPr/>
        </p:nvSpPr>
        <p:spPr>
          <a:xfrm>
            <a:off x="8610600" y="2891302"/>
            <a:ext cx="2638424" cy="1246648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ChiParldent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ProcProcess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ess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2D1E4D-CC04-4126-8CC8-F8ED9C6A3FFF}"/>
              </a:ext>
            </a:extLst>
          </p:cNvPr>
          <p:cNvSpPr txBox="1"/>
          <p:nvPr/>
        </p:nvSpPr>
        <p:spPr>
          <a:xfrm>
            <a:off x="7910423" y="2733210"/>
            <a:ext cx="821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353FF-3C3D-4345-A5FE-88CF404BB5C1}"/>
              </a:ext>
            </a:extLst>
          </p:cNvPr>
          <p:cNvSpPr txBox="1"/>
          <p:nvPr/>
        </p:nvSpPr>
        <p:spPr>
          <a:xfrm>
            <a:off x="1682151" y="4635422"/>
            <a:ext cx="89642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 Important Systems Programming Principle: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 with weakest set of assumptions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way to know what OS scheduler will pick to run first or how consistent this will be, so assume anything could happen</a:t>
            </a:r>
          </a:p>
        </p:txBody>
      </p:sp>
    </p:spTree>
    <p:extLst>
      <p:ext uri="{BB962C8B-B14F-4D97-AF65-F5344CB8AC3E}">
        <p14:creationId xmlns:p14="http://schemas.microsoft.com/office/powerpoint/2010/main" val="259468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AE4A-0B9E-4D2F-86C9-67CDE495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Brain Melting with </a:t>
            </a:r>
            <a:r>
              <a:rPr lang="en-US" dirty="0">
                <a:latin typeface="Consolas" panose="020B0609020204030204" pitchFamily="49" charset="0"/>
              </a:rPr>
              <a:t>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459E-A8F5-4101-B4CD-AB402F751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43" y="1320980"/>
            <a:ext cx="11711313" cy="1879420"/>
          </a:xfrm>
        </p:spPr>
        <p:txBody>
          <a:bodyPr>
            <a:normAutofit/>
          </a:bodyPr>
          <a:lstStyle/>
          <a:p>
            <a:r>
              <a:rPr lang="en-US" dirty="0"/>
              <a:t>For each of the three code snippets below:</a:t>
            </a:r>
          </a:p>
          <a:p>
            <a:pPr lvl="1"/>
            <a:r>
              <a:rPr lang="en-US" dirty="0"/>
              <a:t>How many processes are there by the end?</a:t>
            </a:r>
          </a:p>
          <a:p>
            <a:pPr lvl="1"/>
            <a:r>
              <a:rPr lang="en-US" dirty="0"/>
              <a:t>Draw a “family tree” of these processes</a:t>
            </a:r>
          </a:p>
          <a:p>
            <a:pPr lvl="1"/>
            <a:r>
              <a:rPr lang="en-US" dirty="0"/>
              <a:t>Assume </a:t>
            </a:r>
            <a:r>
              <a:rPr lang="en-US" dirty="0">
                <a:latin typeface="Consolas" panose="020B0609020204030204" pitchFamily="49" charset="0"/>
              </a:rPr>
              <a:t>fork</a:t>
            </a:r>
            <a:r>
              <a:rPr lang="en-US" dirty="0"/>
              <a:t> always succeeds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432EE-10A7-4601-8028-A96EF3A2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F278-CC59-4E7C-BF2B-420D6561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43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304F7-7199-4456-8A2D-1B9634018B0E}"/>
              </a:ext>
            </a:extLst>
          </p:cNvPr>
          <p:cNvSpPr txBox="1"/>
          <p:nvPr/>
        </p:nvSpPr>
        <p:spPr>
          <a:xfrm>
            <a:off x="460044" y="3200400"/>
            <a:ext cx="524486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pid_t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child_pid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&lt; 3;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child_pid</a:t>
            </a:r>
            <a:r>
              <a:rPr lang="en-US" sz="2000" dirty="0">
                <a:latin typeface="Consolas" panose="020B0609020204030204" pitchFamily="49" charset="0"/>
              </a:rPr>
              <a:t> = fork();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DB3AB7-FFEB-45A8-BFB3-5821B9674023}"/>
              </a:ext>
            </a:extLst>
          </p:cNvPr>
          <p:cNvSpPr txBox="1"/>
          <p:nvPr/>
        </p:nvSpPr>
        <p:spPr>
          <a:xfrm>
            <a:off x="6487097" y="2286841"/>
            <a:ext cx="5033813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pid_t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child_pid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&lt; 3;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child_pid</a:t>
            </a:r>
            <a:r>
              <a:rPr lang="en-US" sz="2000" dirty="0">
                <a:latin typeface="Consolas" panose="020B0609020204030204" pitchFamily="49" charset="0"/>
              </a:rPr>
              <a:t> = fork();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child_pid</a:t>
            </a:r>
            <a:r>
              <a:rPr lang="en-US" sz="2000" dirty="0">
                <a:latin typeface="Consolas" panose="020B0609020204030204" pitchFamily="49" charset="0"/>
              </a:rPr>
              <a:t> == 0)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D78DF-D089-4891-86D9-8C5FBCB3BAD5}"/>
              </a:ext>
            </a:extLst>
          </p:cNvPr>
          <p:cNvSpPr txBox="1"/>
          <p:nvPr/>
        </p:nvSpPr>
        <p:spPr>
          <a:xfrm>
            <a:off x="12494" y="4415492"/>
            <a:ext cx="821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D0E0DD-B8E3-48BA-BA7C-63E9A3EAB656}"/>
              </a:ext>
            </a:extLst>
          </p:cNvPr>
          <p:cNvSpPr txBox="1"/>
          <p:nvPr/>
        </p:nvSpPr>
        <p:spPr>
          <a:xfrm>
            <a:off x="10943253" y="1807479"/>
            <a:ext cx="821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1A4B09-D2C9-40D6-AEDA-E6CFFD301498}"/>
              </a:ext>
            </a:extLst>
          </p:cNvPr>
          <p:cNvSpPr txBox="1"/>
          <p:nvPr/>
        </p:nvSpPr>
        <p:spPr>
          <a:xfrm>
            <a:off x="3576787" y="4568433"/>
            <a:ext cx="5033813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pid_t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child_pid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&lt; 3;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child_pid</a:t>
            </a:r>
            <a:r>
              <a:rPr lang="en-US" sz="2000" dirty="0">
                <a:latin typeface="Consolas" panose="020B0609020204030204" pitchFamily="49" charset="0"/>
              </a:rPr>
              <a:t> = fork();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child_pid</a:t>
            </a:r>
            <a:r>
              <a:rPr lang="en-US" sz="2000" dirty="0">
                <a:latin typeface="Consolas" panose="020B0609020204030204" pitchFamily="49" charset="0"/>
              </a:rPr>
              <a:t> != 0)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0B0A5-C65D-40B2-B064-E68CE765B88C}"/>
              </a:ext>
            </a:extLst>
          </p:cNvPr>
          <p:cNvSpPr txBox="1"/>
          <p:nvPr/>
        </p:nvSpPr>
        <p:spPr>
          <a:xfrm>
            <a:off x="8593456" y="4751362"/>
            <a:ext cx="821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264003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1" grpId="0" animBg="1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AE4A-0B9E-4D2F-86C9-67CDE495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Brain Melting with </a:t>
            </a:r>
            <a:r>
              <a:rPr lang="en-US" dirty="0">
                <a:latin typeface="Consolas" panose="020B0609020204030204" pitchFamily="49" charset="0"/>
              </a:rPr>
              <a:t>fork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432EE-10A7-4601-8028-A96EF3A2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F278-CC59-4E7C-BF2B-420D6561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44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304F7-7199-4456-8A2D-1B9634018B0E}"/>
              </a:ext>
            </a:extLst>
          </p:cNvPr>
          <p:cNvSpPr txBox="1"/>
          <p:nvPr/>
        </p:nvSpPr>
        <p:spPr>
          <a:xfrm>
            <a:off x="753343" y="1202602"/>
            <a:ext cx="524486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pid_t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child_pid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&lt; 3;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child_pid</a:t>
            </a:r>
            <a:r>
              <a:rPr lang="en-US" sz="2000" dirty="0">
                <a:latin typeface="Consolas" panose="020B0609020204030204" pitchFamily="49" charset="0"/>
              </a:rPr>
              <a:t> = fork();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D78DF-D089-4891-86D9-8C5FBCB3BAD5}"/>
              </a:ext>
            </a:extLst>
          </p:cNvPr>
          <p:cNvSpPr txBox="1"/>
          <p:nvPr/>
        </p:nvSpPr>
        <p:spPr>
          <a:xfrm>
            <a:off x="49497" y="1200478"/>
            <a:ext cx="821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C7EBFF-F95D-4517-BE05-974E6DE0FC97}"/>
              </a:ext>
            </a:extLst>
          </p:cNvPr>
          <p:cNvSpPr/>
          <p:nvPr/>
        </p:nvSpPr>
        <p:spPr>
          <a:xfrm>
            <a:off x="5131968" y="2682726"/>
            <a:ext cx="1732472" cy="74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Original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07148C-76C0-4FD8-8C9B-C08A23F795D6}"/>
              </a:ext>
            </a:extLst>
          </p:cNvPr>
          <p:cNvSpPr/>
          <p:nvPr/>
        </p:nvSpPr>
        <p:spPr>
          <a:xfrm>
            <a:off x="2983302" y="3643164"/>
            <a:ext cx="1732472" cy="74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=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4047AC-07A1-4CCC-BC66-5107724FCD34}"/>
              </a:ext>
            </a:extLst>
          </p:cNvPr>
          <p:cNvSpPr/>
          <p:nvPr/>
        </p:nvSpPr>
        <p:spPr>
          <a:xfrm>
            <a:off x="5131968" y="3643164"/>
            <a:ext cx="1732472" cy="74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=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04E6B7-85CB-4F43-85EF-48FB34D8CAAA}"/>
              </a:ext>
            </a:extLst>
          </p:cNvPr>
          <p:cNvSpPr/>
          <p:nvPr/>
        </p:nvSpPr>
        <p:spPr>
          <a:xfrm>
            <a:off x="1643301" y="4626620"/>
            <a:ext cx="1732472" cy="74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=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3F7FBC-4E60-46FF-97E3-28213C70FD90}"/>
              </a:ext>
            </a:extLst>
          </p:cNvPr>
          <p:cNvSpPr/>
          <p:nvPr/>
        </p:nvSpPr>
        <p:spPr>
          <a:xfrm>
            <a:off x="7389213" y="3643164"/>
            <a:ext cx="1732472" cy="74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=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AD016F-6B84-4D96-BD5C-0AB96E0737A6}"/>
              </a:ext>
            </a:extLst>
          </p:cNvPr>
          <p:cNvSpPr/>
          <p:nvPr/>
        </p:nvSpPr>
        <p:spPr>
          <a:xfrm>
            <a:off x="3720111" y="4626620"/>
            <a:ext cx="1732472" cy="74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=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984331-5598-48BA-8521-B69CB511C336}"/>
              </a:ext>
            </a:extLst>
          </p:cNvPr>
          <p:cNvSpPr/>
          <p:nvPr/>
        </p:nvSpPr>
        <p:spPr>
          <a:xfrm>
            <a:off x="6096000" y="4603602"/>
            <a:ext cx="1732472" cy="74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=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B46FF7-B453-41B7-B917-FFD068BB80B8}"/>
              </a:ext>
            </a:extLst>
          </p:cNvPr>
          <p:cNvSpPr/>
          <p:nvPr/>
        </p:nvSpPr>
        <p:spPr>
          <a:xfrm>
            <a:off x="1643301" y="5722949"/>
            <a:ext cx="1732472" cy="74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= 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42486E-F02C-4958-BCAE-1F7DEB2AA2B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3849538" y="3429000"/>
            <a:ext cx="2148666" cy="214164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786C7B-4BD2-4529-9D16-764FA0770C4F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98204" y="3429000"/>
            <a:ext cx="0" cy="214164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9A425D-6138-431D-815D-03C03493B3B0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5998204" y="3429000"/>
            <a:ext cx="2257245" cy="214164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FAAE6C-3327-448E-AE17-7AA66AD335C1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5998204" y="4389438"/>
            <a:ext cx="964032" cy="214164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4A8288-E44A-4B39-A103-16FAEA09ED3D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2509537" y="4389438"/>
            <a:ext cx="1340001" cy="237182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42BDEC-EFF2-43F2-8890-1F5DF22AD01F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3849538" y="4389438"/>
            <a:ext cx="736809" cy="237182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07AB5E-F346-4085-8F6D-3759A5192337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2509537" y="5372894"/>
            <a:ext cx="0" cy="35005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32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AE4A-0B9E-4D2F-86C9-67CDE495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Brain Melting with </a:t>
            </a:r>
            <a:r>
              <a:rPr lang="en-US" dirty="0">
                <a:latin typeface="Consolas" panose="020B0609020204030204" pitchFamily="49" charset="0"/>
              </a:rPr>
              <a:t>fork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432EE-10A7-4601-8028-A96EF3A2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F278-CC59-4E7C-BF2B-420D6561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45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D78DF-D089-4891-86D9-8C5FBCB3BAD5}"/>
              </a:ext>
            </a:extLst>
          </p:cNvPr>
          <p:cNvSpPr txBox="1"/>
          <p:nvPr/>
        </p:nvSpPr>
        <p:spPr>
          <a:xfrm>
            <a:off x="49497" y="1200478"/>
            <a:ext cx="821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C7EBFF-F95D-4517-BE05-974E6DE0FC97}"/>
              </a:ext>
            </a:extLst>
          </p:cNvPr>
          <p:cNvSpPr/>
          <p:nvPr/>
        </p:nvSpPr>
        <p:spPr>
          <a:xfrm>
            <a:off x="5131968" y="3752394"/>
            <a:ext cx="1732472" cy="74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Original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07148C-76C0-4FD8-8C9B-C08A23F795D6}"/>
              </a:ext>
            </a:extLst>
          </p:cNvPr>
          <p:cNvSpPr/>
          <p:nvPr/>
        </p:nvSpPr>
        <p:spPr>
          <a:xfrm>
            <a:off x="2983302" y="4712832"/>
            <a:ext cx="1732472" cy="74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=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4047AC-07A1-4CCC-BC66-5107724FCD34}"/>
              </a:ext>
            </a:extLst>
          </p:cNvPr>
          <p:cNvSpPr/>
          <p:nvPr/>
        </p:nvSpPr>
        <p:spPr>
          <a:xfrm>
            <a:off x="5131968" y="4712832"/>
            <a:ext cx="1732472" cy="74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=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3F7FBC-4E60-46FF-97E3-28213C70FD90}"/>
              </a:ext>
            </a:extLst>
          </p:cNvPr>
          <p:cNvSpPr/>
          <p:nvPr/>
        </p:nvSpPr>
        <p:spPr>
          <a:xfrm>
            <a:off x="7389213" y="4712832"/>
            <a:ext cx="1732472" cy="74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= 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42486E-F02C-4958-BCAE-1F7DEB2AA2B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3849538" y="4498668"/>
            <a:ext cx="2148666" cy="214164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786C7B-4BD2-4529-9D16-764FA0770C4F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98204" y="4498668"/>
            <a:ext cx="0" cy="214164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9A425D-6138-431D-815D-03C03493B3B0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5998204" y="4498668"/>
            <a:ext cx="2257245" cy="214164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76B056-F52E-4A97-9732-A59470F5C333}"/>
              </a:ext>
            </a:extLst>
          </p:cNvPr>
          <p:cNvSpPr txBox="1"/>
          <p:nvPr/>
        </p:nvSpPr>
        <p:spPr>
          <a:xfrm>
            <a:off x="662631" y="1137876"/>
            <a:ext cx="4237174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pid_t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child_pid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&lt; 3;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child_pid</a:t>
            </a:r>
            <a:r>
              <a:rPr lang="en-US" sz="2000" dirty="0">
                <a:latin typeface="Consolas" panose="020B0609020204030204" pitchFamily="49" charset="0"/>
              </a:rPr>
              <a:t> = fork();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child_pid</a:t>
            </a:r>
            <a:r>
              <a:rPr lang="en-US" sz="2000" dirty="0">
                <a:latin typeface="Consolas" panose="020B0609020204030204" pitchFamily="49" charset="0"/>
              </a:rPr>
              <a:t> == 0)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784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AE4A-0B9E-4D2F-86C9-67CDE495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Brain Melting with </a:t>
            </a:r>
            <a:r>
              <a:rPr lang="en-US" dirty="0">
                <a:latin typeface="Consolas" panose="020B0609020204030204" pitchFamily="49" charset="0"/>
              </a:rPr>
              <a:t>fork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432EE-10A7-4601-8028-A96EF3A2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F278-CC59-4E7C-BF2B-420D6561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46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D78DF-D089-4891-86D9-8C5FBCB3BAD5}"/>
              </a:ext>
            </a:extLst>
          </p:cNvPr>
          <p:cNvSpPr txBox="1"/>
          <p:nvPr/>
        </p:nvSpPr>
        <p:spPr>
          <a:xfrm>
            <a:off x="49497" y="1200478"/>
            <a:ext cx="821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C7EBFF-F95D-4517-BE05-974E6DE0FC97}"/>
              </a:ext>
            </a:extLst>
          </p:cNvPr>
          <p:cNvSpPr/>
          <p:nvPr/>
        </p:nvSpPr>
        <p:spPr>
          <a:xfrm>
            <a:off x="6313787" y="1312485"/>
            <a:ext cx="1732472" cy="74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Original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07148C-76C0-4FD8-8C9B-C08A23F795D6}"/>
              </a:ext>
            </a:extLst>
          </p:cNvPr>
          <p:cNvSpPr/>
          <p:nvPr/>
        </p:nvSpPr>
        <p:spPr>
          <a:xfrm>
            <a:off x="6313787" y="2390270"/>
            <a:ext cx="1732472" cy="74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=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4047AC-07A1-4CCC-BC66-5107724FCD34}"/>
              </a:ext>
            </a:extLst>
          </p:cNvPr>
          <p:cNvSpPr/>
          <p:nvPr/>
        </p:nvSpPr>
        <p:spPr>
          <a:xfrm>
            <a:off x="6313038" y="3520752"/>
            <a:ext cx="1732472" cy="74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=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3F7FBC-4E60-46FF-97E3-28213C70FD90}"/>
              </a:ext>
            </a:extLst>
          </p:cNvPr>
          <p:cNvSpPr/>
          <p:nvPr/>
        </p:nvSpPr>
        <p:spPr>
          <a:xfrm>
            <a:off x="6313038" y="4592720"/>
            <a:ext cx="1732472" cy="74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b="1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= 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42486E-F02C-4958-BCAE-1F7DEB2AA2B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7180023" y="2058759"/>
            <a:ext cx="0" cy="33151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786C7B-4BD2-4529-9D16-764FA0770C4F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7179274" y="3136544"/>
            <a:ext cx="749" cy="384208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9A425D-6138-431D-815D-03C03493B3B0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7179274" y="4267026"/>
            <a:ext cx="0" cy="325694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76B056-F52E-4A97-9732-A59470F5C333}"/>
              </a:ext>
            </a:extLst>
          </p:cNvPr>
          <p:cNvSpPr txBox="1"/>
          <p:nvPr/>
        </p:nvSpPr>
        <p:spPr>
          <a:xfrm>
            <a:off x="662631" y="1137876"/>
            <a:ext cx="4237174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pid_t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child_pid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 &lt; 3;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child_pid</a:t>
            </a:r>
            <a:r>
              <a:rPr lang="en-US" sz="2000" dirty="0">
                <a:latin typeface="Consolas" panose="020B0609020204030204" pitchFamily="49" charset="0"/>
              </a:rPr>
              <a:t> = fork();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child_pid</a:t>
            </a:r>
            <a:r>
              <a:rPr lang="en-US" sz="2000" dirty="0">
                <a:latin typeface="Consolas" panose="020B0609020204030204" pitchFamily="49" charset="0"/>
              </a:rPr>
              <a:t> != 0)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119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FB89-C17B-411F-AF9B-D2EF64F1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What will get printed?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F0FAE-ADE9-406D-B491-EBB6476B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1F496-CA7D-4029-A6F7-F8740F7E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47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993007-91A6-494E-8696-9B58F47D4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20" y="1306814"/>
            <a:ext cx="5911980" cy="4888504"/>
          </a:xfr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x = 4061;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pid_t</a:t>
            </a:r>
            <a:r>
              <a:rPr lang="en-US" sz="2000" dirty="0">
                <a:latin typeface="Consolas" panose="020B0609020204030204" pitchFamily="49" charset="0"/>
              </a:rPr>
              <a:t> id = fork();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(id == 0)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(“Child x (%p) = %d\n”, &amp;x, x);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x = 100;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(“Child x (%p) = %d\n”, &amp;x, x);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(“Parent x (%p) = %d\n”, &amp;x, x);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x = 200;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(“Parent x (%p) = %d\n”, &amp;x, x);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0AF544-3071-4DAE-A7F7-F613674617C6}"/>
              </a:ext>
            </a:extLst>
          </p:cNvPr>
          <p:cNvSpPr txBox="1"/>
          <p:nvPr/>
        </p:nvSpPr>
        <p:spPr>
          <a:xfrm>
            <a:off x="6612989" y="2684762"/>
            <a:ext cx="511877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Parent x (0x7fff908fe1c0) = 4061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Parent x (0x7fff908fe1c0) = 200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Child x (0x7fff908fe1c0) = 4061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Child x (0x7fff908fe1c0) = 100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212C65-3C2C-4D44-8329-72528AB96901}"/>
              </a:ext>
            </a:extLst>
          </p:cNvPr>
          <p:cNvSpPr/>
          <p:nvPr/>
        </p:nvSpPr>
        <p:spPr>
          <a:xfrm>
            <a:off x="6333638" y="2591656"/>
            <a:ext cx="5524986" cy="1674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6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E23A-EB52-4E24-8193-C750CD34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Structs: Heterogeneous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6C2D-2711-4D3B-9A8E-116871C6C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3986" y="1340466"/>
            <a:ext cx="5181600" cy="4449756"/>
          </a:xfrm>
        </p:spPr>
        <p:txBody>
          <a:bodyPr>
            <a:normAutofit/>
          </a:bodyPr>
          <a:lstStyle/>
          <a:p>
            <a:r>
              <a:rPr lang="en-US" dirty="0"/>
              <a:t>In an array: all elements have the same type</a:t>
            </a:r>
          </a:p>
          <a:p>
            <a:r>
              <a:rPr lang="en-US" dirty="0"/>
              <a:t>Structs are C’s way of defining a heterogeneous collection of data (fields)</a:t>
            </a:r>
          </a:p>
          <a:p>
            <a:r>
              <a:rPr lang="en-US" dirty="0"/>
              <a:t>Reminiscent of objects</a:t>
            </a:r>
          </a:p>
          <a:p>
            <a:r>
              <a:rPr lang="en-US" dirty="0"/>
              <a:t>Access elements with dot notation</a:t>
            </a:r>
          </a:p>
          <a:p>
            <a:r>
              <a:rPr lang="en-US" dirty="0"/>
              <a:t>Pointer to a struct: use arrow notation: </a:t>
            </a:r>
            <a:r>
              <a:rPr lang="en-US" dirty="0" err="1">
                <a:latin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</a:rPr>
              <a:t>-&gt;age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6CED-DA65-4FEB-8574-6B466FCE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CSCI 4061 Fall '25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BBD6-56EE-45CD-B895-1DA6A885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63289-14A9-416A-A55D-06CB6FAA5659}"/>
              </a:ext>
            </a:extLst>
          </p:cNvPr>
          <p:cNvSpPr txBox="1"/>
          <p:nvPr/>
        </p:nvSpPr>
        <p:spPr>
          <a:xfrm>
            <a:off x="6986427" y="1191802"/>
            <a:ext cx="48185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Declare Type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height;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age;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</a:rPr>
              <a:t> name[16];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 </a:t>
            </a:r>
            <a:r>
              <a:rPr lang="en-US" sz="2000" dirty="0" err="1">
                <a:latin typeface="Consolas" panose="020B0609020204030204" pitchFamily="49" charset="0"/>
              </a:rPr>
              <a:t>person_t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87DC8-7E74-42DD-B162-897B6A3A4A24}"/>
              </a:ext>
            </a:extLst>
          </p:cNvPr>
          <p:cNvSpPr txBox="1"/>
          <p:nvPr/>
        </p:nvSpPr>
        <p:spPr>
          <a:xfrm>
            <a:off x="6986427" y="3075057"/>
            <a:ext cx="48185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person_t</a:t>
            </a:r>
            <a:r>
              <a:rPr lang="en-US" sz="2000" dirty="0">
                <a:latin typeface="Consolas" panose="020B0609020204030204" pitchFamily="49" charset="0"/>
              </a:rPr>
              <a:t> wizard;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Declare var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wizard.height</a:t>
            </a:r>
            <a:r>
              <a:rPr lang="en-US" sz="2000" dirty="0">
                <a:latin typeface="Consolas" panose="020B0609020204030204" pitchFamily="49" charset="0"/>
              </a:rPr>
              <a:t> = 6.023;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wizard.age</a:t>
            </a:r>
            <a:r>
              <a:rPr lang="en-US" sz="2000" dirty="0">
                <a:latin typeface="Consolas" panose="020B0609020204030204" pitchFamily="49" charset="0"/>
              </a:rPr>
              <a:t> = 542542754;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wizard.name = “Gandalf”;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8135B-57D7-4862-BDA7-117B2090CF70}"/>
              </a:ext>
            </a:extLst>
          </p:cNvPr>
          <p:cNvSpPr txBox="1"/>
          <p:nvPr/>
        </p:nvSpPr>
        <p:spPr>
          <a:xfrm>
            <a:off x="6986427" y="4522001"/>
            <a:ext cx="48185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person_t</a:t>
            </a:r>
            <a:r>
              <a:rPr lang="en-US" sz="2000" dirty="0">
                <a:latin typeface="Consolas" panose="020B0609020204030204" pitchFamily="49" charset="0"/>
              </a:rPr>
              <a:t> wizard = {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</a:rPr>
              <a:t>Decl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</a:rPr>
              <a:t> &amp; Def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.height = 6.023;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.age = 542542754;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.name = “Gandalf”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9433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0C62-15B0-4D29-89FE-A0903ACE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Heap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2B944-FC6C-457D-A93F-A03F68686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on the heap exists outside the scope of any function call</a:t>
            </a:r>
          </a:p>
          <a:p>
            <a:r>
              <a:rPr lang="en-US" dirty="0"/>
              <a:t>We can ask for exactly the space we need at runtime</a:t>
            </a:r>
          </a:p>
          <a:p>
            <a:r>
              <a:rPr lang="en-US" dirty="0"/>
              <a:t>How? Memory Allocate Function: </a:t>
            </a:r>
            <a:r>
              <a:rPr lang="en-US" dirty="0">
                <a:latin typeface="Consolas" panose="020B0609020204030204" pitchFamily="49" charset="0"/>
              </a:rPr>
              <a:t>void *malloc(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size)</a:t>
            </a:r>
          </a:p>
          <a:p>
            <a:r>
              <a:rPr lang="en-US" dirty="0"/>
              <a:t>Argument: Number of </a:t>
            </a:r>
            <a:r>
              <a:rPr lang="en-US" b="1" dirty="0"/>
              <a:t>bytes</a:t>
            </a:r>
            <a:r>
              <a:rPr lang="en-US" dirty="0"/>
              <a:t> you need</a:t>
            </a:r>
          </a:p>
          <a:p>
            <a:r>
              <a:rPr lang="en-US" dirty="0"/>
              <a:t>Return type: </a:t>
            </a:r>
            <a:r>
              <a:rPr lang="en-US" dirty="0">
                <a:latin typeface="Consolas" panose="020B0609020204030204" pitchFamily="49" charset="0"/>
              </a:rPr>
              <a:t>void *</a:t>
            </a:r>
            <a:r>
              <a:rPr lang="en-US" dirty="0"/>
              <a:t>, so we can assign it to any type of pointer</a:t>
            </a:r>
          </a:p>
          <a:p>
            <a:r>
              <a:rPr lang="en-US" dirty="0"/>
              <a:t>Often used in combination with </a:t>
            </a:r>
            <a:r>
              <a:rPr lang="en-US" dirty="0" err="1"/>
              <a:t>sizeof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malloc(n * 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(int))</a:t>
            </a:r>
          </a:p>
          <a:p>
            <a:r>
              <a:rPr lang="en-US" dirty="0">
                <a:solidFill>
                  <a:srgbClr val="FF0000"/>
                </a:solidFill>
              </a:rPr>
              <a:t>But, you also must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free</a:t>
            </a:r>
            <a:r>
              <a:rPr lang="en-US" dirty="0">
                <a:solidFill>
                  <a:srgbClr val="FF0000"/>
                </a:solidFill>
              </a:rPr>
              <a:t> any memory you allocate!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Only once you are done using that 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3CBA9-E030-488B-B0FE-5B91C0D8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814AF-D46B-41F7-BB31-4FE623B2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9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E165-DD9D-468E-92F5-91ECA25C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stdio</a:t>
            </a:r>
            <a:r>
              <a:rPr lang="en-US" dirty="0"/>
              <a:t> 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4D7B5-B43C-4FE5-872C-2B3881332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85" y="1165951"/>
            <a:ext cx="11711313" cy="503890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Any actively used file in a C program has a “file handle” of type </a:t>
            </a:r>
            <a:r>
              <a:rPr lang="en-US" b="1" dirty="0">
                <a:latin typeface="Consolas" panose="020B0609020204030204" pitchFamily="49" charset="0"/>
              </a:rPr>
              <a:t>FILE *</a:t>
            </a:r>
          </a:p>
          <a:p>
            <a:pPr>
              <a:spcAft>
                <a:spcPts val="1200"/>
              </a:spcAft>
            </a:pPr>
            <a:r>
              <a:rPr lang="en-US" dirty="0"/>
              <a:t>You must pass a file handle as a parameter for any file-related function calls (rough equivalent to methods in object-oriented programming)</a:t>
            </a:r>
          </a:p>
          <a:p>
            <a:pPr>
              <a:spcAft>
                <a:spcPts val="1200"/>
              </a:spcAft>
            </a:pPr>
            <a:r>
              <a:rPr lang="en-US" dirty="0"/>
              <a:t>To open a new file: </a:t>
            </a:r>
            <a:r>
              <a:rPr lang="en-US" dirty="0">
                <a:latin typeface="Consolas" panose="020B0609020204030204" pitchFamily="49" charset="0"/>
              </a:rPr>
              <a:t>FILE *</a:t>
            </a:r>
            <a:r>
              <a:rPr lang="en-US" dirty="0" err="1">
                <a:latin typeface="Consolas" panose="020B0609020204030204" pitchFamily="49" charset="0"/>
              </a:rPr>
              <a:t>fopen</a:t>
            </a:r>
            <a:r>
              <a:rPr lang="en-US" dirty="0">
                <a:latin typeface="Consolas" panose="020B0609020204030204" pitchFamily="49" charset="0"/>
              </a:rPr>
              <a:t>(char *name, char *mode)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mode is </a:t>
            </a:r>
            <a:r>
              <a:rPr lang="en-US" dirty="0">
                <a:latin typeface="Consolas" panose="020B0609020204030204" pitchFamily="49" charset="0"/>
              </a:rPr>
              <a:t>“r”</a:t>
            </a:r>
            <a:r>
              <a:rPr lang="en-US" dirty="0"/>
              <a:t> for reading, </a:t>
            </a:r>
            <a:r>
              <a:rPr lang="en-US" dirty="0">
                <a:latin typeface="Consolas" panose="020B0609020204030204" pitchFamily="49" charset="0"/>
              </a:rPr>
              <a:t>“w”</a:t>
            </a:r>
            <a:r>
              <a:rPr lang="en-US" dirty="0"/>
              <a:t> for writing, </a:t>
            </a:r>
            <a:r>
              <a:rPr lang="en-US" dirty="0">
                <a:latin typeface="Consolas" panose="020B0609020204030204" pitchFamily="49" charset="0"/>
              </a:rPr>
              <a:t>“a”</a:t>
            </a:r>
            <a:r>
              <a:rPr lang="en-US" dirty="0"/>
              <a:t> for append</a:t>
            </a:r>
          </a:p>
          <a:p>
            <a:pPr>
              <a:spcAft>
                <a:spcPts val="1200"/>
              </a:spcAft>
            </a:pPr>
            <a:r>
              <a:rPr lang="en-US" dirty="0"/>
              <a:t>To close a file: </a:t>
            </a:r>
            <a:r>
              <a:rPr lang="en-US" dirty="0" err="1">
                <a:latin typeface="Consolas" panose="020B0609020204030204" pitchFamily="49" charset="0"/>
              </a:rPr>
              <a:t>fclose</a:t>
            </a:r>
            <a:r>
              <a:rPr lang="en-US" dirty="0">
                <a:latin typeface="Consolas" panose="020B0609020204030204" pitchFamily="49" charset="0"/>
              </a:rPr>
              <a:t>(FILE *handle)</a:t>
            </a:r>
          </a:p>
          <a:p>
            <a:pPr>
              <a:spcAft>
                <a:spcPts val="1200"/>
              </a:spcAft>
            </a:pPr>
            <a:r>
              <a:rPr lang="en-US" dirty="0"/>
              <a:t>Text Files: </a:t>
            </a:r>
            <a:r>
              <a:rPr lang="en-US" dirty="0" err="1">
                <a:latin typeface="Consolas" panose="020B0609020204030204" pitchFamily="49" charset="0"/>
              </a:rPr>
              <a:t>fprintf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fscanf</a:t>
            </a:r>
            <a:endParaRPr lang="en-US" dirty="0">
              <a:latin typeface="Consolas" panose="020B0609020204030204" pitchFamily="49" charset="0"/>
            </a:endParaRPr>
          </a:p>
          <a:p>
            <a:pPr>
              <a:spcAft>
                <a:spcPts val="1200"/>
              </a:spcAft>
            </a:pPr>
            <a:r>
              <a:rPr lang="en-US" dirty="0"/>
              <a:t>Binary Files: </a:t>
            </a:r>
            <a:r>
              <a:rPr lang="en-US" dirty="0" err="1">
                <a:latin typeface="Consolas" panose="020B0609020204030204" pitchFamily="49" charset="0"/>
              </a:rPr>
              <a:t>fread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fwrite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32BDD-EED6-4280-A5E2-8753605D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Fall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22A9F-E35A-4887-B6E2-54BF3F95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9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7286-6862-46DD-8E1C-26224DFA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Reading/Writing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8EA7-519D-41A5-A349-EA43D1330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</a:t>
            </a:r>
            <a:r>
              <a:rPr lang="en-US" err="1">
                <a:latin typeface="Consolas" panose="020B0609020204030204" pitchFamily="49" charset="0"/>
              </a:rPr>
              <a:t>fscanf</a:t>
            </a:r>
            <a:r>
              <a:rPr lang="en-US"/>
              <a:t> to read, </a:t>
            </a:r>
            <a:r>
              <a:rPr lang="en-US" err="1">
                <a:latin typeface="Consolas" panose="020B0609020204030204" pitchFamily="49" charset="0"/>
              </a:rPr>
              <a:t>fprintf</a:t>
            </a:r>
            <a:r>
              <a:rPr lang="en-US"/>
              <a:t> to write</a:t>
            </a:r>
          </a:p>
          <a:p>
            <a:r>
              <a:rPr lang="en-US"/>
              <a:t>Note </a:t>
            </a:r>
            <a:r>
              <a:rPr lang="en-US">
                <a:latin typeface="Consolas" panose="020B0609020204030204" pitchFamily="49" charset="0"/>
              </a:rPr>
              <a:t>f</a:t>
            </a:r>
            <a:r>
              <a:rPr lang="en-US"/>
              <a:t> in front: Just like </a:t>
            </a:r>
            <a:r>
              <a:rPr lang="en-US" err="1">
                <a:latin typeface="Consolas" panose="020B0609020204030204" pitchFamily="49" charset="0"/>
              </a:rPr>
              <a:t>scanf</a:t>
            </a:r>
            <a:r>
              <a:rPr lang="en-US"/>
              <a:t> and </a:t>
            </a:r>
            <a:r>
              <a:rPr lang="en-US" err="1">
                <a:latin typeface="Consolas" panose="020B0609020204030204" pitchFamily="49" charset="0"/>
              </a:rPr>
              <a:t>printf</a:t>
            </a:r>
            <a:r>
              <a:rPr lang="en-US"/>
              <a:t> but need a </a:t>
            </a:r>
            <a:r>
              <a:rPr lang="en-US">
                <a:latin typeface="Consolas" panose="020B0609020204030204" pitchFamily="49" charset="0"/>
              </a:rPr>
              <a:t>FILE *</a:t>
            </a:r>
            <a:r>
              <a:rPr lang="en-US"/>
              <a:t> param</a:t>
            </a:r>
          </a:p>
          <a:p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fscanf</a:t>
            </a:r>
            <a:r>
              <a:rPr lang="en-US">
                <a:latin typeface="Consolas" panose="020B0609020204030204" pitchFamily="49" charset="0"/>
              </a:rPr>
              <a:t>(FILE *</a:t>
            </a:r>
            <a:r>
              <a:rPr lang="en-US" err="1">
                <a:latin typeface="Consolas" panose="020B0609020204030204" pitchFamily="49" charset="0"/>
              </a:rPr>
              <a:t>fh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char</a:t>
            </a:r>
            <a:r>
              <a:rPr lang="en-US">
                <a:latin typeface="Consolas" panose="020B0609020204030204" pitchFamily="49" charset="0"/>
              </a:rPr>
              <a:t> *format, addr1, addr2, …)</a:t>
            </a:r>
          </a:p>
          <a:p>
            <a:pPr lvl="1"/>
            <a:r>
              <a:rPr lang="en-US"/>
              <a:t>Returns a special </a:t>
            </a:r>
            <a:r>
              <a:rPr lang="en-US">
                <a:latin typeface="Consolas" panose="020B0609020204030204" pitchFamily="49" charset="0"/>
              </a:rPr>
              <a:t>EOF</a:t>
            </a:r>
            <a:r>
              <a:rPr lang="en-US"/>
              <a:t> value when end of file is reached</a:t>
            </a:r>
          </a:p>
          <a:p>
            <a:pPr lvl="1"/>
            <a:r>
              <a:rPr lang="en-US"/>
              <a:t>Can literally write: 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latin typeface="Consolas" panose="020B0609020204030204" pitchFamily="49" charset="0"/>
              </a:rPr>
              <a:t> (</a:t>
            </a:r>
            <a:r>
              <a:rPr lang="en-US" err="1">
                <a:latin typeface="Consolas" panose="020B0609020204030204" pitchFamily="49" charset="0"/>
              </a:rPr>
              <a:t>fscanf</a:t>
            </a:r>
            <a:r>
              <a:rPr lang="en-US">
                <a:latin typeface="Consolas" panose="020B0609020204030204" pitchFamily="49" charset="0"/>
              </a:rPr>
              <a:t>(…) == EOF) …</a:t>
            </a:r>
          </a:p>
          <a:p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fprintf</a:t>
            </a:r>
            <a:r>
              <a:rPr lang="en-US">
                <a:latin typeface="Consolas" panose="020B0609020204030204" pitchFamily="49" charset="0"/>
              </a:rPr>
              <a:t>(FILE *</a:t>
            </a:r>
            <a:r>
              <a:rPr lang="en-US" err="1">
                <a:latin typeface="Consolas" panose="020B0609020204030204" pitchFamily="49" charset="0"/>
              </a:rPr>
              <a:t>fh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char</a:t>
            </a:r>
            <a:r>
              <a:rPr lang="en-US">
                <a:latin typeface="Consolas" panose="020B0609020204030204" pitchFamily="49" charset="0"/>
              </a:rPr>
              <a:t> *format, arg1, arg2, …)</a:t>
            </a:r>
          </a:p>
          <a:p>
            <a:r>
              <a:rPr lang="en-US"/>
              <a:t>The remaining arguments (format, addresses, etc.) work the way you already know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4DEE0-8BB0-4030-81F6-2A0E5E36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CSCI 4061 Fall '25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08783-B308-488D-9BA7-9EEA75E7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2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0037E-85CD-4A0D-9A19-7996D969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Reading/Writing Binary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C8AD9-67D1-4083-A626-25DB2A119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little bit different, uses </a:t>
            </a:r>
            <a:r>
              <a:rPr lang="en-US" err="1">
                <a:latin typeface="Consolas" panose="020B0609020204030204" pitchFamily="49" charset="0"/>
              </a:rPr>
              <a:t>fread</a:t>
            </a:r>
            <a:r>
              <a:rPr lang="en-US"/>
              <a:t> and </a:t>
            </a:r>
            <a:r>
              <a:rPr lang="en-US" err="1">
                <a:latin typeface="Consolas" panose="020B0609020204030204" pitchFamily="49" charset="0"/>
              </a:rPr>
              <a:t>fwrite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 sz="2400" err="1">
                <a:latin typeface="Consolas" panose="020B0609020204030204" pitchFamily="49" charset="0"/>
              </a:rPr>
              <a:t>size_t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err="1">
                <a:latin typeface="Consolas" panose="020B0609020204030204" pitchFamily="49" charset="0"/>
              </a:rPr>
              <a:t>fread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chemeClr val="accent1"/>
                </a:solidFill>
                <a:latin typeface="Consolas" panose="020B0609020204030204" pitchFamily="49" charset="0"/>
              </a:rPr>
              <a:t>void</a:t>
            </a:r>
            <a:r>
              <a:rPr lang="en-US" sz="2400">
                <a:latin typeface="Consolas" panose="020B0609020204030204" pitchFamily="49" charset="0"/>
              </a:rPr>
              <a:t> *</a:t>
            </a:r>
            <a:r>
              <a:rPr lang="en-US" sz="2400" err="1">
                <a:latin typeface="Consolas" panose="020B0609020204030204" pitchFamily="49" charset="0"/>
              </a:rPr>
              <a:t>dest</a:t>
            </a:r>
            <a:r>
              <a:rPr lang="en-US" sz="2400">
                <a:latin typeface="Consolas" panose="020B0609020204030204" pitchFamily="49" charset="0"/>
              </a:rPr>
              <a:t>, </a:t>
            </a:r>
            <a:r>
              <a:rPr lang="en-US" sz="2400" err="1">
                <a:latin typeface="Consolas" panose="020B0609020204030204" pitchFamily="49" charset="0"/>
              </a:rPr>
              <a:t>size_t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err="1">
                <a:latin typeface="Consolas" panose="020B0609020204030204" pitchFamily="49" charset="0"/>
              </a:rPr>
              <a:t>byte_size</a:t>
            </a:r>
            <a:r>
              <a:rPr lang="en-US" sz="2400">
                <a:latin typeface="Consolas" panose="020B0609020204030204" pitchFamily="49" charset="0"/>
              </a:rPr>
              <a:t>, </a:t>
            </a:r>
            <a:r>
              <a:rPr lang="en-US" sz="2400" err="1">
                <a:latin typeface="Consolas" panose="020B0609020204030204" pitchFamily="49" charset="0"/>
              </a:rPr>
              <a:t>size_t</a:t>
            </a:r>
            <a:r>
              <a:rPr lang="en-US" sz="2400">
                <a:latin typeface="Consolas" panose="020B0609020204030204" pitchFamily="49" charset="0"/>
              </a:rPr>
              <a:t> count, FILE *</a:t>
            </a:r>
            <a:r>
              <a:rPr lang="en-US" sz="2400" err="1">
                <a:latin typeface="Consolas" panose="020B0609020204030204" pitchFamily="49" charset="0"/>
              </a:rPr>
              <a:t>fh</a:t>
            </a:r>
            <a:r>
              <a:rPr lang="en-US" sz="240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/>
              <a:t>Attempts to read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byte_size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* count</a:t>
            </a:r>
            <a:r>
              <a:rPr lang="en-US"/>
              <a:t> bytes from open file to location at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/>
              <a:t>Returns number of bytes actually read (e.g., we may hit EOF early)</a:t>
            </a:r>
          </a:p>
          <a:p>
            <a:pPr lvl="1"/>
            <a:r>
              <a:rPr lang="en-US"/>
              <a:t>Note the 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latin typeface="Consolas" panose="020B0609020204030204" pitchFamily="49" charset="0"/>
              </a:rPr>
              <a:t> *</a:t>
            </a:r>
            <a:r>
              <a:rPr lang="en-US"/>
              <a:t> -- we can read into whatever pointer type we want</a:t>
            </a:r>
          </a:p>
          <a:p>
            <a:r>
              <a:rPr lang="en-US" sz="2400" err="1">
                <a:latin typeface="Consolas" panose="020B0609020204030204" pitchFamily="49" charset="0"/>
              </a:rPr>
              <a:t>size_t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err="1">
                <a:latin typeface="Consolas" panose="020B0609020204030204" pitchFamily="49" charset="0"/>
              </a:rPr>
              <a:t>fwrite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chemeClr val="accent1"/>
                </a:solidFill>
                <a:latin typeface="Consolas" panose="020B0609020204030204" pitchFamily="49" charset="0"/>
              </a:rPr>
              <a:t>void</a:t>
            </a:r>
            <a:r>
              <a:rPr lang="en-US" sz="2400">
                <a:latin typeface="Consolas" panose="020B0609020204030204" pitchFamily="49" charset="0"/>
              </a:rPr>
              <a:t> *</a:t>
            </a:r>
            <a:r>
              <a:rPr lang="en-US" sz="2400" err="1">
                <a:latin typeface="Consolas" panose="020B0609020204030204" pitchFamily="49" charset="0"/>
              </a:rPr>
              <a:t>src</a:t>
            </a:r>
            <a:r>
              <a:rPr lang="en-US" sz="2400">
                <a:latin typeface="Consolas" panose="020B0609020204030204" pitchFamily="49" charset="0"/>
              </a:rPr>
              <a:t>, </a:t>
            </a:r>
            <a:r>
              <a:rPr lang="en-US" sz="2400" err="1">
                <a:latin typeface="Consolas" panose="020B0609020204030204" pitchFamily="49" charset="0"/>
              </a:rPr>
              <a:t>size_t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err="1">
                <a:latin typeface="Consolas" panose="020B0609020204030204" pitchFamily="49" charset="0"/>
              </a:rPr>
              <a:t>byte_size</a:t>
            </a:r>
            <a:r>
              <a:rPr lang="en-US" sz="2400">
                <a:latin typeface="Consolas" panose="020B0609020204030204" pitchFamily="49" charset="0"/>
              </a:rPr>
              <a:t>, </a:t>
            </a:r>
            <a:r>
              <a:rPr lang="en-US" sz="2400" err="1">
                <a:latin typeface="Consolas" panose="020B0609020204030204" pitchFamily="49" charset="0"/>
              </a:rPr>
              <a:t>size_t</a:t>
            </a:r>
            <a:r>
              <a:rPr lang="en-US" sz="2400">
                <a:latin typeface="Consolas" panose="020B0609020204030204" pitchFamily="49" charset="0"/>
              </a:rPr>
              <a:t> count, FILE *</a:t>
            </a:r>
            <a:r>
              <a:rPr lang="en-US" sz="2400" err="1">
                <a:latin typeface="Consolas" panose="020B0609020204030204" pitchFamily="49" charset="0"/>
              </a:rPr>
              <a:t>fh</a:t>
            </a:r>
            <a:r>
              <a:rPr lang="en-US" sz="240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/>
              <a:t>Attempts to write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byte_size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* count</a:t>
            </a:r>
            <a:r>
              <a:rPr lang="en-US"/>
              <a:t> bytes to open file from location at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/>
              <a:t>Returns number of bytes actually written</a:t>
            </a:r>
          </a:p>
          <a:p>
            <a:pPr lvl="1"/>
            <a:r>
              <a:rPr lang="en-US"/>
              <a:t>Note the 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latin typeface="Consolas" panose="020B0609020204030204" pitchFamily="49" charset="0"/>
              </a:rPr>
              <a:t> *</a:t>
            </a:r>
            <a:r>
              <a:rPr lang="en-US"/>
              <a:t> -- we can write from whatever pointer type we want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6E233-21B1-4FFF-A68F-EF0EC7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CSCI 4061: Spring '25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7ABAB-D7A7-44F9-BA70-F9F7C250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3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</TotalTime>
  <Words>4075</Words>
  <Application>Microsoft Office PowerPoint</Application>
  <PresentationFormat>Widescreen</PresentationFormat>
  <Paragraphs>602</Paragraphs>
  <Slides>47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CSCI 4061 Lecture 3 Programs and Processes</vt:lpstr>
      <vt:lpstr>Course Logistics</vt:lpstr>
      <vt:lpstr>Data Types in C</vt:lpstr>
      <vt:lpstr>C Pointers</vt:lpstr>
      <vt:lpstr>Structs: Heterogeneous Data</vt:lpstr>
      <vt:lpstr>Using Heap Memory</vt:lpstr>
      <vt:lpstr>stdio File Operations</vt:lpstr>
      <vt:lpstr>Reading/Writing Text Files</vt:lpstr>
      <vt:lpstr>Reading/Writing Binary Files</vt:lpstr>
      <vt:lpstr>Writing to a Text File</vt:lpstr>
      <vt:lpstr>Writing to a Binary File</vt:lpstr>
      <vt:lpstr>Writing an Array of Structs</vt:lpstr>
      <vt:lpstr>Writing an Array of Structs</vt:lpstr>
      <vt:lpstr>Great Resource: man (“manual”) Pages</vt:lpstr>
      <vt:lpstr>The File Interface is Important</vt:lpstr>
      <vt:lpstr>Short Exercise: Reading from Binary File</vt:lpstr>
      <vt:lpstr>Moving Around in a File</vt:lpstr>
      <vt:lpstr>Moving Around in a File</vt:lpstr>
      <vt:lpstr>More on fseek()</vt:lpstr>
      <vt:lpstr>What happens when we run a program?</vt:lpstr>
      <vt:lpstr>How do we produce an executable?</vt:lpstr>
      <vt:lpstr>Linking</vt:lpstr>
      <vt:lpstr>Static Linking</vt:lpstr>
      <vt:lpstr>Libraries: Dynamic Linking</vt:lpstr>
      <vt:lpstr>Makefiles</vt:lpstr>
      <vt:lpstr>Makefile in Action</vt:lpstr>
      <vt:lpstr>Setting up Process View of Memory</vt:lpstr>
      <vt:lpstr>Memory Image of a Program</vt:lpstr>
      <vt:lpstr>From Program to Process</vt:lpstr>
      <vt:lpstr>What is a Process?</vt:lpstr>
      <vt:lpstr>Multiprogramming - Sharing CPU</vt:lpstr>
      <vt:lpstr>Multiprogramming - Sharing CPU</vt:lpstr>
      <vt:lpstr>Possible Process States</vt:lpstr>
      <vt:lpstr>Process Lifecycle</vt:lpstr>
      <vt:lpstr>Working with Processes</vt:lpstr>
      <vt:lpstr>Monitoring Processes</vt:lpstr>
      <vt:lpstr>Monitoring Processes</vt:lpstr>
      <vt:lpstr>Our first system calls</vt:lpstr>
      <vt:lpstr>Process Family Tree</vt:lpstr>
      <vt:lpstr>Process Creation: fork</vt:lpstr>
      <vt:lpstr>Thinking Through fork</vt:lpstr>
      <vt:lpstr>What will get printed?</vt:lpstr>
      <vt:lpstr>Exercise: Brain Melting with fork</vt:lpstr>
      <vt:lpstr>Exercise: Brain Melting with fork</vt:lpstr>
      <vt:lpstr>Exercise: Brain Melting with fork</vt:lpstr>
      <vt:lpstr>Exercise: Brain Melting with fork</vt:lpstr>
      <vt:lpstr>Exercise: What will get printed?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2021 Lecture 1</dc:title>
  <dc:creator>Jack</dc:creator>
  <cp:lastModifiedBy>Jack Kolb</cp:lastModifiedBy>
  <cp:revision>459</cp:revision>
  <dcterms:created xsi:type="dcterms:W3CDTF">2021-08-30T22:02:16Z</dcterms:created>
  <dcterms:modified xsi:type="dcterms:W3CDTF">2025-09-09T16:36:01Z</dcterms:modified>
</cp:coreProperties>
</file>