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92000" cy="6858000"/>
  <p:notesSz cx="6858000" cy="9144000"/>
  <p:embeddedFontLs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Tahoma" panose="020B0604030504040204" pitchFamily="34" charset="0"/>
      <p:regular r:id="rId43"/>
      <p:bold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jTukD7C4heBIrNLqiMoPM4riTc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9580E-7448-9E90-7380-92D33F462796}" v="8" dt="2025-09-11T19:20:03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en-US" dirty="0"/>
              <a:t>22 Minutes</a:t>
            </a:r>
            <a:endParaRPr dirty="0"/>
          </a:p>
        </p:txBody>
      </p:sp>
      <p:sp>
        <p:nvSpPr>
          <p:cNvPr id="274" name="Google Shape;2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en-US"/>
              <a:t>Start 37 Min</a:t>
            </a:r>
          </a:p>
          <a:p>
            <a:pPr marL="0" indent="0"/>
            <a:r>
              <a:rPr lang="en-US" dirty="0"/>
              <a:t>End 40 </a:t>
            </a:r>
          </a:p>
          <a:p>
            <a:pPr marL="0" indent="0"/>
            <a:endParaRPr lang="en-US" dirty="0"/>
          </a:p>
        </p:txBody>
      </p:sp>
      <p:sp>
        <p:nvSpPr>
          <p:cNvPr id="339" name="Google Shape;3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en-US" dirty="0"/>
              <a:t>Signal is a software event notification. An </a:t>
            </a:r>
            <a:r>
              <a:rPr lang="en-US" dirty="0" err="1"/>
              <a:t>interupt</a:t>
            </a:r>
            <a:r>
              <a:rPr lang="en-US" dirty="0"/>
              <a:t> is a hardware event notification. </a:t>
            </a:r>
            <a:endParaRPr dirty="0"/>
          </a:p>
        </p:txBody>
      </p:sp>
      <p:sp>
        <p:nvSpPr>
          <p:cNvPr id="205" name="Google Shape;20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3"/>
          <p:cNvSpPr txBox="1">
            <a:spLocks noGrp="1"/>
          </p:cNvSpPr>
          <p:nvPr>
            <p:ph type="ctrTitle"/>
          </p:nvPr>
        </p:nvSpPr>
        <p:spPr>
          <a:xfrm>
            <a:off x="1087676" y="1041400"/>
            <a:ext cx="1001664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ahoma"/>
              <a:buNone/>
              <a:defRPr sz="6000"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  <a:defRPr b="1"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body" idx="1"/>
          </p:nvPr>
        </p:nvSpPr>
        <p:spPr>
          <a:xfrm>
            <a:off x="147310" y="1597025"/>
            <a:ext cx="11711313" cy="416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ahoma"/>
                <a:ea typeface="Tahoma"/>
                <a:cs typeface="Tahoma"/>
                <a:sym typeface="Tahom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44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785" y="6029386"/>
            <a:ext cx="1171378" cy="692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>
            <a:spLocks noGrp="1"/>
          </p:cNvSpPr>
          <p:nvPr>
            <p:ph type="title"/>
          </p:nvPr>
        </p:nvSpPr>
        <p:spPr>
          <a:xfrm>
            <a:off x="137786" y="1412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body" idx="1"/>
          </p:nvPr>
        </p:nvSpPr>
        <p:spPr>
          <a:xfrm>
            <a:off x="275208" y="1601722"/>
            <a:ext cx="5515666" cy="4427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body" idx="2"/>
          </p:nvPr>
        </p:nvSpPr>
        <p:spPr>
          <a:xfrm>
            <a:off x="6096000" y="1601723"/>
            <a:ext cx="5515666" cy="442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45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785" y="6029386"/>
            <a:ext cx="1171378" cy="692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ahom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" name="Google Shape;35;p46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785" y="6029386"/>
            <a:ext cx="1171378" cy="692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47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785" y="6029386"/>
            <a:ext cx="1171378" cy="692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48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785" y="6029386"/>
            <a:ext cx="1171378" cy="692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" name="Google Shape;53;p49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785" y="6029386"/>
            <a:ext cx="1171378" cy="692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5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50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785" y="6029386"/>
            <a:ext cx="1171378" cy="692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51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7785" y="6029386"/>
            <a:ext cx="1171378" cy="692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  <a:defRPr sz="44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ctrTitle"/>
          </p:nvPr>
        </p:nvSpPr>
        <p:spPr>
          <a:xfrm>
            <a:off x="266700" y="885824"/>
            <a:ext cx="11658600" cy="285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ahoma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CSCI 4061</a:t>
            </a:r>
            <a:br>
              <a:rPr lang="en-US">
                <a:latin typeface="Tahoma"/>
                <a:ea typeface="Tahoma"/>
                <a:cs typeface="Tahoma"/>
                <a:sym typeface="Tahoma"/>
              </a:rPr>
            </a:br>
            <a:r>
              <a:rPr lang="en-US" sz="5400">
                <a:latin typeface="Tahoma"/>
                <a:ea typeface="Tahoma"/>
                <a:cs typeface="Tahoma"/>
                <a:sym typeface="Tahoma"/>
              </a:rPr>
              <a:t>Lecture 4</a:t>
            </a:r>
            <a:br>
              <a:rPr lang="en-US" sz="5400"/>
            </a:br>
            <a:r>
              <a:rPr lang="en-US" sz="5400"/>
              <a:t>Process Management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3" name="Google Shape;83;p1"/>
          <p:cNvSpPr txBox="1">
            <a:spLocks noGrp="1"/>
          </p:cNvSpPr>
          <p:nvPr>
            <p:ph type="subTitle" idx="1"/>
          </p:nvPr>
        </p:nvSpPr>
        <p:spPr>
          <a:xfrm>
            <a:off x="1524000" y="4275138"/>
            <a:ext cx="9144000" cy="113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Clr>
                <a:srgbClr val="2F5496"/>
              </a:buClr>
              <a:buSzPts val="3200"/>
            </a:pPr>
            <a:r>
              <a:rPr lang="en-US" sz="320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Instructor: </a:t>
            </a:r>
            <a:r>
              <a:rPr lang="en-US" sz="3200" dirty="0">
                <a:solidFill>
                  <a:srgbClr val="2F5496"/>
                </a:solidFill>
              </a:rPr>
              <a:t>Ali Anwar and Sam Fountain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SzPts val="3200"/>
            </a:pPr>
            <a:r>
              <a:rPr lang="en-US" sz="3200" dirty="0">
                <a:solidFill>
                  <a:srgbClr val="2F5496"/>
                </a:solidFill>
              </a:rPr>
              <a:t>Slides By: Jack</a:t>
            </a:r>
            <a:r>
              <a:rPr lang="en-US" sz="320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 Kolb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r>
              <a:rPr lang="en-US" sz="3200" dirty="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3200" dirty="0">
                <a:solidFill>
                  <a:srgbClr val="2F5496"/>
                </a:solidFill>
              </a:rPr>
              <a:t>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"/>
          <p:cNvSpPr txBox="1"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Process Creation: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fork</a:t>
            </a:r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body" idx="1"/>
          </p:nvPr>
        </p:nvSpPr>
        <p:spPr>
          <a:xfrm>
            <a:off x="240343" y="1243341"/>
            <a:ext cx="11711313" cy="5113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System call to create a new process: 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pid_t fork();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Creates a </a:t>
            </a:r>
            <a:r>
              <a:rPr lang="en-US" sz="3200" b="1"/>
              <a:t>copy</a:t>
            </a:r>
            <a:r>
              <a:rPr lang="en-US" sz="3200"/>
              <a:t> of the calling process that inherits: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Parent’s address space (stack, heap, </a:t>
            </a:r>
            <a:r>
              <a:rPr lang="en-US" sz="2800" b="1"/>
              <a:t>code</a:t>
            </a:r>
            <a:r>
              <a:rPr lang="en-US" sz="2800"/>
              <a:t>, etc.) and register state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Parent’s current working directory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Parent’s open files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With </a:t>
            </a:r>
            <a:r>
              <a:rPr lang="en-US" sz="3200" i="1"/>
              <a:t>one important exception</a:t>
            </a:r>
            <a:r>
              <a:rPr lang="en-US" sz="3200"/>
              <a:t>: The return value of 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fork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 parent: return value is process ID of new child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 child: return value is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0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Negative return value: Error occurred; no child created</a:t>
            </a:r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Recall: Brain Melting with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fork</a:t>
            </a:r>
            <a:endParaRPr/>
          </a:p>
        </p:txBody>
      </p:sp>
      <p:sp>
        <p:nvSpPr>
          <p:cNvPr id="244" name="Google Shape;24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46" name="Google Shape;246;p16"/>
          <p:cNvSpPr txBox="1"/>
          <p:nvPr/>
        </p:nvSpPr>
        <p:spPr>
          <a:xfrm>
            <a:off x="753343" y="1202602"/>
            <a:ext cx="5244861" cy="13234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pid_t child_pid;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3; i++)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child_pid = fork();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47" name="Google Shape;247;p16"/>
          <p:cNvSpPr txBox="1"/>
          <p:nvPr/>
        </p:nvSpPr>
        <p:spPr>
          <a:xfrm>
            <a:off x="49497" y="1200478"/>
            <a:ext cx="8210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#1</a:t>
            </a:r>
            <a:endParaRPr/>
          </a:p>
        </p:txBody>
      </p:sp>
      <p:sp>
        <p:nvSpPr>
          <p:cNvPr id="248" name="Google Shape;248;p16"/>
          <p:cNvSpPr/>
          <p:nvPr/>
        </p:nvSpPr>
        <p:spPr>
          <a:xfrm>
            <a:off x="5131968" y="2682726"/>
            <a:ext cx="1732472" cy="74627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Original</a:t>
            </a:r>
            <a:endParaRPr/>
          </a:p>
        </p:txBody>
      </p:sp>
      <p:sp>
        <p:nvSpPr>
          <p:cNvPr id="249" name="Google Shape;249;p16"/>
          <p:cNvSpPr/>
          <p:nvPr/>
        </p:nvSpPr>
        <p:spPr>
          <a:xfrm>
            <a:off x="2983302" y="3643164"/>
            <a:ext cx="1732472" cy="74627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 = 0</a:t>
            </a:r>
            <a:endParaRPr/>
          </a:p>
        </p:txBody>
      </p:sp>
      <p:sp>
        <p:nvSpPr>
          <p:cNvPr id="250" name="Google Shape;250;p16"/>
          <p:cNvSpPr/>
          <p:nvPr/>
        </p:nvSpPr>
        <p:spPr>
          <a:xfrm>
            <a:off x="5131968" y="3643164"/>
            <a:ext cx="1732472" cy="74627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 = 1</a:t>
            </a:r>
            <a:endParaRPr/>
          </a:p>
        </p:txBody>
      </p:sp>
      <p:sp>
        <p:nvSpPr>
          <p:cNvPr id="251" name="Google Shape;251;p16"/>
          <p:cNvSpPr/>
          <p:nvPr/>
        </p:nvSpPr>
        <p:spPr>
          <a:xfrm>
            <a:off x="1643301" y="4626620"/>
            <a:ext cx="1732472" cy="74627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 = 1</a:t>
            </a:r>
            <a:endParaRPr/>
          </a:p>
        </p:txBody>
      </p:sp>
      <p:sp>
        <p:nvSpPr>
          <p:cNvPr id="252" name="Google Shape;252;p16"/>
          <p:cNvSpPr/>
          <p:nvPr/>
        </p:nvSpPr>
        <p:spPr>
          <a:xfrm>
            <a:off x="7389213" y="3643164"/>
            <a:ext cx="1732472" cy="74627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 = 2</a:t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3720111" y="4626620"/>
            <a:ext cx="1732472" cy="74627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 = 2</a:t>
            </a:r>
            <a:endParaRPr/>
          </a:p>
        </p:txBody>
      </p:sp>
      <p:sp>
        <p:nvSpPr>
          <p:cNvPr id="254" name="Google Shape;254;p16"/>
          <p:cNvSpPr/>
          <p:nvPr/>
        </p:nvSpPr>
        <p:spPr>
          <a:xfrm>
            <a:off x="6096000" y="4603602"/>
            <a:ext cx="1732472" cy="74627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 = 2</a:t>
            </a:r>
            <a:endParaRPr/>
          </a:p>
        </p:txBody>
      </p:sp>
      <p:sp>
        <p:nvSpPr>
          <p:cNvPr id="255" name="Google Shape;255;p16"/>
          <p:cNvSpPr/>
          <p:nvPr/>
        </p:nvSpPr>
        <p:spPr>
          <a:xfrm>
            <a:off x="1643301" y="5722949"/>
            <a:ext cx="1732472" cy="74627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i = 2</a:t>
            </a:r>
            <a:endParaRPr/>
          </a:p>
        </p:txBody>
      </p:sp>
      <p:cxnSp>
        <p:nvCxnSpPr>
          <p:cNvPr id="256" name="Google Shape;256;p16"/>
          <p:cNvCxnSpPr>
            <a:stCxn id="248" idx="2"/>
            <a:endCxn id="249" idx="0"/>
          </p:cNvCxnSpPr>
          <p:nvPr/>
        </p:nvCxnSpPr>
        <p:spPr>
          <a:xfrm flipH="1">
            <a:off x="3849604" y="3429000"/>
            <a:ext cx="2148600" cy="214200"/>
          </a:xfrm>
          <a:prstGeom prst="straightConnector1">
            <a:avLst/>
          </a:prstGeom>
          <a:noFill/>
          <a:ln w="57150" cap="flat" cmpd="sng">
            <a:solidFill>
              <a:srgbClr val="17161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7" name="Google Shape;257;p16"/>
          <p:cNvCxnSpPr>
            <a:stCxn id="248" idx="2"/>
            <a:endCxn id="250" idx="0"/>
          </p:cNvCxnSpPr>
          <p:nvPr/>
        </p:nvCxnSpPr>
        <p:spPr>
          <a:xfrm>
            <a:off x="5998204" y="3429000"/>
            <a:ext cx="0" cy="214200"/>
          </a:xfrm>
          <a:prstGeom prst="straightConnector1">
            <a:avLst/>
          </a:prstGeom>
          <a:noFill/>
          <a:ln w="57150" cap="flat" cmpd="sng">
            <a:solidFill>
              <a:srgbClr val="17161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8" name="Google Shape;258;p16"/>
          <p:cNvCxnSpPr>
            <a:stCxn id="248" idx="2"/>
            <a:endCxn id="252" idx="0"/>
          </p:cNvCxnSpPr>
          <p:nvPr/>
        </p:nvCxnSpPr>
        <p:spPr>
          <a:xfrm>
            <a:off x="5998204" y="3429000"/>
            <a:ext cx="2257200" cy="214200"/>
          </a:xfrm>
          <a:prstGeom prst="straightConnector1">
            <a:avLst/>
          </a:prstGeom>
          <a:noFill/>
          <a:ln w="57150" cap="flat" cmpd="sng">
            <a:solidFill>
              <a:srgbClr val="17161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9" name="Google Shape;259;p16"/>
          <p:cNvCxnSpPr>
            <a:stCxn id="250" idx="2"/>
            <a:endCxn id="254" idx="0"/>
          </p:cNvCxnSpPr>
          <p:nvPr/>
        </p:nvCxnSpPr>
        <p:spPr>
          <a:xfrm>
            <a:off x="5998204" y="4389438"/>
            <a:ext cx="963900" cy="214200"/>
          </a:xfrm>
          <a:prstGeom prst="straightConnector1">
            <a:avLst/>
          </a:prstGeom>
          <a:noFill/>
          <a:ln w="57150" cap="flat" cmpd="sng">
            <a:solidFill>
              <a:srgbClr val="17161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0" name="Google Shape;260;p16"/>
          <p:cNvCxnSpPr>
            <a:stCxn id="249" idx="2"/>
            <a:endCxn id="251" idx="0"/>
          </p:cNvCxnSpPr>
          <p:nvPr/>
        </p:nvCxnSpPr>
        <p:spPr>
          <a:xfrm flipH="1">
            <a:off x="2509438" y="4389438"/>
            <a:ext cx="1340100" cy="237300"/>
          </a:xfrm>
          <a:prstGeom prst="straightConnector1">
            <a:avLst/>
          </a:prstGeom>
          <a:noFill/>
          <a:ln w="57150" cap="flat" cmpd="sng">
            <a:solidFill>
              <a:srgbClr val="17161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1" name="Google Shape;261;p16"/>
          <p:cNvCxnSpPr>
            <a:stCxn id="249" idx="2"/>
            <a:endCxn id="253" idx="0"/>
          </p:cNvCxnSpPr>
          <p:nvPr/>
        </p:nvCxnSpPr>
        <p:spPr>
          <a:xfrm>
            <a:off x="3849538" y="4389438"/>
            <a:ext cx="736800" cy="237300"/>
          </a:xfrm>
          <a:prstGeom prst="straightConnector1">
            <a:avLst/>
          </a:prstGeom>
          <a:noFill/>
          <a:ln w="57150" cap="flat" cmpd="sng">
            <a:solidFill>
              <a:srgbClr val="17161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2" name="Google Shape;262;p16"/>
          <p:cNvCxnSpPr>
            <a:stCxn id="251" idx="2"/>
            <a:endCxn id="255" idx="0"/>
          </p:cNvCxnSpPr>
          <p:nvPr/>
        </p:nvCxnSpPr>
        <p:spPr>
          <a:xfrm>
            <a:off x="2509537" y="5372894"/>
            <a:ext cx="0" cy="350100"/>
          </a:xfrm>
          <a:prstGeom prst="straightConnector1">
            <a:avLst/>
          </a:prstGeom>
          <a:noFill/>
          <a:ln w="57150" cap="flat" cmpd="sng">
            <a:solidFill>
              <a:srgbClr val="171616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Exercise: What will get printed?</a:t>
            </a:r>
            <a:endParaRPr/>
          </a:p>
        </p:txBody>
      </p:sp>
      <p:sp>
        <p:nvSpPr>
          <p:cNvPr id="268" name="Google Shape;26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269" name="Google Shape;26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70" name="Google Shape;270;p17"/>
          <p:cNvSpPr txBox="1">
            <a:spLocks noGrp="1"/>
          </p:cNvSpPr>
          <p:nvPr>
            <p:ph type="body" idx="1"/>
          </p:nvPr>
        </p:nvSpPr>
        <p:spPr>
          <a:xfrm>
            <a:off x="184020" y="1306814"/>
            <a:ext cx="6298974" cy="488850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716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000"/>
              <a:buNone/>
            </a:pPr>
            <a:r>
              <a:rPr lang="en-US" sz="2000">
                <a:solidFill>
                  <a:srgbClr val="171616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x = 4061;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pid_t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id = fork();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(id == 0)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printf(“Child x (%p) = %d\n”, &amp;x, x);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x = 100;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printf(“Child x (%p) = %d\n”, &amp;x, x);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printf(“Parent x (%p) = %d\n”, &amp;x, x);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x = 200;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printf(“Parent x (%p) = %d\n”, &amp;x, x);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71" name="Google Shape;271;p17"/>
          <p:cNvSpPr txBox="1"/>
          <p:nvPr/>
        </p:nvSpPr>
        <p:spPr>
          <a:xfrm>
            <a:off x="6756114" y="2676810"/>
            <a:ext cx="5118777" cy="13234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Parent x (0x7fff908fe1c0) = 4061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Parent x (0x7fff908fe1c0) = 200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Child x (0x7fff908fe1c0) = 4061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Child x (0x7fff908fe1c0) = 100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"/>
          <p:cNvSpPr txBox="1"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Something Else to Consider</a:t>
            </a:r>
            <a:endParaRPr/>
          </a:p>
        </p:txBody>
      </p:sp>
      <p:sp>
        <p:nvSpPr>
          <p:cNvPr id="277" name="Google Shape;277;p18"/>
          <p:cNvSpPr txBox="1">
            <a:spLocks noGrp="1"/>
          </p:cNvSpPr>
          <p:nvPr>
            <p:ph type="body" idx="1"/>
          </p:nvPr>
        </p:nvSpPr>
        <p:spPr>
          <a:xfrm>
            <a:off x="147310" y="1597025"/>
            <a:ext cx="11711313" cy="416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I run a built in command, we can just type its name</a:t>
            </a:r>
            <a:br>
              <a:rPr lang="en-US"/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&gt; ls			&gt; make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But when we run our own programs, we have to specify an exact file</a:t>
            </a:r>
            <a:br>
              <a:rPr lang="en-US"/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&gt; ./list_main		&gt; ./minitar …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But many commands are programs just like anything else</a:t>
            </a:r>
            <a:br>
              <a:rPr lang="en-US"/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&gt; which ls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/usr/bin/ls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makes built in commands special?</a:t>
            </a:r>
            <a:endParaRPr/>
          </a:p>
        </p:txBody>
      </p:sp>
      <p:sp>
        <p:nvSpPr>
          <p:cNvPr id="278" name="Google Shape;2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279" name="Google Shape;2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Environment Variables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1"/>
          </p:nvPr>
        </p:nvSpPr>
        <p:spPr>
          <a:xfrm>
            <a:off x="147310" y="1237673"/>
            <a:ext cx="11711313" cy="4520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The operating system maintains a list of configuration options called </a:t>
            </a:r>
            <a:r>
              <a:rPr lang="en-US" sz="3200" b="1"/>
              <a:t>environment variables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Each environment variable has a </a:t>
            </a:r>
            <a:r>
              <a:rPr lang="en-US" sz="3200" i="1"/>
              <a:t>name</a:t>
            </a:r>
            <a:r>
              <a:rPr lang="en-US" sz="3200"/>
              <a:t> and a </a:t>
            </a:r>
            <a:r>
              <a:rPr lang="en-US" sz="3200" i="1"/>
              <a:t>value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Example: The 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EDITOR</a:t>
            </a:r>
            <a:r>
              <a:rPr lang="en-US" sz="3200"/>
              <a:t> variable specifies the default text editor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Launched by, e.g., 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git</a:t>
            </a:r>
            <a:r>
              <a:rPr lang="en-US" sz="2800"/>
              <a:t> when you need to write a commit message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Each process has its own </a:t>
            </a:r>
            <a:r>
              <a:rPr lang="en-US" sz="3200" b="1"/>
              <a:t>environment </a:t>
            </a:r>
            <a:r>
              <a:rPr lang="en-US" sz="3200"/>
              <a:t>(values for env. vars)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A process </a:t>
            </a:r>
            <a:r>
              <a:rPr lang="en-US" sz="3200" b="1"/>
              <a:t>inherits</a:t>
            </a:r>
            <a:r>
              <a:rPr lang="en-US" sz="3200"/>
              <a:t> the environment of its parent</a:t>
            </a: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4061: Fall '24 (Kolb)</a:t>
            </a:r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 txBox="1"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The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/>
              <a:t> Environment Variable</a:t>
            </a:r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body" idx="1"/>
          </p:nvPr>
        </p:nvSpPr>
        <p:spPr>
          <a:xfrm>
            <a:off x="147311" y="1236806"/>
            <a:ext cx="11711313" cy="491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Environment variables often tell the OS where to look for things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LD_PRELOAD</a:t>
            </a:r>
            <a:r>
              <a:rPr lang="en-US"/>
              <a:t>: Look for custom libraries to interpose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LD_LIBRARY_PATH</a:t>
            </a:r>
            <a:r>
              <a:rPr lang="en-US"/>
              <a:t>: Look for libraries to use for linking (besides default folders)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/>
              <a:t> is arguably the most important environment variable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Tells OS where to look for “built in” programs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These programs implement the commands we all know and love: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ls</a:t>
            </a:r>
            <a:r>
              <a:rPr lang="en-US"/>
              <a:t>,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n-US"/>
              <a:t>, …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you invoke a command without specifying a directory path, OS searches through the folders in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/>
              <a:t> to find program with matching name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ls</a:t>
            </a:r>
            <a:r>
              <a:rPr lang="en-US"/>
              <a:t>,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cp</a:t>
            </a:r>
            <a:r>
              <a:rPr lang="en-US"/>
              <a:t> etc. aren’t magic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They are programs like anything else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But they are stored in a directory listed in the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/>
              <a:t> environment variable</a:t>
            </a:r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4061: Fall '24 (Kolb)</a:t>
            </a:r>
            <a:endParaRPr/>
          </a:p>
        </p:txBody>
      </p:sp>
      <p:sp>
        <p:nvSpPr>
          <p:cNvPr id="295" name="Google Shape;29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1"/>
          <p:cNvSpPr txBox="1">
            <a:spLocks noGrp="1"/>
          </p:cNvSpPr>
          <p:nvPr>
            <p:ph type="title"/>
          </p:nvPr>
        </p:nvSpPr>
        <p:spPr>
          <a:xfrm>
            <a:off x="137786" y="1412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Changing Your Environment</a:t>
            </a:r>
            <a:endParaRPr/>
          </a:p>
        </p:txBody>
      </p:sp>
      <p:sp>
        <p:nvSpPr>
          <p:cNvPr id="301" name="Google Shape;301;p21"/>
          <p:cNvSpPr txBox="1">
            <a:spLocks noGrp="1"/>
          </p:cNvSpPr>
          <p:nvPr>
            <p:ph type="body" idx="1"/>
          </p:nvPr>
        </p:nvSpPr>
        <p:spPr>
          <a:xfrm>
            <a:off x="137786" y="1334594"/>
            <a:ext cx="6028122" cy="4427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Environment is available in a global variable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char **environ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Better to use library functions to set/get variables instead: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setenv()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getenv()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unsetenv()</a:t>
            </a:r>
            <a:endParaRPr/>
          </a:p>
        </p:txBody>
      </p:sp>
      <p:sp>
        <p:nvSpPr>
          <p:cNvPr id="302" name="Google Shape;30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303" name="Google Shape;30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04" name="Google Shape;30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3290" y="3376372"/>
            <a:ext cx="7430537" cy="32770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"/>
          <p:cNvSpPr txBox="1">
            <a:spLocks noGrp="1"/>
          </p:cNvSpPr>
          <p:nvPr>
            <p:ph type="title"/>
          </p:nvPr>
        </p:nvSpPr>
        <p:spPr>
          <a:xfrm>
            <a:off x="137786" y="1412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Becoming More than a Clone: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exec</a:t>
            </a:r>
            <a:endParaRPr/>
          </a:p>
        </p:txBody>
      </p:sp>
      <p:sp>
        <p:nvSpPr>
          <p:cNvPr id="310" name="Google Shape;310;p22"/>
          <p:cNvSpPr txBox="1">
            <a:spLocks noGrp="1"/>
          </p:cNvSpPr>
          <p:nvPr>
            <p:ph type="body" idx="1"/>
          </p:nvPr>
        </p:nvSpPr>
        <p:spPr>
          <a:xfrm>
            <a:off x="275207" y="1466852"/>
            <a:ext cx="11447605" cy="456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Don’t do what your parents do, become an instance of any program you want to be!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execv(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*path,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*argv[])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/>
              <a:t>: Executable file to load from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argv</a:t>
            </a:r>
            <a:r>
              <a:rPr lang="en-US"/>
              <a:t>: Command-line arguments this process should see, with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/>
              <a:t> sentinel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6 (!) variants of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exec</a:t>
            </a:r>
            <a:r>
              <a:rPr lang="en-US"/>
              <a:t>, each with different arguments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execl</a:t>
            </a:r>
            <a:r>
              <a:rPr lang="en-US"/>
              <a:t>: Pass program arguments as individual parameters, not array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execle</a:t>
            </a:r>
            <a:r>
              <a:rPr lang="en-US"/>
              <a:t>/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execve</a:t>
            </a:r>
            <a:r>
              <a:rPr lang="en-US"/>
              <a:t>: e is for </a:t>
            </a:r>
            <a:r>
              <a:rPr lang="en-US" b="1"/>
              <a:t>Environment</a:t>
            </a:r>
            <a:r>
              <a:rPr lang="en-US"/>
              <a:t> -- specify custom env vars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execlp</a:t>
            </a:r>
            <a:r>
              <a:rPr lang="en-US"/>
              <a:t>/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execvp</a:t>
            </a:r>
            <a:r>
              <a:rPr lang="en-US"/>
              <a:t>: p is for </a:t>
            </a:r>
            <a:r>
              <a:rPr lang="en-US" b="1"/>
              <a:t>PATH </a:t>
            </a:r>
            <a:r>
              <a:rPr lang="en-US"/>
              <a:t>-- search for program name in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/>
              <a:t> folders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execvpe</a:t>
            </a:r>
            <a:r>
              <a:rPr lang="en-US"/>
              <a:t>: Use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/>
              <a:t> for search, specify environment</a:t>
            </a:r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312" name="Google Shape;31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>
            <a:spLocks noGrp="1"/>
          </p:cNvSpPr>
          <p:nvPr>
            <p:ph type="title"/>
          </p:nvPr>
        </p:nvSpPr>
        <p:spPr>
          <a:xfrm>
            <a:off x="137786" y="1412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Running a command</a:t>
            </a:r>
            <a:endParaRPr/>
          </a:p>
        </p:txBody>
      </p:sp>
      <p:sp>
        <p:nvSpPr>
          <p:cNvPr id="318" name="Google Shape;318;p23"/>
          <p:cNvSpPr txBox="1">
            <a:spLocks noGrp="1"/>
          </p:cNvSpPr>
          <p:nvPr>
            <p:ph type="body" idx="1"/>
          </p:nvPr>
        </p:nvSpPr>
        <p:spPr>
          <a:xfrm>
            <a:off x="377950" y="1323012"/>
            <a:ext cx="11252396" cy="4738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execl(“/bin/ls”, “ls”, “-l”, NULL)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By convention, first argument is name of program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NULL comes at end as a sentinel value (kind of like strings in C)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happens to the process now?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exec</a:t>
            </a:r>
            <a:r>
              <a:rPr lang="en-US"/>
              <a:t> overwrites process memory image inherited from parent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Process starts again from scratch with clean slate: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New code, program counter, stack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New arguments, (possibly) new environment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Notable Exception:</a:t>
            </a:r>
            <a:r>
              <a:rPr lang="en-US"/>
              <a:t> Open Files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exec</a:t>
            </a:r>
            <a:r>
              <a:rPr lang="en-US"/>
              <a:t> doesn’t return unless an error has occurred</a:t>
            </a:r>
            <a:endParaRPr/>
          </a:p>
        </p:txBody>
      </p:sp>
      <p:sp>
        <p:nvSpPr>
          <p:cNvPr id="319" name="Google Shape;31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320" name="Google Shape;32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"/>
          <p:cNvSpPr txBox="1">
            <a:spLocks noGrp="1"/>
          </p:cNvSpPr>
          <p:nvPr>
            <p:ph type="title"/>
          </p:nvPr>
        </p:nvSpPr>
        <p:spPr>
          <a:xfrm>
            <a:off x="137786" y="1412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Ending a Process</a:t>
            </a:r>
            <a:endParaRPr/>
          </a:p>
        </p:txBody>
      </p:sp>
      <p:sp>
        <p:nvSpPr>
          <p:cNvPr id="326" name="Google Shape;326;p24"/>
          <p:cNvSpPr txBox="1">
            <a:spLocks noGrp="1"/>
          </p:cNvSpPr>
          <p:nvPr>
            <p:ph type="body" idx="1"/>
          </p:nvPr>
        </p:nvSpPr>
        <p:spPr>
          <a:xfrm>
            <a:off x="295756" y="1215168"/>
            <a:ext cx="11427057" cy="53397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way you have probably seen: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/>
              <a:t> from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main()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achieve same effect from any function by calling</a:t>
            </a:r>
            <a:br>
              <a:rPr lang="en-US"/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exit(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status)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Exit value of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/>
              <a:t> means success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Any non-zero value means an error occurred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Lots of cleanup happens on an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exit</a:t>
            </a:r>
            <a:r>
              <a:rPr lang="en-US"/>
              <a:t>: close any open files, tear down virtual address space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bash shell, type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echo $?</a:t>
            </a:r>
            <a:r>
              <a:rPr lang="en-US"/>
              <a:t> to get exit code of last command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you just want to bail out ASAP, can call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abort()</a:t>
            </a:r>
            <a:r>
              <a:rPr lang="en-US"/>
              <a:t> function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exit with nonzero: Something undesirable happened (e.g., file to open didn’t exist) but we can get to a clean stopping point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abort: Just give up now</a:t>
            </a:r>
            <a:endParaRPr/>
          </a:p>
        </p:txBody>
      </p:sp>
      <p:sp>
        <p:nvSpPr>
          <p:cNvPr id="327" name="Google Shape;32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328" name="Google Shape;32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Course Logistics</a:t>
            </a:r>
            <a:endParaRPr/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1"/>
          </p:nvPr>
        </p:nvSpPr>
        <p:spPr>
          <a:xfrm>
            <a:off x="147310" y="1367554"/>
            <a:ext cx="11711313" cy="3624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</a:pPr>
            <a:r>
              <a:rPr lang="en-US" dirty="0"/>
              <a:t>Quiz 2 posted on Canvas now, </a:t>
            </a:r>
          </a:p>
          <a:p>
            <a:pPr marL="228600" indent="-228600">
              <a:spcBef>
                <a:spcPts val="0"/>
              </a:spcBef>
            </a:pPr>
            <a:endParaRPr lang="en-US" dirty="0"/>
          </a:p>
          <a:p>
            <a:pPr marL="228600" indent="-228600">
              <a:spcBef>
                <a:spcPts val="0"/>
              </a:spcBef>
            </a:pPr>
            <a:r>
              <a:rPr lang="en-US" dirty="0"/>
              <a:t>Project 1 is out!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Significant C programming, File I/O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Lab 2 will help you prepare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 dirty="0"/>
              <a:t>Quiz due Friday on Canvas</a:t>
            </a:r>
            <a:endParaRPr dirty="0"/>
          </a:p>
        </p:txBody>
      </p:sp>
      <p:sp>
        <p:nvSpPr>
          <p:cNvPr id="90" name="Google Shape;90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"/>
          <p:cNvSpPr txBox="1">
            <a:spLocks noGrp="1"/>
          </p:cNvSpPr>
          <p:nvPr>
            <p:ph type="title"/>
          </p:nvPr>
        </p:nvSpPr>
        <p:spPr>
          <a:xfrm>
            <a:off x="137786" y="1412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“Waiting” for a Process</a:t>
            </a:r>
            <a:endParaRPr/>
          </a:p>
        </p:txBody>
      </p:sp>
      <p:sp>
        <p:nvSpPr>
          <p:cNvPr id="334" name="Google Shape;334;p25"/>
          <p:cNvSpPr txBox="1">
            <a:spLocks noGrp="1"/>
          </p:cNvSpPr>
          <p:nvPr>
            <p:ph type="body" idx="1"/>
          </p:nvPr>
        </p:nvSpPr>
        <p:spPr>
          <a:xfrm>
            <a:off x="243770" y="1284270"/>
            <a:ext cx="11437331" cy="50720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exit code is like a very limited “return” capability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Allows process to communicate a number indicating what happened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do we obtain this code and react to it?</a:t>
            </a:r>
            <a:br>
              <a:rPr lang="en-US"/>
            </a:b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pid_t wait(</a:t>
            </a:r>
            <a:r>
              <a:rPr lang="en-US" sz="3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3200">
                <a:latin typeface="Consolas"/>
                <a:ea typeface="Consolas"/>
                <a:cs typeface="Consolas"/>
                <a:sym typeface="Consolas"/>
              </a:rPr>
              <a:t> *status);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Called by a </a:t>
            </a:r>
            <a:r>
              <a:rPr lang="en-US" b="1"/>
              <a:t>parent</a:t>
            </a:r>
            <a:r>
              <a:rPr lang="en-US"/>
              <a:t> to wait for a </a:t>
            </a:r>
            <a:r>
              <a:rPr lang="en-US" b="1"/>
              <a:t>child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process ID of the child is returned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Child’s exit code is placed in location pointed to by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status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Great example of a </a:t>
            </a:r>
            <a:r>
              <a:rPr lang="en-US" b="1"/>
              <a:t>blocking operation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Process calls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wait</a:t>
            </a:r>
            <a:r>
              <a:rPr lang="en-US"/>
              <a:t>, cannot make progress until child terminates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Its turn on CPU is over, OS won’t run it again until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wait</a:t>
            </a:r>
            <a:r>
              <a:rPr lang="en-US"/>
              <a:t> can return</a:t>
            </a:r>
            <a:endParaRPr/>
          </a:p>
        </p:txBody>
      </p:sp>
      <p:sp>
        <p:nvSpPr>
          <p:cNvPr id="335" name="Google Shape;33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336" name="Google Shape;33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>
            <a:spLocks noGrp="1"/>
          </p:cNvSpPr>
          <p:nvPr>
            <p:ph type="title"/>
          </p:nvPr>
        </p:nvSpPr>
        <p:spPr>
          <a:xfrm>
            <a:off x="168609" y="42896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Exercise: Writing a Program to Run Programs</a:t>
            </a:r>
            <a:endParaRPr/>
          </a:p>
        </p:txBody>
      </p:sp>
      <p:sp>
        <p:nvSpPr>
          <p:cNvPr id="342" name="Google Shape;342;p26"/>
          <p:cNvSpPr txBox="1">
            <a:spLocks noGrp="1"/>
          </p:cNvSpPr>
          <p:nvPr>
            <p:ph type="body" idx="1"/>
          </p:nvPr>
        </p:nvSpPr>
        <p:spPr>
          <a:xfrm>
            <a:off x="422404" y="1917237"/>
            <a:ext cx="11347192" cy="4276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Say we want to write code that does the following: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Wait for the user to type in a program to run and arguments for that program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Run the program with the provided arguments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Once the program is done, print out its exit code on the screen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Repeat: wait for more input and run another program</a:t>
            </a:r>
            <a:endParaRPr/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How would you write this? </a:t>
            </a:r>
            <a:r>
              <a:rPr lang="en-US" sz="3200" b="1"/>
              <a:t>Which functions/sys calls would you use?</a:t>
            </a:r>
            <a:endParaRPr/>
          </a:p>
        </p:txBody>
      </p:sp>
      <p:sp>
        <p:nvSpPr>
          <p:cNvPr id="343" name="Google Shape;3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344" name="Google Shape;3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>
            <a:spLocks noGrp="1"/>
          </p:cNvSpPr>
          <p:nvPr>
            <p:ph type="title"/>
          </p:nvPr>
        </p:nvSpPr>
        <p:spPr>
          <a:xfrm>
            <a:off x="168609" y="42896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Exercise: Writing a Program to Run Programs</a:t>
            </a:r>
            <a:endParaRPr/>
          </a:p>
        </p:txBody>
      </p:sp>
      <p:sp>
        <p:nvSpPr>
          <p:cNvPr id="350" name="Google Shape;350;p27"/>
          <p:cNvSpPr txBox="1">
            <a:spLocks noGrp="1"/>
          </p:cNvSpPr>
          <p:nvPr>
            <p:ph type="body" idx="1"/>
          </p:nvPr>
        </p:nvSpPr>
        <p:spPr>
          <a:xfrm>
            <a:off x="423568" y="1960011"/>
            <a:ext cx="11344864" cy="352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Say we want to write code that does the following: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Wait for the user to type in a program to run and arguments for that program -&gt;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scanf(), strtok()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Run the program with the provided arguments -&gt; </a:t>
            </a: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fork(), exec()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Once the program is done, print out its exit code on the screen</a:t>
            </a:r>
            <a:br>
              <a:rPr lang="en-US"/>
            </a:b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wait()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Repeat: wait for more input and run another program</a:t>
            </a:r>
            <a:endParaRPr/>
          </a:p>
        </p:txBody>
      </p:sp>
      <p:sp>
        <p:nvSpPr>
          <p:cNvPr id="351" name="Google Shape;35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352" name="Google Shape;35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>
            <a:spLocks noGrp="1"/>
          </p:cNvSpPr>
          <p:nvPr>
            <p:ph type="title"/>
          </p:nvPr>
        </p:nvSpPr>
        <p:spPr>
          <a:xfrm>
            <a:off x="137786" y="1412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Waiting for a Child</a:t>
            </a:r>
            <a:endParaRPr/>
          </a:p>
        </p:txBody>
      </p:sp>
      <p:sp>
        <p:nvSpPr>
          <p:cNvPr id="358" name="Google Shape;35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359" name="Google Shape;35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60" name="Google Shape;360;p28"/>
          <p:cNvSpPr txBox="1"/>
          <p:nvPr/>
        </p:nvSpPr>
        <p:spPr>
          <a:xfrm>
            <a:off x="29995" y="2054827"/>
            <a:ext cx="16335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Parent</a:t>
            </a:r>
            <a:endParaRPr/>
          </a:p>
        </p:txBody>
      </p:sp>
      <p:sp>
        <p:nvSpPr>
          <p:cNvPr id="361" name="Google Shape;361;p28"/>
          <p:cNvSpPr txBox="1"/>
          <p:nvPr/>
        </p:nvSpPr>
        <p:spPr>
          <a:xfrm>
            <a:off x="308224" y="4097677"/>
            <a:ext cx="16335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Child</a:t>
            </a:r>
            <a:endParaRPr/>
          </a:p>
        </p:txBody>
      </p:sp>
      <p:sp>
        <p:nvSpPr>
          <p:cNvPr id="362" name="Google Shape;362;p28"/>
          <p:cNvSpPr/>
          <p:nvPr/>
        </p:nvSpPr>
        <p:spPr>
          <a:xfrm>
            <a:off x="1663586" y="2075862"/>
            <a:ext cx="1490580" cy="58477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Running</a:t>
            </a:r>
            <a:endParaRPr/>
          </a:p>
        </p:txBody>
      </p:sp>
      <p:sp>
        <p:nvSpPr>
          <p:cNvPr id="363" name="Google Shape;363;p28"/>
          <p:cNvSpPr/>
          <p:nvPr/>
        </p:nvSpPr>
        <p:spPr>
          <a:xfrm>
            <a:off x="2288597" y="4197364"/>
            <a:ext cx="1490580" cy="584775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New</a:t>
            </a:r>
            <a:endParaRPr/>
          </a:p>
        </p:txBody>
      </p:sp>
      <p:cxnSp>
        <p:nvCxnSpPr>
          <p:cNvPr id="364" name="Google Shape;364;p28"/>
          <p:cNvCxnSpPr>
            <a:stCxn id="362" idx="2"/>
            <a:endCxn id="363" idx="0"/>
          </p:cNvCxnSpPr>
          <p:nvPr/>
        </p:nvCxnSpPr>
        <p:spPr>
          <a:xfrm>
            <a:off x="2408876" y="2660637"/>
            <a:ext cx="624900" cy="1536600"/>
          </a:xfrm>
          <a:prstGeom prst="straightConnector1">
            <a:avLst/>
          </a:prstGeom>
          <a:noFill/>
          <a:ln w="57150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5" name="Google Shape;365;p28"/>
          <p:cNvSpPr txBox="1"/>
          <p:nvPr/>
        </p:nvSpPr>
        <p:spPr>
          <a:xfrm>
            <a:off x="1355982" y="3177133"/>
            <a:ext cx="13604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fork()</a:t>
            </a:r>
            <a:endParaRPr/>
          </a:p>
        </p:txBody>
      </p:sp>
      <p:sp>
        <p:nvSpPr>
          <p:cNvPr id="366" name="Google Shape;366;p28"/>
          <p:cNvSpPr/>
          <p:nvPr/>
        </p:nvSpPr>
        <p:spPr>
          <a:xfrm>
            <a:off x="4125959" y="4197363"/>
            <a:ext cx="1490580" cy="584775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Running</a:t>
            </a:r>
            <a:endParaRPr/>
          </a:p>
        </p:txBody>
      </p:sp>
      <p:sp>
        <p:nvSpPr>
          <p:cNvPr id="367" name="Google Shape;367;p28"/>
          <p:cNvSpPr/>
          <p:nvPr/>
        </p:nvSpPr>
        <p:spPr>
          <a:xfrm>
            <a:off x="6918817" y="4197363"/>
            <a:ext cx="1490580" cy="584775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Running</a:t>
            </a:r>
            <a:endParaRPr/>
          </a:p>
        </p:txBody>
      </p:sp>
      <p:sp>
        <p:nvSpPr>
          <p:cNvPr id="368" name="Google Shape;368;p28"/>
          <p:cNvSpPr/>
          <p:nvPr/>
        </p:nvSpPr>
        <p:spPr>
          <a:xfrm>
            <a:off x="9926078" y="4197363"/>
            <a:ext cx="1490580" cy="584775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Done</a:t>
            </a:r>
            <a:endParaRPr/>
          </a:p>
        </p:txBody>
      </p:sp>
      <p:sp>
        <p:nvSpPr>
          <p:cNvPr id="369" name="Google Shape;369;p28"/>
          <p:cNvSpPr/>
          <p:nvPr/>
        </p:nvSpPr>
        <p:spPr>
          <a:xfrm>
            <a:off x="4978065" y="2075862"/>
            <a:ext cx="1490580" cy="58477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Blocked</a:t>
            </a:r>
            <a:endParaRPr/>
          </a:p>
        </p:txBody>
      </p:sp>
      <p:sp>
        <p:nvSpPr>
          <p:cNvPr id="370" name="Google Shape;370;p28"/>
          <p:cNvSpPr/>
          <p:nvPr/>
        </p:nvSpPr>
        <p:spPr>
          <a:xfrm>
            <a:off x="10420122" y="2075492"/>
            <a:ext cx="1490580" cy="58477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Ready</a:t>
            </a:r>
            <a:endParaRPr/>
          </a:p>
        </p:txBody>
      </p:sp>
      <p:cxnSp>
        <p:nvCxnSpPr>
          <p:cNvPr id="371" name="Google Shape;371;p28"/>
          <p:cNvCxnSpPr>
            <a:stCxn id="362" idx="3"/>
            <a:endCxn id="369" idx="1"/>
          </p:cNvCxnSpPr>
          <p:nvPr/>
        </p:nvCxnSpPr>
        <p:spPr>
          <a:xfrm>
            <a:off x="3154166" y="2368250"/>
            <a:ext cx="1824000" cy="0"/>
          </a:xfrm>
          <a:prstGeom prst="straightConnector1">
            <a:avLst/>
          </a:prstGeom>
          <a:noFill/>
          <a:ln w="57150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2" name="Google Shape;372;p28"/>
          <p:cNvCxnSpPr>
            <a:stCxn id="363" idx="3"/>
            <a:endCxn id="366" idx="1"/>
          </p:cNvCxnSpPr>
          <p:nvPr/>
        </p:nvCxnSpPr>
        <p:spPr>
          <a:xfrm>
            <a:off x="3779177" y="4489752"/>
            <a:ext cx="346800" cy="0"/>
          </a:xfrm>
          <a:prstGeom prst="straightConnector1">
            <a:avLst/>
          </a:prstGeom>
          <a:noFill/>
          <a:ln w="57150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73" name="Google Shape;373;p28"/>
          <p:cNvCxnSpPr>
            <a:stCxn id="366" idx="3"/>
            <a:endCxn id="367" idx="1"/>
          </p:cNvCxnSpPr>
          <p:nvPr/>
        </p:nvCxnSpPr>
        <p:spPr>
          <a:xfrm>
            <a:off x="5616539" y="4489751"/>
            <a:ext cx="1302300" cy="0"/>
          </a:xfrm>
          <a:prstGeom prst="straightConnector1">
            <a:avLst/>
          </a:prstGeom>
          <a:noFill/>
          <a:ln w="57150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4" name="Google Shape;374;p28"/>
          <p:cNvSpPr txBox="1"/>
          <p:nvPr/>
        </p:nvSpPr>
        <p:spPr>
          <a:xfrm>
            <a:off x="5537770" y="3966530"/>
            <a:ext cx="13604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exec()</a:t>
            </a:r>
            <a:endParaRPr/>
          </a:p>
        </p:txBody>
      </p:sp>
      <p:cxnSp>
        <p:nvCxnSpPr>
          <p:cNvPr id="375" name="Google Shape;375;p28"/>
          <p:cNvCxnSpPr>
            <a:stCxn id="367" idx="3"/>
            <a:endCxn id="368" idx="1"/>
          </p:cNvCxnSpPr>
          <p:nvPr/>
        </p:nvCxnSpPr>
        <p:spPr>
          <a:xfrm>
            <a:off x="8409397" y="4489751"/>
            <a:ext cx="1516800" cy="0"/>
          </a:xfrm>
          <a:prstGeom prst="straightConnector1">
            <a:avLst/>
          </a:prstGeom>
          <a:noFill/>
          <a:ln w="57150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6" name="Google Shape;376;p28"/>
          <p:cNvSpPr txBox="1"/>
          <p:nvPr/>
        </p:nvSpPr>
        <p:spPr>
          <a:xfrm>
            <a:off x="8409397" y="3943448"/>
            <a:ext cx="13604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/>
          </a:p>
        </p:txBody>
      </p:sp>
      <p:sp>
        <p:nvSpPr>
          <p:cNvPr id="377" name="Google Shape;377;p28"/>
          <p:cNvSpPr txBox="1"/>
          <p:nvPr/>
        </p:nvSpPr>
        <p:spPr>
          <a:xfrm>
            <a:off x="3358351" y="1906214"/>
            <a:ext cx="13604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wait()</a:t>
            </a:r>
            <a:endParaRPr/>
          </a:p>
        </p:txBody>
      </p:sp>
      <p:cxnSp>
        <p:nvCxnSpPr>
          <p:cNvPr id="378" name="Google Shape;378;p28"/>
          <p:cNvCxnSpPr>
            <a:stCxn id="368" idx="0"/>
            <a:endCxn id="370" idx="2"/>
          </p:cNvCxnSpPr>
          <p:nvPr/>
        </p:nvCxnSpPr>
        <p:spPr>
          <a:xfrm rot="10800000" flipH="1">
            <a:off x="10671368" y="2660163"/>
            <a:ext cx="494100" cy="1537200"/>
          </a:xfrm>
          <a:prstGeom prst="straightConnector1">
            <a:avLst/>
          </a:prstGeom>
          <a:noFill/>
          <a:ln w="57150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9"/>
          <p:cNvSpPr txBox="1">
            <a:spLocks noGrp="1"/>
          </p:cNvSpPr>
          <p:nvPr>
            <p:ph type="title"/>
          </p:nvPr>
        </p:nvSpPr>
        <p:spPr>
          <a:xfrm>
            <a:off x="137786" y="1412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The Shell</a:t>
            </a:r>
            <a:endParaRPr/>
          </a:p>
        </p:txBody>
      </p:sp>
      <p:sp>
        <p:nvSpPr>
          <p:cNvPr id="384" name="Google Shape;384;p29"/>
          <p:cNvSpPr txBox="1">
            <a:spLocks noGrp="1"/>
          </p:cNvSpPr>
          <p:nvPr>
            <p:ph type="body" idx="1"/>
          </p:nvPr>
        </p:nvSpPr>
        <p:spPr>
          <a:xfrm>
            <a:off x="228724" y="1325234"/>
            <a:ext cx="5602288" cy="491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you are using “the terminal”, you are interacting with a </a:t>
            </a:r>
            <a:r>
              <a:rPr lang="en-US" b="1"/>
              <a:t>shell process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 Ubuntu and many other places, this is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bash</a:t>
            </a:r>
            <a:r>
              <a:rPr lang="en-US"/>
              <a:t> by default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Main job of the shell: read your input, launch a program, repeat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 magic here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 part of the OS, just a regular old program</a:t>
            </a:r>
            <a:endParaRPr/>
          </a:p>
        </p:txBody>
      </p:sp>
      <p:pic>
        <p:nvPicPr>
          <p:cNvPr id="385" name="Google Shape;385;p29" descr="A picture containing text, green, light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97600" y="2222890"/>
            <a:ext cx="5867276" cy="241222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387" name="Google Shape;38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>
            <a:spLocks noGrp="1"/>
          </p:cNvSpPr>
          <p:nvPr>
            <p:ph type="title"/>
          </p:nvPr>
        </p:nvSpPr>
        <p:spPr>
          <a:xfrm>
            <a:off x="137786" y="1412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“Waiting” for a Specific Process</a:t>
            </a:r>
            <a:endParaRPr/>
          </a:p>
        </p:txBody>
      </p:sp>
      <p:sp>
        <p:nvSpPr>
          <p:cNvPr id="393" name="Google Shape;393;p30"/>
          <p:cNvSpPr txBox="1">
            <a:spLocks noGrp="1"/>
          </p:cNvSpPr>
          <p:nvPr>
            <p:ph type="body" idx="1"/>
          </p:nvPr>
        </p:nvSpPr>
        <p:spPr>
          <a:xfrm>
            <a:off x="218369" y="1466851"/>
            <a:ext cx="11437331" cy="46931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wait</a:t>
            </a:r>
            <a:r>
              <a:rPr lang="en-US"/>
              <a:t> will block until </a:t>
            </a:r>
            <a:r>
              <a:rPr lang="en-US" b="1"/>
              <a:t>any</a:t>
            </a:r>
            <a:r>
              <a:rPr lang="en-US"/>
              <a:t> child exits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alternative allows you to wait for a specific child:</a:t>
            </a:r>
            <a:br>
              <a:rPr lang="en-US"/>
            </a:br>
            <a:r>
              <a:rPr lang="en-US">
                <a:latin typeface="Consolas"/>
                <a:ea typeface="Consolas"/>
                <a:cs typeface="Consolas"/>
                <a:sym typeface="Consolas"/>
              </a:rPr>
              <a:t>pid_t waitpid(pid_t pid,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*status,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opt)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Wait for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pid</a:t>
            </a:r>
            <a:r>
              <a:rPr lang="en-US"/>
              <a:t> and store exit code at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status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Also some special values you can pass in, see the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man</a:t>
            </a:r>
            <a:r>
              <a:rPr lang="en-US"/>
              <a:t> page for info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opt</a:t>
            </a:r>
            <a:r>
              <a:rPr lang="en-US"/>
              <a:t> allows for some interesting customization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WNOHANG</a:t>
            </a:r>
            <a:r>
              <a:rPr lang="en-US"/>
              <a:t>: Don’t block. Check if child is done, but if not return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/>
              <a:t> and continue on to next line of code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Quick check: in our simple shell from before, do we need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waitpid</a:t>
            </a:r>
            <a:r>
              <a:rPr lang="en-US"/>
              <a:t> or is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wait</a:t>
            </a:r>
            <a:r>
              <a:rPr lang="en-US"/>
              <a:t> sufficient?</a:t>
            </a:r>
            <a:br>
              <a:rPr lang="en-US"/>
            </a:br>
            <a:endParaRPr/>
          </a:p>
        </p:txBody>
      </p:sp>
      <p:sp>
        <p:nvSpPr>
          <p:cNvPr id="394" name="Google Shape;39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395" name="Google Shape;39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"/>
          <p:cNvSpPr txBox="1">
            <a:spLocks noGrp="1"/>
          </p:cNvSpPr>
          <p:nvPr>
            <p:ph type="title"/>
          </p:nvPr>
        </p:nvSpPr>
        <p:spPr>
          <a:xfrm>
            <a:off x="137786" y="1412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Thinking about Ordering</a:t>
            </a:r>
            <a:endParaRPr/>
          </a:p>
        </p:txBody>
      </p:sp>
      <p:sp>
        <p:nvSpPr>
          <p:cNvPr id="401" name="Google Shape;401;p31"/>
          <p:cNvSpPr txBox="1">
            <a:spLocks noGrp="1"/>
          </p:cNvSpPr>
          <p:nvPr>
            <p:ph type="body" idx="1"/>
          </p:nvPr>
        </p:nvSpPr>
        <p:spPr>
          <a:xfrm>
            <a:off x="137786" y="1601722"/>
            <a:ext cx="5704352" cy="4427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Parent calls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fork()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Child runs for a bit, maybe calls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exec()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Parent calls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wait()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Child runs, calls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Parent’s call to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wait()</a:t>
            </a:r>
            <a:r>
              <a:rPr lang="en-US"/>
              <a:t> can now return with child’s exit code</a:t>
            </a:r>
            <a:endParaRPr/>
          </a:p>
        </p:txBody>
      </p:sp>
      <p:sp>
        <p:nvSpPr>
          <p:cNvPr id="402" name="Google Shape;402;p31"/>
          <p:cNvSpPr txBox="1">
            <a:spLocks noGrp="1"/>
          </p:cNvSpPr>
          <p:nvPr>
            <p:ph type="body" idx="2"/>
          </p:nvPr>
        </p:nvSpPr>
        <p:spPr>
          <a:xfrm>
            <a:off x="6096000" y="1601722"/>
            <a:ext cx="5515666" cy="4754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/>
              <a:t>Remember</a:t>
            </a:r>
            <a:r>
              <a:rPr lang="en-US"/>
              <a:t>: we can’t assume order in which the scheduler gives the CPU to processes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Parent calls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fork()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Child runs for a bit, maybe calls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exec()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Child runs, calls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exit()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Parent calls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wait()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???</a:t>
            </a:r>
            <a:endParaRPr/>
          </a:p>
        </p:txBody>
      </p:sp>
      <p:sp>
        <p:nvSpPr>
          <p:cNvPr id="403" name="Google Shape;40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404" name="Google Shape;40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405" name="Google Shape;405;p31"/>
          <p:cNvSpPr txBox="1"/>
          <p:nvPr/>
        </p:nvSpPr>
        <p:spPr>
          <a:xfrm>
            <a:off x="1479479" y="4963927"/>
            <a:ext cx="427404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Need to keep a dead process around in case its parent will wait for 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"/>
          <p:cNvSpPr txBox="1">
            <a:spLocks noGrp="1"/>
          </p:cNvSpPr>
          <p:nvPr>
            <p:ph type="title"/>
          </p:nvPr>
        </p:nvSpPr>
        <p:spPr>
          <a:xfrm>
            <a:off x="209706" y="3511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Where Operating Systems Naming Gets Weird</a:t>
            </a:r>
            <a:endParaRPr/>
          </a:p>
        </p:txBody>
      </p:sp>
      <p:sp>
        <p:nvSpPr>
          <p:cNvPr id="411" name="Google Shape;411;p32"/>
          <p:cNvSpPr txBox="1">
            <a:spLocks noGrp="1"/>
          </p:cNvSpPr>
          <p:nvPr>
            <p:ph type="body" idx="1"/>
          </p:nvPr>
        </p:nvSpPr>
        <p:spPr>
          <a:xfrm>
            <a:off x="413294" y="1839066"/>
            <a:ext cx="11365412" cy="390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Processes can fall into one of the following categories in certain circumstances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Daemons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Orphans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Zombies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Depends on timing of when process terminates and when/if its parent waits on it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</p:txBody>
      </p:sp>
      <p:sp>
        <p:nvSpPr>
          <p:cNvPr id="412" name="Google Shape;41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413" name="Google Shape;41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>
            <a:spLocks noGrp="1"/>
          </p:cNvSpPr>
          <p:nvPr>
            <p:ph type="title"/>
          </p:nvPr>
        </p:nvSpPr>
        <p:spPr>
          <a:xfrm>
            <a:off x="137786" y="1412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Zombie Processes</a:t>
            </a:r>
            <a:endParaRPr/>
          </a:p>
        </p:txBody>
      </p:sp>
      <p:sp>
        <p:nvSpPr>
          <p:cNvPr id="419" name="Google Shape;419;p33"/>
          <p:cNvSpPr txBox="1">
            <a:spLocks noGrp="1"/>
          </p:cNvSpPr>
          <p:nvPr>
            <p:ph type="body" idx="1"/>
          </p:nvPr>
        </p:nvSpPr>
        <p:spPr>
          <a:xfrm>
            <a:off x="285727" y="1244963"/>
            <a:ext cx="5515666" cy="47844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Parent forks a child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Child exits before parent waits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Child becomes a </a:t>
            </a:r>
            <a:r>
              <a:rPr lang="en-US" i="1"/>
              <a:t>zombie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Parent waits for child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Zombie eliminated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Why?</a:t>
            </a:r>
            <a:r>
              <a:rPr lang="en-US"/>
              <a:t> Need to keep child around so we can provide its exit code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Only once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wait</a:t>
            </a:r>
            <a:r>
              <a:rPr lang="en-US"/>
              <a:t> is done can we fully remove child and all of its info from the system</a:t>
            </a:r>
            <a:endParaRPr/>
          </a:p>
        </p:txBody>
      </p:sp>
      <p:sp>
        <p:nvSpPr>
          <p:cNvPr id="420" name="Google Shape;420;p33"/>
          <p:cNvSpPr txBox="1">
            <a:spLocks noGrp="1"/>
          </p:cNvSpPr>
          <p:nvPr>
            <p:ph type="ftr" idx="11"/>
          </p:nvPr>
        </p:nvSpPr>
        <p:spPr>
          <a:xfrm>
            <a:off x="3906585" y="63086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421" name="Google Shape;42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422" name="Google Shape;422;p33" descr="A picture containing dirt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0887" y="1244963"/>
            <a:ext cx="5102913" cy="2870388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3"/>
          <p:cNvSpPr txBox="1"/>
          <p:nvPr/>
        </p:nvSpPr>
        <p:spPr>
          <a:xfrm>
            <a:off x="6030033" y="4209959"/>
            <a:ext cx="55446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Just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wait</a:t>
            </a:r>
            <a:r>
              <a:rPr lang="en-US" sz="1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all the zombies will be gone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4"/>
          <p:cNvSpPr txBox="1">
            <a:spLocks noGrp="1"/>
          </p:cNvSpPr>
          <p:nvPr>
            <p:ph type="title"/>
          </p:nvPr>
        </p:nvSpPr>
        <p:spPr>
          <a:xfrm>
            <a:off x="137786" y="1412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Daemon Processes</a:t>
            </a:r>
            <a:endParaRPr/>
          </a:p>
        </p:txBody>
      </p:sp>
      <p:sp>
        <p:nvSpPr>
          <p:cNvPr id="429" name="Google Shape;429;p34"/>
          <p:cNvSpPr txBox="1">
            <a:spLocks noGrp="1"/>
          </p:cNvSpPr>
          <p:nvPr>
            <p:ph type="body" idx="1"/>
          </p:nvPr>
        </p:nvSpPr>
        <p:spPr>
          <a:xfrm>
            <a:off x="137786" y="1215167"/>
            <a:ext cx="5307517" cy="50006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</a:t>
            </a:r>
            <a:r>
              <a:rPr lang="en-US" b="1"/>
              <a:t>daemon</a:t>
            </a:r>
            <a:r>
              <a:rPr lang="en-US"/>
              <a:t> is a process that is always running in the background to provide a service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Parent forks child, never waits for it (it’s never expected to exit)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Often sits and waits for input, then does work on that input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Web Server (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httpd</a:t>
            </a:r>
            <a:r>
              <a:rPr lang="en-US"/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Print Server (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lpd</a:t>
            </a:r>
            <a:r>
              <a:rPr lang="en-US"/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SSH Server (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sshd</a:t>
            </a:r>
            <a:r>
              <a:rPr lang="en-US"/>
              <a:t>)</a:t>
            </a:r>
            <a:endParaRPr/>
          </a:p>
        </p:txBody>
      </p:sp>
      <p:pic>
        <p:nvPicPr>
          <p:cNvPr id="430" name="Google Shape;430;p34" descr="A picture containing diagram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t="11037" b="11631"/>
          <a:stretch/>
        </p:blipFill>
        <p:spPr>
          <a:xfrm>
            <a:off x="5790874" y="1297361"/>
            <a:ext cx="6263340" cy="3390473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432" name="Google Shape;4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33" name="Google Shape;433;p34"/>
          <p:cNvSpPr txBox="1"/>
          <p:nvPr/>
        </p:nvSpPr>
        <p:spPr>
          <a:xfrm>
            <a:off x="6096000" y="4798031"/>
            <a:ext cx="55446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Acting as Referee and Illusionist for a Daemon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Moving Around in a File</a:t>
            </a:r>
            <a:endParaRPr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147311" y="1242777"/>
            <a:ext cx="11711313" cy="2449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also explicitly ask to adjust the current position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fseek(FILE *f,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offset, 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whence)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offset</a:t>
            </a:r>
            <a:r>
              <a:rPr lang="en-US"/>
              <a:t>: How far to move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whence</a:t>
            </a:r>
            <a:r>
              <a:rPr lang="en-US"/>
              <a:t>: Fancy term for our starting point (e.g.,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SEEK_CUR</a:t>
            </a:r>
            <a:r>
              <a:rPr lang="en-US"/>
              <a:t> means current spot)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the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ftell()</a:t>
            </a:r>
            <a:r>
              <a:rPr lang="en-US"/>
              <a:t> function to ask what the current position is</a:t>
            </a:r>
            <a:endParaRPr/>
          </a:p>
        </p:txBody>
      </p:sp>
      <p:sp>
        <p:nvSpPr>
          <p:cNvPr id="138" name="Google Shape;13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40" name="Google Shape;140;p8"/>
          <p:cNvSpPr/>
          <p:nvPr/>
        </p:nvSpPr>
        <p:spPr>
          <a:xfrm>
            <a:off x="2783456" y="4350559"/>
            <a:ext cx="548640" cy="55209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3337272" y="4350559"/>
            <a:ext cx="548640" cy="55209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"/>
          <p:cNvSpPr/>
          <p:nvPr/>
        </p:nvSpPr>
        <p:spPr>
          <a:xfrm>
            <a:off x="3885912" y="4350559"/>
            <a:ext cx="548640" cy="55209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/>
          <p:nvPr/>
        </p:nvSpPr>
        <p:spPr>
          <a:xfrm>
            <a:off x="4434552" y="4350559"/>
            <a:ext cx="548640" cy="55209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4987707" y="4350559"/>
            <a:ext cx="548640" cy="55209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5541523" y="4350559"/>
            <a:ext cx="548640" cy="55209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6090163" y="4350559"/>
            <a:ext cx="548640" cy="55209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8"/>
          <p:cNvSpPr/>
          <p:nvPr/>
        </p:nvSpPr>
        <p:spPr>
          <a:xfrm>
            <a:off x="6638803" y="4350559"/>
            <a:ext cx="548640" cy="55209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7186783" y="4350559"/>
            <a:ext cx="548640" cy="55209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/>
          <p:nvPr/>
        </p:nvSpPr>
        <p:spPr>
          <a:xfrm>
            <a:off x="7740599" y="4350559"/>
            <a:ext cx="548640" cy="55209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8289239" y="4350559"/>
            <a:ext cx="548640" cy="55209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8837879" y="4350559"/>
            <a:ext cx="548640" cy="55209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8"/>
          <p:cNvCxnSpPr/>
          <p:nvPr/>
        </p:nvCxnSpPr>
        <p:spPr>
          <a:xfrm rot="10800000">
            <a:off x="2783456" y="4919901"/>
            <a:ext cx="0" cy="957532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3" name="Google Shape;153;p8"/>
          <p:cNvSpPr txBox="1"/>
          <p:nvPr/>
        </p:nvSpPr>
        <p:spPr>
          <a:xfrm>
            <a:off x="1804358" y="5894685"/>
            <a:ext cx="1958196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fopen()</a:t>
            </a:r>
            <a:endParaRPr/>
          </a:p>
        </p:txBody>
      </p:sp>
      <p:sp>
        <p:nvSpPr>
          <p:cNvPr id="154" name="Google Shape;154;p8"/>
          <p:cNvSpPr txBox="1"/>
          <p:nvPr/>
        </p:nvSpPr>
        <p:spPr>
          <a:xfrm>
            <a:off x="2855343" y="5373689"/>
            <a:ext cx="19581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fread()</a:t>
            </a: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2855343" y="4968815"/>
            <a:ext cx="2087593" cy="345544"/>
          </a:xfrm>
          <a:custGeom>
            <a:avLst/>
            <a:gdLst/>
            <a:ahLst/>
            <a:cxnLst/>
            <a:rect l="l" t="t" r="r" b="b"/>
            <a:pathLst>
              <a:path w="2087593" h="345544" extrusionOk="0">
                <a:moveTo>
                  <a:pt x="0" y="60385"/>
                </a:moveTo>
                <a:cubicBezTo>
                  <a:pt x="317740" y="207753"/>
                  <a:pt x="635480" y="355121"/>
                  <a:pt x="983412" y="345057"/>
                </a:cubicBezTo>
                <a:cubicBezTo>
                  <a:pt x="1331344" y="334993"/>
                  <a:pt x="1709468" y="167496"/>
                  <a:pt x="2087593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5014822" y="5373689"/>
            <a:ext cx="195819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fread()</a:t>
            </a:r>
            <a:endParaRPr/>
          </a:p>
        </p:txBody>
      </p:sp>
      <p:sp>
        <p:nvSpPr>
          <p:cNvPr id="157" name="Google Shape;157;p8"/>
          <p:cNvSpPr/>
          <p:nvPr/>
        </p:nvSpPr>
        <p:spPr>
          <a:xfrm>
            <a:off x="5014822" y="4968815"/>
            <a:ext cx="2087593" cy="345544"/>
          </a:xfrm>
          <a:custGeom>
            <a:avLst/>
            <a:gdLst/>
            <a:ahLst/>
            <a:cxnLst/>
            <a:rect l="l" t="t" r="r" b="b"/>
            <a:pathLst>
              <a:path w="2087593" h="345544" extrusionOk="0">
                <a:moveTo>
                  <a:pt x="0" y="60385"/>
                </a:moveTo>
                <a:cubicBezTo>
                  <a:pt x="317740" y="207753"/>
                  <a:pt x="635480" y="355121"/>
                  <a:pt x="983412" y="345057"/>
                </a:cubicBezTo>
                <a:cubicBezTo>
                  <a:pt x="1331344" y="334993"/>
                  <a:pt x="1709468" y="167496"/>
                  <a:pt x="2087593" y="0"/>
                </a:cubicBez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8"/>
          <p:cNvSpPr txBox="1"/>
          <p:nvPr/>
        </p:nvSpPr>
        <p:spPr>
          <a:xfrm>
            <a:off x="6269965" y="3580378"/>
            <a:ext cx="1958196" cy="4616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fseek()</a:t>
            </a:r>
            <a:endParaRPr/>
          </a:p>
        </p:txBody>
      </p:sp>
      <p:cxnSp>
        <p:nvCxnSpPr>
          <p:cNvPr id="159" name="Google Shape;159;p8"/>
          <p:cNvCxnSpPr/>
          <p:nvPr/>
        </p:nvCxnSpPr>
        <p:spPr>
          <a:xfrm rot="10800000">
            <a:off x="2750229" y="4183811"/>
            <a:ext cx="4436554" cy="0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0" name="Google Shape;160;p8"/>
          <p:cNvCxnSpPr/>
          <p:nvPr/>
        </p:nvCxnSpPr>
        <p:spPr>
          <a:xfrm>
            <a:off x="7249063" y="4183811"/>
            <a:ext cx="2137456" cy="0"/>
          </a:xfrm>
          <a:prstGeom prst="straightConnector1">
            <a:avLst/>
          </a:prstGeom>
          <a:noFill/>
          <a:ln w="57150" cap="flat" cmpd="sng">
            <a:solidFill>
              <a:srgbClr val="00B05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5"/>
          <p:cNvSpPr txBox="1">
            <a:spLocks noGrp="1"/>
          </p:cNvSpPr>
          <p:nvPr>
            <p:ph type="title"/>
          </p:nvPr>
        </p:nvSpPr>
        <p:spPr>
          <a:xfrm>
            <a:off x="137786" y="1412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Orphan Processes</a:t>
            </a:r>
            <a:endParaRPr/>
          </a:p>
        </p:txBody>
      </p:sp>
      <p:sp>
        <p:nvSpPr>
          <p:cNvPr id="439" name="Google Shape;439;p35"/>
          <p:cNvSpPr txBox="1">
            <a:spLocks noGrp="1"/>
          </p:cNvSpPr>
          <p:nvPr>
            <p:ph type="body" idx="1"/>
          </p:nvPr>
        </p:nvSpPr>
        <p:spPr>
          <a:xfrm>
            <a:off x="275208" y="1601722"/>
            <a:ext cx="5515666" cy="4427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a parent terminates while its child is still running, that child becomes an </a:t>
            </a:r>
            <a:r>
              <a:rPr lang="en-US" b="1"/>
              <a:t>orphan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Implies: Parent never waited on the child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 when orphans die, they all become zombies?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a process becomes an orphan, it is adopted by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init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/>
              <a:t>(or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systemd</a:t>
            </a:r>
            <a:r>
              <a:rPr lang="en-US"/>
              <a:t>)</a:t>
            </a:r>
            <a:endParaRPr/>
          </a:p>
        </p:txBody>
      </p:sp>
      <p:sp>
        <p:nvSpPr>
          <p:cNvPr id="440" name="Google Shape;44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441" name="Google Shape;44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pic>
        <p:nvPicPr>
          <p:cNvPr id="442" name="Google Shape;442;p35" descr="A child holding a bowl of food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3801" r="9275"/>
          <a:stretch/>
        </p:blipFill>
        <p:spPr>
          <a:xfrm>
            <a:off x="7027333" y="1466851"/>
            <a:ext cx="3710720" cy="4038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>
            <a:spLocks noGrp="1"/>
          </p:cNvSpPr>
          <p:nvPr>
            <p:ph type="title"/>
          </p:nvPr>
        </p:nvSpPr>
        <p:spPr>
          <a:xfrm>
            <a:off x="137786" y="1412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/>
              <a:t>: Hero or Villain?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body" idx="1"/>
          </p:nvPr>
        </p:nvSpPr>
        <p:spPr>
          <a:xfrm>
            <a:off x="137786" y="1628776"/>
            <a:ext cx="6363717" cy="3848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Root of the process tree: ancestor of all other procs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Generously adopts all those orphans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Then acts as a “reaper” when those orphans die (waits for them to allow full cleanup)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But they would’ve been zombies otherwise</a:t>
            </a:r>
            <a:endParaRPr/>
          </a:p>
        </p:txBody>
      </p:sp>
      <p:sp>
        <p:nvSpPr>
          <p:cNvPr id="449" name="Google Shape;44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450" name="Google Shape;45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pic>
        <p:nvPicPr>
          <p:cNvPr id="451" name="Google Shape;451;p36" descr="A child holding a bowl of food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3801" r="9275"/>
          <a:stretch/>
        </p:blipFill>
        <p:spPr>
          <a:xfrm>
            <a:off x="8126840" y="804069"/>
            <a:ext cx="3710720" cy="403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6" descr="A picture containing outdoor, person, cloudy, clou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1503" y="2481077"/>
            <a:ext cx="4877086" cy="2553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7"/>
          <p:cNvSpPr txBox="1"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fork()</a:t>
            </a:r>
            <a:r>
              <a:rPr lang="en-US"/>
              <a:t> without an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exec()</a:t>
            </a:r>
            <a:endParaRPr/>
          </a:p>
        </p:txBody>
      </p:sp>
      <p:sp>
        <p:nvSpPr>
          <p:cNvPr id="458" name="Google Shape;458;p37"/>
          <p:cNvSpPr txBox="1">
            <a:spLocks noGrp="1"/>
          </p:cNvSpPr>
          <p:nvPr>
            <p:ph type="body" idx="1"/>
          </p:nvPr>
        </p:nvSpPr>
        <p:spPr>
          <a:xfrm>
            <a:off x="147311" y="1177925"/>
            <a:ext cx="11711313" cy="278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May seem as if a call to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fork()</a:t>
            </a:r>
            <a:r>
              <a:rPr lang="en-US"/>
              <a:t> is nearly always followed by a call to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exec()</a:t>
            </a:r>
            <a:r>
              <a:rPr lang="en-US"/>
              <a:t> in the new child process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Programs that use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fork()</a:t>
            </a:r>
            <a:r>
              <a:rPr lang="en-US"/>
              <a:t> without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exec()</a:t>
            </a:r>
            <a:r>
              <a:rPr lang="en-US"/>
              <a:t> are quite useful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Case 1: Enables a simple means of </a:t>
            </a:r>
            <a:r>
              <a:rPr lang="en-US" i="1"/>
              <a:t>parallelism </a:t>
            </a:r>
            <a:r>
              <a:rPr lang="en-US"/>
              <a:t>-- doing multiple streams of work at the same time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Analyzing data from multiple files at once</a:t>
            </a:r>
            <a:endParaRPr/>
          </a:p>
        </p:txBody>
      </p:sp>
      <p:sp>
        <p:nvSpPr>
          <p:cNvPr id="459" name="Google Shape;459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460" name="Google Shape;460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4840916" y="4002087"/>
            <a:ext cx="2314575" cy="77152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Primary Process</a:t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1757362" y="5073650"/>
            <a:ext cx="2452688" cy="771525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Worker Process 1</a:t>
            </a: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4771859" y="5073650"/>
            <a:ext cx="2452688" cy="771525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Worker Process 2</a:t>
            </a:r>
            <a:endParaRPr/>
          </a:p>
        </p:txBody>
      </p:sp>
      <p:sp>
        <p:nvSpPr>
          <p:cNvPr id="464" name="Google Shape;464;p37"/>
          <p:cNvSpPr/>
          <p:nvPr/>
        </p:nvSpPr>
        <p:spPr>
          <a:xfrm>
            <a:off x="8755856" y="5073650"/>
            <a:ext cx="2452688" cy="771525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Worker Process </a:t>
            </a:r>
            <a:r>
              <a:rPr lang="en-US" sz="2000" b="1" i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 sz="20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5" name="Google Shape;465;p37"/>
          <p:cNvSpPr txBox="1"/>
          <p:nvPr/>
        </p:nvSpPr>
        <p:spPr>
          <a:xfrm>
            <a:off x="7639050" y="5010289"/>
            <a:ext cx="9144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</p:txBody>
      </p:sp>
      <p:cxnSp>
        <p:nvCxnSpPr>
          <p:cNvPr id="466" name="Google Shape;466;p37"/>
          <p:cNvCxnSpPr>
            <a:stCxn id="461" idx="2"/>
            <a:endCxn id="462" idx="0"/>
          </p:cNvCxnSpPr>
          <p:nvPr/>
        </p:nvCxnSpPr>
        <p:spPr>
          <a:xfrm flipH="1">
            <a:off x="2983804" y="4773612"/>
            <a:ext cx="3014400" cy="3000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7" name="Google Shape;467;p37"/>
          <p:cNvCxnSpPr>
            <a:stCxn id="461" idx="2"/>
            <a:endCxn id="463" idx="0"/>
          </p:cNvCxnSpPr>
          <p:nvPr/>
        </p:nvCxnSpPr>
        <p:spPr>
          <a:xfrm>
            <a:off x="5998204" y="4773612"/>
            <a:ext cx="0" cy="3000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8" name="Google Shape;468;p37"/>
          <p:cNvCxnSpPr>
            <a:stCxn id="461" idx="2"/>
            <a:endCxn id="464" idx="0"/>
          </p:cNvCxnSpPr>
          <p:nvPr/>
        </p:nvCxnSpPr>
        <p:spPr>
          <a:xfrm>
            <a:off x="5998204" y="4773612"/>
            <a:ext cx="3984000" cy="3000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9" name="Google Shape;469;p37"/>
          <p:cNvSpPr txBox="1"/>
          <p:nvPr/>
        </p:nvSpPr>
        <p:spPr>
          <a:xfrm>
            <a:off x="3138405" y="4473575"/>
            <a:ext cx="13525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fork()</a:t>
            </a:r>
            <a:endParaRPr/>
          </a:p>
        </p:txBody>
      </p:sp>
      <p:sp>
        <p:nvSpPr>
          <p:cNvPr id="470" name="Google Shape;470;p37"/>
          <p:cNvSpPr/>
          <p:nvPr/>
        </p:nvSpPr>
        <p:spPr>
          <a:xfrm>
            <a:off x="1976437" y="5899150"/>
            <a:ext cx="523875" cy="581025"/>
          </a:xfrm>
          <a:prstGeom prst="can">
            <a:avLst>
              <a:gd name="adj" fmla="val 25000"/>
            </a:avLst>
          </a:prstGeom>
          <a:solidFill>
            <a:srgbClr val="8DA9DB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7"/>
          <p:cNvSpPr txBox="1"/>
          <p:nvPr/>
        </p:nvSpPr>
        <p:spPr>
          <a:xfrm>
            <a:off x="2457450" y="5954067"/>
            <a:ext cx="13525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 1</a:t>
            </a:r>
            <a:endParaRPr/>
          </a:p>
        </p:txBody>
      </p:sp>
      <p:sp>
        <p:nvSpPr>
          <p:cNvPr id="472" name="Google Shape;472;p37"/>
          <p:cNvSpPr/>
          <p:nvPr/>
        </p:nvSpPr>
        <p:spPr>
          <a:xfrm>
            <a:off x="5148262" y="5901679"/>
            <a:ext cx="523875" cy="581025"/>
          </a:xfrm>
          <a:prstGeom prst="can">
            <a:avLst>
              <a:gd name="adj" fmla="val 25000"/>
            </a:avLst>
          </a:prstGeom>
          <a:solidFill>
            <a:srgbClr val="8DA9DB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7"/>
          <p:cNvSpPr txBox="1"/>
          <p:nvPr/>
        </p:nvSpPr>
        <p:spPr>
          <a:xfrm>
            <a:off x="5629275" y="5956596"/>
            <a:ext cx="13525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 2</a:t>
            </a:r>
            <a:endParaRPr/>
          </a:p>
        </p:txBody>
      </p:sp>
      <p:sp>
        <p:nvSpPr>
          <p:cNvPr id="474" name="Google Shape;474;p37"/>
          <p:cNvSpPr/>
          <p:nvPr/>
        </p:nvSpPr>
        <p:spPr>
          <a:xfrm>
            <a:off x="9210675" y="5899150"/>
            <a:ext cx="523875" cy="581025"/>
          </a:xfrm>
          <a:prstGeom prst="can">
            <a:avLst>
              <a:gd name="adj" fmla="val 25000"/>
            </a:avLst>
          </a:prstGeom>
          <a:solidFill>
            <a:srgbClr val="8DA9DB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7"/>
          <p:cNvSpPr txBox="1"/>
          <p:nvPr/>
        </p:nvSpPr>
        <p:spPr>
          <a:xfrm>
            <a:off x="9691688" y="5954067"/>
            <a:ext cx="13525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 </a:t>
            </a:r>
            <a:r>
              <a:rPr lang="en-US" sz="24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8"/>
          <p:cNvSpPr txBox="1"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Multi-Process Web Browsers</a:t>
            </a:r>
            <a:endParaRPr/>
          </a:p>
        </p:txBody>
      </p:sp>
      <p:sp>
        <p:nvSpPr>
          <p:cNvPr id="481" name="Google Shape;481;p38"/>
          <p:cNvSpPr txBox="1">
            <a:spLocks noGrp="1"/>
          </p:cNvSpPr>
          <p:nvPr>
            <p:ph type="body" idx="1"/>
          </p:nvPr>
        </p:nvSpPr>
        <p:spPr>
          <a:xfrm>
            <a:off x="147310" y="1597025"/>
            <a:ext cx="11711313" cy="416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Another prominent example: web browsers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Chrome introduced the model of one OS process per tab with its release back in 2008</a:t>
            </a:r>
            <a:endParaRPr/>
          </a:p>
        </p:txBody>
      </p:sp>
      <p:sp>
        <p:nvSpPr>
          <p:cNvPr id="482" name="Google Shape;48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483" name="Google Shape;48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484" name="Google Shape;484;p38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3750" y="3024187"/>
            <a:ext cx="1090612" cy="1090612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8"/>
          <p:cNvSpPr txBox="1"/>
          <p:nvPr/>
        </p:nvSpPr>
        <p:spPr>
          <a:xfrm>
            <a:off x="4524374" y="3307883"/>
            <a:ext cx="27717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Primary Process</a:t>
            </a:r>
            <a:endParaRPr/>
          </a:p>
        </p:txBody>
      </p:sp>
      <p:sp>
        <p:nvSpPr>
          <p:cNvPr id="486" name="Google Shape;486;p38"/>
          <p:cNvSpPr/>
          <p:nvPr/>
        </p:nvSpPr>
        <p:spPr>
          <a:xfrm>
            <a:off x="1519237" y="4776647"/>
            <a:ext cx="2452688" cy="771525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Tab Process 1</a:t>
            </a:r>
            <a:endParaRPr/>
          </a:p>
        </p:txBody>
      </p:sp>
      <p:sp>
        <p:nvSpPr>
          <p:cNvPr id="487" name="Google Shape;487;p38"/>
          <p:cNvSpPr/>
          <p:nvPr/>
        </p:nvSpPr>
        <p:spPr>
          <a:xfrm>
            <a:off x="4533734" y="4776647"/>
            <a:ext cx="2452688" cy="771525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Tab Process 2</a:t>
            </a:r>
            <a:endParaRPr/>
          </a:p>
        </p:txBody>
      </p:sp>
      <p:sp>
        <p:nvSpPr>
          <p:cNvPr id="488" name="Google Shape;488;p38"/>
          <p:cNvSpPr/>
          <p:nvPr/>
        </p:nvSpPr>
        <p:spPr>
          <a:xfrm>
            <a:off x="8517731" y="4776647"/>
            <a:ext cx="2452688" cy="771525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Tab Process </a:t>
            </a:r>
            <a:r>
              <a:rPr lang="en-US" sz="2000" b="1" i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 sz="20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p38"/>
          <p:cNvSpPr txBox="1"/>
          <p:nvPr/>
        </p:nvSpPr>
        <p:spPr>
          <a:xfrm>
            <a:off x="7400925" y="4713286"/>
            <a:ext cx="9144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</p:txBody>
      </p:sp>
      <p:cxnSp>
        <p:nvCxnSpPr>
          <p:cNvPr id="490" name="Google Shape;490;p38"/>
          <p:cNvCxnSpPr>
            <a:stCxn id="485" idx="2"/>
            <a:endCxn id="486" idx="0"/>
          </p:cNvCxnSpPr>
          <p:nvPr/>
        </p:nvCxnSpPr>
        <p:spPr>
          <a:xfrm flipH="1">
            <a:off x="2745562" y="3831103"/>
            <a:ext cx="3164700" cy="9456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1" name="Google Shape;491;p38"/>
          <p:cNvCxnSpPr>
            <a:stCxn id="485" idx="2"/>
            <a:endCxn id="487" idx="0"/>
          </p:cNvCxnSpPr>
          <p:nvPr/>
        </p:nvCxnSpPr>
        <p:spPr>
          <a:xfrm flipH="1">
            <a:off x="5759962" y="3831103"/>
            <a:ext cx="150300" cy="9456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2" name="Google Shape;492;p38"/>
          <p:cNvCxnSpPr>
            <a:stCxn id="485" idx="2"/>
          </p:cNvCxnSpPr>
          <p:nvPr/>
        </p:nvCxnSpPr>
        <p:spPr>
          <a:xfrm>
            <a:off x="5910261" y="3831103"/>
            <a:ext cx="3936300" cy="9456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 txBox="1"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Multi-Process Web Browsers</a:t>
            </a:r>
            <a:endParaRPr/>
          </a:p>
        </p:txBody>
      </p:sp>
      <p:sp>
        <p:nvSpPr>
          <p:cNvPr id="498" name="Google Shape;498;p39"/>
          <p:cNvSpPr txBox="1">
            <a:spLocks noGrp="1"/>
          </p:cNvSpPr>
          <p:nvPr>
            <p:ph type="body" idx="1"/>
          </p:nvPr>
        </p:nvSpPr>
        <p:spPr>
          <a:xfrm>
            <a:off x="240343" y="1462088"/>
            <a:ext cx="11711313" cy="416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 did Chrome do this?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process gets its own address space =&gt; better isolation between different browser tabs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tab can’t read/write another tab’s 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Fault in one tab doesn’t crash entire browser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Google marketed this heavily in Chrome’s early days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bit humorous to see their hand-wavy explanations of isolation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And attempting to market the concept of a process (an OS idea for 50 years at this point) as a cutting-edge innovation</a:t>
            </a:r>
            <a:endParaRPr/>
          </a:p>
        </p:txBody>
      </p:sp>
      <p:sp>
        <p:nvSpPr>
          <p:cNvPr id="499" name="Google Shape;499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500" name="Google Shape;500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"/>
          <p:cNvSpPr txBox="1"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Threads and Processes</a:t>
            </a:r>
            <a:endParaRPr/>
          </a:p>
        </p:txBody>
      </p:sp>
      <p:sp>
        <p:nvSpPr>
          <p:cNvPr id="506" name="Google Shape;506;p40"/>
          <p:cNvSpPr txBox="1">
            <a:spLocks noGrp="1"/>
          </p:cNvSpPr>
          <p:nvPr>
            <p:ph type="body" idx="1"/>
          </p:nvPr>
        </p:nvSpPr>
        <p:spPr>
          <a:xfrm>
            <a:off x="137785" y="1243806"/>
            <a:ext cx="11711313" cy="4671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Both are ways to enable multiple streams of execution at once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Threads in same process </a:t>
            </a:r>
            <a:r>
              <a:rPr lang="en-US" b="1"/>
              <a:t>share</a:t>
            </a:r>
            <a:r>
              <a:rPr lang="en-US"/>
              <a:t> an address space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Saw this in our exercise earlier when all threads could access same array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Easy cooperation, better efficiency, but less isolation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Browsers originally used threads for multiple tabs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process gets </a:t>
            </a:r>
            <a:r>
              <a:rPr lang="en-US" b="1"/>
              <a:t>its own</a:t>
            </a:r>
            <a:r>
              <a:rPr lang="en-US"/>
              <a:t> address space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Better isolation, but less efficient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is part of why Chrome consumes so much memory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Chrome is one </a:t>
            </a:r>
            <a:r>
              <a:rPr lang="en-US" i="1"/>
              <a:t>application</a:t>
            </a:r>
            <a:r>
              <a:rPr lang="en-US"/>
              <a:t> supported by multiple </a:t>
            </a:r>
            <a:r>
              <a:rPr lang="en-US" i="1"/>
              <a:t>processes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Blurs the idea of one process per “running program”</a:t>
            </a:r>
            <a:endParaRPr/>
          </a:p>
        </p:txBody>
      </p:sp>
      <p:sp>
        <p:nvSpPr>
          <p:cNvPr id="507" name="Google Shape;507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508" name="Google Shape;508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1"/>
          <p:cNvSpPr txBox="1"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Multi-Process Browsers</a:t>
            </a:r>
            <a:endParaRPr/>
          </a:p>
        </p:txBody>
      </p:sp>
      <p:sp>
        <p:nvSpPr>
          <p:cNvPr id="514" name="Google Shape;514;p41"/>
          <p:cNvSpPr txBox="1">
            <a:spLocks noGrp="1"/>
          </p:cNvSpPr>
          <p:nvPr>
            <p:ph type="body" idx="1"/>
          </p:nvPr>
        </p:nvSpPr>
        <p:spPr>
          <a:xfrm>
            <a:off x="265263" y="3916362"/>
            <a:ext cx="11711313" cy="25669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do processes coordinate their work?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Can’t see each other’s memory, so we need some way to exchange data between different processes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Only way we’ve seen so far: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exit()</a:t>
            </a:r>
            <a:r>
              <a:rPr lang="en-US"/>
              <a:t> and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wait()</a:t>
            </a:r>
            <a:r>
              <a:rPr lang="en-US"/>
              <a:t> to “return” a number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We’ll see much more flexible tools when we cover </a:t>
            </a:r>
            <a:r>
              <a:rPr lang="en-US" b="1"/>
              <a:t>Interprocess Communication (IPC)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15" name="Google Shape;515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516" name="Google Shape;516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517" name="Google Shape;517;p4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1131094"/>
            <a:ext cx="1090612" cy="1090612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41"/>
          <p:cNvSpPr txBox="1"/>
          <p:nvPr/>
        </p:nvSpPr>
        <p:spPr>
          <a:xfrm>
            <a:off x="4810124" y="1414790"/>
            <a:ext cx="27717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Primary Process</a:t>
            </a:r>
            <a:endParaRPr/>
          </a:p>
        </p:txBody>
      </p:sp>
      <p:sp>
        <p:nvSpPr>
          <p:cNvPr id="519" name="Google Shape;519;p41"/>
          <p:cNvSpPr/>
          <p:nvPr/>
        </p:nvSpPr>
        <p:spPr>
          <a:xfrm>
            <a:off x="1804987" y="2883554"/>
            <a:ext cx="2452688" cy="771525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Tab Process 1</a:t>
            </a:r>
            <a:endParaRPr/>
          </a:p>
        </p:txBody>
      </p:sp>
      <p:sp>
        <p:nvSpPr>
          <p:cNvPr id="520" name="Google Shape;520;p41"/>
          <p:cNvSpPr/>
          <p:nvPr/>
        </p:nvSpPr>
        <p:spPr>
          <a:xfrm>
            <a:off x="4819484" y="2883554"/>
            <a:ext cx="2452688" cy="771525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Tab Process 2</a:t>
            </a:r>
            <a:endParaRPr/>
          </a:p>
        </p:txBody>
      </p:sp>
      <p:sp>
        <p:nvSpPr>
          <p:cNvPr id="521" name="Google Shape;521;p41"/>
          <p:cNvSpPr/>
          <p:nvPr/>
        </p:nvSpPr>
        <p:spPr>
          <a:xfrm>
            <a:off x="8803481" y="2883554"/>
            <a:ext cx="2452688" cy="771525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Tab Process </a:t>
            </a:r>
            <a:r>
              <a:rPr lang="en-US" sz="2000" b="1" i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 sz="20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2" name="Google Shape;522;p41"/>
          <p:cNvSpPr txBox="1"/>
          <p:nvPr/>
        </p:nvSpPr>
        <p:spPr>
          <a:xfrm>
            <a:off x="7686675" y="2820193"/>
            <a:ext cx="9144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</p:txBody>
      </p:sp>
      <p:cxnSp>
        <p:nvCxnSpPr>
          <p:cNvPr id="523" name="Google Shape;523;p41"/>
          <p:cNvCxnSpPr>
            <a:stCxn id="518" idx="2"/>
            <a:endCxn id="519" idx="0"/>
          </p:cNvCxnSpPr>
          <p:nvPr/>
        </p:nvCxnSpPr>
        <p:spPr>
          <a:xfrm flipH="1">
            <a:off x="3031312" y="1938010"/>
            <a:ext cx="3164700" cy="9456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4" name="Google Shape;524;p41"/>
          <p:cNvCxnSpPr>
            <a:stCxn id="518" idx="2"/>
            <a:endCxn id="520" idx="0"/>
          </p:cNvCxnSpPr>
          <p:nvPr/>
        </p:nvCxnSpPr>
        <p:spPr>
          <a:xfrm flipH="1">
            <a:off x="6045712" y="1938010"/>
            <a:ext cx="150300" cy="9456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5" name="Google Shape;525;p41"/>
          <p:cNvCxnSpPr>
            <a:stCxn id="518" idx="2"/>
          </p:cNvCxnSpPr>
          <p:nvPr/>
        </p:nvCxnSpPr>
        <p:spPr>
          <a:xfrm>
            <a:off x="6196011" y="1938010"/>
            <a:ext cx="3936300" cy="9456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From Program to </a:t>
            </a:r>
            <a:r>
              <a:rPr lang="en-US" i="1"/>
              <a:t>Process</a:t>
            </a:r>
            <a:endParaRPr/>
          </a:p>
        </p:txBody>
      </p:sp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137785" y="1184678"/>
            <a:ext cx="10334683" cy="500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(1) What does hardware give you?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Execution of a sequence of instructions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Storage in RAM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Other devices for input, persistent storage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(2) What does the operating system give you?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Multiple running programs taking turns on the CPU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 isolated </a:t>
            </a:r>
            <a:r>
              <a:rPr lang="en-US" i="1"/>
              <a:t>address space</a:t>
            </a:r>
            <a:r>
              <a:rPr lang="en-US"/>
              <a:t> through virtual memory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i="1"/>
              <a:t>Files</a:t>
            </a:r>
            <a:r>
              <a:rPr lang="en-US"/>
              <a:t> for persistent storage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(3) What does the C “runtime” give you?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Higher-level memory concepts like the stack and heap</a:t>
            </a:r>
            <a:endParaRPr/>
          </a:p>
        </p:txBody>
      </p:sp>
      <p:sp>
        <p:nvSpPr>
          <p:cNvPr id="167" name="Google Shape;16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168" name="Google Shape;16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69" name="Google Shape;169;p9"/>
          <p:cNvSpPr txBox="1"/>
          <p:nvPr/>
        </p:nvSpPr>
        <p:spPr>
          <a:xfrm>
            <a:off x="7980872" y="3262887"/>
            <a:ext cx="20013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 u="none" strike="noStrike" cap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Process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Multiprogramming - Sharing CPU</a:t>
            </a:r>
            <a:endParaRPr/>
          </a:p>
        </p:txBody>
      </p:sp>
      <p:sp>
        <p:nvSpPr>
          <p:cNvPr id="175" name="Google Shape;175;p10"/>
          <p:cNvSpPr txBox="1">
            <a:spLocks noGrp="1"/>
          </p:cNvSpPr>
          <p:nvPr>
            <p:ph type="body" idx="1"/>
          </p:nvPr>
        </p:nvSpPr>
        <p:spPr>
          <a:xfrm>
            <a:off x="137785" y="1234715"/>
            <a:ext cx="11711313" cy="4846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 are far more active processes (~500-1000) on a typical OS than there are CPU cores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So: The OS enforces safe sharing of a CPU by giving processes finite-length turns to execute on the CPU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do we switch from one process to another?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Current proc hits maximum turn length </a:t>
            </a:r>
            <a:r>
              <a:rPr lang="en-US" b="1"/>
              <a:t>(quantum)</a:t>
            </a:r>
            <a:r>
              <a:rPr lang="en-US"/>
              <a:t>, typically 5-10 msec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Or it starts an operation it will have to wait for (e.g., read from disk, page fault)</a:t>
            </a:r>
            <a:endParaRPr/>
          </a:p>
        </p:txBody>
      </p:sp>
      <p:sp>
        <p:nvSpPr>
          <p:cNvPr id="176" name="Google Shape;17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177" name="Google Shape;17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178" name="Google Shape;178;p10"/>
          <p:cNvGrpSpPr/>
          <p:nvPr/>
        </p:nvGrpSpPr>
        <p:grpSpPr>
          <a:xfrm>
            <a:off x="1690772" y="3178838"/>
            <a:ext cx="8101733" cy="1310947"/>
            <a:chOff x="1690772" y="3178838"/>
            <a:chExt cx="8101733" cy="1310947"/>
          </a:xfrm>
        </p:grpSpPr>
        <p:sp>
          <p:nvSpPr>
            <p:cNvPr id="179" name="Google Shape;179;p10"/>
            <p:cNvSpPr/>
            <p:nvPr/>
          </p:nvSpPr>
          <p:spPr>
            <a:xfrm>
              <a:off x="1690772" y="3178838"/>
              <a:ext cx="914400" cy="9144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P</a:t>
              </a:r>
              <a:r>
                <a:rPr lang="en-US" sz="3600" b="1" baseline="-250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sz="36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2766197" y="3178838"/>
              <a:ext cx="1314091" cy="914400"/>
            </a:xfrm>
            <a:prstGeom prst="rect">
              <a:avLst/>
            </a:prstGeom>
            <a:solidFill>
              <a:srgbClr val="FF00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P</a:t>
              </a:r>
              <a:r>
                <a:rPr lang="en-US" sz="3600" b="1" baseline="-250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endParaRPr sz="36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4241313" y="3178838"/>
              <a:ext cx="1089806" cy="914400"/>
            </a:xfrm>
            <a:prstGeom prst="rect">
              <a:avLst/>
            </a:prstGeom>
            <a:solidFill>
              <a:srgbClr val="00B05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P</a:t>
              </a:r>
              <a:r>
                <a:rPr lang="en-US" sz="3600" b="1" baseline="-250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 sz="36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5486391" y="3178838"/>
              <a:ext cx="948909" cy="914400"/>
            </a:xfrm>
            <a:prstGeom prst="rect">
              <a:avLst/>
            </a:prstGeom>
            <a:solidFill>
              <a:srgbClr val="7030A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P</a:t>
              </a:r>
              <a:r>
                <a:rPr lang="en-US" sz="3600" b="1" baseline="-250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4</a:t>
              </a:r>
              <a:endParaRPr sz="36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6584795" y="3178838"/>
              <a:ext cx="764905" cy="914400"/>
            </a:xfrm>
            <a:prstGeom prst="rect">
              <a:avLst/>
            </a:prstGeom>
            <a:solidFill>
              <a:srgbClr val="00B05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P</a:t>
              </a:r>
              <a:r>
                <a:rPr lang="en-US" sz="3600" b="1" baseline="-250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3</a:t>
              </a:r>
              <a:endParaRPr sz="36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7499195" y="3178838"/>
              <a:ext cx="980566" cy="91440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P</a:t>
              </a:r>
              <a:r>
                <a:rPr lang="en-US" sz="3600" b="1" baseline="-250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1</a:t>
              </a:r>
              <a:endParaRPr sz="36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185" name="Google Shape;185;p10"/>
            <p:cNvCxnSpPr/>
            <p:nvPr/>
          </p:nvCxnSpPr>
          <p:spPr>
            <a:xfrm>
              <a:off x="1690772" y="4235574"/>
              <a:ext cx="6788989" cy="0"/>
            </a:xfrm>
            <a:prstGeom prst="straightConnector1">
              <a:avLst/>
            </a:prstGeom>
            <a:noFill/>
            <a:ln w="76200" cap="flat" cmpd="sng">
              <a:solidFill>
                <a:srgbClr val="171616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86" name="Google Shape;186;p10"/>
            <p:cNvSpPr txBox="1"/>
            <p:nvPr/>
          </p:nvSpPr>
          <p:spPr>
            <a:xfrm>
              <a:off x="8395026" y="3966565"/>
              <a:ext cx="13974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Time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Process Lifecycle</a:t>
            </a:r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94" name="Google Shape;19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3970" y="1462088"/>
            <a:ext cx="8948468" cy="4641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title"/>
          </p:nvPr>
        </p:nvSpPr>
        <p:spPr>
          <a:xfrm>
            <a:off x="137786" y="1412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Working with Processes</a:t>
            </a:r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body" idx="1"/>
          </p:nvPr>
        </p:nvSpPr>
        <p:spPr>
          <a:xfrm>
            <a:off x="105307" y="1318501"/>
            <a:ext cx="11981386" cy="4427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process has a unique numerical </a:t>
            </a:r>
            <a:r>
              <a:rPr lang="en-US" b="1"/>
              <a:t>process ID (pid)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Lots of tools for managing your system are based around these IDs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Terminal commands for listing processes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ps: Show all running processes associated with this terminal session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ps a: Show </a:t>
            </a:r>
            <a:r>
              <a:rPr lang="en-US" i="1"/>
              <a:t>all</a:t>
            </a:r>
            <a:r>
              <a:rPr lang="en-US"/>
              <a:t> running processes on the machine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ps u: Show all processes for me (the current user)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Commands for signaling (usually terminating) processes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kill 1234</a:t>
            </a:r>
            <a:r>
              <a:rPr lang="en-US"/>
              <a:t>: Send process with ID 1234 the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TERM</a:t>
            </a:r>
            <a:r>
              <a:rPr lang="en-US"/>
              <a:t> signal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kill -9 1234</a:t>
            </a:r>
            <a:r>
              <a:rPr lang="en-US"/>
              <a:t>: Send process 1234 the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KILL</a:t>
            </a:r>
            <a:r>
              <a:rPr lang="en-US"/>
              <a:t> signal (you really mean it this time!)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&lt;Ctrl-C&gt;: Send current process the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/>
              <a:t> (interrupt) signal</a:t>
            </a:r>
            <a:endParaRPr/>
          </a:p>
        </p:txBody>
      </p:sp>
      <p:sp>
        <p:nvSpPr>
          <p:cNvPr id="201" name="Google Shape;20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202" name="Google Shape;20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 txBox="1"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Some Clarification on Signals</a:t>
            </a:r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body" idx="1"/>
          </p:nvPr>
        </p:nvSpPr>
        <p:spPr>
          <a:xfrm>
            <a:off x="147311" y="1348581"/>
            <a:ext cx="11711313" cy="486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kill</a:t>
            </a:r>
            <a:r>
              <a:rPr lang="en-US"/>
              <a:t> command sounds cool but is a bad name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doesn’t </a:t>
            </a:r>
            <a:r>
              <a:rPr lang="en-US" b="1"/>
              <a:t>terminate</a:t>
            </a:r>
            <a:r>
              <a:rPr lang="en-US"/>
              <a:t> a process, it </a:t>
            </a:r>
            <a:r>
              <a:rPr lang="en-US" b="1"/>
              <a:t>sends that process a signal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Unfortunately, system call for sending a signal has the same name ☹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Signal: Software event notification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Receiving a signal doesn’t mean instant death for a process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Could be for information purposes: “That thing you care about has actually happened now”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We’ll learn how to customize our code’s response to signals later 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Yes, this means you can write code to ignore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Ctrl-C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But it’s usually considered bad form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4"/>
          <p:cNvSpPr txBox="1"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Process Family Tree</a:t>
            </a:r>
            <a:endParaRPr/>
          </a:p>
        </p:txBody>
      </p:sp>
      <p:sp>
        <p:nvSpPr>
          <p:cNvPr id="216" name="Google Shape;216;p14"/>
          <p:cNvSpPr txBox="1">
            <a:spLocks noGrp="1"/>
          </p:cNvSpPr>
          <p:nvPr>
            <p:ph type="body" idx="1"/>
          </p:nvPr>
        </p:nvSpPr>
        <p:spPr>
          <a:xfrm>
            <a:off x="137785" y="1203490"/>
            <a:ext cx="11711313" cy="47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Say we run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./list_main</a:t>
            </a:r>
            <a:r>
              <a:rPr lang="en-US"/>
              <a:t> from a graphical terminal window</a:t>
            </a:r>
            <a:endParaRPr/>
          </a:p>
        </p:txBody>
      </p:sp>
      <p:sp>
        <p:nvSpPr>
          <p:cNvPr id="217" name="Google Shape;21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Fall '25​</a:t>
            </a:r>
            <a:endParaRPr/>
          </a:p>
        </p:txBody>
      </p:sp>
      <p:sp>
        <p:nvSpPr>
          <p:cNvPr id="218" name="Google Shape;21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19" name="Google Shape;219;p14"/>
          <p:cNvSpPr/>
          <p:nvPr/>
        </p:nvSpPr>
        <p:spPr>
          <a:xfrm>
            <a:off x="4664792" y="1794249"/>
            <a:ext cx="1690777" cy="879895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4"/>
          <p:cNvSpPr/>
          <p:nvPr/>
        </p:nvSpPr>
        <p:spPr>
          <a:xfrm>
            <a:off x="2343510" y="2930060"/>
            <a:ext cx="1848928" cy="87989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Graphical Login (e.g., 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gnome</a:t>
            </a: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221" name="Google Shape;221;p14"/>
          <p:cNvSpPr/>
          <p:nvPr/>
        </p:nvSpPr>
        <p:spPr>
          <a:xfrm>
            <a:off x="3188898" y="4008482"/>
            <a:ext cx="1848928" cy="87989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Shell (</a:t>
            </a: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bash</a:t>
            </a: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</p:txBody>
      </p:sp>
      <p:sp>
        <p:nvSpPr>
          <p:cNvPr id="222" name="Google Shape;222;p14"/>
          <p:cNvSpPr/>
          <p:nvPr/>
        </p:nvSpPr>
        <p:spPr>
          <a:xfrm>
            <a:off x="3188898" y="5201779"/>
            <a:ext cx="1848928" cy="87989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list_main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969034" y="4008482"/>
            <a:ext cx="1848928" cy="879895"/>
          </a:xfrm>
          <a:prstGeom prst="rect">
            <a:avLst/>
          </a:prstGeom>
          <a:solidFill>
            <a:srgbClr val="7B7B7B"/>
          </a:solidFill>
          <a:ln w="127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Web Browser</a:t>
            </a:r>
            <a:endParaRPr/>
          </a:p>
        </p:txBody>
      </p:sp>
      <p:sp>
        <p:nvSpPr>
          <p:cNvPr id="224" name="Google Shape;224;p14"/>
          <p:cNvSpPr/>
          <p:nvPr/>
        </p:nvSpPr>
        <p:spPr>
          <a:xfrm>
            <a:off x="5408762" y="4005801"/>
            <a:ext cx="1848928" cy="879895"/>
          </a:xfrm>
          <a:prstGeom prst="rect">
            <a:avLst/>
          </a:prstGeom>
          <a:solidFill>
            <a:srgbClr val="7B7B7B"/>
          </a:solidFill>
          <a:ln w="127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VS Code</a:t>
            </a:r>
            <a:endParaRPr/>
          </a:p>
        </p:txBody>
      </p:sp>
      <p:cxnSp>
        <p:nvCxnSpPr>
          <p:cNvPr id="225" name="Google Shape;225;p14"/>
          <p:cNvCxnSpPr>
            <a:stCxn id="220" idx="2"/>
            <a:endCxn id="221" idx="0"/>
          </p:cNvCxnSpPr>
          <p:nvPr/>
        </p:nvCxnSpPr>
        <p:spPr>
          <a:xfrm>
            <a:off x="3267974" y="3809955"/>
            <a:ext cx="845400" cy="198600"/>
          </a:xfrm>
          <a:prstGeom prst="straightConnector1">
            <a:avLst/>
          </a:prstGeom>
          <a:noFill/>
          <a:ln w="57150" cap="flat" cmpd="sng">
            <a:solidFill>
              <a:srgbClr val="17161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6" name="Google Shape;226;p14"/>
          <p:cNvCxnSpPr>
            <a:stCxn id="220" idx="2"/>
            <a:endCxn id="223" idx="0"/>
          </p:cNvCxnSpPr>
          <p:nvPr/>
        </p:nvCxnSpPr>
        <p:spPr>
          <a:xfrm flipH="1">
            <a:off x="1893374" y="3809955"/>
            <a:ext cx="1374600" cy="198600"/>
          </a:xfrm>
          <a:prstGeom prst="straightConnector1">
            <a:avLst/>
          </a:prstGeom>
          <a:noFill/>
          <a:ln w="57150" cap="flat" cmpd="sng">
            <a:solidFill>
              <a:srgbClr val="17161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7" name="Google Shape;227;p14"/>
          <p:cNvCxnSpPr>
            <a:stCxn id="220" idx="2"/>
            <a:endCxn id="224" idx="0"/>
          </p:cNvCxnSpPr>
          <p:nvPr/>
        </p:nvCxnSpPr>
        <p:spPr>
          <a:xfrm>
            <a:off x="3267974" y="3809955"/>
            <a:ext cx="3065400" cy="195900"/>
          </a:xfrm>
          <a:prstGeom prst="straightConnector1">
            <a:avLst/>
          </a:prstGeom>
          <a:noFill/>
          <a:ln w="57150" cap="flat" cmpd="sng">
            <a:solidFill>
              <a:srgbClr val="17161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8" name="Google Shape;228;p14"/>
          <p:cNvCxnSpPr>
            <a:stCxn id="221" idx="2"/>
            <a:endCxn id="222" idx="0"/>
          </p:cNvCxnSpPr>
          <p:nvPr/>
        </p:nvCxnSpPr>
        <p:spPr>
          <a:xfrm>
            <a:off x="4113362" y="4888377"/>
            <a:ext cx="0" cy="313500"/>
          </a:xfrm>
          <a:prstGeom prst="straightConnector1">
            <a:avLst/>
          </a:prstGeom>
          <a:noFill/>
          <a:ln w="57150" cap="flat" cmpd="sng">
            <a:solidFill>
              <a:srgbClr val="17161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9" name="Google Shape;229;p14"/>
          <p:cNvCxnSpPr>
            <a:stCxn id="219" idx="2"/>
            <a:endCxn id="220" idx="0"/>
          </p:cNvCxnSpPr>
          <p:nvPr/>
        </p:nvCxnSpPr>
        <p:spPr>
          <a:xfrm flipH="1">
            <a:off x="3267981" y="2674144"/>
            <a:ext cx="2242200" cy="255900"/>
          </a:xfrm>
          <a:prstGeom prst="straightConnector1">
            <a:avLst/>
          </a:prstGeom>
          <a:noFill/>
          <a:ln w="57150" cap="flat" cmpd="sng">
            <a:solidFill>
              <a:srgbClr val="17161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0" name="Google Shape;230;p14"/>
          <p:cNvSpPr txBox="1"/>
          <p:nvPr/>
        </p:nvSpPr>
        <p:spPr>
          <a:xfrm>
            <a:off x="7418717" y="1736764"/>
            <a:ext cx="4260431" cy="4017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 process has to be at the root of this tree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Historically called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init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Now, systemd</a:t>
            </a: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Started as part of the system’s boot procedure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Guaranteed to have pid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Treated specially by OS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Can’t be killed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36</Slides>
  <Notes>36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CSCI 4061 Lecture 4 Process Management</vt:lpstr>
      <vt:lpstr>Course Logistics</vt:lpstr>
      <vt:lpstr>Moving Around in a File</vt:lpstr>
      <vt:lpstr>From Program to Process</vt:lpstr>
      <vt:lpstr>Multiprogramming - Sharing CPU</vt:lpstr>
      <vt:lpstr>Process Lifecycle</vt:lpstr>
      <vt:lpstr>Working with Processes</vt:lpstr>
      <vt:lpstr>Some Clarification on Signals</vt:lpstr>
      <vt:lpstr>Process Family Tree</vt:lpstr>
      <vt:lpstr>Process Creation: fork</vt:lpstr>
      <vt:lpstr>Recall: Brain Melting with fork</vt:lpstr>
      <vt:lpstr>Exercise: What will get printed?</vt:lpstr>
      <vt:lpstr>Something Else to Consider</vt:lpstr>
      <vt:lpstr>Environment Variables</vt:lpstr>
      <vt:lpstr>The PATH Environment Variable</vt:lpstr>
      <vt:lpstr>Changing Your Environment</vt:lpstr>
      <vt:lpstr>Becoming More than a Clone: exec</vt:lpstr>
      <vt:lpstr>Running a command</vt:lpstr>
      <vt:lpstr>Ending a Process</vt:lpstr>
      <vt:lpstr>“Waiting” for a Process</vt:lpstr>
      <vt:lpstr>Exercise: Writing a Program to Run Programs</vt:lpstr>
      <vt:lpstr>Exercise: Writing a Program to Run Programs</vt:lpstr>
      <vt:lpstr>Waiting for a Child</vt:lpstr>
      <vt:lpstr>The Shell</vt:lpstr>
      <vt:lpstr>“Waiting” for a Specific Process</vt:lpstr>
      <vt:lpstr>Thinking about Ordering</vt:lpstr>
      <vt:lpstr>Where Operating Systems Naming Gets Weird</vt:lpstr>
      <vt:lpstr>Zombie Processes</vt:lpstr>
      <vt:lpstr>Daemon Processes</vt:lpstr>
      <vt:lpstr>Orphan Processes</vt:lpstr>
      <vt:lpstr>init: Hero or Villain?</vt:lpstr>
      <vt:lpstr>fork() without an exec()</vt:lpstr>
      <vt:lpstr>Multi-Process Web Browsers</vt:lpstr>
      <vt:lpstr>Multi-Process Web Browsers</vt:lpstr>
      <vt:lpstr>Threads and Processes</vt:lpstr>
      <vt:lpstr>Multi-Process Browsers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Jack</dc:creator>
  <cp:revision>31</cp:revision>
  <dcterms:created xsi:type="dcterms:W3CDTF">2021-08-30T22:02:16Z</dcterms:created>
  <dcterms:modified xsi:type="dcterms:W3CDTF">2025-09-11T19:20:05Z</dcterms:modified>
</cp:coreProperties>
</file>