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331" r:id="rId3"/>
    <p:sldId id="2347" r:id="rId4"/>
    <p:sldId id="2350" r:id="rId5"/>
    <p:sldId id="2360" r:id="rId6"/>
    <p:sldId id="2353" r:id="rId7"/>
    <p:sldId id="2361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364" r:id="rId19"/>
    <p:sldId id="2366" r:id="rId20"/>
    <p:sldId id="2367" r:id="rId21"/>
    <p:sldId id="2368" r:id="rId22"/>
    <p:sldId id="2369" r:id="rId23"/>
    <p:sldId id="2370" r:id="rId24"/>
    <p:sldId id="2371" r:id="rId25"/>
    <p:sldId id="2372" r:id="rId26"/>
    <p:sldId id="2373" r:id="rId27"/>
    <p:sldId id="2374" r:id="rId28"/>
    <p:sldId id="2375" r:id="rId29"/>
    <p:sldId id="2376" r:id="rId30"/>
    <p:sldId id="2377" r:id="rId31"/>
    <p:sldId id="2379" r:id="rId32"/>
    <p:sldId id="2381" r:id="rId33"/>
    <p:sldId id="2378" r:id="rId34"/>
    <p:sldId id="2382" r:id="rId35"/>
    <p:sldId id="2383" r:id="rId36"/>
    <p:sldId id="2386" r:id="rId37"/>
    <p:sldId id="2385" r:id="rId38"/>
    <p:sldId id="2384" r:id="rId39"/>
    <p:sldId id="2387" r:id="rId40"/>
    <p:sldId id="2392" r:id="rId41"/>
    <p:sldId id="2394" r:id="rId42"/>
    <p:sldId id="2393" r:id="rId43"/>
    <p:sldId id="2395" r:id="rId44"/>
    <p:sldId id="2396" r:id="rId45"/>
    <p:sldId id="2399" r:id="rId46"/>
    <p:sldId id="2397" r:id="rId47"/>
    <p:sldId id="2388" r:id="rId48"/>
    <p:sldId id="2389" r:id="rId49"/>
    <p:sldId id="2390" r:id="rId50"/>
    <p:sldId id="2391" r:id="rId51"/>
    <p:sldId id="2400" r:id="rId52"/>
    <p:sldId id="2398" r:id="rId53"/>
    <p:sldId id="2401" r:id="rId54"/>
    <p:sldId id="2402" r:id="rId55"/>
    <p:sldId id="240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14F69-5C93-EF26-E576-B4E865647C51}" v="8" dt="2025-02-04T15:22:30.797"/>
    <p1510:client id="{BFAAF857-5ED6-AEE4-C750-09DCB51CF498}" v="12" dt="2025-02-02T20:14:38.097"/>
    <p1510:client id="{C6BEAF7C-2797-F3FE-1008-9E7C4F59FC4F}" v="4" dt="2025-02-04T18:34:59.4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424D9-BC7F-4AFC-8285-2D80D015A0C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4B60A-3117-4357-8648-96C3ADE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9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B60A-3117-4357-8648-96C3ADE836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23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openat</a:t>
            </a:r>
            <a:r>
              <a:rPr lang="en-US"/>
              <a:t> - Just like open, except it can resolve relative paths from a different base location than the current working directory if we want</a:t>
            </a:r>
          </a:p>
          <a:p>
            <a:r>
              <a:rPr lang="en-US" err="1"/>
              <a:t>mprotect</a:t>
            </a:r>
            <a:r>
              <a:rPr lang="en-US"/>
              <a:t> - Set access permissions on a chunk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B60A-3117-4357-8648-96C3ADE836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6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 space allocated to hold what we read in from the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B60A-3117-4357-8648-96C3ADE836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83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Can’t assume the read() actually retrieved BUFSIZE bytes, might write out garbage left over at end of </a:t>
            </a:r>
            <a:r>
              <a:rPr lang="en-US" err="1"/>
              <a:t>buf</a:t>
            </a:r>
            <a:r>
              <a:rPr lang="en-US"/>
              <a:t>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B60A-3117-4357-8648-96C3ADE836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40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B60A-3117-4357-8648-96C3ADE836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6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How would we add error handling to this code?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B60A-3117-4357-8648-96C3ADE836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61B-D8D0-4FDB-8597-650786A2A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676" y="1041400"/>
            <a:ext cx="10016647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A5B7E-B4C7-4206-AF61-0182EAE73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1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4472-8458-44C7-B6E4-810A941E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AA2BF-33B1-46D8-8173-4289B3C5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28D9-267B-4F35-96EC-E61E3E82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FE9A-ED0C-4A61-98B6-528AD320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9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CD682-C68E-4D3C-94D0-196D1760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28303-7932-4B75-86F8-E5C98009F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39373-8240-4053-8C20-B5BB77E2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71859-0064-4F11-8F91-42E11FB4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A271-454A-4FFB-A81B-9BEB7DF6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</p:spPr>
        <p:txBody>
          <a:bodyPr/>
          <a:lstStyle>
            <a:lvl1pPr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C294-599B-4DD9-9BFB-34A53888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597025"/>
            <a:ext cx="11711313" cy="416083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0E08-CAB7-42BF-8856-8F8444EF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E742-A469-4955-A8FE-91A76C47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3BECB6D-B39E-4205-B588-D42B7D0424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B6D8-B969-417C-B9F9-8253369C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598EB-4399-4BF6-B25E-82223C3E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1154-CBCA-4A75-8595-3D7E4EBB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616F-A6FF-4AD7-BC3B-07B96408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0325FD0-39C7-4CEB-BB48-62C1508222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3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6327-C30C-4F5E-B412-C16C818A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8622-A402-426E-8EF8-942B01466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208" y="1601722"/>
            <a:ext cx="5515666" cy="4427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2C959-33E0-48A5-A628-EC61936A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01723"/>
            <a:ext cx="5515666" cy="4427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5BFA-4634-4D75-BC3F-EB537CA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A7EC4-EDA3-438C-8935-C81AF1C6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2C751FD-40D8-4574-A49B-359F6A4C3A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376D-1E7C-425B-91EC-39C439BF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7C873-35E6-4B58-9C98-F8C74B62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BED26-2421-4F88-84E0-F4DAF1FCC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E9B3-D0B4-46C3-9EC0-E22F05F75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16D90-D443-4461-8ABA-A5ED1B6C9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A8F14-F1BB-4350-9029-230BF7C6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80F83-B78B-4023-9E37-7F9845A7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ACE2785-8BC3-4F29-9FB3-F67EFE6D70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3BC5-89F0-4BD6-A6E9-DB997A13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7BC62-2A08-40C7-B9D3-4DB5CDE5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C73E7-04E6-499E-A57B-B2730D7B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C355A43-2C02-46DA-88C2-8348C426A5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965C1-F268-4EDA-8AD8-FE810F91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3C96-0771-402B-91FB-79F03AD9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3C1353F-A9DE-4BD8-945B-291830F48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1BCF-727A-4E94-96B4-0AEAEEDB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5CB9-C631-4ADB-87D0-5801E218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EB471-F59E-408A-A36A-6CE44D093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2DEAB-C9B6-4BF3-B4BA-F236C98F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F404-C5E5-4C2A-A75E-E512800C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25CC823-B2EF-4345-98A9-70F91BBE2E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EE80-677B-4C23-9730-3A03A77F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672AC-70BC-414C-BBE7-5BFFD232F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661E5-63C6-4E30-A9B2-B26C9F4E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B8CD6-43ED-4672-A1C7-97E9F09C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A5E9-D798-4FBB-97DC-E8EEB884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A2C8703-E6FE-42B1-B935-C537F5E9E8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8AF7E-1968-4FB7-8786-AE880EFC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4390-C387-4587-AEDB-A4D95E29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FB43-AF49-4E4E-A494-C733A8FF2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DE33-5E2C-4624-86F1-1B71AB037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5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0DB0-6CBE-40A4-B807-94A952559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885824"/>
            <a:ext cx="11658600" cy="2851150"/>
          </a:xfrm>
        </p:spPr>
        <p:txBody>
          <a:bodyPr>
            <a:norm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CSCI 4061</a:t>
            </a:r>
            <a:b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</a:t>
            </a:r>
            <a:r>
              <a:rPr lang="en-US" sz="5400"/>
              <a:t>5</a:t>
            </a:r>
            <a:br>
              <a:rPr lang="en-US" sz="5400"/>
            </a:br>
            <a:r>
              <a:rPr lang="en-US" sz="5400"/>
              <a:t>Intro to Low-Level I/O</a:t>
            </a: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210EC-9202-4230-9F55-CC3DC4E54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5138"/>
            <a:ext cx="9144000" cy="113506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Instructor: Ali Anwar and Sam Fountain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Slides by: Jack Kolb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September 17, 2024</a:t>
            </a:r>
          </a:p>
        </p:txBody>
      </p:sp>
    </p:spTree>
    <p:extLst>
      <p:ext uri="{BB962C8B-B14F-4D97-AF65-F5344CB8AC3E}">
        <p14:creationId xmlns:p14="http://schemas.microsoft.com/office/powerpoint/2010/main" val="211483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4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Daemon Processes</a:t>
            </a:r>
            <a:endParaRPr/>
          </a:p>
        </p:txBody>
      </p:sp>
      <p:sp>
        <p:nvSpPr>
          <p:cNvPr id="429" name="Google Shape;429;p34"/>
          <p:cNvSpPr txBox="1">
            <a:spLocks noGrp="1"/>
          </p:cNvSpPr>
          <p:nvPr>
            <p:ph type="body" idx="1"/>
          </p:nvPr>
        </p:nvSpPr>
        <p:spPr>
          <a:xfrm>
            <a:off x="137786" y="1215167"/>
            <a:ext cx="5307517" cy="50006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lang="en-US" b="1"/>
              <a:t>daemon</a:t>
            </a:r>
            <a:r>
              <a:rPr lang="en-US"/>
              <a:t> is a process that is always running in the background to provide a service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Parent forks child, never waits for it (it’s never expected to exit)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Often sits and waits for input, then does work on that input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Web Server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httpd</a:t>
            </a:r>
            <a:r>
              <a:rPr lang="en-US"/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 Server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lpd</a:t>
            </a:r>
            <a:r>
              <a:rPr lang="en-US"/>
              <a:t>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SSH Server 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sshd</a:t>
            </a:r>
            <a:r>
              <a:rPr lang="en-US"/>
              <a:t>)</a:t>
            </a:r>
            <a:endParaRPr/>
          </a:p>
        </p:txBody>
      </p:sp>
      <p:pic>
        <p:nvPicPr>
          <p:cNvPr id="430" name="Google Shape;430;p34" descr="A picture containing diagram&#10;&#10;Description automatically generated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 t="11037" b="11631"/>
          <a:stretch/>
        </p:blipFill>
        <p:spPr>
          <a:xfrm>
            <a:off x="5790874" y="1297361"/>
            <a:ext cx="6263340" cy="3390473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Spring '25</a:t>
            </a:r>
            <a:endParaRPr/>
          </a:p>
        </p:txBody>
      </p:sp>
      <p:sp>
        <p:nvSpPr>
          <p:cNvPr id="432" name="Google Shape;432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33" name="Google Shape;433;p34"/>
          <p:cNvSpPr txBox="1"/>
          <p:nvPr/>
        </p:nvSpPr>
        <p:spPr>
          <a:xfrm>
            <a:off x="6096000" y="4798031"/>
            <a:ext cx="554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Acting as Referee and Illusionist for a Daemon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Orphan Processes</a:t>
            </a:r>
            <a:endParaRPr/>
          </a:p>
        </p:txBody>
      </p:sp>
      <p:sp>
        <p:nvSpPr>
          <p:cNvPr id="439" name="Google Shape;439;p35"/>
          <p:cNvSpPr txBox="1">
            <a:spLocks noGrp="1"/>
          </p:cNvSpPr>
          <p:nvPr>
            <p:ph type="body" idx="1"/>
          </p:nvPr>
        </p:nvSpPr>
        <p:spPr>
          <a:xfrm>
            <a:off x="275208" y="1601722"/>
            <a:ext cx="5515666" cy="4427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a parent terminates while its child is still running, that child becomes an </a:t>
            </a:r>
            <a:r>
              <a:rPr lang="en-US" b="1"/>
              <a:t>orphan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Implies: Parent never waited on the child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 when orphans die, they all become zombies?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process becomes an orphan, it is adopted by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init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r>
              <a:rPr lang="en-US"/>
              <a:t>(or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systemd</a:t>
            </a:r>
            <a:r>
              <a:rPr lang="en-US"/>
              <a:t>)</a:t>
            </a:r>
            <a:endParaRPr/>
          </a:p>
        </p:txBody>
      </p:sp>
      <p:sp>
        <p:nvSpPr>
          <p:cNvPr id="440" name="Google Shape;44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Spring '25</a:t>
            </a:r>
            <a:endParaRPr/>
          </a:p>
        </p:txBody>
      </p:sp>
      <p:sp>
        <p:nvSpPr>
          <p:cNvPr id="441" name="Google Shape;44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42" name="Google Shape;442;p35" descr="A child holding a bowl of food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3801" r="9275"/>
          <a:stretch/>
        </p:blipFill>
        <p:spPr>
          <a:xfrm>
            <a:off x="7027333" y="1466851"/>
            <a:ext cx="3710720" cy="4038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6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init</a:t>
            </a:r>
            <a:r>
              <a:rPr lang="en-US"/>
              <a:t>: Hero or Villain?</a:t>
            </a:r>
            <a:endParaRPr/>
          </a:p>
        </p:txBody>
      </p:sp>
      <p:sp>
        <p:nvSpPr>
          <p:cNvPr id="448" name="Google Shape;448;p36"/>
          <p:cNvSpPr txBox="1">
            <a:spLocks noGrp="1"/>
          </p:cNvSpPr>
          <p:nvPr>
            <p:ph type="body" idx="1"/>
          </p:nvPr>
        </p:nvSpPr>
        <p:spPr>
          <a:xfrm>
            <a:off x="137786" y="1628776"/>
            <a:ext cx="6363717" cy="3848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Root of the process tree: ancestor of all other procs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Generously adopts all those orphans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 acts as a “reaper” when those orphans die (waits for them to allow full cleanup)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 they would’ve been zombies otherwise</a:t>
            </a:r>
            <a:endParaRPr/>
          </a:p>
        </p:txBody>
      </p:sp>
      <p:sp>
        <p:nvSpPr>
          <p:cNvPr id="449" name="Google Shape;449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Spring '25</a:t>
            </a:r>
            <a:endParaRPr/>
          </a:p>
        </p:txBody>
      </p:sp>
      <p:sp>
        <p:nvSpPr>
          <p:cNvPr id="450" name="Google Shape;450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451" name="Google Shape;451;p36" descr="A child holding a bowl of food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 l="13801" r="9275"/>
          <a:stretch/>
        </p:blipFill>
        <p:spPr>
          <a:xfrm>
            <a:off x="8126840" y="804069"/>
            <a:ext cx="3710720" cy="403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36" descr="A picture containing outdoor, person, cloudy, cloud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1503" y="2481077"/>
            <a:ext cx="4877086" cy="255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fork()</a:t>
            </a:r>
            <a:r>
              <a:rPr lang="en-US"/>
              <a:t> without an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exec()</a:t>
            </a:r>
            <a:endParaRPr/>
          </a:p>
        </p:txBody>
      </p:sp>
      <p:sp>
        <p:nvSpPr>
          <p:cNvPr id="458" name="Google Shape;458;p37"/>
          <p:cNvSpPr txBox="1">
            <a:spLocks noGrp="1"/>
          </p:cNvSpPr>
          <p:nvPr>
            <p:ph type="body" idx="1"/>
          </p:nvPr>
        </p:nvSpPr>
        <p:spPr>
          <a:xfrm>
            <a:off x="147311" y="1177925"/>
            <a:ext cx="11711313" cy="278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May seem as if a call to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fork()</a:t>
            </a:r>
            <a:r>
              <a:rPr lang="en-US"/>
              <a:t> is nearly always followed by a call to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exec()</a:t>
            </a:r>
            <a:r>
              <a:rPr lang="en-US"/>
              <a:t> in the new child process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Programs that use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fork()</a:t>
            </a:r>
            <a:r>
              <a:rPr lang="en-US"/>
              <a:t> without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exec()</a:t>
            </a:r>
            <a:r>
              <a:rPr lang="en-US"/>
              <a:t> are quite useful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Case 1: Enables a simple means of </a:t>
            </a:r>
            <a:r>
              <a:rPr lang="en-US" i="1"/>
              <a:t>parallelism </a:t>
            </a:r>
            <a:r>
              <a:rPr lang="en-US"/>
              <a:t>-- doing multiple streams of work at the same time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Analyzing data from multiple files at once</a:t>
            </a:r>
            <a:endParaRPr/>
          </a:p>
        </p:txBody>
      </p:sp>
      <p:sp>
        <p:nvSpPr>
          <p:cNvPr id="459" name="Google Shape;45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Spring '25</a:t>
            </a:r>
            <a:endParaRPr/>
          </a:p>
        </p:txBody>
      </p:sp>
      <p:sp>
        <p:nvSpPr>
          <p:cNvPr id="460" name="Google Shape;46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4840916" y="4002087"/>
            <a:ext cx="2314575" cy="77152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Primary Process</a:t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1757362" y="5073650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Worker Process 1</a:t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4771859" y="5073650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Worker Process 2</a:t>
            </a: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8755856" y="5073650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Worker Process </a:t>
            </a:r>
            <a:r>
              <a:rPr lang="en-US" sz="2000" b="1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sz="20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5" name="Google Shape;465;p37"/>
          <p:cNvSpPr txBox="1"/>
          <p:nvPr/>
        </p:nvSpPr>
        <p:spPr>
          <a:xfrm>
            <a:off x="7639050" y="5010289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cxnSp>
        <p:nvCxnSpPr>
          <p:cNvPr id="466" name="Google Shape;466;p37"/>
          <p:cNvCxnSpPr>
            <a:stCxn id="461" idx="2"/>
            <a:endCxn id="462" idx="0"/>
          </p:cNvCxnSpPr>
          <p:nvPr/>
        </p:nvCxnSpPr>
        <p:spPr>
          <a:xfrm flipH="1">
            <a:off x="2983804" y="4773612"/>
            <a:ext cx="3014400" cy="300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7" name="Google Shape;467;p37"/>
          <p:cNvCxnSpPr>
            <a:stCxn id="461" idx="2"/>
            <a:endCxn id="463" idx="0"/>
          </p:cNvCxnSpPr>
          <p:nvPr/>
        </p:nvCxnSpPr>
        <p:spPr>
          <a:xfrm>
            <a:off x="5998204" y="4773612"/>
            <a:ext cx="0" cy="300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8" name="Google Shape;468;p37"/>
          <p:cNvCxnSpPr>
            <a:stCxn id="461" idx="2"/>
            <a:endCxn id="464" idx="0"/>
          </p:cNvCxnSpPr>
          <p:nvPr/>
        </p:nvCxnSpPr>
        <p:spPr>
          <a:xfrm>
            <a:off x="5998204" y="4773612"/>
            <a:ext cx="3984000" cy="3000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9" name="Google Shape;469;p37"/>
          <p:cNvSpPr txBox="1"/>
          <p:nvPr/>
        </p:nvSpPr>
        <p:spPr>
          <a:xfrm>
            <a:off x="3138405" y="4473575"/>
            <a:ext cx="13525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fork()</a:t>
            </a:r>
            <a:endParaRPr/>
          </a:p>
        </p:txBody>
      </p:sp>
      <p:sp>
        <p:nvSpPr>
          <p:cNvPr id="470" name="Google Shape;470;p37"/>
          <p:cNvSpPr/>
          <p:nvPr/>
        </p:nvSpPr>
        <p:spPr>
          <a:xfrm>
            <a:off x="1976437" y="5899150"/>
            <a:ext cx="523875" cy="581025"/>
          </a:xfrm>
          <a:prstGeom prst="can">
            <a:avLst>
              <a:gd name="adj" fmla="val 25000"/>
            </a:avLst>
          </a:prstGeom>
          <a:solidFill>
            <a:srgbClr val="8DA9DB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2457450" y="5954067"/>
            <a:ext cx="13525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 1</a:t>
            </a:r>
            <a:endParaRPr/>
          </a:p>
        </p:txBody>
      </p:sp>
      <p:sp>
        <p:nvSpPr>
          <p:cNvPr id="472" name="Google Shape;472;p37"/>
          <p:cNvSpPr/>
          <p:nvPr/>
        </p:nvSpPr>
        <p:spPr>
          <a:xfrm>
            <a:off x="5148262" y="5901679"/>
            <a:ext cx="523875" cy="581025"/>
          </a:xfrm>
          <a:prstGeom prst="can">
            <a:avLst>
              <a:gd name="adj" fmla="val 25000"/>
            </a:avLst>
          </a:prstGeom>
          <a:solidFill>
            <a:srgbClr val="8DA9DB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37"/>
          <p:cNvSpPr txBox="1"/>
          <p:nvPr/>
        </p:nvSpPr>
        <p:spPr>
          <a:xfrm>
            <a:off x="5629275" y="5956596"/>
            <a:ext cx="13525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 2</a:t>
            </a:r>
            <a:endParaRPr/>
          </a:p>
        </p:txBody>
      </p:sp>
      <p:sp>
        <p:nvSpPr>
          <p:cNvPr id="474" name="Google Shape;474;p37"/>
          <p:cNvSpPr/>
          <p:nvPr/>
        </p:nvSpPr>
        <p:spPr>
          <a:xfrm>
            <a:off x="9210675" y="5899150"/>
            <a:ext cx="523875" cy="581025"/>
          </a:xfrm>
          <a:prstGeom prst="can">
            <a:avLst>
              <a:gd name="adj" fmla="val 25000"/>
            </a:avLst>
          </a:prstGeom>
          <a:solidFill>
            <a:srgbClr val="8DA9DB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9691688" y="5954067"/>
            <a:ext cx="13525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file </a:t>
            </a:r>
            <a:r>
              <a:rPr lang="en-US" sz="2400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8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Multi-Process Web Browsers</a:t>
            </a:r>
            <a:endParaRPr/>
          </a:p>
        </p:txBody>
      </p:sp>
      <p:sp>
        <p:nvSpPr>
          <p:cNvPr id="481" name="Google Shape;481;p38"/>
          <p:cNvSpPr txBox="1">
            <a:spLocks noGrp="1"/>
          </p:cNvSpPr>
          <p:nvPr>
            <p:ph type="body" idx="1"/>
          </p:nvPr>
        </p:nvSpPr>
        <p:spPr>
          <a:xfrm>
            <a:off x="147310" y="1597025"/>
            <a:ext cx="11711313" cy="416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Another prominent example: web browsers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Chrome introduced the model of one OS process per tab with its release back in 2008</a:t>
            </a:r>
            <a:endParaRPr/>
          </a:p>
        </p:txBody>
      </p:sp>
      <p:sp>
        <p:nvSpPr>
          <p:cNvPr id="482" name="Google Shape;482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Spring '25</a:t>
            </a:r>
            <a:endParaRPr/>
          </a:p>
        </p:txBody>
      </p:sp>
      <p:sp>
        <p:nvSpPr>
          <p:cNvPr id="483" name="Google Shape;483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84" name="Google Shape;484;p3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33750" y="3024187"/>
            <a:ext cx="1090612" cy="109061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8"/>
          <p:cNvSpPr txBox="1"/>
          <p:nvPr/>
        </p:nvSpPr>
        <p:spPr>
          <a:xfrm>
            <a:off x="4524374" y="3307883"/>
            <a:ext cx="27717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Process</a:t>
            </a:r>
            <a:endParaRPr/>
          </a:p>
        </p:txBody>
      </p:sp>
      <p:sp>
        <p:nvSpPr>
          <p:cNvPr id="486" name="Google Shape;486;p38"/>
          <p:cNvSpPr/>
          <p:nvPr/>
        </p:nvSpPr>
        <p:spPr>
          <a:xfrm>
            <a:off x="1519237" y="4776647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Tab Process 1</a:t>
            </a:r>
            <a:endParaRPr/>
          </a:p>
        </p:txBody>
      </p:sp>
      <p:sp>
        <p:nvSpPr>
          <p:cNvPr id="487" name="Google Shape;487;p38"/>
          <p:cNvSpPr/>
          <p:nvPr/>
        </p:nvSpPr>
        <p:spPr>
          <a:xfrm>
            <a:off x="4533734" y="4776647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Tab Process 2</a:t>
            </a:r>
            <a:endParaRPr/>
          </a:p>
        </p:txBody>
      </p:sp>
      <p:sp>
        <p:nvSpPr>
          <p:cNvPr id="488" name="Google Shape;488;p38"/>
          <p:cNvSpPr/>
          <p:nvPr/>
        </p:nvSpPr>
        <p:spPr>
          <a:xfrm>
            <a:off x="8517731" y="4776647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Tab Process </a:t>
            </a:r>
            <a:r>
              <a:rPr lang="en-US" sz="2000" b="1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sz="20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7400925" y="4713286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cxnSp>
        <p:nvCxnSpPr>
          <p:cNvPr id="490" name="Google Shape;490;p38"/>
          <p:cNvCxnSpPr>
            <a:stCxn id="485" idx="2"/>
            <a:endCxn id="486" idx="0"/>
          </p:cNvCxnSpPr>
          <p:nvPr/>
        </p:nvCxnSpPr>
        <p:spPr>
          <a:xfrm flipH="1">
            <a:off x="2745562" y="3831103"/>
            <a:ext cx="3164700" cy="945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1" name="Google Shape;491;p38"/>
          <p:cNvCxnSpPr>
            <a:stCxn id="485" idx="2"/>
            <a:endCxn id="487" idx="0"/>
          </p:cNvCxnSpPr>
          <p:nvPr/>
        </p:nvCxnSpPr>
        <p:spPr>
          <a:xfrm flipH="1">
            <a:off x="5759962" y="3831103"/>
            <a:ext cx="150300" cy="945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2" name="Google Shape;492;p38"/>
          <p:cNvCxnSpPr>
            <a:stCxn id="485" idx="2"/>
          </p:cNvCxnSpPr>
          <p:nvPr/>
        </p:nvCxnSpPr>
        <p:spPr>
          <a:xfrm>
            <a:off x="5910261" y="3831103"/>
            <a:ext cx="3936300" cy="945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Multi-Process Web Browsers</a:t>
            </a:r>
            <a:endParaRPr/>
          </a:p>
        </p:txBody>
      </p:sp>
      <p:sp>
        <p:nvSpPr>
          <p:cNvPr id="498" name="Google Shape;498;p39"/>
          <p:cNvSpPr txBox="1">
            <a:spLocks noGrp="1"/>
          </p:cNvSpPr>
          <p:nvPr>
            <p:ph type="body" idx="1"/>
          </p:nvPr>
        </p:nvSpPr>
        <p:spPr>
          <a:xfrm>
            <a:off x="240343" y="1462088"/>
            <a:ext cx="11711313" cy="4160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Why did Chrome do this?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process gets its own address space =&gt; better isolation between different browser tabs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One tab can’t read/write another tab’s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Fault in one tab doesn’t crash entire browser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Google marketed this heavily in Chrome’s early days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bit humorous to see their hand-wavy explanations of isolation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 attempting to market the concept of a process (an OS idea for 50 years at this point) as a cutting-edge innovation</a:t>
            </a:r>
            <a:endParaRPr/>
          </a:p>
        </p:txBody>
      </p:sp>
      <p:sp>
        <p:nvSpPr>
          <p:cNvPr id="499" name="Google Shape;499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Spring '25</a:t>
            </a:r>
            <a:endParaRPr/>
          </a:p>
        </p:txBody>
      </p:sp>
      <p:sp>
        <p:nvSpPr>
          <p:cNvPr id="500" name="Google Shape;500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Threads and Processes</a:t>
            </a:r>
            <a:endParaRPr/>
          </a:p>
        </p:txBody>
      </p:sp>
      <p:sp>
        <p:nvSpPr>
          <p:cNvPr id="506" name="Google Shape;506;p40"/>
          <p:cNvSpPr txBox="1">
            <a:spLocks noGrp="1"/>
          </p:cNvSpPr>
          <p:nvPr>
            <p:ph type="body" idx="1"/>
          </p:nvPr>
        </p:nvSpPr>
        <p:spPr>
          <a:xfrm>
            <a:off x="137785" y="1243806"/>
            <a:ext cx="11711313" cy="4671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Both are ways to enable multiple streams of execution at once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Threads in same process </a:t>
            </a:r>
            <a:r>
              <a:rPr lang="en-US" b="1"/>
              <a:t>share</a:t>
            </a:r>
            <a:r>
              <a:rPr lang="en-US"/>
              <a:t> an address space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Saw this in our exercise earlier when all threads could access same array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cooperation, better efficiency, but less isolation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Browsers originally used threads for multiple tabs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process gets </a:t>
            </a:r>
            <a:r>
              <a:rPr lang="en-US" b="1"/>
              <a:t>its own</a:t>
            </a:r>
            <a:r>
              <a:rPr lang="en-US"/>
              <a:t> address space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Better isolation, but less efficient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part of why Chrome consumes so much memory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Chrome is one </a:t>
            </a:r>
            <a:r>
              <a:rPr lang="en-US" i="1"/>
              <a:t>application</a:t>
            </a:r>
            <a:r>
              <a:rPr lang="en-US"/>
              <a:t> supported by multiple </a:t>
            </a:r>
            <a:r>
              <a:rPr lang="en-US" i="1"/>
              <a:t>processes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Blurs the idea of one process per “running program”</a:t>
            </a:r>
            <a:endParaRPr/>
          </a:p>
        </p:txBody>
      </p:sp>
      <p:sp>
        <p:nvSpPr>
          <p:cNvPr id="507" name="Google Shape;50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Spring '25</a:t>
            </a:r>
            <a:endParaRPr/>
          </a:p>
        </p:txBody>
      </p:sp>
      <p:sp>
        <p:nvSpPr>
          <p:cNvPr id="508" name="Google Shape;50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1"/>
          <p:cNvSpPr txBox="1"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Multi-Process Browsers</a:t>
            </a:r>
            <a:endParaRPr/>
          </a:p>
        </p:txBody>
      </p:sp>
      <p:sp>
        <p:nvSpPr>
          <p:cNvPr id="514" name="Google Shape;514;p41"/>
          <p:cNvSpPr txBox="1">
            <a:spLocks noGrp="1"/>
          </p:cNvSpPr>
          <p:nvPr>
            <p:ph type="body" idx="1"/>
          </p:nvPr>
        </p:nvSpPr>
        <p:spPr>
          <a:xfrm>
            <a:off x="265263" y="3916362"/>
            <a:ext cx="11711313" cy="25669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do processes coordinate their work?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Can’t see each other’s memory, so we need some way to exchange data between different processes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way we’ve seen so far: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exit()</a:t>
            </a:r>
            <a:r>
              <a:rPr lang="en-US"/>
              <a:t> and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wait()</a:t>
            </a:r>
            <a:r>
              <a:rPr lang="en-US"/>
              <a:t> to “return” a number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We’ll see much more flexible tools when we cover </a:t>
            </a:r>
            <a:r>
              <a:rPr lang="en-US" b="1"/>
              <a:t>Interprocess Communication (IPC)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515" name="Google Shape;515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Spring '25</a:t>
            </a:r>
            <a:endParaRPr/>
          </a:p>
        </p:txBody>
      </p:sp>
      <p:sp>
        <p:nvSpPr>
          <p:cNvPr id="516" name="Google Shape;516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517" name="Google Shape;517;p4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19500" y="1131094"/>
            <a:ext cx="1090612" cy="109061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1"/>
          <p:cNvSpPr txBox="1"/>
          <p:nvPr/>
        </p:nvSpPr>
        <p:spPr>
          <a:xfrm>
            <a:off x="4810124" y="1414790"/>
            <a:ext cx="27717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Primary Process</a:t>
            </a:r>
            <a:endParaRPr/>
          </a:p>
        </p:txBody>
      </p:sp>
      <p:sp>
        <p:nvSpPr>
          <p:cNvPr id="519" name="Google Shape;519;p41"/>
          <p:cNvSpPr/>
          <p:nvPr/>
        </p:nvSpPr>
        <p:spPr>
          <a:xfrm>
            <a:off x="1804987" y="2883554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Tab Process 1</a:t>
            </a:r>
            <a:endParaRPr/>
          </a:p>
        </p:txBody>
      </p:sp>
      <p:sp>
        <p:nvSpPr>
          <p:cNvPr id="520" name="Google Shape;520;p41"/>
          <p:cNvSpPr/>
          <p:nvPr/>
        </p:nvSpPr>
        <p:spPr>
          <a:xfrm>
            <a:off x="4819484" y="2883554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Tab Process 2</a:t>
            </a:r>
            <a:endParaRPr/>
          </a:p>
        </p:txBody>
      </p:sp>
      <p:sp>
        <p:nvSpPr>
          <p:cNvPr id="521" name="Google Shape;521;p41"/>
          <p:cNvSpPr/>
          <p:nvPr/>
        </p:nvSpPr>
        <p:spPr>
          <a:xfrm>
            <a:off x="8803481" y="2883554"/>
            <a:ext cx="2452688" cy="771525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Tab Process </a:t>
            </a:r>
            <a:r>
              <a:rPr lang="en-US" sz="2000" b="1" i="1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endParaRPr sz="2000" b="1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2" name="Google Shape;522;p41"/>
          <p:cNvSpPr txBox="1"/>
          <p:nvPr/>
        </p:nvSpPr>
        <p:spPr>
          <a:xfrm>
            <a:off x="7686675" y="2820193"/>
            <a:ext cx="9144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cxnSp>
        <p:nvCxnSpPr>
          <p:cNvPr id="523" name="Google Shape;523;p41"/>
          <p:cNvCxnSpPr>
            <a:stCxn id="518" idx="2"/>
            <a:endCxn id="519" idx="0"/>
          </p:cNvCxnSpPr>
          <p:nvPr/>
        </p:nvCxnSpPr>
        <p:spPr>
          <a:xfrm flipH="1">
            <a:off x="3031312" y="1938010"/>
            <a:ext cx="3164700" cy="945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4" name="Google Shape;524;p41"/>
          <p:cNvCxnSpPr>
            <a:stCxn id="518" idx="2"/>
            <a:endCxn id="520" idx="0"/>
          </p:cNvCxnSpPr>
          <p:nvPr/>
        </p:nvCxnSpPr>
        <p:spPr>
          <a:xfrm flipH="1">
            <a:off x="6045712" y="1938010"/>
            <a:ext cx="150300" cy="945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5" name="Google Shape;525;p41"/>
          <p:cNvCxnSpPr>
            <a:stCxn id="518" idx="2"/>
          </p:cNvCxnSpPr>
          <p:nvPr/>
        </p:nvCxnSpPr>
        <p:spPr>
          <a:xfrm>
            <a:off x="6196011" y="1938010"/>
            <a:ext cx="3936300" cy="94560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13A1C-7AF4-4301-B1D0-2AF1EA7D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Threads and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5FF2A-C5F2-45DA-86E5-FDB7D5777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43806"/>
            <a:ext cx="11711313" cy="4671219"/>
          </a:xfrm>
        </p:spPr>
        <p:txBody>
          <a:bodyPr>
            <a:normAutofit/>
          </a:bodyPr>
          <a:lstStyle/>
          <a:p>
            <a:r>
              <a:rPr lang="en-US"/>
              <a:t>Both are ways to enable multiple streams of execution at once</a:t>
            </a:r>
          </a:p>
          <a:p>
            <a:r>
              <a:rPr lang="en-US"/>
              <a:t>Threads in same process </a:t>
            </a:r>
            <a:r>
              <a:rPr lang="en-US" b="1"/>
              <a:t>share</a:t>
            </a:r>
            <a:r>
              <a:rPr lang="en-US"/>
              <a:t> an address space</a:t>
            </a:r>
          </a:p>
          <a:p>
            <a:pPr lvl="1"/>
            <a:r>
              <a:rPr lang="en-US"/>
              <a:t>Saw this in our exercise earlier when all threads could access same array</a:t>
            </a:r>
          </a:p>
          <a:p>
            <a:pPr lvl="1"/>
            <a:r>
              <a:rPr lang="en-US"/>
              <a:t>Easy cooperation, better efficiency, but less isolation</a:t>
            </a:r>
          </a:p>
          <a:p>
            <a:pPr lvl="1"/>
            <a:r>
              <a:rPr lang="en-US"/>
              <a:t>Browsers originally used threads for multiple tabs</a:t>
            </a:r>
          </a:p>
          <a:p>
            <a:r>
              <a:rPr lang="en-US"/>
              <a:t>Each process gets </a:t>
            </a:r>
            <a:r>
              <a:rPr lang="en-US" b="1"/>
              <a:t>its own</a:t>
            </a:r>
            <a:r>
              <a:rPr lang="en-US"/>
              <a:t> address space</a:t>
            </a:r>
          </a:p>
          <a:p>
            <a:pPr lvl="1"/>
            <a:r>
              <a:rPr lang="en-US"/>
              <a:t>Better isolation, but less efficient</a:t>
            </a:r>
          </a:p>
          <a:p>
            <a:pPr lvl="1"/>
            <a:r>
              <a:rPr lang="en-US"/>
              <a:t>This is part of why Chrome consumes so much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974BC-4E2C-44BF-B147-AB832328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E3951-8293-4221-A6CF-5F75B20B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50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4824-F8A8-4378-8ADE-29759E06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Predicting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6974-7B89-4A53-8396-7CB70D96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168400"/>
            <a:ext cx="11711313" cy="955675"/>
          </a:xfrm>
        </p:spPr>
        <p:txBody>
          <a:bodyPr/>
          <a:lstStyle/>
          <a:p>
            <a:r>
              <a:rPr lang="en-US"/>
              <a:t>What sequence of system calls are run if we execute a program with the following code from a terminal? (Assume no errors)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52FB7-81A8-49BD-B940-CD6BE5AE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F5252-3DB5-4A68-B3DC-AF485C2F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8077C-0638-45B6-8F3B-4C3380F011DF}"/>
              </a:ext>
            </a:extLst>
          </p:cNvPr>
          <p:cNvSpPr txBox="1"/>
          <p:nvPr/>
        </p:nvSpPr>
        <p:spPr>
          <a:xfrm>
            <a:off x="2031207" y="2043271"/>
            <a:ext cx="8129585" cy="46782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typedef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struct</a:t>
            </a:r>
            <a:r>
              <a:rPr lang="en-US" sz="2000">
                <a:latin typeface="Consolas" panose="020B0609020204030204" pitchFamily="49" charset="0"/>
              </a:rPr>
              <a:t> {</a:t>
            </a:r>
          </a:p>
          <a:p>
            <a:r>
              <a:rPr lang="en-US" sz="2000">
                <a:latin typeface="Consolas" panose="020B0609020204030204" pitchFamily="49" charset="0"/>
              </a:rPr>
              <a:t>  int x;</a:t>
            </a:r>
          </a:p>
          <a:p>
            <a:r>
              <a:rPr lang="en-US" sz="2000">
                <a:latin typeface="Consolas" panose="020B0609020204030204" pitchFamily="49" charset="0"/>
              </a:rPr>
              <a:t>  int y;</a:t>
            </a:r>
          </a:p>
          <a:p>
            <a:r>
              <a:rPr lang="en-US" sz="2000">
                <a:latin typeface="Consolas" panose="020B0609020204030204" pitchFamily="49" charset="0"/>
              </a:rPr>
              <a:t>} </a:t>
            </a:r>
            <a:r>
              <a:rPr lang="en-US" sz="2000" err="1">
                <a:latin typeface="Consolas" panose="020B0609020204030204" pitchFamily="49" charset="0"/>
              </a:rPr>
              <a:t>point_t</a:t>
            </a:r>
            <a:r>
              <a:rPr lang="en-US" sz="2000">
                <a:latin typeface="Consolas" panose="020B0609020204030204" pitchFamily="49" charset="0"/>
              </a:rPr>
              <a:t>;</a:t>
            </a:r>
          </a:p>
          <a:p>
            <a:endParaRPr lang="en-US" sz="2000">
              <a:latin typeface="Consolas" panose="020B0609020204030204" pitchFamily="49" charset="0"/>
            </a:endParaRPr>
          </a:p>
          <a:p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 main() {</a:t>
            </a:r>
          </a:p>
          <a:p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err="1">
                <a:latin typeface="Consolas" panose="020B0609020204030204" pitchFamily="49" charset="0"/>
              </a:rPr>
              <a:t>point_t</a:t>
            </a:r>
            <a:r>
              <a:rPr lang="en-US" sz="2000">
                <a:latin typeface="Consolas" panose="020B0609020204030204" pitchFamily="49" charset="0"/>
              </a:rPr>
              <a:t> points[NUM_POINTS];</a:t>
            </a:r>
          </a:p>
          <a:p>
            <a:r>
              <a:rPr lang="en-US" sz="2000">
                <a:latin typeface="Consolas" panose="020B0609020204030204" pitchFamily="49" charset="0"/>
              </a:rPr>
              <a:t>  // Generate point data…</a:t>
            </a:r>
          </a:p>
          <a:p>
            <a:r>
              <a:rPr lang="en-US" sz="2000">
                <a:latin typeface="Consolas"/>
              </a:rPr>
              <a:t>  FILE *f = </a:t>
            </a:r>
            <a:r>
              <a:rPr lang="en-US" sz="2000" err="1">
                <a:latin typeface="Consolas"/>
              </a:rPr>
              <a:t>fopen</a:t>
            </a:r>
            <a:r>
              <a:rPr lang="en-US" sz="2000">
                <a:latin typeface="Consolas"/>
              </a:rPr>
              <a:t>(“</a:t>
            </a:r>
            <a:r>
              <a:rPr lang="en-US" sz="2000" err="1">
                <a:latin typeface="Consolas"/>
              </a:rPr>
              <a:t>points.bin</a:t>
            </a:r>
            <a:r>
              <a:rPr lang="en-US" sz="2000">
                <a:latin typeface="Consolas"/>
              </a:rPr>
              <a:t>”, “w”);</a:t>
            </a:r>
          </a:p>
          <a:p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sz="2000">
                <a:latin typeface="Consolas" panose="020B0609020204030204" pitchFamily="49" charset="0"/>
              </a:rPr>
              <a:t> (</a:t>
            </a: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</a:rPr>
              <a:t> = 0; </a:t>
            </a:r>
            <a:r>
              <a:rPr lang="en-US" sz="2000" err="1">
                <a:latin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</a:rPr>
              <a:t> &lt; NUM_POINTS; </a:t>
            </a:r>
            <a:r>
              <a:rPr lang="en-US" sz="2000" err="1">
                <a:latin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</a:rPr>
              <a:t>++) {</a:t>
            </a:r>
          </a:p>
          <a:p>
            <a:r>
              <a:rPr lang="en-US" sz="2000">
                <a:latin typeface="Consolas" panose="020B0609020204030204" pitchFamily="49" charset="0"/>
              </a:rPr>
              <a:t>    </a:t>
            </a:r>
            <a:r>
              <a:rPr lang="en-US" sz="2000" err="1">
                <a:latin typeface="Consolas" panose="020B0609020204030204" pitchFamily="49" charset="0"/>
              </a:rPr>
              <a:t>fwrite</a:t>
            </a:r>
            <a:r>
              <a:rPr lang="en-US" sz="2000">
                <a:latin typeface="Consolas" panose="020B0609020204030204" pitchFamily="49" charset="0"/>
              </a:rPr>
              <a:t>(points + </a:t>
            </a:r>
            <a:r>
              <a:rPr lang="en-US" sz="2000" err="1">
                <a:latin typeface="Consolas" panose="020B0609020204030204" pitchFamily="49" charset="0"/>
              </a:rPr>
              <a:t>i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err="1">
                <a:solidFill>
                  <a:srgbClr val="0070C0"/>
                </a:solidFill>
                <a:latin typeface="Consolas" panose="020B0609020204030204" pitchFamily="49" charset="0"/>
              </a:rPr>
              <a:t>sizeof</a:t>
            </a:r>
            <a:r>
              <a:rPr lang="en-US" sz="2000">
                <a:latin typeface="Consolas" panose="020B0609020204030204" pitchFamily="49" charset="0"/>
              </a:rPr>
              <a:t>(</a:t>
            </a:r>
            <a:r>
              <a:rPr lang="en-US" sz="2000" err="1">
                <a:latin typeface="Consolas" panose="020B0609020204030204" pitchFamily="49" charset="0"/>
              </a:rPr>
              <a:t>point_t</a:t>
            </a:r>
            <a:r>
              <a:rPr lang="en-US" sz="2000">
                <a:latin typeface="Consolas" panose="020B0609020204030204" pitchFamily="49" charset="0"/>
              </a:rPr>
              <a:t>), 1, f);</a:t>
            </a:r>
          </a:p>
          <a:p>
            <a:r>
              <a:rPr lang="en-US" sz="2000">
                <a:latin typeface="Consolas" panose="020B0609020204030204" pitchFamily="49" charset="0"/>
              </a:rPr>
              <a:t>  }</a:t>
            </a:r>
          </a:p>
          <a:p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err="1">
                <a:latin typeface="Consolas" panose="020B0609020204030204" pitchFamily="49" charset="0"/>
              </a:rPr>
              <a:t>fclose</a:t>
            </a:r>
            <a:r>
              <a:rPr lang="en-US" sz="2000">
                <a:latin typeface="Consolas" panose="020B0609020204030204" pitchFamily="49" charset="0"/>
              </a:rPr>
              <a:t>(f);</a:t>
            </a:r>
          </a:p>
          <a:p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000">
                <a:latin typeface="Consolas" panose="020B0609020204030204" pitchFamily="49" charset="0"/>
              </a:rPr>
              <a:t> 0;</a:t>
            </a:r>
          </a:p>
          <a:p>
            <a:r>
              <a:rPr lang="en-US" sz="200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18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9F91-6F5A-426E-8548-B304F6B0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3AE7-FD41-4A37-A5DE-9A617CEA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367554"/>
            <a:ext cx="11711313" cy="36616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>
                <a:latin typeface="Tahoma"/>
                <a:ea typeface="Tahoma"/>
                <a:cs typeface="Tahoma"/>
              </a:rPr>
              <a:t>Quiz 3 posted on Canvas, due</a:t>
            </a:r>
            <a:r>
              <a:rPr lang="en-US" b="1">
                <a:latin typeface="Tahoma"/>
                <a:ea typeface="Tahoma"/>
                <a:cs typeface="Tahoma"/>
              </a:rPr>
              <a:t> </a:t>
            </a:r>
            <a:r>
              <a:rPr lang="en-US">
                <a:latin typeface="Tahoma"/>
                <a:ea typeface="Tahoma"/>
                <a:cs typeface="Tahoma"/>
              </a:rPr>
              <a:t>2025-02-10</a:t>
            </a:r>
            <a:endParaRPr lang="en-US" b="1"/>
          </a:p>
          <a:p>
            <a:pPr>
              <a:spcAft>
                <a:spcPts val="1200"/>
              </a:spcAft>
            </a:pPr>
            <a:r>
              <a:rPr lang="en-US">
                <a:latin typeface="Tahoma"/>
                <a:ea typeface="Tahoma"/>
                <a:cs typeface="Tahoma"/>
              </a:rPr>
              <a:t>Lab 2 is due </a:t>
            </a:r>
            <a:r>
              <a:rPr lang="en-US" b="1">
                <a:latin typeface="Tahoma"/>
                <a:ea typeface="Tahoma"/>
                <a:cs typeface="Tahoma"/>
              </a:rPr>
              <a:t>tomorrow</a:t>
            </a:r>
            <a:r>
              <a:rPr lang="en-US">
                <a:latin typeface="Tahoma"/>
                <a:ea typeface="Tahoma"/>
                <a:cs typeface="Tahoma"/>
              </a:rPr>
              <a:t> on </a:t>
            </a:r>
            <a:r>
              <a:rPr lang="en-US" err="1">
                <a:latin typeface="Tahoma"/>
                <a:ea typeface="Tahoma"/>
                <a:cs typeface="Tahoma"/>
              </a:rPr>
              <a:t>Gradescope</a:t>
            </a:r>
            <a:endParaRPr lang="en-US">
              <a:latin typeface="Tahoma"/>
              <a:ea typeface="Tahoma"/>
              <a:cs typeface="Tahoma"/>
            </a:endParaRPr>
          </a:p>
          <a:p>
            <a:pPr>
              <a:spcAft>
                <a:spcPts val="1200"/>
              </a:spcAft>
            </a:pPr>
            <a:r>
              <a:rPr lang="en-US">
                <a:latin typeface="Tahoma"/>
                <a:ea typeface="Tahoma"/>
                <a:cs typeface="Tahoma"/>
              </a:rPr>
              <a:t>Project 1 due 2025-02-14 on </a:t>
            </a:r>
            <a:r>
              <a:rPr lang="en-US" err="1">
                <a:latin typeface="Tahoma"/>
                <a:ea typeface="Tahoma"/>
                <a:cs typeface="Tahoma"/>
              </a:rPr>
              <a:t>Gradescope</a:t>
            </a:r>
            <a:endParaRPr lang="en-US">
              <a:latin typeface="Tahoma"/>
              <a:ea typeface="Tahoma"/>
              <a:cs typeface="Tahom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DC98D-928A-4FD3-8D35-24CCACD6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AAD73-3D8E-44A3-A822-F8799CB4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7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C6C4-2D21-471C-B73A-33A05D2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did we see?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604A-5078-4FA3-B0AE-5009CDBB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462088"/>
            <a:ext cx="11711313" cy="4327525"/>
          </a:xfrm>
        </p:spPr>
        <p:txBody>
          <a:bodyPr>
            <a:no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200">
                <a:latin typeface="Consolas" panose="020B0609020204030204" pitchFamily="49" charset="0"/>
              </a:rPr>
              <a:t>exec</a:t>
            </a:r>
            <a:r>
              <a:rPr lang="en-US" sz="3200"/>
              <a:t> to begin running new program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200"/>
              <a:t>Lots of calls to </a:t>
            </a:r>
            <a:r>
              <a:rPr lang="en-US" sz="3200">
                <a:latin typeface="Consolas" panose="020B0609020204030204" pitchFamily="49" charset="0"/>
              </a:rPr>
              <a:t>open</a:t>
            </a:r>
            <a:r>
              <a:rPr lang="en-US" sz="3200"/>
              <a:t>, </a:t>
            </a:r>
            <a:r>
              <a:rPr lang="en-US" sz="3200">
                <a:latin typeface="Consolas" panose="020B0609020204030204" pitchFamily="49" charset="0"/>
              </a:rPr>
              <a:t>read</a:t>
            </a:r>
            <a:r>
              <a:rPr lang="en-US" sz="3200"/>
              <a:t> and </a:t>
            </a:r>
            <a:r>
              <a:rPr lang="en-US" sz="3200" err="1">
                <a:latin typeface="Consolas" panose="020B0609020204030204" pitchFamily="49" charset="0"/>
              </a:rPr>
              <a:t>mmap</a:t>
            </a:r>
            <a:r>
              <a:rPr lang="en-US" sz="3200"/>
              <a:t> for shared library code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200"/>
              <a:t>Open the </a:t>
            </a:r>
            <a:r>
              <a:rPr lang="en-US" sz="3200" err="1">
                <a:latin typeface="Consolas" panose="020B0609020204030204" pitchFamily="49" charset="0"/>
              </a:rPr>
              <a:t>points.bin</a:t>
            </a:r>
            <a:r>
              <a:rPr lang="en-US" sz="3200"/>
              <a:t> file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200"/>
              <a:t>Only </a:t>
            </a:r>
            <a:r>
              <a:rPr lang="en-US" sz="3200" b="1"/>
              <a:t>one</a:t>
            </a:r>
            <a:r>
              <a:rPr lang="en-US" sz="3200"/>
              <a:t> </a:t>
            </a:r>
            <a:r>
              <a:rPr lang="en-US" sz="3200">
                <a:latin typeface="Consolas" panose="020B0609020204030204" pitchFamily="49" charset="0"/>
              </a:rPr>
              <a:t>write</a:t>
            </a:r>
            <a:r>
              <a:rPr lang="en-US" sz="3200"/>
              <a:t> system call for all </a:t>
            </a:r>
            <a:r>
              <a:rPr lang="en-US" sz="3200" err="1">
                <a:latin typeface="Consolas" panose="020B0609020204030204" pitchFamily="49" charset="0"/>
              </a:rPr>
              <a:t>point_t</a:t>
            </a:r>
            <a:r>
              <a:rPr lang="en-US" sz="3200"/>
              <a:t> values at once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200"/>
              <a:t>Close the </a:t>
            </a:r>
            <a:r>
              <a:rPr lang="en-US" sz="3200" err="1">
                <a:latin typeface="Consolas" panose="020B0609020204030204" pitchFamily="49" charset="0"/>
              </a:rPr>
              <a:t>points.bin</a:t>
            </a:r>
            <a:r>
              <a:rPr lang="en-US" sz="3200"/>
              <a:t> file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sz="3200"/>
              <a:t>Exit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US" sz="3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CCF39-BCCA-40A0-A6DD-858A38AE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44DF1-439F-4E0A-9C09-DEDB4FA1B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7396-49E7-46DE-91D7-E905BC65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from </a:t>
            </a:r>
            <a:r>
              <a:rPr lang="en-US" err="1">
                <a:latin typeface="Consolas" panose="020B0609020204030204" pitchFamily="49" charset="0"/>
              </a:rPr>
              <a:t>stdio</a:t>
            </a:r>
            <a:r>
              <a:rPr lang="en-US"/>
              <a:t> to I/O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57DB-4AB2-4DCB-AE5B-4FBEB95C4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348580"/>
            <a:ext cx="11711313" cy="4442619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/>
              <a:t>Major changes when we want to use system calls directly:</a:t>
            </a:r>
          </a:p>
          <a:p>
            <a:pPr>
              <a:spcAft>
                <a:spcPts val="1200"/>
              </a:spcAft>
            </a:pPr>
            <a:r>
              <a:rPr lang="en-US"/>
              <a:t>Function names drop leading </a:t>
            </a:r>
            <a:r>
              <a:rPr lang="en-US">
                <a:latin typeface="Consolas" panose="020B0609020204030204" pitchFamily="49" charset="0"/>
              </a:rPr>
              <a:t>f</a:t>
            </a:r>
            <a:r>
              <a:rPr lang="en-US"/>
              <a:t>, e.g., </a:t>
            </a:r>
            <a:r>
              <a:rPr lang="en-US" err="1">
                <a:latin typeface="Consolas" panose="020B0609020204030204" pitchFamily="49" charset="0"/>
              </a:rPr>
              <a:t>fopen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 -&gt; </a:t>
            </a:r>
            <a:r>
              <a:rPr lang="en-US">
                <a:latin typeface="Consolas" panose="020B0609020204030204" pitchFamily="49" charset="0"/>
              </a:rPr>
              <a:t>open()</a:t>
            </a:r>
          </a:p>
          <a:p>
            <a:pPr>
              <a:spcAft>
                <a:spcPts val="1200"/>
              </a:spcAft>
            </a:pPr>
            <a:r>
              <a:rPr lang="en-US"/>
              <a:t>We have to get much more specific on how file is opened</a:t>
            </a:r>
          </a:p>
          <a:p>
            <a:pPr lvl="1">
              <a:spcAft>
                <a:spcPts val="1200"/>
              </a:spcAft>
            </a:pPr>
            <a:r>
              <a:rPr lang="en-US">
                <a:latin typeface="Consolas" panose="020B0609020204030204" pitchFamily="49" charset="0"/>
              </a:rPr>
              <a:t>O_CREAT|O_TRUNC|O_WRONLY</a:t>
            </a:r>
            <a:r>
              <a:rPr lang="en-US"/>
              <a:t> as opposed to </a:t>
            </a:r>
            <a:r>
              <a:rPr lang="en-US">
                <a:latin typeface="Consolas" panose="020B0609020204030204" pitchFamily="49" charset="0"/>
              </a:rPr>
              <a:t>“w”</a:t>
            </a:r>
          </a:p>
          <a:p>
            <a:pPr lvl="1">
              <a:spcAft>
                <a:spcPts val="1200"/>
              </a:spcAft>
            </a:pPr>
            <a:r>
              <a:rPr lang="en-US">
                <a:latin typeface="Consolas" panose="020B0609020204030204" pitchFamily="49" charset="0"/>
              </a:rPr>
              <a:t>S_IRUSR|S_IWUSR </a:t>
            </a:r>
            <a:r>
              <a:rPr lang="en-US"/>
              <a:t>What’s the deal with that?</a:t>
            </a:r>
          </a:p>
          <a:p>
            <a:pPr>
              <a:spcAft>
                <a:spcPts val="1200"/>
              </a:spcAft>
            </a:pPr>
            <a:r>
              <a:rPr lang="en-US"/>
              <a:t>Sizes to read and write are directly in bytes as opposed to “elements”</a:t>
            </a:r>
          </a:p>
          <a:p>
            <a:pPr>
              <a:spcAft>
                <a:spcPts val="1200"/>
              </a:spcAft>
            </a:pPr>
            <a:r>
              <a:rPr lang="en-US"/>
              <a:t>Each </a:t>
            </a:r>
            <a:r>
              <a:rPr lang="en-US">
                <a:latin typeface="Consolas" panose="020B0609020204030204" pitchFamily="49" charset="0"/>
              </a:rPr>
              <a:t>write</a:t>
            </a:r>
            <a:r>
              <a:rPr lang="en-US"/>
              <a:t> we invoke corresponds directly to a system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6D4A8-BBE9-4608-A7E2-4106EED3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2E137-6834-41DB-AF15-3CEA7E35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0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1325-281A-41D6-9C7C-7DC4103D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>
                <a:latin typeface="Consolas" panose="020B0609020204030204" pitchFamily="49" charset="0"/>
              </a:rPr>
              <a:t>open</a:t>
            </a:r>
            <a:r>
              <a:rPr lang="en-US"/>
              <a:t> System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21BF4-6746-4C26-BA3C-5707864D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207559"/>
            <a:ext cx="11711313" cy="507470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open(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latin typeface="Consolas" panose="020B0609020204030204" pitchFamily="49" charset="0"/>
              </a:rPr>
              <a:t> char *pathname,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flags)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open(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latin typeface="Consolas" panose="020B0609020204030204" pitchFamily="49" charset="0"/>
              </a:rPr>
              <a:t> char *path,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flags, </a:t>
            </a:r>
            <a:r>
              <a:rPr lang="en-US" err="1">
                <a:latin typeface="Consolas" panose="020B0609020204030204" pitchFamily="49" charset="0"/>
              </a:rPr>
              <a:t>mode_t</a:t>
            </a:r>
            <a:r>
              <a:rPr lang="en-US">
                <a:latin typeface="Consolas" panose="020B0609020204030204" pitchFamily="49" charset="0"/>
              </a:rPr>
              <a:t> mode);</a:t>
            </a:r>
          </a:p>
          <a:p>
            <a:r>
              <a:rPr lang="en-US"/>
              <a:t>Returns a </a:t>
            </a:r>
            <a:r>
              <a:rPr lang="en-US" b="1"/>
              <a:t>file descriptor</a:t>
            </a:r>
            <a:r>
              <a:rPr lang="en-US"/>
              <a:t>:</a:t>
            </a:r>
            <a:r>
              <a:rPr lang="en-US" i="1"/>
              <a:t> </a:t>
            </a:r>
            <a:r>
              <a:rPr lang="en-US"/>
              <a:t>unique id for each open file</a:t>
            </a:r>
          </a:p>
          <a:p>
            <a:r>
              <a:rPr lang="en-US"/>
              <a:t>First argument is name of the file, just as before</a:t>
            </a:r>
          </a:p>
          <a:p>
            <a:r>
              <a:rPr lang="en-US">
                <a:latin typeface="Consolas" panose="020B0609020204030204" pitchFamily="49" charset="0"/>
              </a:rPr>
              <a:t>flags</a:t>
            </a:r>
            <a:r>
              <a:rPr lang="en-US"/>
              <a:t> is a </a:t>
            </a:r>
            <a:r>
              <a:rPr lang="en-US" i="1"/>
              <a:t>bit vector</a:t>
            </a:r>
            <a:r>
              <a:rPr lang="en-US"/>
              <a:t> indicating which options we want enabled</a:t>
            </a:r>
          </a:p>
          <a:p>
            <a:pPr lvl="1"/>
            <a:r>
              <a:rPr lang="en-US"/>
              <a:t>Each option has a predefined name, combine them with bitwise OR</a:t>
            </a:r>
          </a:p>
          <a:p>
            <a:r>
              <a:rPr lang="en-US"/>
              <a:t>Important Options:</a:t>
            </a:r>
          </a:p>
          <a:p>
            <a:pPr marL="457200" lvl="1" indent="0">
              <a:buNone/>
            </a:pPr>
            <a:r>
              <a:rPr lang="en-US" b="1">
                <a:latin typeface="Consolas" panose="020B0609020204030204" pitchFamily="49" charset="0"/>
              </a:rPr>
              <a:t>O_RDONLY</a:t>
            </a:r>
            <a:r>
              <a:rPr lang="en-US"/>
              <a:t>: Read only	</a:t>
            </a:r>
            <a:r>
              <a:rPr lang="en-US" b="1">
                <a:latin typeface="Consolas" panose="020B0609020204030204" pitchFamily="49" charset="0"/>
              </a:rPr>
              <a:t>O_WRONLY</a:t>
            </a:r>
            <a:r>
              <a:rPr lang="en-US"/>
              <a:t>: Write Only	</a:t>
            </a:r>
            <a:r>
              <a:rPr lang="en-US" b="1">
                <a:latin typeface="Consolas" panose="020B0609020204030204" pitchFamily="49" charset="0"/>
              </a:rPr>
              <a:t>O_RDWR</a:t>
            </a:r>
            <a:r>
              <a:rPr lang="en-US"/>
              <a:t>: Read/write</a:t>
            </a:r>
          </a:p>
          <a:p>
            <a:pPr marL="457200" lvl="1" indent="0">
              <a:buNone/>
            </a:pPr>
            <a:r>
              <a:rPr lang="en-US" b="1">
                <a:latin typeface="Consolas" panose="020B0609020204030204" pitchFamily="49" charset="0"/>
              </a:rPr>
              <a:t>O_CREAT</a:t>
            </a:r>
            <a:r>
              <a:rPr lang="en-US"/>
              <a:t>: Create the file if it doesn’t exist already</a:t>
            </a:r>
          </a:p>
          <a:p>
            <a:pPr marL="457200" lvl="1" indent="0">
              <a:buNone/>
            </a:pPr>
            <a:r>
              <a:rPr lang="en-US" b="1">
                <a:latin typeface="Consolas" panose="020B0609020204030204" pitchFamily="49" charset="0"/>
              </a:rPr>
              <a:t>O_TRUNC</a:t>
            </a:r>
            <a:r>
              <a:rPr lang="en-US"/>
              <a:t>: If the file already exists, “truncate” it to length 0 (delete old version)</a:t>
            </a:r>
          </a:p>
          <a:p>
            <a:pPr marL="457200" lvl="1" indent="0">
              <a:buNone/>
            </a:pPr>
            <a:r>
              <a:rPr lang="en-US" b="1">
                <a:latin typeface="Consolas" panose="020B0609020204030204" pitchFamily="49" charset="0"/>
              </a:rPr>
              <a:t>O_APPEND</a:t>
            </a:r>
            <a:r>
              <a:rPr lang="en-US"/>
              <a:t>: Open the file with current position at end</a:t>
            </a:r>
          </a:p>
          <a:p>
            <a:pPr marL="457200" lvl="1" indent="0">
              <a:buNone/>
            </a:pPr>
            <a:r>
              <a:rPr lang="en-US" b="1">
                <a:latin typeface="Consolas" panose="020B0609020204030204" pitchFamily="49" charset="0"/>
              </a:rPr>
              <a:t>O_EXCL</a:t>
            </a:r>
            <a:r>
              <a:rPr lang="en-US"/>
              <a:t>: Return an error if trying to create a file that already exists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84DE5-C246-410C-A2CA-0166EFDE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05930-45AF-4BC4-A9F3-C57707A6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8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495D-0856-48FB-88F2-CEEAE846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 for </a:t>
            </a:r>
            <a:r>
              <a:rPr lang="en-US">
                <a:latin typeface="Consolas" panose="020B0609020204030204" pitchFamily="49" charset="0"/>
              </a:rPr>
              <a:t>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0F8F-352F-48BD-82F4-4E1A87B8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597024"/>
            <a:ext cx="11711313" cy="4759325"/>
          </a:xfrm>
        </p:spPr>
        <p:txBody>
          <a:bodyPr/>
          <a:lstStyle/>
          <a:p>
            <a:r>
              <a:rPr lang="en-US"/>
              <a:t>Important Options:</a:t>
            </a:r>
          </a:p>
          <a:p>
            <a:pPr marL="457200" lvl="1" indent="0">
              <a:buNone/>
            </a:pPr>
            <a:r>
              <a:rPr lang="en-US" b="1">
                <a:latin typeface="Consolas" panose="020B0609020204030204" pitchFamily="49" charset="0"/>
              </a:rPr>
              <a:t>O_RDONLY</a:t>
            </a:r>
            <a:r>
              <a:rPr lang="en-US"/>
              <a:t>: Read only	</a:t>
            </a:r>
            <a:r>
              <a:rPr lang="en-US" b="1">
                <a:latin typeface="Consolas" panose="020B0609020204030204" pitchFamily="49" charset="0"/>
              </a:rPr>
              <a:t>O_WRONLY</a:t>
            </a:r>
            <a:r>
              <a:rPr lang="en-US"/>
              <a:t>: Write Only	</a:t>
            </a:r>
            <a:r>
              <a:rPr lang="en-US" b="1">
                <a:latin typeface="Consolas" panose="020B0609020204030204" pitchFamily="49" charset="0"/>
              </a:rPr>
              <a:t>O_RDWR</a:t>
            </a:r>
            <a:r>
              <a:rPr lang="en-US"/>
              <a:t>: Read/write</a:t>
            </a:r>
          </a:p>
          <a:p>
            <a:pPr marL="457200" lvl="1" indent="0">
              <a:buNone/>
            </a:pPr>
            <a:r>
              <a:rPr lang="en-US" b="1">
                <a:latin typeface="Consolas" panose="020B0609020204030204" pitchFamily="49" charset="0"/>
              </a:rPr>
              <a:t>O_CREAT</a:t>
            </a:r>
            <a:r>
              <a:rPr lang="en-US"/>
              <a:t>: Create the file if it doesn’t exist already</a:t>
            </a:r>
          </a:p>
          <a:p>
            <a:pPr marL="457200" lvl="1" indent="0">
              <a:buNone/>
            </a:pPr>
            <a:r>
              <a:rPr lang="en-US" b="1">
                <a:latin typeface="Consolas" panose="020B0609020204030204" pitchFamily="49" charset="0"/>
              </a:rPr>
              <a:t>O_TRUNC</a:t>
            </a:r>
            <a:r>
              <a:rPr lang="en-US"/>
              <a:t>: If the file already exists, “truncate” it to length 0 (delete old version)</a:t>
            </a:r>
          </a:p>
          <a:p>
            <a:pPr marL="457200" lvl="1" indent="0">
              <a:buNone/>
            </a:pPr>
            <a:r>
              <a:rPr lang="en-US" b="1">
                <a:latin typeface="Consolas" panose="020B0609020204030204" pitchFamily="49" charset="0"/>
              </a:rPr>
              <a:t>O_APPEND</a:t>
            </a:r>
            <a:r>
              <a:rPr lang="en-US"/>
              <a:t>: Open the file with current position at end</a:t>
            </a:r>
          </a:p>
          <a:p>
            <a:pPr marL="457200" lvl="1" indent="0">
              <a:buNone/>
            </a:pPr>
            <a:r>
              <a:rPr lang="en-US" b="1">
                <a:latin typeface="Consolas" panose="020B0609020204030204" pitchFamily="49" charset="0"/>
              </a:rPr>
              <a:t>O_EXCL</a:t>
            </a:r>
            <a:r>
              <a:rPr lang="en-US"/>
              <a:t>: Return an error if trying to create a file that already exists</a:t>
            </a:r>
          </a:p>
          <a:p>
            <a:r>
              <a:rPr lang="en-US"/>
              <a:t>This gives you much more control than </a:t>
            </a:r>
            <a:r>
              <a:rPr lang="en-US" err="1">
                <a:latin typeface="Consolas" panose="020B0609020204030204" pitchFamily="49" charset="0"/>
              </a:rPr>
              <a:t>fopen</a:t>
            </a:r>
            <a:r>
              <a:rPr lang="en-US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/>
              <a:t>Want to make a file only if it isn’t already there?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O_CREAT | OEXCL</a:t>
            </a:r>
          </a:p>
          <a:p>
            <a:pPr lvl="1"/>
            <a:r>
              <a:rPr lang="en-US"/>
              <a:t>Want to update an existing file starting from beginning?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O_WRONLY</a:t>
            </a:r>
          </a:p>
          <a:p>
            <a:r>
              <a:rPr lang="en-US" err="1">
                <a:latin typeface="Consolas" panose="020B0609020204030204" pitchFamily="49" charset="0"/>
              </a:rPr>
              <a:t>fopen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 with </a:t>
            </a:r>
            <a:r>
              <a:rPr lang="en-US">
                <a:latin typeface="Consolas" panose="020B0609020204030204" pitchFamily="49" charset="0"/>
              </a:rPr>
              <a:t>“w”</a:t>
            </a:r>
            <a:r>
              <a:rPr lang="en-US"/>
              <a:t> mode is equivalent to </a:t>
            </a:r>
            <a:r>
              <a:rPr lang="en-US" sz="2400">
                <a:latin typeface="Consolas" panose="020B0609020204030204" pitchFamily="49" charset="0"/>
              </a:rPr>
              <a:t>O_CREAT | O_WRONLY | O_TRUNC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08696-DFCB-40BE-916D-910A67D0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A86BC-A1AE-448A-9EE1-52B1B417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0F85-8560-491D-97B8-DB58C1EE7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Unix-Style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BCC7-E5E7-4678-B435-AB4E77449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241425"/>
            <a:ext cx="11711313" cy="4998508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/>
              <a:t>Three </a:t>
            </a:r>
            <a:r>
              <a:rPr lang="en-US" i="1"/>
              <a:t>operations </a:t>
            </a:r>
            <a:r>
              <a:rPr lang="en-US"/>
              <a:t>to enable/disable on a file</a:t>
            </a:r>
          </a:p>
          <a:p>
            <a:pPr lvl="1"/>
            <a:r>
              <a:rPr lang="en-US" b="1"/>
              <a:t>Read</a:t>
            </a:r>
            <a:r>
              <a:rPr lang="en-US"/>
              <a:t>: Look at file’s contents</a:t>
            </a:r>
          </a:p>
          <a:p>
            <a:pPr lvl="1"/>
            <a:r>
              <a:rPr lang="en-US" b="1"/>
              <a:t>Write</a:t>
            </a:r>
            <a:r>
              <a:rPr lang="en-US"/>
              <a:t>: Change file’s contents</a:t>
            </a:r>
          </a:p>
          <a:p>
            <a:pPr lvl="1"/>
            <a:r>
              <a:rPr lang="en-US" b="1"/>
              <a:t>Execute</a:t>
            </a:r>
            <a:r>
              <a:rPr lang="en-US"/>
              <a:t>: Execute file as a program (can be either binary or a script)</a:t>
            </a:r>
          </a:p>
          <a:p>
            <a:r>
              <a:rPr lang="en-US"/>
              <a:t>Three different entities to enable/disable these operations for:</a:t>
            </a:r>
          </a:p>
          <a:p>
            <a:pPr lvl="1"/>
            <a:r>
              <a:rPr lang="en-US" b="1"/>
              <a:t>User:</a:t>
            </a:r>
            <a:r>
              <a:rPr lang="en-US"/>
              <a:t> The owner of the file (usually the user who created it)</a:t>
            </a:r>
          </a:p>
          <a:p>
            <a:pPr lvl="1"/>
            <a:r>
              <a:rPr lang="en-US" b="1"/>
              <a:t>Group: </a:t>
            </a:r>
            <a:r>
              <a:rPr lang="en-US"/>
              <a:t>Any user designated as part of the file’s assigned group</a:t>
            </a:r>
          </a:p>
          <a:p>
            <a:pPr lvl="1"/>
            <a:r>
              <a:rPr lang="en-US" b="1"/>
              <a:t>Other: </a:t>
            </a:r>
            <a:r>
              <a:rPr lang="en-US"/>
              <a:t>Everyone else</a:t>
            </a:r>
          </a:p>
          <a:p>
            <a:r>
              <a:rPr lang="en-US"/>
              <a:t>Example: 4061 Project Solution Files on CSE Labs machines</a:t>
            </a:r>
          </a:p>
          <a:p>
            <a:pPr lvl="1"/>
            <a:r>
              <a:rPr lang="en-US"/>
              <a:t>Owner: Prof Kolb, has read/write permissions</a:t>
            </a:r>
          </a:p>
          <a:p>
            <a:pPr lvl="1"/>
            <a:r>
              <a:rPr lang="en-US"/>
              <a:t>Group: CSCI 4061 TAs, have read permissions</a:t>
            </a:r>
          </a:p>
          <a:p>
            <a:pPr lvl="1"/>
            <a:r>
              <a:rPr lang="en-US"/>
              <a:t>Other: No permissions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0CE19-95AF-47C2-9C4A-41F035AD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F9021-C67D-4CCE-BAB7-099BD75B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2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43CA-3228-4DD1-9F96-A8B9B870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Viewing File Permissions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A76CE-531D-4B7C-AD7C-3D949539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0895D-2EBE-48BD-B25D-EADEB462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67A83-6BFC-78D6-6CF3-10A20605F900}"/>
              </a:ext>
            </a:extLst>
          </p:cNvPr>
          <p:cNvSpPr txBox="1"/>
          <p:nvPr/>
        </p:nvSpPr>
        <p:spPr>
          <a:xfrm>
            <a:off x="454051" y="1720840"/>
            <a:ext cx="112838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effectLst/>
                <a:latin typeface="Consolas" panose="020B0609020204030204" pitchFamily="49" charset="0"/>
              </a:rPr>
              <a:t>&gt; ls -l</a:t>
            </a:r>
          </a:p>
          <a:p>
            <a:r>
              <a:rPr lang="en-US" sz="2400">
                <a:effectLst/>
                <a:latin typeface="Consolas" panose="020B0609020204030204" pitchFamily="49" charset="0"/>
              </a:rPr>
              <a:t>-</a:t>
            </a:r>
            <a:r>
              <a:rPr lang="en-US" sz="2400" err="1">
                <a:effectLst/>
                <a:latin typeface="Consolas" panose="020B0609020204030204" pitchFamily="49" charset="0"/>
              </a:rPr>
              <a:t>rw</a:t>
            </a:r>
            <a:r>
              <a:rPr lang="en-US" sz="2400">
                <a:effectLst/>
                <a:latin typeface="Consolas" panose="020B0609020204030204" pitchFamily="49" charset="0"/>
              </a:rPr>
              <a:t>------- 1 </a:t>
            </a:r>
            <a:r>
              <a:rPr lang="en-US" sz="2400" err="1">
                <a:effectLst/>
                <a:latin typeface="Consolas" panose="020B0609020204030204" pitchFamily="49" charset="0"/>
              </a:rPr>
              <a:t>jhkolb</a:t>
            </a:r>
            <a:r>
              <a:rPr lang="en-US" sz="2400">
                <a:effectLst/>
                <a:latin typeface="Consolas" panose="020B0609020204030204" pitchFamily="49" charset="0"/>
              </a:rPr>
              <a:t> cs-faculty   1686 Sep 12 18:14 </a:t>
            </a:r>
            <a:r>
              <a:rPr lang="en-US" sz="2400" err="1">
                <a:effectLst/>
                <a:latin typeface="Consolas" panose="020B0609020204030204" pitchFamily="49" charset="0"/>
              </a:rPr>
              <a:t>file_list.c</a:t>
            </a:r>
            <a:endParaRPr lang="en-US" sz="2400">
              <a:effectLst/>
              <a:latin typeface="Consolas" panose="020B0609020204030204" pitchFamily="49" charset="0"/>
            </a:endParaRPr>
          </a:p>
          <a:p>
            <a:r>
              <a:rPr lang="en-US" sz="2400">
                <a:effectLst/>
                <a:latin typeface="Consolas" panose="020B0609020204030204" pitchFamily="49" charset="0"/>
              </a:rPr>
              <a:t>-</a:t>
            </a:r>
            <a:r>
              <a:rPr lang="en-US" sz="2400" err="1">
                <a:effectLst/>
                <a:latin typeface="Consolas" panose="020B0609020204030204" pitchFamily="49" charset="0"/>
              </a:rPr>
              <a:t>rw</a:t>
            </a:r>
            <a:r>
              <a:rPr lang="en-US" sz="2400">
                <a:effectLst/>
                <a:latin typeface="Consolas" panose="020B0609020204030204" pitchFamily="49" charset="0"/>
              </a:rPr>
              <a:t>------- 1 </a:t>
            </a:r>
            <a:r>
              <a:rPr lang="en-US" sz="2400" err="1">
                <a:effectLst/>
                <a:latin typeface="Consolas" panose="020B0609020204030204" pitchFamily="49" charset="0"/>
              </a:rPr>
              <a:t>jhkolb</a:t>
            </a:r>
            <a:r>
              <a:rPr lang="en-US" sz="2400">
                <a:effectLst/>
                <a:latin typeface="Consolas" panose="020B0609020204030204" pitchFamily="49" charset="0"/>
              </a:rPr>
              <a:t> cs-faculty  1067 Sep 12 18:14 </a:t>
            </a:r>
            <a:r>
              <a:rPr lang="en-US" sz="2400" err="1">
                <a:effectLst/>
                <a:latin typeface="Consolas" panose="020B0609020204030204" pitchFamily="49" charset="0"/>
              </a:rPr>
              <a:t>file_list.h</a:t>
            </a:r>
            <a:endParaRPr lang="en-US" sz="2400">
              <a:effectLst/>
              <a:latin typeface="Consolas" panose="020B0609020204030204" pitchFamily="49" charset="0"/>
            </a:endParaRPr>
          </a:p>
          <a:p>
            <a:r>
              <a:rPr lang="en-US" sz="2400">
                <a:effectLst/>
                <a:latin typeface="Consolas" panose="020B0609020204030204" pitchFamily="49" charset="0"/>
              </a:rPr>
              <a:t>-</a:t>
            </a:r>
            <a:r>
              <a:rPr lang="en-US" sz="2400" err="1">
                <a:effectLst/>
                <a:latin typeface="Consolas" panose="020B0609020204030204" pitchFamily="49" charset="0"/>
              </a:rPr>
              <a:t>rw</a:t>
            </a:r>
            <a:r>
              <a:rPr lang="en-US" sz="2400">
                <a:effectLst/>
                <a:latin typeface="Consolas" panose="020B0609020204030204" pitchFamily="49" charset="0"/>
              </a:rPr>
              <a:t>------- 1 </a:t>
            </a:r>
            <a:r>
              <a:rPr lang="en-US" sz="2400" err="1">
                <a:effectLst/>
                <a:latin typeface="Consolas" panose="020B0609020204030204" pitchFamily="49" charset="0"/>
              </a:rPr>
              <a:t>jhkolb</a:t>
            </a:r>
            <a:r>
              <a:rPr lang="en-US" sz="2400">
                <a:effectLst/>
                <a:latin typeface="Consolas" panose="020B0609020204030204" pitchFamily="49" charset="0"/>
              </a:rPr>
              <a:t> cs-faculty  1583 Sep 12 18:14 </a:t>
            </a:r>
            <a:r>
              <a:rPr lang="en-US" sz="2400" err="1">
                <a:effectLst/>
                <a:latin typeface="Consolas" panose="020B0609020204030204" pitchFamily="49" charset="0"/>
              </a:rPr>
              <a:t>Makefile</a:t>
            </a:r>
            <a:endParaRPr lang="en-US" sz="2400">
              <a:effectLst/>
              <a:latin typeface="Consolas" panose="020B0609020204030204" pitchFamily="49" charset="0"/>
            </a:endParaRPr>
          </a:p>
          <a:p>
            <a:r>
              <a:rPr lang="en-US" sz="2400">
                <a:effectLst/>
                <a:latin typeface="Consolas" panose="020B0609020204030204" pitchFamily="49" charset="0"/>
              </a:rPr>
              <a:t>-</a:t>
            </a:r>
            <a:r>
              <a:rPr lang="en-US" sz="2400" err="1">
                <a:effectLst/>
                <a:latin typeface="Consolas" panose="020B0609020204030204" pitchFamily="49" charset="0"/>
              </a:rPr>
              <a:t>rw</a:t>
            </a:r>
            <a:r>
              <a:rPr lang="en-US" sz="2400">
                <a:effectLst/>
                <a:latin typeface="Consolas" panose="020B0609020204030204" pitchFamily="49" charset="0"/>
              </a:rPr>
              <a:t>------- 1 </a:t>
            </a:r>
            <a:r>
              <a:rPr lang="en-US" sz="2400" err="1">
                <a:effectLst/>
                <a:latin typeface="Consolas" panose="020B0609020204030204" pitchFamily="49" charset="0"/>
              </a:rPr>
              <a:t>jhkolb</a:t>
            </a:r>
            <a:r>
              <a:rPr lang="en-US" sz="2400">
                <a:effectLst/>
                <a:latin typeface="Consolas" panose="020B0609020204030204" pitchFamily="49" charset="0"/>
              </a:rPr>
              <a:t> cs-faculty  4867 Sep 12 18:14 </a:t>
            </a:r>
            <a:r>
              <a:rPr lang="en-US" sz="2400" err="1">
                <a:effectLst/>
                <a:latin typeface="Consolas" panose="020B0609020204030204" pitchFamily="49" charset="0"/>
              </a:rPr>
              <a:t>minitar.c</a:t>
            </a:r>
            <a:endParaRPr lang="en-US" sz="2400">
              <a:effectLst/>
              <a:latin typeface="Consolas" panose="020B0609020204030204" pitchFamily="49" charset="0"/>
            </a:endParaRPr>
          </a:p>
          <a:p>
            <a:r>
              <a:rPr lang="en-US" sz="2400">
                <a:effectLst/>
                <a:latin typeface="Consolas" panose="020B0609020204030204" pitchFamily="49" charset="0"/>
              </a:rPr>
              <a:t>-</a:t>
            </a:r>
            <a:r>
              <a:rPr lang="en-US" sz="2400" err="1">
                <a:effectLst/>
                <a:latin typeface="Consolas" panose="020B0609020204030204" pitchFamily="49" charset="0"/>
              </a:rPr>
              <a:t>rw</a:t>
            </a:r>
            <a:r>
              <a:rPr lang="en-US" sz="2400">
                <a:effectLst/>
                <a:latin typeface="Consolas" panose="020B0609020204030204" pitchFamily="49" charset="0"/>
              </a:rPr>
              <a:t>------- 1 </a:t>
            </a:r>
            <a:r>
              <a:rPr lang="en-US" sz="2400" err="1">
                <a:effectLst/>
                <a:latin typeface="Consolas" panose="020B0609020204030204" pitchFamily="49" charset="0"/>
              </a:rPr>
              <a:t>jhkolb</a:t>
            </a:r>
            <a:r>
              <a:rPr lang="en-US" sz="2400">
                <a:effectLst/>
                <a:latin typeface="Consolas" panose="020B0609020204030204" pitchFamily="49" charset="0"/>
              </a:rPr>
              <a:t> cs-faculty  3135 Sep 12 18:14 </a:t>
            </a:r>
            <a:r>
              <a:rPr lang="en-US" sz="2400" err="1">
                <a:effectLst/>
                <a:latin typeface="Consolas" panose="020B0609020204030204" pitchFamily="49" charset="0"/>
              </a:rPr>
              <a:t>minitar.h</a:t>
            </a:r>
            <a:endParaRPr lang="en-US" sz="2400">
              <a:effectLst/>
              <a:latin typeface="Consolas" panose="020B0609020204030204" pitchFamily="49" charset="0"/>
            </a:endParaRPr>
          </a:p>
          <a:p>
            <a:r>
              <a:rPr lang="en-US" sz="2400">
                <a:effectLst/>
                <a:latin typeface="Consolas" panose="020B0609020204030204" pitchFamily="49" charset="0"/>
              </a:rPr>
              <a:t>-</a:t>
            </a:r>
            <a:r>
              <a:rPr lang="en-US" sz="2400" err="1">
                <a:effectLst/>
                <a:latin typeface="Consolas" panose="020B0609020204030204" pitchFamily="49" charset="0"/>
              </a:rPr>
              <a:t>rw</a:t>
            </a:r>
            <a:r>
              <a:rPr lang="en-US" sz="2400">
                <a:effectLst/>
                <a:latin typeface="Consolas" panose="020B0609020204030204" pitchFamily="49" charset="0"/>
              </a:rPr>
              <a:t>------- 1 </a:t>
            </a:r>
            <a:r>
              <a:rPr lang="en-US" sz="2400" err="1">
                <a:effectLst/>
                <a:latin typeface="Consolas" panose="020B0609020204030204" pitchFamily="49" charset="0"/>
              </a:rPr>
              <a:t>jhkolb</a:t>
            </a:r>
            <a:r>
              <a:rPr lang="en-US" sz="2400">
                <a:effectLst/>
                <a:latin typeface="Consolas" panose="020B0609020204030204" pitchFamily="49" charset="0"/>
              </a:rPr>
              <a:t> cs-faculty   451 Sep 12 18:14 </a:t>
            </a:r>
            <a:r>
              <a:rPr lang="en-US" sz="2400" err="1">
                <a:effectLst/>
                <a:latin typeface="Consolas" panose="020B0609020204030204" pitchFamily="49" charset="0"/>
              </a:rPr>
              <a:t>minitar_main.c</a:t>
            </a:r>
            <a:endParaRPr lang="en-US" sz="2400">
              <a:effectLst/>
              <a:latin typeface="Consolas" panose="020B0609020204030204" pitchFamily="49" charset="0"/>
            </a:endParaRPr>
          </a:p>
          <a:p>
            <a:r>
              <a:rPr lang="en-US" sz="2400" err="1">
                <a:effectLst/>
                <a:latin typeface="Consolas" panose="020B0609020204030204" pitchFamily="49" charset="0"/>
              </a:rPr>
              <a:t>drwx</a:t>
            </a:r>
            <a:r>
              <a:rPr lang="en-US" sz="2400">
                <a:effectLst/>
                <a:latin typeface="Consolas" panose="020B0609020204030204" pitchFamily="49" charset="0"/>
              </a:rPr>
              <a:t>------ 5 </a:t>
            </a:r>
            <a:r>
              <a:rPr lang="en-US" sz="2400" err="1">
                <a:effectLst/>
                <a:latin typeface="Consolas" panose="020B0609020204030204" pitchFamily="49" charset="0"/>
              </a:rPr>
              <a:t>jhkolb</a:t>
            </a:r>
            <a:r>
              <a:rPr lang="en-US" sz="2400">
                <a:effectLst/>
                <a:latin typeface="Consolas" panose="020B0609020204030204" pitchFamily="49" charset="0"/>
              </a:rPr>
              <a:t> cs-faculty     6 Sep 12 18:14 </a:t>
            </a:r>
            <a:r>
              <a:rPr lang="en-US" sz="2400" b="1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test_cases</a:t>
            </a:r>
            <a:endParaRPr lang="en-US" sz="240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>
                <a:effectLst/>
                <a:latin typeface="Consolas" panose="020B0609020204030204" pitchFamily="49" charset="0"/>
              </a:rPr>
              <a:t>-</a:t>
            </a:r>
            <a:r>
              <a:rPr lang="en-US" sz="2400" err="1">
                <a:effectLst/>
                <a:latin typeface="Consolas" panose="020B0609020204030204" pitchFamily="49" charset="0"/>
              </a:rPr>
              <a:t>rwx</a:t>
            </a:r>
            <a:r>
              <a:rPr lang="en-US" sz="2400">
                <a:effectLst/>
                <a:latin typeface="Consolas" panose="020B0609020204030204" pitchFamily="49" charset="0"/>
              </a:rPr>
              <a:t>------ 1 </a:t>
            </a:r>
            <a:r>
              <a:rPr lang="en-US" sz="2400" err="1">
                <a:effectLst/>
                <a:latin typeface="Consolas" panose="020B0609020204030204" pitchFamily="49" charset="0"/>
              </a:rPr>
              <a:t>jhkolb</a:t>
            </a:r>
            <a:r>
              <a:rPr lang="en-US" sz="2400">
                <a:effectLst/>
                <a:latin typeface="Consolas" panose="020B0609020204030204" pitchFamily="49" charset="0"/>
              </a:rPr>
              <a:t> cs-faculty 45386 Sep 12 18:14 </a:t>
            </a:r>
            <a:r>
              <a:rPr lang="en-US" sz="2400" b="1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testius</a:t>
            </a:r>
            <a:endParaRPr lang="en-US" sz="240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88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9146-7D27-4389-96D5-2986D542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Representing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9690-C20A-462C-A262-E67451F0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334557"/>
            <a:ext cx="11711313" cy="4820709"/>
          </a:xfrm>
        </p:spPr>
        <p:txBody>
          <a:bodyPr>
            <a:normAutofit/>
          </a:bodyPr>
          <a:lstStyle/>
          <a:p>
            <a:r>
              <a:rPr lang="en-US"/>
              <a:t>Permissions are encoded as a bit vector: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sz="1600"/>
          </a:p>
          <a:p>
            <a:r>
              <a:rPr lang="en-US"/>
              <a:t>Customarily use octal to represent each permission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User Read = 400	User Write = 200		User Execute = 100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Group Read = 040	Group Write = 020	Group Execute = 010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Other Read = 004	Other Write = 002	Other Execute = 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078A8-9A71-4C52-BF85-420C0670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16BF4-308C-40CE-8A31-BD406870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CF218-7EAD-4708-A1DA-47C921EF343F}"/>
              </a:ext>
            </a:extLst>
          </p:cNvPr>
          <p:cNvSpPr txBox="1"/>
          <p:nvPr/>
        </p:nvSpPr>
        <p:spPr>
          <a:xfrm>
            <a:off x="20658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Consolas" panose="020B0609020204030204" pitchFamily="49" charset="0"/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4B18A-A808-44E2-A3FE-FAC00A6956A0}"/>
              </a:ext>
            </a:extLst>
          </p:cNvPr>
          <p:cNvSpPr txBox="1"/>
          <p:nvPr/>
        </p:nvSpPr>
        <p:spPr>
          <a:xfrm>
            <a:off x="29802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238FD-6184-4492-A437-AB3541AED049}"/>
              </a:ext>
            </a:extLst>
          </p:cNvPr>
          <p:cNvSpPr txBox="1"/>
          <p:nvPr/>
        </p:nvSpPr>
        <p:spPr>
          <a:xfrm>
            <a:off x="38946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844CB-330E-424A-95B7-9A3F22F47444}"/>
              </a:ext>
            </a:extLst>
          </p:cNvPr>
          <p:cNvSpPr txBox="1"/>
          <p:nvPr/>
        </p:nvSpPr>
        <p:spPr>
          <a:xfrm>
            <a:off x="48090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Consolas" panose="020B0609020204030204" pitchFamily="49" charset="0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2FE26-7CDD-4120-9C48-167D66DA7ACD}"/>
              </a:ext>
            </a:extLst>
          </p:cNvPr>
          <p:cNvSpPr txBox="1"/>
          <p:nvPr/>
        </p:nvSpPr>
        <p:spPr>
          <a:xfrm>
            <a:off x="57234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9FC29-67B5-4648-B344-D0BEC5083291}"/>
              </a:ext>
            </a:extLst>
          </p:cNvPr>
          <p:cNvSpPr txBox="1"/>
          <p:nvPr/>
        </p:nvSpPr>
        <p:spPr>
          <a:xfrm>
            <a:off x="66378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0660A-77E2-4CFF-B851-BBC556B92BFB}"/>
              </a:ext>
            </a:extLst>
          </p:cNvPr>
          <p:cNvSpPr txBox="1"/>
          <p:nvPr/>
        </p:nvSpPr>
        <p:spPr>
          <a:xfrm>
            <a:off x="75522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Consolas" panose="020B0609020204030204" pitchFamily="49" charset="0"/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EBD30-4A26-4D0F-9128-5B1218779F21}"/>
              </a:ext>
            </a:extLst>
          </p:cNvPr>
          <p:cNvSpPr txBox="1"/>
          <p:nvPr/>
        </p:nvSpPr>
        <p:spPr>
          <a:xfrm>
            <a:off x="84666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53DA8-4BD9-4B55-9EF6-25B9DD1D61F4}"/>
              </a:ext>
            </a:extLst>
          </p:cNvPr>
          <p:cNvSpPr txBox="1"/>
          <p:nvPr/>
        </p:nvSpPr>
        <p:spPr>
          <a:xfrm>
            <a:off x="93810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906CADF-BE51-49C2-9A08-EF0868BE2FAF}"/>
              </a:ext>
            </a:extLst>
          </p:cNvPr>
          <p:cNvSpPr/>
          <p:nvPr/>
        </p:nvSpPr>
        <p:spPr>
          <a:xfrm rot="5400000">
            <a:off x="3229717" y="1460815"/>
            <a:ext cx="415499" cy="2743200"/>
          </a:xfrm>
          <a:prstGeom prst="leftBrace">
            <a:avLst>
              <a:gd name="adj1" fmla="val 9595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A56E510-321F-487C-B074-9D0EB14F55BB}"/>
              </a:ext>
            </a:extLst>
          </p:cNvPr>
          <p:cNvSpPr/>
          <p:nvPr/>
        </p:nvSpPr>
        <p:spPr>
          <a:xfrm rot="5400000">
            <a:off x="5972918" y="1447434"/>
            <a:ext cx="415499" cy="2743200"/>
          </a:xfrm>
          <a:prstGeom prst="leftBrace">
            <a:avLst>
              <a:gd name="adj1" fmla="val 9595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EB84225-A2CD-4631-9AB7-9E711CE12F81}"/>
              </a:ext>
            </a:extLst>
          </p:cNvPr>
          <p:cNvSpPr/>
          <p:nvPr/>
        </p:nvSpPr>
        <p:spPr>
          <a:xfrm rot="5400000">
            <a:off x="8716118" y="1447435"/>
            <a:ext cx="415499" cy="2743200"/>
          </a:xfrm>
          <a:prstGeom prst="leftBrace">
            <a:avLst>
              <a:gd name="adj1" fmla="val 9595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C565-187A-470F-A4E5-E71FCCFE8E55}"/>
              </a:ext>
            </a:extLst>
          </p:cNvPr>
          <p:cNvSpPr txBox="1"/>
          <p:nvPr/>
        </p:nvSpPr>
        <p:spPr>
          <a:xfrm>
            <a:off x="2628899" y="1991756"/>
            <a:ext cx="161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B74ED-81B9-4F3F-ADBC-65C662FF07E9}"/>
              </a:ext>
            </a:extLst>
          </p:cNvPr>
          <p:cNvSpPr txBox="1"/>
          <p:nvPr/>
        </p:nvSpPr>
        <p:spPr>
          <a:xfrm>
            <a:off x="5287433" y="1991756"/>
            <a:ext cx="161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029237-3574-42BB-BC53-6614F3361420}"/>
              </a:ext>
            </a:extLst>
          </p:cNvPr>
          <p:cNvSpPr txBox="1"/>
          <p:nvPr/>
        </p:nvSpPr>
        <p:spPr>
          <a:xfrm>
            <a:off x="8115300" y="1991756"/>
            <a:ext cx="161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99826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FC6D8-DF35-4536-82FA-AA2DCDFA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CB39C-C7A1-422A-9B61-A319E2AB0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597025"/>
            <a:ext cx="11711313" cy="4329642"/>
          </a:xfrm>
        </p:spPr>
        <p:txBody>
          <a:bodyPr>
            <a:noAutofit/>
          </a:bodyPr>
          <a:lstStyle/>
          <a:p>
            <a:r>
              <a:rPr lang="en-US"/>
              <a:t>The </a:t>
            </a:r>
            <a:r>
              <a:rPr lang="en-US" err="1">
                <a:latin typeface="Consolas" panose="020B0609020204030204" pitchFamily="49" charset="0"/>
              </a:rPr>
              <a:t>chmod</a:t>
            </a:r>
            <a:r>
              <a:rPr lang="en-US"/>
              <a:t> command allows one to modify a file’s permissions</a:t>
            </a:r>
          </a:p>
          <a:p>
            <a:r>
              <a:rPr lang="en-US"/>
              <a:t>Can specify an octal value to change permissions to specific setting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chmod</a:t>
            </a:r>
            <a:r>
              <a:rPr lang="en-US">
                <a:latin typeface="Consolas" panose="020B0609020204030204" pitchFamily="49" charset="0"/>
              </a:rPr>
              <a:t> 700 secret_script.py</a:t>
            </a:r>
            <a:r>
              <a:rPr lang="en-US"/>
              <a:t>: Owner has full permissions, nothing else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chmod</a:t>
            </a:r>
            <a:r>
              <a:rPr lang="en-US">
                <a:latin typeface="Consolas" panose="020B0609020204030204" pitchFamily="49" charset="0"/>
              </a:rPr>
              <a:t> 640 project_grades.csv</a:t>
            </a:r>
            <a:r>
              <a:rPr lang="en-US"/>
              <a:t>: Owner can read/write, group can read</a:t>
            </a:r>
          </a:p>
          <a:p>
            <a:pPr lvl="1"/>
            <a:endParaRPr lang="en-US"/>
          </a:p>
          <a:p>
            <a:r>
              <a:rPr lang="en-US"/>
              <a:t>Often easier to “add” or “subtract” permissions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chmod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u+x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testius</a:t>
            </a:r>
            <a:r>
              <a:rPr lang="en-US"/>
              <a:t>: Grant user (owner) execute permissions for </a:t>
            </a:r>
            <a:r>
              <a:rPr lang="en-US" err="1">
                <a:latin typeface="Consolas" panose="020B0609020204030204" pitchFamily="49" charset="0"/>
              </a:rPr>
              <a:t>testius</a:t>
            </a:r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 err="1">
                <a:latin typeface="Consolas" panose="020B0609020204030204" pitchFamily="49" charset="0"/>
              </a:rPr>
              <a:t>chmod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og+r</a:t>
            </a:r>
            <a:r>
              <a:rPr lang="en-US">
                <a:latin typeface="Consolas" panose="020B0609020204030204" pitchFamily="49" charset="0"/>
              </a:rPr>
              <a:t> lab02-code.zip</a:t>
            </a:r>
            <a:r>
              <a:rPr lang="en-US"/>
              <a:t>: Grant group and others read permissions on zip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chmod</a:t>
            </a:r>
            <a:r>
              <a:rPr lang="en-US">
                <a:latin typeface="Consolas" panose="020B0609020204030204" pitchFamily="49" charset="0"/>
              </a:rPr>
              <a:t> o-</a:t>
            </a:r>
            <a:r>
              <a:rPr lang="en-US" err="1">
                <a:latin typeface="Consolas" panose="020B0609020204030204" pitchFamily="49" charset="0"/>
              </a:rPr>
              <a:t>rw</a:t>
            </a:r>
            <a:r>
              <a:rPr lang="en-US">
                <a:latin typeface="Consolas" panose="020B0609020204030204" pitchFamily="49" charset="0"/>
              </a:rPr>
              <a:t> points.txt</a:t>
            </a:r>
            <a:r>
              <a:rPr lang="en-US"/>
              <a:t>: Remove other read/write permissions on </a:t>
            </a:r>
            <a:r>
              <a:rPr lang="en-US">
                <a:latin typeface="Consolas" panose="020B0609020204030204" pitchFamily="49" charset="0"/>
              </a:rPr>
              <a:t>points.txt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B1628-E04A-4A6E-BFFA-CC7263F6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BC4C5-BFEB-4FBC-B6C0-E28C1D6E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FC65-4D30-481E-86B8-16EEF635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</a:t>
            </a:r>
            <a:r>
              <a:rPr lang="en-US">
                <a:latin typeface="Consolas" panose="020B0609020204030204" pitchFamily="49" charset="0"/>
              </a:rPr>
              <a:t>open</a:t>
            </a:r>
            <a:r>
              <a:rPr lang="en-US"/>
              <a:t>: Setting Initial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114A-A6D7-4B16-BA75-670F63D92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597025"/>
            <a:ext cx="11711313" cy="4320696"/>
          </a:xfrm>
        </p:spPr>
        <p:txBody>
          <a:bodyPr>
            <a:normAutofit lnSpcReduction="10000"/>
          </a:bodyPr>
          <a:lstStyle/>
          <a:p>
            <a:r>
              <a:rPr lang="en-US"/>
              <a:t>When you call open with the </a:t>
            </a:r>
            <a:r>
              <a:rPr lang="en-US">
                <a:latin typeface="Consolas" panose="020B0609020204030204" pitchFamily="49" charset="0"/>
              </a:rPr>
              <a:t>O_CREAT</a:t>
            </a:r>
            <a:r>
              <a:rPr lang="en-US"/>
              <a:t> flag, you specify the file’s permissions as third argument</a:t>
            </a:r>
          </a:p>
          <a:p>
            <a:r>
              <a:rPr lang="en-US">
                <a:latin typeface="Consolas" panose="020B0609020204030204" pitchFamily="49" charset="0"/>
              </a:rPr>
              <a:t>S_IRUSR = 400, S_IWUSR = 200, S_IXUSR = 100</a:t>
            </a:r>
          </a:p>
          <a:p>
            <a:r>
              <a:rPr lang="en-US">
                <a:latin typeface="Consolas" panose="020B0609020204030204" pitchFamily="49" charset="0"/>
              </a:rPr>
              <a:t>S_IRGRP = 040, S_IWGRP = 020, S_IXGRP = 010</a:t>
            </a:r>
          </a:p>
          <a:p>
            <a:r>
              <a:rPr lang="en-US">
                <a:latin typeface="Consolas" panose="020B0609020204030204" pitchFamily="49" charset="0"/>
              </a:rPr>
              <a:t>S_IROTH = 004, S_IWOTH = 002, S_IXOTH = 001</a:t>
            </a:r>
          </a:p>
          <a:p>
            <a:r>
              <a:rPr lang="en-US"/>
              <a:t>Example: Create a new file </a:t>
            </a:r>
            <a:r>
              <a:rPr lang="en-US">
                <a:latin typeface="Consolas" panose="020B0609020204030204" pitchFamily="49" charset="0"/>
              </a:rPr>
              <a:t>points.txt</a:t>
            </a:r>
            <a:r>
              <a:rPr lang="en-US"/>
              <a:t>, overwriting existing file if needed, which only the owner can read and write: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 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fd</a:t>
            </a:r>
            <a:r>
              <a:rPr lang="en-US">
                <a:latin typeface="Consolas" panose="020B0609020204030204" pitchFamily="49" charset="0"/>
              </a:rPr>
              <a:t> = open(“points.txt”, O_CREAT|O_WRONLY|O_TRUNC,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onsolas" panose="020B0609020204030204" pitchFamily="49" charset="0"/>
              </a:rPr>
              <a:t>               S_IRUSR|S_IWUSR)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2F012-D7FB-4D00-80F7-4589D296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E873-E99E-4E6E-984C-F8C0C136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9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3193-DCE6-49A8-83D5-905B36BF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read</a:t>
            </a:r>
            <a:r>
              <a:rPr lang="en-US"/>
              <a:t>: Consuming Data From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4851-C573-41DD-A107-3211CED4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onsolas" panose="020B0609020204030204" pitchFamily="49" charset="0"/>
              </a:rPr>
              <a:t>ssize_t</a:t>
            </a:r>
            <a:r>
              <a:rPr lang="en-US">
                <a:latin typeface="Consolas" panose="020B0609020204030204" pitchFamily="49" charset="0"/>
              </a:rPr>
              <a:t> read(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fd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latin typeface="Consolas" panose="020B0609020204030204" pitchFamily="49" charset="0"/>
              </a:rPr>
              <a:t> *</a:t>
            </a:r>
            <a:r>
              <a:rPr lang="en-US" err="1">
                <a:latin typeface="Consolas" panose="020B0609020204030204" pitchFamily="49" charset="0"/>
              </a:rPr>
              <a:t>buf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size_t</a:t>
            </a:r>
            <a:r>
              <a:rPr lang="en-US">
                <a:latin typeface="Consolas" panose="020B0609020204030204" pitchFamily="49" charset="0"/>
              </a:rPr>
              <a:t> count);</a:t>
            </a:r>
          </a:p>
          <a:p>
            <a:r>
              <a:rPr lang="en-US" err="1">
                <a:latin typeface="Consolas" panose="020B0609020204030204" pitchFamily="49" charset="0"/>
              </a:rPr>
              <a:t>ssize_t</a:t>
            </a:r>
            <a:r>
              <a:rPr lang="en-US"/>
              <a:t>: Signed </a:t>
            </a:r>
            <a:r>
              <a:rPr lang="en-US" err="1">
                <a:latin typeface="Consolas" panose="020B0609020204030204" pitchFamily="49" charset="0"/>
              </a:rPr>
              <a:t>size_t</a:t>
            </a:r>
            <a:r>
              <a:rPr lang="en-US"/>
              <a:t> value</a:t>
            </a:r>
          </a:p>
          <a:p>
            <a:r>
              <a:rPr lang="en-US" err="1">
                <a:latin typeface="Consolas" panose="020B0609020204030204" pitchFamily="49" charset="0"/>
              </a:rPr>
              <a:t>fd</a:t>
            </a:r>
            <a:r>
              <a:rPr lang="en-US"/>
              <a:t>: File descriptor of file to read from</a:t>
            </a:r>
          </a:p>
          <a:p>
            <a:r>
              <a:rPr lang="en-US" err="1">
                <a:latin typeface="Consolas" panose="020B0609020204030204" pitchFamily="49" charset="0"/>
              </a:rPr>
              <a:t>buf</a:t>
            </a:r>
            <a:r>
              <a:rPr lang="en-US"/>
              <a:t>: Memory location to store file contents</a:t>
            </a:r>
          </a:p>
          <a:p>
            <a:r>
              <a:rPr lang="en-US">
                <a:latin typeface="Consolas" panose="020B0609020204030204" pitchFamily="49" charset="0"/>
              </a:rPr>
              <a:t>count</a:t>
            </a:r>
            <a:r>
              <a:rPr lang="en-US"/>
              <a:t>: Number of bytes to read</a:t>
            </a:r>
          </a:p>
          <a:p>
            <a:r>
              <a:rPr lang="en-US"/>
              <a:t>Like </a:t>
            </a:r>
            <a:r>
              <a:rPr lang="en-US" err="1">
                <a:latin typeface="Consolas" panose="020B0609020204030204" pitchFamily="49" charset="0"/>
              </a:rPr>
              <a:t>fread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: Memory location to store data, returns amount read</a:t>
            </a:r>
          </a:p>
          <a:p>
            <a:r>
              <a:rPr lang="en-US"/>
              <a:t>Not like </a:t>
            </a:r>
            <a:r>
              <a:rPr lang="en-US" err="1">
                <a:latin typeface="Consolas" panose="020B0609020204030204" pitchFamily="49" charset="0"/>
              </a:rPr>
              <a:t>fread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: Size to read and return value given as number of </a:t>
            </a:r>
            <a:r>
              <a:rPr lang="en-US" b="1"/>
              <a:t>bytes</a:t>
            </a:r>
            <a:r>
              <a:rPr lang="en-US"/>
              <a:t>, not “elements”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EACEC-38F2-4F25-AB44-C147C1A6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C943-950B-4BEB-AE50-FF686C87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8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A0BC-FF66-4A69-A150-4A3B4D3A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Becoming More than a Clone: </a:t>
            </a:r>
            <a:r>
              <a:rPr lang="en-US">
                <a:latin typeface="Consolas" panose="020B0609020204030204" pitchFamily="49" charset="0"/>
              </a:rPr>
              <a:t>exec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F18FC-1A92-4BAB-A1C1-9FA1C4630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207" y="1466852"/>
            <a:ext cx="11447605" cy="4562534"/>
          </a:xfrm>
        </p:spPr>
        <p:txBody>
          <a:bodyPr/>
          <a:lstStyle/>
          <a:p>
            <a:r>
              <a:rPr lang="en-US"/>
              <a:t>Don’t do what your parent does, become an instance of any program you want to be!</a:t>
            </a:r>
          </a:p>
          <a:p>
            <a:r>
              <a:rPr lang="en-US">
                <a:latin typeface="Consolas" panose="020B0609020204030204" pitchFamily="49" charset="0"/>
              </a:rPr>
              <a:t>int </a:t>
            </a:r>
            <a:r>
              <a:rPr lang="en-US" err="1">
                <a:latin typeface="Consolas" panose="020B0609020204030204" pitchFamily="49" charset="0"/>
              </a:rPr>
              <a:t>execv</a:t>
            </a:r>
            <a:r>
              <a:rPr lang="en-US">
                <a:latin typeface="Consolas" panose="020B0609020204030204" pitchFamily="49" charset="0"/>
              </a:rPr>
              <a:t>(char *path, char *</a:t>
            </a:r>
            <a:r>
              <a:rPr lang="en-US" err="1">
                <a:latin typeface="Consolas" panose="020B0609020204030204" pitchFamily="49" charset="0"/>
              </a:rPr>
              <a:t>argv</a:t>
            </a:r>
            <a:r>
              <a:rPr lang="en-US">
                <a:latin typeface="Consolas" panose="020B0609020204030204" pitchFamily="49" charset="0"/>
              </a:rPr>
              <a:t>[])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path</a:t>
            </a:r>
            <a:r>
              <a:rPr lang="en-US"/>
              <a:t>: Executable file to load from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argv</a:t>
            </a:r>
            <a:r>
              <a:rPr lang="en-US"/>
              <a:t>: Command-line arguments this process should see</a:t>
            </a:r>
          </a:p>
          <a:p>
            <a:r>
              <a:rPr lang="en-US"/>
              <a:t>There are 6 (!) variants of exec, each with different arguments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execl</a:t>
            </a:r>
            <a:r>
              <a:rPr lang="en-US"/>
              <a:t>: Pass program arguments as individual parameters, not array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execle</a:t>
            </a:r>
            <a:r>
              <a:rPr lang="en-US"/>
              <a:t>/</a:t>
            </a:r>
            <a:r>
              <a:rPr lang="en-US" err="1">
                <a:latin typeface="Consolas" panose="020B0609020204030204" pitchFamily="49" charset="0"/>
              </a:rPr>
              <a:t>execve</a:t>
            </a:r>
            <a:r>
              <a:rPr lang="en-US"/>
              <a:t>: e is for </a:t>
            </a:r>
            <a:r>
              <a:rPr lang="en-US" b="1"/>
              <a:t>Environment</a:t>
            </a:r>
            <a:r>
              <a:rPr lang="en-US"/>
              <a:t> -- specify custom env vars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execlp</a:t>
            </a:r>
            <a:r>
              <a:rPr lang="en-US"/>
              <a:t>/</a:t>
            </a:r>
            <a:r>
              <a:rPr lang="en-US" err="1">
                <a:latin typeface="Consolas" panose="020B0609020204030204" pitchFamily="49" charset="0"/>
              </a:rPr>
              <a:t>execvp</a:t>
            </a:r>
            <a:r>
              <a:rPr lang="en-US"/>
              <a:t>: p is for </a:t>
            </a:r>
            <a:r>
              <a:rPr lang="en-US" b="1"/>
              <a:t>PATH </a:t>
            </a:r>
            <a:r>
              <a:rPr lang="en-US"/>
              <a:t>-- search for program name in </a:t>
            </a:r>
            <a:r>
              <a:rPr lang="en-US">
                <a:latin typeface="Consolas" panose="020B0609020204030204" pitchFamily="49" charset="0"/>
              </a:rPr>
              <a:t>PATH</a:t>
            </a:r>
            <a:r>
              <a:rPr lang="en-US"/>
              <a:t> folders</a:t>
            </a:r>
          </a:p>
          <a:p>
            <a:pPr lvl="1"/>
            <a:r>
              <a:rPr lang="en-US" err="1">
                <a:latin typeface="Consolas" panose="020B0609020204030204" pitchFamily="49" charset="0"/>
              </a:rPr>
              <a:t>execvpe</a:t>
            </a:r>
            <a:r>
              <a:rPr lang="en-US"/>
              <a:t>: Use PATH for search, specify environment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039F-26A2-4480-B3F5-3AAA4A68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D4AFB-54DC-4665-8EE2-C53331F4A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49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3193-DCE6-49A8-83D5-905B36BF2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write</a:t>
            </a:r>
            <a:r>
              <a:rPr lang="en-US"/>
              <a:t>: Adding Data to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4851-C573-41DD-A107-3211CED4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Consolas" panose="020B0609020204030204" pitchFamily="49" charset="0"/>
              </a:rPr>
              <a:t>ssize_t</a:t>
            </a:r>
            <a:r>
              <a:rPr lang="en-US">
                <a:latin typeface="Consolas" panose="020B0609020204030204" pitchFamily="49" charset="0"/>
              </a:rPr>
              <a:t> write(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fd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latin typeface="Consolas" panose="020B0609020204030204" pitchFamily="49" charset="0"/>
              </a:rPr>
              <a:t> *</a:t>
            </a:r>
            <a:r>
              <a:rPr lang="en-US" err="1">
                <a:latin typeface="Consolas" panose="020B0609020204030204" pitchFamily="49" charset="0"/>
              </a:rPr>
              <a:t>buf</a:t>
            </a:r>
            <a:r>
              <a:rPr lang="en-US">
                <a:latin typeface="Consolas" panose="020B0609020204030204" pitchFamily="49" charset="0"/>
              </a:rPr>
              <a:t>, </a:t>
            </a:r>
            <a:r>
              <a:rPr lang="en-US" err="1">
                <a:latin typeface="Consolas" panose="020B0609020204030204" pitchFamily="49" charset="0"/>
              </a:rPr>
              <a:t>size_t</a:t>
            </a:r>
            <a:r>
              <a:rPr lang="en-US">
                <a:latin typeface="Consolas" panose="020B0609020204030204" pitchFamily="49" charset="0"/>
              </a:rPr>
              <a:t> count);</a:t>
            </a:r>
          </a:p>
          <a:p>
            <a:r>
              <a:rPr lang="en-US" err="1">
                <a:latin typeface="Consolas" panose="020B0609020204030204" pitchFamily="49" charset="0"/>
              </a:rPr>
              <a:t>ssize_t</a:t>
            </a:r>
            <a:r>
              <a:rPr lang="en-US"/>
              <a:t>: Signed </a:t>
            </a:r>
            <a:r>
              <a:rPr lang="en-US" err="1">
                <a:latin typeface="Consolas" panose="020B0609020204030204" pitchFamily="49" charset="0"/>
              </a:rPr>
              <a:t>size_t</a:t>
            </a:r>
            <a:r>
              <a:rPr lang="en-US"/>
              <a:t> value</a:t>
            </a:r>
          </a:p>
          <a:p>
            <a:r>
              <a:rPr lang="en-US" err="1">
                <a:latin typeface="Consolas" panose="020B0609020204030204" pitchFamily="49" charset="0"/>
              </a:rPr>
              <a:t>fd</a:t>
            </a:r>
            <a:r>
              <a:rPr lang="en-US"/>
              <a:t>: File descriptor of file to write to</a:t>
            </a:r>
          </a:p>
          <a:p>
            <a:r>
              <a:rPr lang="en-US" err="1">
                <a:latin typeface="Consolas" panose="020B0609020204030204" pitchFamily="49" charset="0"/>
              </a:rPr>
              <a:t>buf</a:t>
            </a:r>
            <a:r>
              <a:rPr lang="en-US"/>
              <a:t>: Memory location of data to write</a:t>
            </a:r>
          </a:p>
          <a:p>
            <a:r>
              <a:rPr lang="en-US">
                <a:latin typeface="Consolas" panose="020B0609020204030204" pitchFamily="49" charset="0"/>
              </a:rPr>
              <a:t>count</a:t>
            </a:r>
            <a:r>
              <a:rPr lang="en-US"/>
              <a:t>: Number of bytes to write</a:t>
            </a:r>
          </a:p>
          <a:p>
            <a:r>
              <a:rPr lang="en-US"/>
              <a:t>Like </a:t>
            </a:r>
            <a:r>
              <a:rPr lang="en-US" err="1">
                <a:latin typeface="Consolas" panose="020B0609020204030204" pitchFamily="49" charset="0"/>
              </a:rPr>
              <a:t>fwrite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: Memory location to store data, returns amount read</a:t>
            </a:r>
          </a:p>
          <a:p>
            <a:r>
              <a:rPr lang="en-US"/>
              <a:t>Not like </a:t>
            </a:r>
            <a:r>
              <a:rPr lang="en-US" err="1">
                <a:latin typeface="Consolas" panose="020B0609020204030204" pitchFamily="49" charset="0"/>
              </a:rPr>
              <a:t>fwrite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: Size to write and return value given as number of </a:t>
            </a:r>
            <a:r>
              <a:rPr lang="en-US" b="1"/>
              <a:t>bytes</a:t>
            </a:r>
            <a:r>
              <a:rPr lang="en-US"/>
              <a:t>, not “elements”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EACEC-38F2-4F25-AB44-C147C1A6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C943-950B-4BEB-AE50-FF686C87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14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95C3-B24E-47E2-8CAF-FE09DDA0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wrong with the following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3905-0374-4C39-B2DB-1049C43F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63521"/>
            <a:ext cx="6347861" cy="3875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B050"/>
                </a:solidFill>
                <a:latin typeface="Consolas" panose="020B0609020204030204" pitchFamily="49" charset="0"/>
              </a:rPr>
              <a:t>#define BUFSIZE 1024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latin typeface="Consolas" panose="020B0609020204030204" pitchFamily="49" charset="0"/>
              </a:rPr>
              <a:t> *</a:t>
            </a:r>
            <a:r>
              <a:rPr lang="en-US" sz="2000" err="1">
                <a:latin typeface="Consolas" panose="020B0609020204030204" pitchFamily="49" charset="0"/>
              </a:rPr>
              <a:t>buf</a:t>
            </a:r>
            <a:r>
              <a:rPr lang="en-US" sz="20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fd</a:t>
            </a:r>
            <a:r>
              <a:rPr lang="en-US" sz="2000">
                <a:latin typeface="Consolas" panose="020B0609020204030204" pitchFamily="49" charset="0"/>
              </a:rPr>
              <a:t> = open(“points.txt”, O_RDONLY);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sz="2000">
                <a:latin typeface="Consolas" panose="020B0609020204030204" pitchFamily="49" charset="0"/>
              </a:rPr>
              <a:t> (</a:t>
            </a:r>
            <a:r>
              <a:rPr lang="en-US" sz="2000" err="1">
                <a:latin typeface="Consolas" panose="020B0609020204030204" pitchFamily="49" charset="0"/>
              </a:rPr>
              <a:t>fd</a:t>
            </a:r>
            <a:r>
              <a:rPr lang="en-US" sz="2000">
                <a:latin typeface="Consolas" panose="020B0609020204030204" pitchFamily="49" charset="0"/>
              </a:rPr>
              <a:t> == -1) {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err="1">
                <a:latin typeface="Consolas" panose="020B0609020204030204" pitchFamily="49" charset="0"/>
              </a:rPr>
              <a:t>perror</a:t>
            </a:r>
            <a:r>
              <a:rPr lang="en-US" sz="2000">
                <a:latin typeface="Consolas" panose="020B0609020204030204" pitchFamily="49" charset="0"/>
              </a:rPr>
              <a:t>(“Failed to open file for reading”);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  exit(1);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read(</a:t>
            </a:r>
            <a:r>
              <a:rPr lang="en-US" sz="2000" err="1">
                <a:latin typeface="Consolas" panose="020B0609020204030204" pitchFamily="49" charset="0"/>
              </a:rPr>
              <a:t>fd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err="1">
                <a:latin typeface="Consolas" panose="020B0609020204030204" pitchFamily="49" charset="0"/>
              </a:rPr>
              <a:t>buf</a:t>
            </a:r>
            <a:r>
              <a:rPr lang="en-US" sz="2000">
                <a:latin typeface="Consolas" panose="020B0609020204030204" pitchFamily="49" charset="0"/>
              </a:rPr>
              <a:t>, BUFSIZE);</a:t>
            </a:r>
          </a:p>
          <a:p>
            <a:pPr marL="0" indent="0">
              <a:buNone/>
            </a:pP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Do something with </a:t>
            </a:r>
            <a:r>
              <a:rPr lang="en-US" sz="200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buf</a:t>
            </a:r>
            <a:r>
              <a:rPr lang="en-US" sz="20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contents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close(</a:t>
            </a:r>
            <a:r>
              <a:rPr lang="en-US" sz="2000" err="1">
                <a:latin typeface="Consolas" panose="020B0609020204030204" pitchFamily="49" charset="0"/>
              </a:rPr>
              <a:t>fd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8FD45-EACC-4774-91B6-A68AB927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C2A84-8B01-4F49-8C84-E6D61462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E19E8-6520-4774-AEF5-3880684B40DE}"/>
              </a:ext>
            </a:extLst>
          </p:cNvPr>
          <p:cNvSpPr txBox="1"/>
          <p:nvPr/>
        </p:nvSpPr>
        <p:spPr>
          <a:xfrm>
            <a:off x="5681330" y="1349600"/>
            <a:ext cx="6000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buf</a:t>
            </a: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pointer with a garbage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space allocated for bytes to be stored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A192D1-B4CF-4398-888C-67D573FC5E92}"/>
              </a:ext>
            </a:extLst>
          </p:cNvPr>
          <p:cNvGrpSpPr/>
          <p:nvPr/>
        </p:nvGrpSpPr>
        <p:grpSpPr>
          <a:xfrm>
            <a:off x="7412210" y="3672071"/>
            <a:ext cx="2098186" cy="439484"/>
            <a:chOff x="7227912" y="3513314"/>
            <a:chExt cx="2098186" cy="4394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8E05FF-696B-41EC-942E-FFF6CAD3DA66}"/>
                </a:ext>
              </a:extLst>
            </p:cNvPr>
            <p:cNvSpPr/>
            <p:nvPr/>
          </p:nvSpPr>
          <p:spPr>
            <a:xfrm>
              <a:off x="7227912" y="3513319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37B5BB-0982-41BD-8B42-8DB4BE911ABA}"/>
                </a:ext>
              </a:extLst>
            </p:cNvPr>
            <p:cNvSpPr/>
            <p:nvPr/>
          </p:nvSpPr>
          <p:spPr>
            <a:xfrm>
              <a:off x="7405124" y="3513318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9AB78A-BED3-4429-83B7-6C3AD2DB7943}"/>
                </a:ext>
              </a:extLst>
            </p:cNvPr>
            <p:cNvSpPr/>
            <p:nvPr/>
          </p:nvSpPr>
          <p:spPr>
            <a:xfrm>
              <a:off x="7582336" y="3513317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1A00CD-BCD2-401A-B809-943D1EB44A3E}"/>
                </a:ext>
              </a:extLst>
            </p:cNvPr>
            <p:cNvSpPr/>
            <p:nvPr/>
          </p:nvSpPr>
          <p:spPr>
            <a:xfrm>
              <a:off x="7759548" y="3513317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124AE3-F0F0-4F1A-AF15-54BFE829BD14}"/>
                </a:ext>
              </a:extLst>
            </p:cNvPr>
            <p:cNvSpPr/>
            <p:nvPr/>
          </p:nvSpPr>
          <p:spPr>
            <a:xfrm>
              <a:off x="7936760" y="3513316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C6F439-8DA9-4C5A-BD84-076C2D736D94}"/>
                </a:ext>
              </a:extLst>
            </p:cNvPr>
            <p:cNvSpPr/>
            <p:nvPr/>
          </p:nvSpPr>
          <p:spPr>
            <a:xfrm>
              <a:off x="8113972" y="3513315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6D3399-4C79-405E-B07F-A784D681ADC2}"/>
                </a:ext>
              </a:extLst>
            </p:cNvPr>
            <p:cNvSpPr/>
            <p:nvPr/>
          </p:nvSpPr>
          <p:spPr>
            <a:xfrm>
              <a:off x="8277005" y="3513318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C8475B-C4C0-4197-9A73-66B8332ADA13}"/>
                </a:ext>
              </a:extLst>
            </p:cNvPr>
            <p:cNvSpPr/>
            <p:nvPr/>
          </p:nvSpPr>
          <p:spPr>
            <a:xfrm>
              <a:off x="8454217" y="3513317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61199-0841-41E6-ACEF-187708C3BC41}"/>
                </a:ext>
              </a:extLst>
            </p:cNvPr>
            <p:cNvSpPr/>
            <p:nvPr/>
          </p:nvSpPr>
          <p:spPr>
            <a:xfrm>
              <a:off x="8631429" y="3513316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6DC6FA-3876-4D72-A367-4B499EBF3051}"/>
                </a:ext>
              </a:extLst>
            </p:cNvPr>
            <p:cNvSpPr/>
            <p:nvPr/>
          </p:nvSpPr>
          <p:spPr>
            <a:xfrm>
              <a:off x="8808641" y="3513316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4F8C93-7CBA-414F-8E74-6A4255C1914E}"/>
                </a:ext>
              </a:extLst>
            </p:cNvPr>
            <p:cNvSpPr/>
            <p:nvPr/>
          </p:nvSpPr>
          <p:spPr>
            <a:xfrm>
              <a:off x="8985853" y="3513315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8425F8-C4BC-458F-BC84-50E32B88895D}"/>
                </a:ext>
              </a:extLst>
            </p:cNvPr>
            <p:cNvSpPr/>
            <p:nvPr/>
          </p:nvSpPr>
          <p:spPr>
            <a:xfrm>
              <a:off x="9163065" y="3513314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3EE6BE-E850-48F6-ACDC-51125F717128}"/>
              </a:ext>
            </a:extLst>
          </p:cNvPr>
          <p:cNvSpPr txBox="1"/>
          <p:nvPr/>
        </p:nvSpPr>
        <p:spPr>
          <a:xfrm>
            <a:off x="9505239" y="3480199"/>
            <a:ext cx="68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B827A3-47D9-4FAB-B69A-3AF47B99588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604334" y="3891816"/>
            <a:ext cx="3807876" cy="1429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5C4EA70-F105-4248-A1C8-315F47900355}"/>
              </a:ext>
            </a:extLst>
          </p:cNvPr>
          <p:cNvSpPr txBox="1"/>
          <p:nvPr/>
        </p:nvSpPr>
        <p:spPr>
          <a:xfrm>
            <a:off x="5981590" y="5139071"/>
            <a:ext cx="5108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doesn’t do anything for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to manage memory yourself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E29EDE-ABEF-4568-929F-510844A27830}"/>
              </a:ext>
            </a:extLst>
          </p:cNvPr>
          <p:cNvSpPr/>
          <p:nvPr/>
        </p:nvSpPr>
        <p:spPr>
          <a:xfrm>
            <a:off x="3503979" y="3496801"/>
            <a:ext cx="6889898" cy="656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DA925D-FF1E-493D-A45C-7D916508015F}"/>
              </a:ext>
            </a:extLst>
          </p:cNvPr>
          <p:cNvSpPr/>
          <p:nvPr/>
        </p:nvSpPr>
        <p:spPr>
          <a:xfrm>
            <a:off x="5681330" y="1151985"/>
            <a:ext cx="6078870" cy="1104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1F5ADF-6624-412E-A866-01851E5EC078}"/>
              </a:ext>
            </a:extLst>
          </p:cNvPr>
          <p:cNvSpPr/>
          <p:nvPr/>
        </p:nvSpPr>
        <p:spPr>
          <a:xfrm>
            <a:off x="5939325" y="4960251"/>
            <a:ext cx="6078870" cy="1104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4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95C3-B24E-47E2-8CAF-FE09DDA0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wrong with the following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E3905-0374-4C39-B2DB-1049C43F9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63521"/>
            <a:ext cx="11543852" cy="4485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B050"/>
                </a:solidFill>
                <a:latin typeface="Consolas" panose="020B0609020204030204" pitchFamily="49" charset="0"/>
              </a:rPr>
              <a:t>#define BUFSIZE 1024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buf</a:t>
            </a:r>
            <a:r>
              <a:rPr lang="en-US" sz="2000">
                <a:latin typeface="Consolas" panose="020B0609020204030204" pitchFamily="49" charset="0"/>
              </a:rPr>
              <a:t>[BUFSIZE];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in_fd</a:t>
            </a:r>
            <a:r>
              <a:rPr lang="en-US" sz="2000">
                <a:latin typeface="Consolas" panose="020B0609020204030204" pitchFamily="49" charset="0"/>
              </a:rPr>
              <a:t> = open(“points.txt”, O_RDONLY);</a:t>
            </a:r>
          </a:p>
          <a:p>
            <a:pPr marL="0" indent="0">
              <a:buNone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Error handling omitted for brevity</a:t>
            </a:r>
          </a:p>
          <a:p>
            <a:pPr marL="0" indent="0"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out_fd</a:t>
            </a:r>
            <a:r>
              <a:rPr lang="en-US" sz="2000">
                <a:latin typeface="Consolas" panose="020B0609020204030204" pitchFamily="49" charset="0"/>
              </a:rPr>
              <a:t> = open(“points_copy.txt”, O_CREAT|O_TRUNC|O_WRONLY, S_IRUSR|S_IWUSR);</a:t>
            </a:r>
          </a:p>
          <a:p>
            <a:pPr marL="0" indent="0">
              <a:buNone/>
            </a:pP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Error handling omitted for brevity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read(</a:t>
            </a:r>
            <a:r>
              <a:rPr lang="en-US" sz="2000" err="1">
                <a:latin typeface="Consolas" panose="020B0609020204030204" pitchFamily="49" charset="0"/>
              </a:rPr>
              <a:t>in_fd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err="1">
                <a:latin typeface="Consolas" panose="020B0609020204030204" pitchFamily="49" charset="0"/>
              </a:rPr>
              <a:t>buf</a:t>
            </a:r>
            <a:r>
              <a:rPr lang="en-US" sz="2000">
                <a:latin typeface="Consolas" panose="020B0609020204030204" pitchFamily="49" charset="0"/>
              </a:rPr>
              <a:t>, BUFSIZE);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write(</a:t>
            </a:r>
            <a:r>
              <a:rPr lang="en-US" sz="2000" err="1">
                <a:latin typeface="Consolas" panose="020B0609020204030204" pitchFamily="49" charset="0"/>
              </a:rPr>
              <a:t>out_fd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err="1">
                <a:latin typeface="Consolas" panose="020B0609020204030204" pitchFamily="49" charset="0"/>
              </a:rPr>
              <a:t>buf</a:t>
            </a:r>
            <a:r>
              <a:rPr lang="en-US" sz="2000">
                <a:latin typeface="Consolas" panose="020B0609020204030204" pitchFamily="49" charset="0"/>
              </a:rPr>
              <a:t>, BUFSIZE);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close(</a:t>
            </a:r>
            <a:r>
              <a:rPr lang="en-US" sz="2000" err="1">
                <a:latin typeface="Consolas" panose="020B0609020204030204" pitchFamily="49" charset="0"/>
              </a:rPr>
              <a:t>in_fd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>
                <a:latin typeface="Consolas" panose="020B0609020204030204" pitchFamily="49" charset="0"/>
              </a:rPr>
              <a:t>close(</a:t>
            </a:r>
            <a:r>
              <a:rPr lang="en-US" sz="2000" err="1">
                <a:latin typeface="Consolas" panose="020B0609020204030204" pitchFamily="49" charset="0"/>
              </a:rPr>
              <a:t>out_fd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8FD45-EACC-4774-91B6-A68AB927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C2A84-8B01-4F49-8C84-E6D61462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A192D1-B4CF-4398-888C-67D573FC5E92}"/>
              </a:ext>
            </a:extLst>
          </p:cNvPr>
          <p:cNvGrpSpPr/>
          <p:nvPr/>
        </p:nvGrpSpPr>
        <p:grpSpPr>
          <a:xfrm>
            <a:off x="7412210" y="3885142"/>
            <a:ext cx="2098186" cy="439484"/>
            <a:chOff x="7227912" y="3513314"/>
            <a:chExt cx="2098186" cy="4394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8E05FF-696B-41EC-942E-FFF6CAD3DA66}"/>
                </a:ext>
              </a:extLst>
            </p:cNvPr>
            <p:cNvSpPr/>
            <p:nvPr/>
          </p:nvSpPr>
          <p:spPr>
            <a:xfrm>
              <a:off x="7227912" y="3513319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37B5BB-0982-41BD-8B42-8DB4BE911ABA}"/>
                </a:ext>
              </a:extLst>
            </p:cNvPr>
            <p:cNvSpPr/>
            <p:nvPr/>
          </p:nvSpPr>
          <p:spPr>
            <a:xfrm>
              <a:off x="7405124" y="3513318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9AB78A-BED3-4429-83B7-6C3AD2DB7943}"/>
                </a:ext>
              </a:extLst>
            </p:cNvPr>
            <p:cNvSpPr/>
            <p:nvPr/>
          </p:nvSpPr>
          <p:spPr>
            <a:xfrm>
              <a:off x="7582336" y="3513317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1A00CD-BCD2-401A-B809-943D1EB44A3E}"/>
                </a:ext>
              </a:extLst>
            </p:cNvPr>
            <p:cNvSpPr/>
            <p:nvPr/>
          </p:nvSpPr>
          <p:spPr>
            <a:xfrm>
              <a:off x="7759548" y="3513317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E124AE3-F0F0-4F1A-AF15-54BFE829BD14}"/>
                </a:ext>
              </a:extLst>
            </p:cNvPr>
            <p:cNvSpPr/>
            <p:nvPr/>
          </p:nvSpPr>
          <p:spPr>
            <a:xfrm>
              <a:off x="7936760" y="3513316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C6F439-8DA9-4C5A-BD84-076C2D736D94}"/>
                </a:ext>
              </a:extLst>
            </p:cNvPr>
            <p:cNvSpPr/>
            <p:nvPr/>
          </p:nvSpPr>
          <p:spPr>
            <a:xfrm>
              <a:off x="8113972" y="3513315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6D3399-4C79-405E-B07F-A784D681ADC2}"/>
                </a:ext>
              </a:extLst>
            </p:cNvPr>
            <p:cNvSpPr/>
            <p:nvPr/>
          </p:nvSpPr>
          <p:spPr>
            <a:xfrm>
              <a:off x="8277005" y="3513318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C8475B-C4C0-4197-9A73-66B8332ADA13}"/>
                </a:ext>
              </a:extLst>
            </p:cNvPr>
            <p:cNvSpPr/>
            <p:nvPr/>
          </p:nvSpPr>
          <p:spPr>
            <a:xfrm>
              <a:off x="8454217" y="3513317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C61199-0841-41E6-ACEF-187708C3BC41}"/>
                </a:ext>
              </a:extLst>
            </p:cNvPr>
            <p:cNvSpPr/>
            <p:nvPr/>
          </p:nvSpPr>
          <p:spPr>
            <a:xfrm>
              <a:off x="8631429" y="3513316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6DC6FA-3876-4D72-A367-4B499EBF3051}"/>
                </a:ext>
              </a:extLst>
            </p:cNvPr>
            <p:cNvSpPr/>
            <p:nvPr/>
          </p:nvSpPr>
          <p:spPr>
            <a:xfrm>
              <a:off x="8808641" y="3513316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4F8C93-7CBA-414F-8E74-6A4255C1914E}"/>
                </a:ext>
              </a:extLst>
            </p:cNvPr>
            <p:cNvSpPr/>
            <p:nvPr/>
          </p:nvSpPr>
          <p:spPr>
            <a:xfrm>
              <a:off x="8985853" y="3513315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8425F8-C4BC-458F-BC84-50E32B88895D}"/>
                </a:ext>
              </a:extLst>
            </p:cNvPr>
            <p:cNvSpPr/>
            <p:nvPr/>
          </p:nvSpPr>
          <p:spPr>
            <a:xfrm>
              <a:off x="9163065" y="3513314"/>
              <a:ext cx="163033" cy="439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D3EE6BE-E850-48F6-ACDC-51125F717128}"/>
              </a:ext>
            </a:extLst>
          </p:cNvPr>
          <p:cNvSpPr txBox="1"/>
          <p:nvPr/>
        </p:nvSpPr>
        <p:spPr>
          <a:xfrm>
            <a:off x="9505239" y="3693270"/>
            <a:ext cx="68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C4EA70-F105-4248-A1C8-315F47900355}"/>
              </a:ext>
            </a:extLst>
          </p:cNvPr>
          <p:cNvSpPr txBox="1"/>
          <p:nvPr/>
        </p:nvSpPr>
        <p:spPr>
          <a:xfrm>
            <a:off x="5919626" y="5043588"/>
            <a:ext cx="5600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if </a:t>
            </a:r>
            <a:r>
              <a:rPr lang="en-US" sz="240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doesn’t fill entire buffer?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out trailing garbage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7D9E0D-F0E4-480D-B94D-41F0B4120256}"/>
              </a:ext>
            </a:extLst>
          </p:cNvPr>
          <p:cNvCxnSpPr/>
          <p:nvPr/>
        </p:nvCxnSpPr>
        <p:spPr>
          <a:xfrm>
            <a:off x="7412210" y="3767667"/>
            <a:ext cx="1389338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9B05C9-7220-40E8-BF78-03466E8ABEEB}"/>
              </a:ext>
            </a:extLst>
          </p:cNvPr>
          <p:cNvCxnSpPr>
            <a:cxnSpLocks/>
          </p:cNvCxnSpPr>
          <p:nvPr/>
        </p:nvCxnSpPr>
        <p:spPr>
          <a:xfrm>
            <a:off x="7400732" y="4487334"/>
            <a:ext cx="210450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BE9C381-FD72-4E52-8A26-0999A89C16DF}"/>
              </a:ext>
            </a:extLst>
          </p:cNvPr>
          <p:cNvSpPr/>
          <p:nvPr/>
        </p:nvSpPr>
        <p:spPr>
          <a:xfrm>
            <a:off x="7103533" y="3547533"/>
            <a:ext cx="3987800" cy="109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918E96-8666-4F37-A1EC-CE502BF23ECC}"/>
              </a:ext>
            </a:extLst>
          </p:cNvPr>
          <p:cNvSpPr/>
          <p:nvPr/>
        </p:nvSpPr>
        <p:spPr>
          <a:xfrm>
            <a:off x="5867694" y="4861410"/>
            <a:ext cx="5652742" cy="101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7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2452-7D0B-4B28-A14C-060FDE82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and Write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3F73B-23B7-4ED9-8681-15C05F2F4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read()</a:t>
            </a:r>
            <a:r>
              <a:rPr lang="en-US"/>
              <a:t> and </a:t>
            </a:r>
            <a:r>
              <a:rPr lang="en-US">
                <a:latin typeface="Consolas" panose="020B0609020204030204" pitchFamily="49" charset="0"/>
              </a:rPr>
              <a:t>write()</a:t>
            </a:r>
            <a:r>
              <a:rPr lang="en-US"/>
              <a:t> are </a:t>
            </a:r>
            <a:r>
              <a:rPr lang="en-US" i="1"/>
              <a:t>not</a:t>
            </a:r>
            <a:r>
              <a:rPr lang="en-US"/>
              <a:t> guaranteed to process exactly the number of bytes you specify</a:t>
            </a:r>
          </a:p>
          <a:p>
            <a:pPr lvl="1"/>
            <a:r>
              <a:rPr lang="en-US"/>
              <a:t>Example: Ask to read 512 bytes, but hit end of file after reading 40 bytes</a:t>
            </a:r>
          </a:p>
          <a:p>
            <a:r>
              <a:rPr lang="en-US"/>
              <a:t>Return value may be positive but less than </a:t>
            </a:r>
            <a:r>
              <a:rPr lang="en-US">
                <a:latin typeface="Consolas" panose="020B0609020204030204" pitchFamily="49" charset="0"/>
              </a:rPr>
              <a:t>count</a:t>
            </a:r>
            <a:r>
              <a:rPr lang="en-US"/>
              <a:t> argument</a:t>
            </a:r>
          </a:p>
          <a:p>
            <a:r>
              <a:rPr lang="en-US"/>
              <a:t>Return value of </a:t>
            </a:r>
            <a:r>
              <a:rPr lang="en-US">
                <a:latin typeface="Consolas" panose="020B0609020204030204" pitchFamily="49" charset="0"/>
              </a:rPr>
              <a:t>-1</a:t>
            </a:r>
            <a:r>
              <a:rPr lang="en-US"/>
              <a:t> means an error has occurred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4E7EA-5859-4B44-BFA1-5372B7D3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C2AF9-1E82-4C9C-A75B-00ED39FC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5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B65B-ADFB-414B-B345-1DA59292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Bad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74B2-9C5B-C597-4DD5-61317EE6C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43" y="1174420"/>
            <a:ext cx="11711313" cy="536449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/>
              <a:t>Say we are copying bytes from one file to another</a:t>
            </a:r>
          </a:p>
          <a:p>
            <a:r>
              <a:rPr lang="en-US"/>
              <a:t>You may be tempted to do the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Determine size of source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Allocate enough space to hold all of source file’s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Read all bytes from source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Write all bytes to destination file</a:t>
            </a:r>
          </a:p>
          <a:p>
            <a:endParaRPr lang="en-US"/>
          </a:p>
          <a:p>
            <a:r>
              <a:rPr lang="en-US"/>
              <a:t>Don’t do this (and we will deduct points for this on Project 1)</a:t>
            </a:r>
          </a:p>
          <a:p>
            <a:r>
              <a:rPr lang="en-US"/>
              <a:t>Why not?</a:t>
            </a:r>
          </a:p>
          <a:p>
            <a:r>
              <a:rPr lang="en-US"/>
              <a:t>What if our file is </a:t>
            </a:r>
            <a:r>
              <a:rPr lang="en-US" err="1">
                <a:latin typeface="Consolas" panose="020B0609020204030204" pitchFamily="49" charset="0"/>
              </a:rPr>
              <a:t>chat_gpt_model.bin</a:t>
            </a:r>
            <a:r>
              <a:rPr lang="en-US"/>
              <a:t>? Out of memory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A0CC4-313F-42F9-A9C4-9DC468084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3F15B-3349-4A84-95F9-EE310746D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34</a:t>
            </a:fld>
            <a:endParaRPr lang="en-US"/>
          </a:p>
        </p:txBody>
      </p:sp>
      <p:pic>
        <p:nvPicPr>
          <p:cNvPr id="11" name="Picture 10" descr="A bowl of soup with a spoon&#10;&#10;Description automatically generated with medium confidence">
            <a:extLst>
              <a:ext uri="{FF2B5EF4-FFF2-40B4-BE49-F238E27FC236}">
                <a16:creationId xmlns:a16="http://schemas.microsoft.com/office/drawing/2014/main" id="{0D4F25A7-541E-DE17-DCD5-1F8DAB433D8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203" y="705579"/>
            <a:ext cx="2401979" cy="320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C24E-1D67-41AF-9C71-02A261A7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and Writing in Chunks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66FCE-3796-42B5-A63C-80F79B9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06C3F-241F-4446-A912-9373788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962300-0500-42DF-ACFE-2F99A939DDD6}"/>
              </a:ext>
            </a:extLst>
          </p:cNvPr>
          <p:cNvSpPr txBox="1">
            <a:spLocks/>
          </p:cNvSpPr>
          <p:nvPr/>
        </p:nvSpPr>
        <p:spPr>
          <a:xfrm>
            <a:off x="137785" y="1263520"/>
            <a:ext cx="7533015" cy="417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B050"/>
                </a:solidFill>
                <a:latin typeface="Consolas" panose="020B0609020204030204" pitchFamily="49" charset="0"/>
              </a:rPr>
              <a:t>#define BUFSIZE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buf</a:t>
            </a:r>
            <a:r>
              <a:rPr lang="en-US" sz="2000">
                <a:latin typeface="Consolas" panose="020B0609020204030204" pitchFamily="49" charset="0"/>
              </a:rPr>
              <a:t>[BUFSIZE + 1];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in_fd</a:t>
            </a:r>
            <a:r>
              <a:rPr lang="en-US" sz="2000">
                <a:latin typeface="Consolas" panose="020B0609020204030204" pitchFamily="49" charset="0"/>
              </a:rPr>
              <a:t> = open(“message.txt”, O_RONLY);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Error handling omitted for brevity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nbytes</a:t>
            </a:r>
            <a:r>
              <a:rPr lang="en-US" sz="200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2000">
                <a:latin typeface="Consolas" panose="020B0609020204030204" pitchFamily="49" charset="0"/>
              </a:rPr>
              <a:t> ((</a:t>
            </a:r>
            <a:r>
              <a:rPr lang="en-US" sz="2000" err="1">
                <a:latin typeface="Consolas" panose="020B0609020204030204" pitchFamily="49" charset="0"/>
              </a:rPr>
              <a:t>nbytes</a:t>
            </a:r>
            <a:r>
              <a:rPr lang="en-US" sz="2000">
                <a:latin typeface="Consolas" panose="020B0609020204030204" pitchFamily="49" charset="0"/>
              </a:rPr>
              <a:t> = read(</a:t>
            </a:r>
            <a:r>
              <a:rPr lang="en-US" sz="2000" err="1">
                <a:latin typeface="Consolas" panose="020B0609020204030204" pitchFamily="49" charset="0"/>
              </a:rPr>
              <a:t>fd</a:t>
            </a:r>
            <a:r>
              <a:rPr lang="en-US" sz="2000">
                <a:latin typeface="Consolas" panose="020B0609020204030204" pitchFamily="49" charset="0"/>
              </a:rPr>
              <a:t>, </a:t>
            </a:r>
            <a:r>
              <a:rPr lang="en-US" sz="2000" err="1">
                <a:latin typeface="Consolas" panose="020B0609020204030204" pitchFamily="49" charset="0"/>
              </a:rPr>
              <a:t>buf</a:t>
            </a:r>
            <a:r>
              <a:rPr lang="en-US" sz="2000">
                <a:latin typeface="Consolas" panose="020B0609020204030204" pitchFamily="49" charset="0"/>
              </a:rPr>
              <a:t>, BUFSIZE)) &gt;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err="1">
                <a:latin typeface="Consolas" panose="020B0609020204030204" pitchFamily="49" charset="0"/>
              </a:rPr>
              <a:t>buf</a:t>
            </a:r>
            <a:r>
              <a:rPr lang="en-US" sz="2000">
                <a:latin typeface="Consolas" panose="020B0609020204030204" pitchFamily="49" charset="0"/>
              </a:rPr>
              <a:t>[</a:t>
            </a:r>
            <a:r>
              <a:rPr lang="en-US" sz="2000" err="1">
                <a:latin typeface="Consolas" panose="020B0609020204030204" pitchFamily="49" charset="0"/>
              </a:rPr>
              <a:t>nbytes</a:t>
            </a:r>
            <a:r>
              <a:rPr lang="en-US" sz="2000">
                <a:latin typeface="Consolas" panose="020B0609020204030204" pitchFamily="49" charset="0"/>
              </a:rPr>
              <a:t>] = ‘\0’;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</a:rPr>
              <a:t>  </a:t>
            </a:r>
            <a:r>
              <a:rPr lang="en-US" sz="2000" err="1">
                <a:latin typeface="Consolas" panose="020B0609020204030204" pitchFamily="49" charset="0"/>
              </a:rPr>
              <a:t>printf</a:t>
            </a:r>
            <a:r>
              <a:rPr lang="en-US" sz="2000">
                <a:latin typeface="Consolas" panose="020B0609020204030204" pitchFamily="49" charset="0"/>
              </a:rPr>
              <a:t>(“%s\n”, </a:t>
            </a:r>
            <a:r>
              <a:rPr lang="en-US" sz="2000" err="1">
                <a:latin typeface="Consolas" panose="020B0609020204030204" pitchFamily="49" charset="0"/>
              </a:rPr>
              <a:t>buf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>
                <a:latin typeface="Consolas" panose="020B0609020204030204" pitchFamily="49" charset="0"/>
              </a:rPr>
              <a:t>close(</a:t>
            </a:r>
            <a:r>
              <a:rPr lang="en-US" sz="2000" err="1">
                <a:latin typeface="Consolas" panose="020B0609020204030204" pitchFamily="49" charset="0"/>
              </a:rPr>
              <a:t>in_fd</a:t>
            </a:r>
            <a:r>
              <a:rPr lang="en-US" sz="200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5C284-4BE3-44A1-8639-112FEC0C8A22}"/>
              </a:ext>
            </a:extLst>
          </p:cNvPr>
          <p:cNvSpPr txBox="1"/>
          <p:nvPr/>
        </p:nvSpPr>
        <p:spPr>
          <a:xfrm>
            <a:off x="29125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EFAB6-8090-4CDE-AF46-53E0E8B424DD}"/>
              </a:ext>
            </a:extLst>
          </p:cNvPr>
          <p:cNvSpPr txBox="1"/>
          <p:nvPr/>
        </p:nvSpPr>
        <p:spPr>
          <a:xfrm>
            <a:off x="32681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E59F1-426F-4CF4-9559-5F802D81AC94}"/>
              </a:ext>
            </a:extLst>
          </p:cNvPr>
          <p:cNvSpPr txBox="1"/>
          <p:nvPr/>
        </p:nvSpPr>
        <p:spPr>
          <a:xfrm>
            <a:off x="36237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9613F-2BEA-47AF-9583-7ABDB9F3039A}"/>
              </a:ext>
            </a:extLst>
          </p:cNvPr>
          <p:cNvSpPr txBox="1"/>
          <p:nvPr/>
        </p:nvSpPr>
        <p:spPr>
          <a:xfrm>
            <a:off x="39793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7A4DA-1E7D-4FDD-B6EC-0275C1C2DCFE}"/>
              </a:ext>
            </a:extLst>
          </p:cNvPr>
          <p:cNvSpPr txBox="1"/>
          <p:nvPr/>
        </p:nvSpPr>
        <p:spPr>
          <a:xfrm>
            <a:off x="43349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B1BA5-5C7E-4BDA-993C-92E52450266D}"/>
              </a:ext>
            </a:extLst>
          </p:cNvPr>
          <p:cNvSpPr txBox="1"/>
          <p:nvPr/>
        </p:nvSpPr>
        <p:spPr>
          <a:xfrm>
            <a:off x="46905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46842-2497-4A11-9488-B71605039DC1}"/>
              </a:ext>
            </a:extLst>
          </p:cNvPr>
          <p:cNvSpPr txBox="1"/>
          <p:nvPr/>
        </p:nvSpPr>
        <p:spPr>
          <a:xfrm>
            <a:off x="50461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669E0-92B4-47BC-95A1-DD1B0604BDBB}"/>
              </a:ext>
            </a:extLst>
          </p:cNvPr>
          <p:cNvSpPr txBox="1"/>
          <p:nvPr/>
        </p:nvSpPr>
        <p:spPr>
          <a:xfrm>
            <a:off x="54017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ABFC67-D5A7-4A51-87A9-4CC677330D50}"/>
              </a:ext>
            </a:extLst>
          </p:cNvPr>
          <p:cNvSpPr txBox="1"/>
          <p:nvPr/>
        </p:nvSpPr>
        <p:spPr>
          <a:xfrm>
            <a:off x="57573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094B9-840A-49CB-BF1F-F79BF3241E46}"/>
              </a:ext>
            </a:extLst>
          </p:cNvPr>
          <p:cNvSpPr txBox="1"/>
          <p:nvPr/>
        </p:nvSpPr>
        <p:spPr>
          <a:xfrm>
            <a:off x="61129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422318-543F-4305-9B1C-4686A5C7B3D7}"/>
              </a:ext>
            </a:extLst>
          </p:cNvPr>
          <p:cNvSpPr txBox="1"/>
          <p:nvPr/>
        </p:nvSpPr>
        <p:spPr>
          <a:xfrm>
            <a:off x="7145867" y="1263520"/>
            <a:ext cx="47127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at position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read()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consumes 4 bytes, returns 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“ABCD”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printed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read()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consumes 4 bytes, returns 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“EFGH”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printed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read()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consumes 2 bytes, returns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“IJ”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printed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Nothing left, </a:t>
            </a:r>
            <a:r>
              <a:rPr lang="en-US" sz="240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read()</a:t>
            </a: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returns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 file descriptor</a:t>
            </a:r>
          </a:p>
          <a:p>
            <a:pPr marL="342900" indent="-342900">
              <a:buFont typeface="+mj-lt"/>
              <a:buAutoNum type="arabicPeriod"/>
            </a:pP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30DEB-DFE6-4D62-80E1-FD220AD71A9F}"/>
              </a:ext>
            </a:extLst>
          </p:cNvPr>
          <p:cNvCxnSpPr/>
          <p:nvPr/>
        </p:nvCxnSpPr>
        <p:spPr>
          <a:xfrm>
            <a:off x="2912535" y="5232400"/>
            <a:ext cx="0" cy="541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AC81D2-4B19-4422-95AC-49F9403164BA}"/>
              </a:ext>
            </a:extLst>
          </p:cNvPr>
          <p:cNvCxnSpPr/>
          <p:nvPr/>
        </p:nvCxnSpPr>
        <p:spPr>
          <a:xfrm>
            <a:off x="4343403" y="5232400"/>
            <a:ext cx="0" cy="541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581870-92BD-4583-A052-F6034A2F54B7}"/>
              </a:ext>
            </a:extLst>
          </p:cNvPr>
          <p:cNvCxnSpPr/>
          <p:nvPr/>
        </p:nvCxnSpPr>
        <p:spPr>
          <a:xfrm>
            <a:off x="5757335" y="5232400"/>
            <a:ext cx="0" cy="541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528B1C-D5EC-4DFA-BCEC-E3E770D14857}"/>
              </a:ext>
            </a:extLst>
          </p:cNvPr>
          <p:cNvCxnSpPr/>
          <p:nvPr/>
        </p:nvCxnSpPr>
        <p:spPr>
          <a:xfrm>
            <a:off x="6468535" y="5232400"/>
            <a:ext cx="0" cy="541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6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15618-8517-49D4-B946-5A5817AB4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“Files”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B5EB-C465-484E-8D5A-D8991741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52F70-1B06-4488-B91E-C34D6B01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3234B00-6E70-4F05-BBC6-FA1D0C0F1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372393"/>
              </p:ext>
            </p:extLst>
          </p:nvPr>
        </p:nvGraphicFramePr>
        <p:xfrm>
          <a:off x="240508" y="2189691"/>
          <a:ext cx="11710984" cy="2928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746">
                  <a:extLst>
                    <a:ext uri="{9D8B030D-6E8A-4147-A177-3AD203B41FA5}">
                      <a16:colId xmlns:a16="http://schemas.microsoft.com/office/drawing/2014/main" val="1903872816"/>
                    </a:ext>
                  </a:extLst>
                </a:gridCol>
                <a:gridCol w="2927746">
                  <a:extLst>
                    <a:ext uri="{9D8B030D-6E8A-4147-A177-3AD203B41FA5}">
                      <a16:colId xmlns:a16="http://schemas.microsoft.com/office/drawing/2014/main" val="3868974899"/>
                    </a:ext>
                  </a:extLst>
                </a:gridCol>
                <a:gridCol w="1059458">
                  <a:extLst>
                    <a:ext uri="{9D8B030D-6E8A-4147-A177-3AD203B41FA5}">
                      <a16:colId xmlns:a16="http://schemas.microsoft.com/office/drawing/2014/main" val="3952344352"/>
                    </a:ext>
                  </a:extLst>
                </a:gridCol>
                <a:gridCol w="4796034">
                  <a:extLst>
                    <a:ext uri="{9D8B030D-6E8A-4147-A177-3AD203B41FA5}">
                      <a16:colId xmlns:a16="http://schemas.microsoft.com/office/drawing/2014/main" val="1505547713"/>
                    </a:ext>
                  </a:extLst>
                </a:gridCol>
              </a:tblGrid>
              <a:tr h="516829">
                <a:tc>
                  <a:txBody>
                    <a:bodyPr/>
                    <a:lstStyle/>
                    <a:p>
                      <a:pPr algn="ctr"/>
                      <a:r>
                        <a:rPr lang="en-US" sz="36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FILE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FD For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1470"/>
                  </a:ext>
                </a:extLst>
              </a:tr>
              <a:tr h="76293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STDIN_FILENO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stdin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Standard Input (Keyboard)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664605"/>
                  </a:ext>
                </a:extLst>
              </a:tr>
              <a:tr h="76293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STDOUT_FILENO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stdout</a:t>
                      </a:r>
                      <a:endParaRPr lang="en-US" sz="2800">
                        <a:latin typeface="Consolas" panose="020B0609020204030204" pitchFamily="49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Standard Output (Screen)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04609"/>
                  </a:ext>
                </a:extLst>
              </a:tr>
              <a:tr h="762938"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STDERR_FILENO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stderr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Consolas" panose="020B0609020204030204" pitchFamily="49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Standard Screen (Screen)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1398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ECD1DF-3BC7-459B-9FA7-16C5737097D3}"/>
              </a:ext>
            </a:extLst>
          </p:cNvPr>
          <p:cNvSpPr txBox="1"/>
          <p:nvPr/>
        </p:nvSpPr>
        <p:spPr>
          <a:xfrm>
            <a:off x="137785" y="1595056"/>
            <a:ext cx="1071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Every process comes with these three file descriptors automatically:</a:t>
            </a:r>
          </a:p>
        </p:txBody>
      </p:sp>
    </p:spTree>
    <p:extLst>
      <p:ext uri="{BB962C8B-B14F-4D97-AF65-F5344CB8AC3E}">
        <p14:creationId xmlns:p14="http://schemas.microsoft.com/office/powerpoint/2010/main" val="2623231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929C-4026-42CA-B155-1BF5AA5B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Reminder: “Everything is a File”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E76C-3B6F-4D83-8D0A-22F87507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3600"/>
              <a:t>We will see </a:t>
            </a:r>
            <a:r>
              <a:rPr lang="en-US" sz="3600" b="1"/>
              <a:t>several more</a:t>
            </a:r>
            <a:r>
              <a:rPr lang="en-US" sz="3600"/>
              <a:t> places where the OS uses this same API for other forms of data exchange</a:t>
            </a:r>
          </a:p>
          <a:p>
            <a:pPr lvl="1">
              <a:spcAft>
                <a:spcPts val="1200"/>
              </a:spcAft>
            </a:pPr>
            <a:r>
              <a:rPr lang="en-US" sz="3200">
                <a:latin typeface="Consolas" panose="020B0609020204030204" pitchFamily="49" charset="0"/>
              </a:rPr>
              <a:t>open</a:t>
            </a:r>
            <a:r>
              <a:rPr lang="en-US" sz="3200"/>
              <a:t> to initialize and set up</a:t>
            </a:r>
          </a:p>
          <a:p>
            <a:pPr lvl="1">
              <a:spcAft>
                <a:spcPts val="1200"/>
              </a:spcAft>
            </a:pPr>
            <a:r>
              <a:rPr lang="en-US" sz="3200">
                <a:latin typeface="Consolas" panose="020B0609020204030204" pitchFamily="49" charset="0"/>
              </a:rPr>
              <a:t>read</a:t>
            </a:r>
            <a:r>
              <a:rPr lang="en-US" sz="3200"/>
              <a:t> to consume/receive data</a:t>
            </a:r>
          </a:p>
          <a:p>
            <a:pPr lvl="1">
              <a:spcAft>
                <a:spcPts val="1200"/>
              </a:spcAft>
            </a:pPr>
            <a:r>
              <a:rPr lang="en-US" sz="3200">
                <a:latin typeface="Consolas" panose="020B0609020204030204" pitchFamily="49" charset="0"/>
              </a:rPr>
              <a:t>write</a:t>
            </a:r>
            <a:r>
              <a:rPr lang="en-US" sz="3200"/>
              <a:t> to produce/send data</a:t>
            </a:r>
          </a:p>
          <a:p>
            <a:pPr lvl="1">
              <a:spcAft>
                <a:spcPts val="1200"/>
              </a:spcAft>
            </a:pPr>
            <a:r>
              <a:rPr lang="en-US" sz="3200">
                <a:latin typeface="Consolas" panose="020B0609020204030204" pitchFamily="49" charset="0"/>
              </a:rPr>
              <a:t>close</a:t>
            </a:r>
            <a:r>
              <a:rPr lang="en-US" sz="3200"/>
              <a:t> to clean up at 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1E880-5D4F-48F7-B2F1-AB2AB0B0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D513-A9E9-43DB-AA69-1677596D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99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27C2-B5DB-4156-91B1-A63C9A71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Are Probably Confused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67AA-A63B-4F6B-8224-0F50B193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43" y="1267355"/>
            <a:ext cx="11711313" cy="489426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/>
              <a:t>Why do we have two ways of doing input/output?</a:t>
            </a:r>
          </a:p>
          <a:p>
            <a:r>
              <a:rPr lang="en-US"/>
              <a:t>Low-level API: </a:t>
            </a:r>
            <a:r>
              <a:rPr lang="en-US">
                <a:latin typeface="Consolas" panose="020B0609020204030204" pitchFamily="49" charset="0"/>
              </a:rPr>
              <a:t>open()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read()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write()</a:t>
            </a:r>
            <a:r>
              <a:rPr lang="en-US"/>
              <a:t>, </a:t>
            </a:r>
            <a:r>
              <a:rPr lang="en-US" err="1">
                <a:latin typeface="Consolas" panose="020B0609020204030204" pitchFamily="49" charset="0"/>
              </a:rPr>
              <a:t>lseek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close()</a:t>
            </a:r>
          </a:p>
          <a:p>
            <a:pPr lvl="1"/>
            <a:r>
              <a:rPr lang="en-US"/>
              <a:t>Each of these functions makes a </a:t>
            </a:r>
            <a:r>
              <a:rPr lang="en-US" b="1"/>
              <a:t>system call</a:t>
            </a:r>
            <a:r>
              <a:rPr lang="en-US"/>
              <a:t> to OS</a:t>
            </a:r>
          </a:p>
          <a:p>
            <a:pPr lvl="1"/>
            <a:r>
              <a:rPr lang="en-US"/>
              <a:t>Specific to Unix-derived operating systems</a:t>
            </a:r>
          </a:p>
          <a:p>
            <a:pPr lvl="1"/>
            <a:r>
              <a:rPr lang="en-US"/>
              <a:t>Precise control to do exactly what you want, but inconvenient in places</a:t>
            </a:r>
          </a:p>
          <a:p>
            <a:pPr marL="0" indent="0">
              <a:buNone/>
            </a:pPr>
            <a:r>
              <a:rPr lang="en-US"/>
              <a:t>High-level API: </a:t>
            </a:r>
            <a:r>
              <a:rPr lang="en-US" sz="2400" err="1">
                <a:latin typeface="Consolas" panose="020B0609020204030204" pitchFamily="49" charset="0"/>
              </a:rPr>
              <a:t>fopen</a:t>
            </a:r>
            <a:r>
              <a:rPr lang="en-US" sz="2400">
                <a:latin typeface="Consolas" panose="020B0609020204030204" pitchFamily="49" charset="0"/>
              </a:rPr>
              <a:t>()</a:t>
            </a:r>
            <a:r>
              <a:rPr lang="en-US" sz="2400"/>
              <a:t>, </a:t>
            </a:r>
            <a:r>
              <a:rPr lang="en-US" sz="2400" err="1">
                <a:latin typeface="Consolas" panose="020B0609020204030204" pitchFamily="49" charset="0"/>
              </a:rPr>
              <a:t>fread</a:t>
            </a:r>
            <a:r>
              <a:rPr lang="en-US" sz="2400">
                <a:latin typeface="Consolas" panose="020B0609020204030204" pitchFamily="49" charset="0"/>
              </a:rPr>
              <a:t>()</a:t>
            </a:r>
            <a:r>
              <a:rPr lang="en-US" sz="2400"/>
              <a:t>, </a:t>
            </a:r>
            <a:r>
              <a:rPr lang="en-US" sz="2400" err="1">
                <a:latin typeface="Consolas" panose="020B0609020204030204" pitchFamily="49" charset="0"/>
              </a:rPr>
              <a:t>fwrite</a:t>
            </a:r>
            <a:r>
              <a:rPr lang="en-US" sz="2400">
                <a:latin typeface="Consolas" panose="020B0609020204030204" pitchFamily="49" charset="0"/>
              </a:rPr>
              <a:t>()</a:t>
            </a:r>
            <a:r>
              <a:rPr lang="en-US" sz="2400"/>
              <a:t>, </a:t>
            </a:r>
            <a:r>
              <a:rPr lang="en-US" sz="2400" err="1">
                <a:latin typeface="Consolas" panose="020B0609020204030204" pitchFamily="49" charset="0"/>
              </a:rPr>
              <a:t>fseek</a:t>
            </a:r>
            <a:r>
              <a:rPr lang="en-US" sz="2400">
                <a:latin typeface="Consolas" panose="020B0609020204030204" pitchFamily="49" charset="0"/>
              </a:rPr>
              <a:t>()</a:t>
            </a:r>
            <a:r>
              <a:rPr lang="en-US" sz="2400"/>
              <a:t>, </a:t>
            </a:r>
            <a:r>
              <a:rPr lang="en-US" sz="2400" err="1">
                <a:latin typeface="Consolas" panose="020B0609020204030204" pitchFamily="49" charset="0"/>
              </a:rPr>
              <a:t>ftell</a:t>
            </a:r>
            <a:r>
              <a:rPr lang="en-US" sz="2400">
                <a:latin typeface="Consolas" panose="020B0609020204030204" pitchFamily="49" charset="0"/>
              </a:rPr>
              <a:t>()</a:t>
            </a:r>
            <a:r>
              <a:rPr lang="en-US" sz="2400"/>
              <a:t>, </a:t>
            </a:r>
            <a:r>
              <a:rPr lang="en-US" sz="2400" err="1">
                <a:latin typeface="Consolas" panose="020B0609020204030204" pitchFamily="49" charset="0"/>
              </a:rPr>
              <a:t>fclose</a:t>
            </a:r>
            <a:r>
              <a:rPr lang="en-US" sz="240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/>
              <a:t>Part of the </a:t>
            </a:r>
            <a:r>
              <a:rPr lang="en-US" b="1"/>
              <a:t>C Standard</a:t>
            </a:r>
            <a:r>
              <a:rPr lang="en-US"/>
              <a:t>, not specific to any particular operating system</a:t>
            </a:r>
          </a:p>
          <a:p>
            <a:pPr lvl="1"/>
            <a:r>
              <a:rPr lang="en-US"/>
              <a:t>Each of these represents a library </a:t>
            </a:r>
            <a:r>
              <a:rPr lang="en-US" b="1"/>
              <a:t>function call</a:t>
            </a:r>
          </a:p>
          <a:p>
            <a:pPr lvl="1"/>
            <a:r>
              <a:rPr lang="en-US"/>
              <a:t>You can call these functions on Linux, Windows, MacOS</a:t>
            </a:r>
          </a:p>
          <a:p>
            <a:pPr lvl="1"/>
            <a:r>
              <a:rPr lang="en-US"/>
              <a:t>On Unix-derived systems, implemented using </a:t>
            </a:r>
            <a:r>
              <a:rPr lang="en-US">
                <a:latin typeface="Consolas" panose="020B0609020204030204" pitchFamily="49" charset="0"/>
              </a:rPr>
              <a:t>read()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write()</a:t>
            </a:r>
            <a:r>
              <a:rPr lang="en-US"/>
              <a:t>, etc.</a:t>
            </a:r>
          </a:p>
          <a:p>
            <a:pPr lvl="1"/>
            <a:r>
              <a:rPr lang="en-US"/>
              <a:t>Convenient but constrained (e.g., </a:t>
            </a:r>
            <a:r>
              <a:rPr lang="en-US">
                <a:latin typeface="Consolas" panose="020B0609020204030204" pitchFamily="49" charset="0"/>
              </a:rPr>
              <a:t>“w”</a:t>
            </a:r>
            <a:r>
              <a:rPr lang="en-US"/>
              <a:t> mode)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8D492-0EF6-4372-A3DF-5010D1BC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7CDEF-0D9E-46F3-B607-56C480F7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27C2-B5DB-4156-91B1-A63C9A71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 Are Probably Confused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67AA-A63B-4F6B-8224-0F50B193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43" y="1267355"/>
            <a:ext cx="11711313" cy="489426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/>
              <a:t>Why do we have two ways of doing input/output?</a:t>
            </a:r>
          </a:p>
          <a:p>
            <a:r>
              <a:rPr lang="en-US"/>
              <a:t>Low-level API: </a:t>
            </a:r>
            <a:r>
              <a:rPr lang="en-US">
                <a:latin typeface="Consolas" panose="020B0609020204030204" pitchFamily="49" charset="0"/>
              </a:rPr>
              <a:t>open()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read()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write()</a:t>
            </a:r>
            <a:r>
              <a:rPr lang="en-US"/>
              <a:t>, </a:t>
            </a:r>
            <a:r>
              <a:rPr lang="en-US" err="1">
                <a:latin typeface="Consolas" panose="020B0609020204030204" pitchFamily="49" charset="0"/>
              </a:rPr>
              <a:t>lseek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close()</a:t>
            </a:r>
          </a:p>
          <a:p>
            <a:pPr lvl="1"/>
            <a:r>
              <a:rPr lang="en-US"/>
              <a:t>Each of these functions makes a </a:t>
            </a:r>
            <a:r>
              <a:rPr lang="en-US" b="1"/>
              <a:t>system call</a:t>
            </a:r>
            <a:r>
              <a:rPr lang="en-US"/>
              <a:t> to OS</a:t>
            </a:r>
          </a:p>
          <a:p>
            <a:pPr lvl="1"/>
            <a:r>
              <a:rPr lang="en-US"/>
              <a:t>Specific to Unix-derived operating systems</a:t>
            </a:r>
          </a:p>
          <a:p>
            <a:pPr lvl="1"/>
            <a:r>
              <a:rPr lang="en-US"/>
              <a:t>Precise control to do exactly what you want, but inconvenient in places</a:t>
            </a:r>
          </a:p>
          <a:p>
            <a:pPr marL="0" indent="0">
              <a:buNone/>
            </a:pPr>
            <a:r>
              <a:rPr lang="en-US"/>
              <a:t>High-level API: </a:t>
            </a:r>
            <a:r>
              <a:rPr lang="en-US" sz="2400" err="1">
                <a:latin typeface="Consolas" panose="020B0609020204030204" pitchFamily="49" charset="0"/>
              </a:rPr>
              <a:t>fopen</a:t>
            </a:r>
            <a:r>
              <a:rPr lang="en-US" sz="2400">
                <a:latin typeface="Consolas" panose="020B0609020204030204" pitchFamily="49" charset="0"/>
              </a:rPr>
              <a:t>()</a:t>
            </a:r>
            <a:r>
              <a:rPr lang="en-US" sz="2400"/>
              <a:t>, </a:t>
            </a:r>
            <a:r>
              <a:rPr lang="en-US" sz="2400" err="1">
                <a:latin typeface="Consolas" panose="020B0609020204030204" pitchFamily="49" charset="0"/>
              </a:rPr>
              <a:t>fread</a:t>
            </a:r>
            <a:r>
              <a:rPr lang="en-US" sz="2400">
                <a:latin typeface="Consolas" panose="020B0609020204030204" pitchFamily="49" charset="0"/>
              </a:rPr>
              <a:t>()</a:t>
            </a:r>
            <a:r>
              <a:rPr lang="en-US" sz="2400"/>
              <a:t>, </a:t>
            </a:r>
            <a:r>
              <a:rPr lang="en-US" sz="2400" err="1">
                <a:latin typeface="Consolas" panose="020B0609020204030204" pitchFamily="49" charset="0"/>
              </a:rPr>
              <a:t>fwrite</a:t>
            </a:r>
            <a:r>
              <a:rPr lang="en-US" sz="2400">
                <a:latin typeface="Consolas" panose="020B0609020204030204" pitchFamily="49" charset="0"/>
              </a:rPr>
              <a:t>()</a:t>
            </a:r>
            <a:r>
              <a:rPr lang="en-US" sz="2400"/>
              <a:t>, </a:t>
            </a:r>
            <a:r>
              <a:rPr lang="en-US" sz="2400" err="1">
                <a:latin typeface="Consolas" panose="020B0609020204030204" pitchFamily="49" charset="0"/>
              </a:rPr>
              <a:t>fseek</a:t>
            </a:r>
            <a:r>
              <a:rPr lang="en-US" sz="2400">
                <a:latin typeface="Consolas" panose="020B0609020204030204" pitchFamily="49" charset="0"/>
              </a:rPr>
              <a:t>()</a:t>
            </a:r>
            <a:r>
              <a:rPr lang="en-US" sz="2400"/>
              <a:t>, </a:t>
            </a:r>
            <a:r>
              <a:rPr lang="en-US" sz="2400" err="1">
                <a:latin typeface="Consolas" panose="020B0609020204030204" pitchFamily="49" charset="0"/>
              </a:rPr>
              <a:t>ftell</a:t>
            </a:r>
            <a:r>
              <a:rPr lang="en-US" sz="2400">
                <a:latin typeface="Consolas" panose="020B0609020204030204" pitchFamily="49" charset="0"/>
              </a:rPr>
              <a:t>()</a:t>
            </a:r>
            <a:r>
              <a:rPr lang="en-US" sz="2400"/>
              <a:t>, </a:t>
            </a:r>
            <a:r>
              <a:rPr lang="en-US" sz="2400" err="1">
                <a:latin typeface="Consolas" panose="020B0609020204030204" pitchFamily="49" charset="0"/>
              </a:rPr>
              <a:t>fclose</a:t>
            </a:r>
            <a:r>
              <a:rPr lang="en-US" sz="240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/>
              <a:t>Part of the </a:t>
            </a:r>
            <a:r>
              <a:rPr lang="en-US" b="1"/>
              <a:t>C Standard</a:t>
            </a:r>
            <a:r>
              <a:rPr lang="en-US"/>
              <a:t>, not specific to any particular operating system</a:t>
            </a:r>
          </a:p>
          <a:p>
            <a:pPr lvl="1"/>
            <a:r>
              <a:rPr lang="en-US"/>
              <a:t>Each of these represents a library </a:t>
            </a:r>
            <a:r>
              <a:rPr lang="en-US" b="1"/>
              <a:t>function call</a:t>
            </a:r>
          </a:p>
          <a:p>
            <a:pPr lvl="1"/>
            <a:r>
              <a:rPr lang="en-US"/>
              <a:t>You can call these functions on Linux, Windows, MacOS</a:t>
            </a:r>
          </a:p>
          <a:p>
            <a:pPr lvl="1"/>
            <a:r>
              <a:rPr lang="en-US"/>
              <a:t>On Unix-derived systems, implemented using </a:t>
            </a:r>
            <a:r>
              <a:rPr lang="en-US">
                <a:latin typeface="Consolas" panose="020B0609020204030204" pitchFamily="49" charset="0"/>
              </a:rPr>
              <a:t>read()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write()</a:t>
            </a:r>
            <a:r>
              <a:rPr lang="en-US"/>
              <a:t>, etc.</a:t>
            </a:r>
          </a:p>
          <a:p>
            <a:pPr lvl="1"/>
            <a:r>
              <a:rPr lang="en-US"/>
              <a:t>Convenient but constrained (e.g., </a:t>
            </a:r>
            <a:r>
              <a:rPr lang="en-US">
                <a:latin typeface="Consolas" panose="020B0609020204030204" pitchFamily="49" charset="0"/>
              </a:rPr>
              <a:t>“w”</a:t>
            </a:r>
            <a:r>
              <a:rPr lang="en-US"/>
              <a:t> mode)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8D492-0EF6-4372-A3DF-5010D1BC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7CDEF-0D9E-46F3-B607-56C480F7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41FD4-5FEA-4157-AC1A-FF87487AE486}"/>
              </a:ext>
            </a:extLst>
          </p:cNvPr>
          <p:cNvSpPr txBox="1"/>
          <p:nvPr/>
        </p:nvSpPr>
        <p:spPr>
          <a:xfrm>
            <a:off x="1051146" y="2501395"/>
            <a:ext cx="9894116" cy="2123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Isn’t this redundant?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look at some system internals to understand this better</a:t>
            </a:r>
          </a:p>
        </p:txBody>
      </p:sp>
    </p:spTree>
    <p:extLst>
      <p:ext uri="{BB962C8B-B14F-4D97-AF65-F5344CB8AC3E}">
        <p14:creationId xmlns:p14="http://schemas.microsoft.com/office/powerpoint/2010/main" val="245909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9836-A58B-457A-8FD0-ADB01803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“Waiting” for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FF785-5C39-487E-9E46-7CB04DA58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770" y="1284270"/>
            <a:ext cx="11437331" cy="507208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An exit code is like a very limited “return” capability</a:t>
            </a:r>
          </a:p>
          <a:p>
            <a:r>
              <a:rPr lang="en-US"/>
              <a:t>Allows process to communicate a number indicating what happened</a:t>
            </a:r>
          </a:p>
          <a:p>
            <a:r>
              <a:rPr lang="en-US"/>
              <a:t>How do we obtain this code and react to it?</a:t>
            </a:r>
            <a:br>
              <a:rPr lang="en-US"/>
            </a:br>
            <a:r>
              <a:rPr lang="en-US" sz="3200" err="1">
                <a:latin typeface="Consolas" panose="020B0609020204030204" pitchFamily="49" charset="0"/>
              </a:rPr>
              <a:t>pid_t</a:t>
            </a:r>
            <a:r>
              <a:rPr lang="en-US" sz="3200">
                <a:latin typeface="Consolas" panose="020B0609020204030204" pitchFamily="49" charset="0"/>
              </a:rPr>
              <a:t> wait(</a:t>
            </a:r>
            <a:r>
              <a:rPr lang="en-US" sz="32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3200">
                <a:latin typeface="Consolas" panose="020B0609020204030204" pitchFamily="49" charset="0"/>
              </a:rPr>
              <a:t> *status);</a:t>
            </a:r>
          </a:p>
          <a:p>
            <a:r>
              <a:rPr lang="en-US"/>
              <a:t>Called by a </a:t>
            </a:r>
            <a:r>
              <a:rPr lang="en-US" b="1"/>
              <a:t>parent</a:t>
            </a:r>
            <a:r>
              <a:rPr lang="en-US"/>
              <a:t> to wait for a </a:t>
            </a:r>
            <a:r>
              <a:rPr lang="en-US" b="1"/>
              <a:t>child</a:t>
            </a:r>
            <a:endParaRPr lang="en-US"/>
          </a:p>
          <a:p>
            <a:r>
              <a:rPr lang="en-US"/>
              <a:t>The process ID of the child is returned</a:t>
            </a:r>
          </a:p>
          <a:p>
            <a:r>
              <a:rPr lang="en-US"/>
              <a:t>Child’s exit code is placed in location pointed to by </a:t>
            </a:r>
            <a:r>
              <a:rPr lang="en-US">
                <a:latin typeface="Consolas" panose="020B0609020204030204" pitchFamily="49" charset="0"/>
              </a:rPr>
              <a:t>status</a:t>
            </a:r>
          </a:p>
          <a:p>
            <a:r>
              <a:rPr lang="en-US"/>
              <a:t>Great example of a </a:t>
            </a:r>
            <a:r>
              <a:rPr lang="en-US" b="1"/>
              <a:t>blocking operation</a:t>
            </a:r>
          </a:p>
          <a:p>
            <a:pPr lvl="1"/>
            <a:r>
              <a:rPr lang="en-US"/>
              <a:t>Process calls wait, cannot make progress until child terminates</a:t>
            </a:r>
          </a:p>
          <a:p>
            <a:pPr lvl="1"/>
            <a:r>
              <a:rPr lang="en-US"/>
              <a:t>Its turn on CPU is over, OS won’t run it again until wait can return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3F036-C3C1-4D83-9271-ADB96C6B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09F31-388E-494C-B4D1-B0E1511D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0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0D81-6B16-4456-9F05-7D51037B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83D7-724B-4E0F-BCA1-7D5FF037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275127"/>
            <a:ext cx="11882503" cy="479850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/>
              <a:t>A </a:t>
            </a:r>
            <a:r>
              <a:rPr lang="en-US" b="1"/>
              <a:t>buffer</a:t>
            </a:r>
            <a:r>
              <a:rPr lang="en-US"/>
              <a:t> (noun) is a temporary chunk of memory where we store information that was just read in or is about to be sent out</a:t>
            </a:r>
            <a:br>
              <a:rPr lang="en-US"/>
            </a:b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buf</a:t>
            </a:r>
            <a:r>
              <a:rPr lang="en-US">
                <a:latin typeface="Consolas" panose="020B0609020204030204" pitchFamily="49" charset="0"/>
              </a:rPr>
              <a:t>[BUFSIZE];</a:t>
            </a:r>
            <a:r>
              <a:rPr lang="en-US"/>
              <a:t> -- Allocating a buffer on the stack</a:t>
            </a:r>
          </a:p>
          <a:p>
            <a:pPr>
              <a:spcAft>
                <a:spcPts val="1200"/>
              </a:spcAft>
            </a:pPr>
            <a:r>
              <a:rPr lang="en-US" b="1"/>
              <a:t>Buffering </a:t>
            </a:r>
            <a:r>
              <a:rPr lang="en-US"/>
              <a:t>(verb) is the technique of accumulating pending I/O operations until there is a chunk to read/write all at once</a:t>
            </a:r>
          </a:p>
          <a:p>
            <a:pPr lvl="1">
              <a:spcAft>
                <a:spcPts val="1200"/>
              </a:spcAft>
            </a:pPr>
            <a:r>
              <a:rPr lang="en-US" b="1"/>
              <a:t>Fully Buffered </a:t>
            </a:r>
            <a:r>
              <a:rPr lang="en-US"/>
              <a:t>(e.g., files on disk): Defer completing a sequence of reads/writes until a buffer (maintained within kernel) is completely full</a:t>
            </a:r>
          </a:p>
          <a:p>
            <a:pPr lvl="1">
              <a:spcAft>
                <a:spcPts val="1200"/>
              </a:spcAft>
            </a:pPr>
            <a:r>
              <a:rPr lang="en-US" b="1"/>
              <a:t>Line Buffered</a:t>
            </a:r>
            <a:r>
              <a:rPr lang="en-US"/>
              <a:t> (e.g., </a:t>
            </a:r>
            <a:r>
              <a:rPr lang="en-US">
                <a:latin typeface="Consolas" panose="020B0609020204030204" pitchFamily="49" charset="0"/>
              </a:rPr>
              <a:t>stdin</a:t>
            </a:r>
            <a:r>
              <a:rPr lang="en-US"/>
              <a:t>, 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/>
              <a:t>): Data written only when newline provided</a:t>
            </a:r>
          </a:p>
          <a:p>
            <a:pPr lvl="1">
              <a:spcAft>
                <a:spcPts val="1200"/>
              </a:spcAft>
            </a:pPr>
            <a:r>
              <a:rPr lang="en-US" b="1"/>
              <a:t>Unbuffered</a:t>
            </a:r>
            <a:r>
              <a:rPr lang="en-US"/>
              <a:t> (e.g., </a:t>
            </a:r>
            <a:r>
              <a:rPr lang="en-US">
                <a:latin typeface="Consolas" panose="020B0609020204030204" pitchFamily="49" charset="0"/>
              </a:rPr>
              <a:t>stderr</a:t>
            </a:r>
            <a:r>
              <a:rPr lang="en-US"/>
              <a:t>): Data written immediately</a:t>
            </a:r>
            <a:endParaRPr lang="en-US" b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0C757-59FE-4B78-A6C0-F92CECE3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667F7-B99C-4B6E-8B3C-24B4F287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D845-1260-4C8D-817A-0B6E42E6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19" y="144914"/>
            <a:ext cx="11720839" cy="1325563"/>
          </a:xfrm>
        </p:spPr>
        <p:txBody>
          <a:bodyPr/>
          <a:lstStyle/>
          <a:p>
            <a:r>
              <a:rPr lang="en-US"/>
              <a:t>Example: 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/>
              <a:t> vs </a:t>
            </a:r>
            <a:r>
              <a:rPr lang="en-US">
                <a:latin typeface="Consolas" panose="020B0609020204030204" pitchFamily="49" charset="0"/>
              </a:rPr>
              <a:t>stderr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83CA-1167-4036-9019-0006604F1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44" y="1605414"/>
            <a:ext cx="11711313" cy="1574014"/>
          </a:xfrm>
        </p:spPr>
        <p:txBody>
          <a:bodyPr/>
          <a:lstStyle/>
          <a:p>
            <a:r>
              <a:rPr lang="en-US"/>
              <a:t>Both </a:t>
            </a:r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/>
              <a:t> and </a:t>
            </a:r>
            <a:r>
              <a:rPr lang="en-US">
                <a:latin typeface="Consolas" panose="020B0609020204030204" pitchFamily="49" charset="0"/>
              </a:rPr>
              <a:t>stderr</a:t>
            </a:r>
            <a:r>
              <a:rPr lang="en-US"/>
              <a:t> are concerned with screen output. Why?</a:t>
            </a:r>
          </a:p>
          <a:p>
            <a:r>
              <a:rPr lang="en-US" err="1">
                <a:latin typeface="Consolas" panose="020B0609020204030204" pitchFamily="49" charset="0"/>
              </a:rPr>
              <a:t>stdout</a:t>
            </a:r>
            <a:r>
              <a:rPr lang="en-US"/>
              <a:t> is line buffered: Defer write until </a:t>
            </a:r>
            <a:r>
              <a:rPr lang="en-US">
                <a:latin typeface="Consolas" panose="020B0609020204030204" pitchFamily="49" charset="0"/>
              </a:rPr>
              <a:t>‘\n’</a:t>
            </a:r>
            <a:r>
              <a:rPr lang="en-US"/>
              <a:t> appears</a:t>
            </a:r>
          </a:p>
          <a:p>
            <a:r>
              <a:rPr lang="en-US">
                <a:latin typeface="Consolas" panose="020B0609020204030204" pitchFamily="49" charset="0"/>
              </a:rPr>
              <a:t>stderr</a:t>
            </a:r>
            <a:r>
              <a:rPr lang="en-US"/>
              <a:t> is not: Write to screen immediately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D5D52-E604-46D8-8DA1-574C1588C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8934" y="6364739"/>
            <a:ext cx="4114800" cy="365125"/>
          </a:xfrm>
        </p:spPr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AC459-2053-49A3-9543-016CB259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0934" y="6364739"/>
            <a:ext cx="2743200" cy="365125"/>
          </a:xfrm>
        </p:spPr>
        <p:txBody>
          <a:bodyPr/>
          <a:lstStyle/>
          <a:p>
            <a:fld id="{7ED12600-3F5F-4B03-9067-E826CE7BA621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5EE109-21BE-49C3-AE2D-DC2CEDF8C5EB}"/>
              </a:ext>
            </a:extLst>
          </p:cNvPr>
          <p:cNvSpPr txBox="1"/>
          <p:nvPr/>
        </p:nvSpPr>
        <p:spPr>
          <a:xfrm>
            <a:off x="604008" y="3648699"/>
            <a:ext cx="4278385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printf</a:t>
            </a:r>
            <a:r>
              <a:rPr lang="en-US" sz="2000">
                <a:latin typeface="Consolas" panose="020B0609020204030204" pitchFamily="49" charset="0"/>
              </a:rPr>
              <a:t>(“A”);</a:t>
            </a:r>
          </a:p>
          <a:p>
            <a:r>
              <a:rPr lang="en-US" sz="2000" err="1">
                <a:latin typeface="Consolas" panose="020B0609020204030204" pitchFamily="49" charset="0"/>
              </a:rPr>
              <a:t>printf</a:t>
            </a:r>
            <a:r>
              <a:rPr lang="en-US" sz="2000">
                <a:latin typeface="Consolas" panose="020B0609020204030204" pitchFamily="49" charset="0"/>
              </a:rPr>
              <a:t>(“B”);</a:t>
            </a:r>
          </a:p>
          <a:p>
            <a:r>
              <a:rPr lang="en-US" sz="2000" err="1">
                <a:latin typeface="Consolas" panose="020B0609020204030204" pitchFamily="49" charset="0"/>
              </a:rPr>
              <a:t>fprintf</a:t>
            </a:r>
            <a:r>
              <a:rPr lang="en-US" sz="2000">
                <a:latin typeface="Consolas" panose="020B0609020204030204" pitchFamily="49" charset="0"/>
              </a:rPr>
              <a:t>(stderr, “Z”);</a:t>
            </a:r>
          </a:p>
          <a:p>
            <a:r>
              <a:rPr lang="en-US" sz="2000" err="1">
                <a:latin typeface="Consolas" panose="020B0609020204030204" pitchFamily="49" charset="0"/>
              </a:rPr>
              <a:t>printf</a:t>
            </a:r>
            <a:r>
              <a:rPr lang="en-US" sz="2000">
                <a:latin typeface="Consolas" panose="020B0609020204030204" pitchFamily="49" charset="0"/>
              </a:rPr>
              <a:t>(“C\n”);</a:t>
            </a:r>
          </a:p>
          <a:p>
            <a:r>
              <a:rPr lang="en-US" sz="2000" err="1">
                <a:latin typeface="Consolas" panose="020B0609020204030204" pitchFamily="49" charset="0"/>
              </a:rPr>
              <a:t>fprintf</a:t>
            </a:r>
            <a:r>
              <a:rPr lang="en-US" sz="2000">
                <a:latin typeface="Consolas" panose="020B0609020204030204" pitchFamily="49" charset="0"/>
              </a:rPr>
              <a:t>(stderr, “Y”);</a:t>
            </a:r>
          </a:p>
          <a:p>
            <a:r>
              <a:rPr lang="en-US" sz="2000" err="1">
                <a:latin typeface="Consolas" panose="020B0609020204030204" pitchFamily="49" charset="0"/>
              </a:rPr>
              <a:t>printf</a:t>
            </a:r>
            <a:r>
              <a:rPr lang="en-US" sz="2000">
                <a:latin typeface="Consolas" panose="020B0609020204030204" pitchFamily="49" charset="0"/>
              </a:rPr>
              <a:t>(“D\n”);</a:t>
            </a:r>
          </a:p>
          <a:p>
            <a:r>
              <a:rPr lang="en-US" sz="2000" err="1">
                <a:latin typeface="Consolas" panose="020B0609020204030204" pitchFamily="49" charset="0"/>
              </a:rPr>
              <a:t>fprintf</a:t>
            </a:r>
            <a:r>
              <a:rPr lang="en-US" sz="2000">
                <a:latin typeface="Consolas" panose="020B0609020204030204" pitchFamily="49" charset="0"/>
              </a:rPr>
              <a:t>(stderr, “X”);</a:t>
            </a:r>
          </a:p>
          <a:p>
            <a:r>
              <a:rPr lang="en-US" sz="2000" err="1">
                <a:latin typeface="Consolas" panose="020B0609020204030204" pitchFamily="49" charset="0"/>
              </a:rPr>
              <a:t>printf</a:t>
            </a:r>
            <a:r>
              <a:rPr lang="en-US" sz="2000">
                <a:latin typeface="Consolas" panose="020B0609020204030204" pitchFamily="49" charset="0"/>
              </a:rPr>
              <a:t>(“E\n”);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1DE0D-4A92-45EA-9A64-A25C0BA90B6F}"/>
              </a:ext>
            </a:extLst>
          </p:cNvPr>
          <p:cNvSpPr txBox="1"/>
          <p:nvPr/>
        </p:nvSpPr>
        <p:spPr>
          <a:xfrm>
            <a:off x="6697211" y="3647143"/>
            <a:ext cx="319620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ZABC</a:t>
            </a:r>
          </a:p>
          <a:p>
            <a:r>
              <a:rPr lang="en-US" sz="2000">
                <a:latin typeface="Consolas" panose="020B0609020204030204" pitchFamily="49" charset="0"/>
              </a:rPr>
              <a:t>YD</a:t>
            </a:r>
          </a:p>
          <a:p>
            <a:r>
              <a:rPr lang="en-US" sz="2000">
                <a:latin typeface="Consolas" panose="020B0609020204030204" pitchFamily="49" charset="0"/>
              </a:rPr>
              <a:t>XE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59EFF-9160-434A-BCCA-B47967E938E8}"/>
              </a:ext>
            </a:extLst>
          </p:cNvPr>
          <p:cNvSpPr txBox="1"/>
          <p:nvPr/>
        </p:nvSpPr>
        <p:spPr>
          <a:xfrm>
            <a:off x="604008" y="3185478"/>
            <a:ext cx="241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FDAE5-E779-4B51-A730-4AB4ECAA46D7}"/>
              </a:ext>
            </a:extLst>
          </p:cNvPr>
          <p:cNvSpPr txBox="1"/>
          <p:nvPr/>
        </p:nvSpPr>
        <p:spPr>
          <a:xfrm>
            <a:off x="6697211" y="3216908"/>
            <a:ext cx="2416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1179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BA95-4649-404A-B9D2-B14B0FC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>
                <a:latin typeface="Consolas" panose="020B0609020204030204" pitchFamily="49" charset="0"/>
              </a:rPr>
              <a:t>write()</a:t>
            </a:r>
            <a:r>
              <a:rPr lang="en-US"/>
              <a:t> is Buffered by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10C-C59F-4972-A28E-7B9FC6CA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597024"/>
            <a:ext cx="11711313" cy="4518549"/>
          </a:xfrm>
        </p:spPr>
        <p:txBody>
          <a:bodyPr>
            <a:normAutofit lnSpcReduction="10000"/>
          </a:bodyPr>
          <a:lstStyle/>
          <a:p>
            <a:r>
              <a:rPr lang="en-US"/>
              <a:t>When you call </a:t>
            </a:r>
            <a:r>
              <a:rPr lang="en-US">
                <a:latin typeface="Consolas" panose="020B0609020204030204" pitchFamily="49" charset="0"/>
              </a:rPr>
              <a:t>write()</a:t>
            </a:r>
            <a:r>
              <a:rPr lang="en-US"/>
              <a:t> to modify a file and it returns, guaranteed that your data has been copied into a kernel-maintained buffer </a:t>
            </a:r>
          </a:p>
          <a:p>
            <a:r>
              <a:rPr lang="en-US" b="1"/>
              <a:t>Not guaranteed that your bytes are actually reflected on disk</a:t>
            </a:r>
          </a:p>
          <a:p>
            <a:r>
              <a:rPr lang="en-US"/>
              <a:t>System loses power -&gt; your data is gone</a:t>
            </a:r>
          </a:p>
          <a:p>
            <a:r>
              <a:rPr lang="en-US"/>
              <a:t>To force all changes to a file to be reflected on disk:</a:t>
            </a:r>
            <a:br>
              <a:rPr lang="en-US"/>
            </a:br>
            <a:r>
              <a:rPr lang="en-US"/>
              <a:t>    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fsync</a:t>
            </a:r>
            <a:r>
              <a:rPr lang="en-US"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fd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  <a:p>
            <a:r>
              <a:rPr lang="en-US"/>
              <a:t>Should you do this? Almost never - OS buffers for a reason</a:t>
            </a:r>
          </a:p>
          <a:p>
            <a:r>
              <a:rPr lang="en-US"/>
              <a:t>Disk devices can only write data in chunks (often 4096 bytes)</a:t>
            </a:r>
          </a:p>
          <a:p>
            <a:pPr lvl="1"/>
            <a:r>
              <a:rPr lang="en-US" b="1"/>
              <a:t>Horribly inefficient</a:t>
            </a:r>
            <a:r>
              <a:rPr lang="en-US"/>
              <a:t> to read/write 1 byte at a time</a:t>
            </a:r>
          </a:p>
          <a:p>
            <a:pPr lvl="1"/>
            <a:r>
              <a:rPr lang="en-US"/>
              <a:t>We can coalesce lots of writes into one operation by buffering, all about improving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3F94B-131E-4AE1-8750-5A437940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1A899-AD10-4866-891D-40C5B326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7F42A-BD73-432C-980C-F5A92EBCD118}"/>
              </a:ext>
            </a:extLst>
          </p:cNvPr>
          <p:cNvSpPr/>
          <p:nvPr/>
        </p:nvSpPr>
        <p:spPr>
          <a:xfrm>
            <a:off x="3347208" y="6104596"/>
            <a:ext cx="1593908" cy="445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5E9FD-514F-4015-B3D7-8F7F2E00A07E}"/>
              </a:ext>
            </a:extLst>
          </p:cNvPr>
          <p:cNvSpPr/>
          <p:nvPr/>
        </p:nvSpPr>
        <p:spPr>
          <a:xfrm>
            <a:off x="4941116" y="6106705"/>
            <a:ext cx="1593908" cy="44532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A3482-92DE-4894-8F47-7E048A835A3C}"/>
              </a:ext>
            </a:extLst>
          </p:cNvPr>
          <p:cNvSpPr/>
          <p:nvPr/>
        </p:nvSpPr>
        <p:spPr>
          <a:xfrm>
            <a:off x="6493079" y="6104595"/>
            <a:ext cx="1593908" cy="44532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B45EF29-2A31-4D7A-9D27-D2F4B2BB2A9B}"/>
              </a:ext>
            </a:extLst>
          </p:cNvPr>
          <p:cNvSpPr/>
          <p:nvPr/>
        </p:nvSpPr>
        <p:spPr>
          <a:xfrm rot="5400000">
            <a:off x="5534534" y="3563121"/>
            <a:ext cx="365125" cy="4739779"/>
          </a:xfrm>
          <a:prstGeom prst="leftBrace">
            <a:avLst>
              <a:gd name="adj1" fmla="val 9809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1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BA95-4649-404A-B9D2-B14B0FC3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err="1">
                <a:latin typeface="Consolas" panose="020B0609020204030204" pitchFamily="49" charset="0"/>
              </a:rPr>
              <a:t>write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 is Buffered by </a:t>
            </a:r>
            <a:r>
              <a:rPr lang="en-US" err="1">
                <a:latin typeface="Consolas" panose="020B0609020204030204" pitchFamily="49" charset="0"/>
              </a:rPr>
              <a:t>stdio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210C-C59F-4972-A28E-7B9FC6CA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303409"/>
            <a:ext cx="11711313" cy="4759326"/>
          </a:xfrm>
        </p:spPr>
        <p:txBody>
          <a:bodyPr>
            <a:normAutofit/>
          </a:bodyPr>
          <a:lstStyle/>
          <a:p>
            <a:r>
              <a:rPr lang="en-US"/>
              <a:t>When you call </a:t>
            </a:r>
            <a:r>
              <a:rPr lang="en-US" err="1"/>
              <a:t>f</a:t>
            </a:r>
            <a:r>
              <a:rPr lang="en-US" err="1">
                <a:latin typeface="Consolas" panose="020B0609020204030204" pitchFamily="49" charset="0"/>
              </a:rPr>
              <a:t>write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 to modify a file and it returns, guaranteed that your data has been copied into a library-maintained buffer</a:t>
            </a:r>
          </a:p>
          <a:p>
            <a:r>
              <a:rPr lang="en-US" b="1"/>
              <a:t>Not guaranteed that your bytes are copied to kernel buffer</a:t>
            </a:r>
          </a:p>
          <a:p>
            <a:r>
              <a:rPr lang="en-US"/>
              <a:t>Process suddenly terminates (no cleanup) -&gt; your data is gone</a:t>
            </a:r>
          </a:p>
          <a:p>
            <a:r>
              <a:rPr lang="en-US"/>
              <a:t>To force all changes to a file to be copied to kernel buffer:</a:t>
            </a:r>
            <a:br>
              <a:rPr lang="en-US"/>
            </a:br>
            <a:r>
              <a:rPr lang="en-US"/>
              <a:t>	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fflush</a:t>
            </a:r>
            <a:r>
              <a:rPr lang="en-US">
                <a:latin typeface="Consolas" panose="020B0609020204030204" pitchFamily="49" charset="0"/>
              </a:rPr>
              <a:t>(FILE *f);</a:t>
            </a:r>
          </a:p>
          <a:p>
            <a:r>
              <a:rPr lang="en-US"/>
              <a:t>Should you do this? Almost never - </a:t>
            </a:r>
            <a:r>
              <a:rPr lang="en-US" err="1">
                <a:latin typeface="Consolas" panose="020B0609020204030204" pitchFamily="49" charset="0"/>
              </a:rPr>
              <a:t>stdio</a:t>
            </a:r>
            <a:r>
              <a:rPr lang="en-US"/>
              <a:t> buffers for a reason</a:t>
            </a:r>
          </a:p>
          <a:p>
            <a:r>
              <a:rPr lang="en-US"/>
              <a:t>A system call is a very slow operation (hundreds of nanoseconds)</a:t>
            </a:r>
          </a:p>
          <a:p>
            <a:pPr lvl="1"/>
            <a:r>
              <a:rPr lang="en-US"/>
              <a:t>Lots of work to switch into OS code, modify hardware protection settings</a:t>
            </a:r>
          </a:p>
          <a:p>
            <a:pPr lvl="1"/>
            <a:r>
              <a:rPr lang="en-US"/>
              <a:t>Again: coalesce lots of operations into one system call to improve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3F94B-131E-4AE1-8750-5A437940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1A899-AD10-4866-891D-40C5B326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38D-5E05-48EE-8889-E0FA7F7C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829"/>
            <a:ext cx="11720839" cy="1325563"/>
          </a:xfrm>
        </p:spPr>
        <p:txBody>
          <a:bodyPr/>
          <a:lstStyle/>
          <a:p>
            <a:r>
              <a:rPr lang="en-US"/>
              <a:t>Buffering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66F7-78C0-4F53-9AAC-F2A77BAB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36" y="2531297"/>
            <a:ext cx="11711313" cy="3825054"/>
          </a:xfrm>
        </p:spPr>
        <p:txBody>
          <a:bodyPr/>
          <a:lstStyle/>
          <a:p>
            <a:r>
              <a:rPr lang="en-US"/>
              <a:t>In both cases (</a:t>
            </a:r>
            <a:r>
              <a:rPr lang="en-US" err="1">
                <a:latin typeface="Consolas" panose="020B0609020204030204" pitchFamily="49" charset="0"/>
              </a:rPr>
              <a:t>fwrite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write</a:t>
            </a:r>
            <a:r>
              <a:rPr lang="en-US"/>
              <a:t>) we buffer to improve performance</a:t>
            </a:r>
          </a:p>
          <a:p>
            <a:r>
              <a:rPr lang="en-US"/>
              <a:t>How? If we are going to do something very expensive (system call, disk operation), maximize our benefit!</a:t>
            </a:r>
          </a:p>
          <a:p>
            <a:r>
              <a:rPr lang="en-US"/>
              <a:t>Only initiate an operation when there is lots of work to get done, avoid many small operations</a:t>
            </a:r>
          </a:p>
          <a:p>
            <a:r>
              <a:rPr lang="en-US"/>
              <a:t>As a programmer, should you use </a:t>
            </a:r>
            <a:r>
              <a:rPr lang="en-US" err="1">
                <a:latin typeface="Consolas" panose="020B0609020204030204" pitchFamily="49" charset="0"/>
              </a:rPr>
              <a:t>stdio</a:t>
            </a:r>
            <a:r>
              <a:rPr lang="en-US"/>
              <a:t> or system calls directly?</a:t>
            </a:r>
          </a:p>
          <a:p>
            <a:r>
              <a:rPr lang="en-US" b="1">
                <a:solidFill>
                  <a:srgbClr val="C00000"/>
                </a:solidFill>
              </a:rPr>
              <a:t>Default to </a:t>
            </a:r>
            <a:r>
              <a:rPr lang="en-US" b="1" err="1">
                <a:solidFill>
                  <a:srgbClr val="C00000"/>
                </a:solidFill>
                <a:latin typeface="Consolas" panose="020B0609020204030204" pitchFamily="49" charset="0"/>
              </a:rPr>
              <a:t>stdio</a:t>
            </a:r>
            <a:r>
              <a:rPr lang="en-US" b="1">
                <a:solidFill>
                  <a:srgbClr val="C00000"/>
                </a:solidFill>
              </a:rPr>
              <a:t> unless you have a reason not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DA55D-61B6-4D7C-A2FD-180B07DB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CF98E-F2E8-4FC2-AE34-E4489B98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6B12B-C16F-4BAD-8054-957B115C87EB}"/>
              </a:ext>
            </a:extLst>
          </p:cNvPr>
          <p:cNvSpPr txBox="1"/>
          <p:nvPr/>
        </p:nvSpPr>
        <p:spPr>
          <a:xfrm>
            <a:off x="137785" y="1640557"/>
            <a:ext cx="27515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000">
                <a:latin typeface="Consolas" panose="020B0609020204030204" pitchFamily="49" charset="0"/>
              </a:rPr>
              <a:t> </a:t>
            </a:r>
            <a:r>
              <a:rPr lang="en-US" sz="2000" err="1">
                <a:latin typeface="Consolas" panose="020B0609020204030204" pitchFamily="49" charset="0"/>
              </a:rPr>
              <a:t>buf</a:t>
            </a:r>
            <a:r>
              <a:rPr lang="en-US" sz="2000">
                <a:latin typeface="Consolas" panose="020B0609020204030204" pitchFamily="49" charset="0"/>
              </a:rPr>
              <a:t>[BUFSIZE];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518F4-0E1E-4F97-B693-CC4B98AA666D}"/>
              </a:ext>
            </a:extLst>
          </p:cNvPr>
          <p:cNvSpPr txBox="1"/>
          <p:nvPr/>
        </p:nvSpPr>
        <p:spPr>
          <a:xfrm>
            <a:off x="4373461" y="1345389"/>
            <a:ext cx="172253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 in User</a:t>
            </a:r>
            <a:b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A44EF-F02E-4B48-BBE0-564E1F54129D}"/>
              </a:ext>
            </a:extLst>
          </p:cNvPr>
          <p:cNvSpPr txBox="1"/>
          <p:nvPr/>
        </p:nvSpPr>
        <p:spPr>
          <a:xfrm>
            <a:off x="7341937" y="1328187"/>
            <a:ext cx="180463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 in Kernel Memory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B37833B-2CB0-40F7-9DD9-7ADD5893CF33}"/>
              </a:ext>
            </a:extLst>
          </p:cNvPr>
          <p:cNvSpPr/>
          <p:nvPr/>
        </p:nvSpPr>
        <p:spPr>
          <a:xfrm>
            <a:off x="10664091" y="1682146"/>
            <a:ext cx="721453" cy="5539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87F89-96FA-46F7-A55E-F6E886FBCD5E}"/>
              </a:ext>
            </a:extLst>
          </p:cNvPr>
          <p:cNvSpPr txBox="1"/>
          <p:nvPr/>
        </p:nvSpPr>
        <p:spPr>
          <a:xfrm>
            <a:off x="9995418" y="1167249"/>
            <a:ext cx="2058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on Disk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EB237-4326-40C9-A7AD-7B9118086D6B}"/>
              </a:ext>
            </a:extLst>
          </p:cNvPr>
          <p:cNvSpPr/>
          <p:nvPr/>
        </p:nvSpPr>
        <p:spPr>
          <a:xfrm>
            <a:off x="10265612" y="1254734"/>
            <a:ext cx="1518407" cy="1139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2CBCFE-C165-4D1F-84D3-CBB9804597E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89374" y="1836018"/>
            <a:ext cx="1372233" cy="45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D2CB2F-9738-48A1-BF8B-4F40FFB9E8A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096000" y="1836019"/>
            <a:ext cx="1245937" cy="172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3084B2-EF83-4AC8-8ACC-8ED969D38F9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9146576" y="1824596"/>
            <a:ext cx="1119036" cy="1142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B91274-9CB7-465C-A5BD-F2EB6DFD1A41}"/>
              </a:ext>
            </a:extLst>
          </p:cNvPr>
          <p:cNvSpPr txBox="1"/>
          <p:nvPr/>
        </p:nvSpPr>
        <p:spPr>
          <a:xfrm>
            <a:off x="3001228" y="1414500"/>
            <a:ext cx="12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>
                <a:solidFill>
                  <a:srgbClr val="C00000"/>
                </a:solidFill>
                <a:latin typeface="Consolas" panose="020B0609020204030204" pitchFamily="49" charset="0"/>
              </a:rPr>
              <a:t>fwrite</a:t>
            </a:r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5BB486-31F7-48B6-AD87-455C5FDD5C3D}"/>
              </a:ext>
            </a:extLst>
          </p:cNvPr>
          <p:cNvSpPr txBox="1"/>
          <p:nvPr/>
        </p:nvSpPr>
        <p:spPr>
          <a:xfrm>
            <a:off x="6144840" y="1446669"/>
            <a:ext cx="12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write()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7932E-184E-4194-A2CB-FD9C8EF4DB0D}"/>
              </a:ext>
            </a:extLst>
          </p:cNvPr>
          <p:cNvSpPr txBox="1"/>
          <p:nvPr/>
        </p:nvSpPr>
        <p:spPr>
          <a:xfrm>
            <a:off x="9092050" y="1181653"/>
            <a:ext cx="121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C00000"/>
                </a:solidFill>
                <a:latin typeface="Consolas" panose="020B0609020204030204" pitchFamily="49" charset="0"/>
              </a:rPr>
              <a:t>Hardware Write</a:t>
            </a:r>
          </a:p>
        </p:txBody>
      </p:sp>
    </p:spTree>
    <p:extLst>
      <p:ext uri="{BB962C8B-B14F-4D97-AF65-F5344CB8AC3E}">
        <p14:creationId xmlns:p14="http://schemas.microsoft.com/office/powerpoint/2010/main" val="26525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Buffering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Another reason to buffer at the library level, in user memory</a:t>
            </a:r>
          </a:p>
          <a:p>
            <a:r>
              <a:rPr lang="en-US"/>
              <a:t>System calls have limited capabilities</a:t>
            </a:r>
          </a:p>
          <a:p>
            <a:r>
              <a:rPr lang="en-US"/>
              <a:t>Example: No “read the next line of input”</a:t>
            </a:r>
          </a:p>
          <a:p>
            <a:r>
              <a:rPr lang="en-US" err="1">
                <a:latin typeface="Consolas" panose="020B0609020204030204" pitchFamily="49" charset="0"/>
              </a:rPr>
              <a:t>stdio</a:t>
            </a:r>
            <a:r>
              <a:rPr lang="en-US"/>
              <a:t> </a:t>
            </a:r>
            <a:r>
              <a:rPr lang="en-US" b="1"/>
              <a:t>buffers to offer more convenience to the user</a:t>
            </a:r>
          </a:p>
          <a:p>
            <a:r>
              <a:rPr lang="en-US"/>
              <a:t>Read big chunk of input, only return sequence of bytes leading up to a </a:t>
            </a:r>
            <a:r>
              <a:rPr lang="en-US">
                <a:latin typeface="Consolas" panose="020B0609020204030204" pitchFamily="49" charset="0"/>
              </a:rPr>
              <a:t>‘\n’</a:t>
            </a:r>
            <a:r>
              <a:rPr lang="en-US"/>
              <a:t>, keep rest in buffer to return later 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BE8E-6780-467D-A715-222D51E7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a FILE Structure (</a:t>
            </a:r>
            <a:r>
              <a:rPr lang="en-US" err="1">
                <a:latin typeface="Consolas" panose="020B0609020204030204" pitchFamily="49" charset="0"/>
              </a:rPr>
              <a:t>stdio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EFFD-5736-442F-BB03-9B70E017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597025"/>
            <a:ext cx="11711313" cy="169145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FILE *</a:t>
            </a:r>
            <a:r>
              <a:rPr lang="en-US" err="1">
                <a:latin typeface="Consolas" panose="020B0609020204030204" pitchFamily="49" charset="0"/>
              </a:rPr>
              <a:t>fp</a:t>
            </a:r>
            <a:r>
              <a:rPr lang="en-US">
                <a:latin typeface="Consolas" panose="020B0609020204030204" pitchFamily="49" charset="0"/>
              </a:rPr>
              <a:t> = </a:t>
            </a:r>
            <a:r>
              <a:rPr lang="en-US" err="1">
                <a:latin typeface="Consolas" panose="020B0609020204030204" pitchFamily="49" charset="0"/>
              </a:rPr>
              <a:t>fopen</a:t>
            </a:r>
            <a:r>
              <a:rPr lang="en-US">
                <a:latin typeface="Consolas" panose="020B0609020204030204" pitchFamily="49" charset="0"/>
              </a:rPr>
              <a:t>(“message.txt”, “w”);</a:t>
            </a:r>
          </a:p>
          <a:p>
            <a:pPr marL="0" indent="0">
              <a:buNone/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>
                <a:latin typeface="Consolas" panose="020B0609020204030204" pitchFamily="49" charset="0"/>
              </a:rPr>
              <a:t> *m = “Hello World!”;</a:t>
            </a:r>
          </a:p>
          <a:p>
            <a:pPr marL="0" indent="0">
              <a:buNone/>
            </a:pPr>
            <a:r>
              <a:rPr lang="en-US" err="1">
                <a:latin typeface="Consolas" panose="020B0609020204030204" pitchFamily="49" charset="0"/>
              </a:rPr>
              <a:t>fwrite</a:t>
            </a:r>
            <a:r>
              <a:rPr lang="en-US">
                <a:latin typeface="Consolas" panose="020B0609020204030204" pitchFamily="49" charset="0"/>
              </a:rPr>
              <a:t>(m, </a:t>
            </a:r>
            <a:r>
              <a:rPr lang="en-US" err="1">
                <a:latin typeface="Consolas" panose="020B0609020204030204" pitchFamily="49" charset="0"/>
              </a:rPr>
              <a:t>sizeof</a:t>
            </a:r>
            <a:r>
              <a:rPr lang="en-US">
                <a:latin typeface="Consolas" panose="020B0609020204030204" pitchFamily="49" charset="0"/>
              </a:rPr>
              <a:t>(char), </a:t>
            </a:r>
            <a:r>
              <a:rPr lang="en-US" err="1">
                <a:latin typeface="Consolas" panose="020B0609020204030204" pitchFamily="49" charset="0"/>
              </a:rPr>
              <a:t>strlen</a:t>
            </a:r>
            <a:r>
              <a:rPr lang="en-US">
                <a:latin typeface="Consolas" panose="020B0609020204030204" pitchFamily="49" charset="0"/>
              </a:rPr>
              <a:t>(m), </a:t>
            </a:r>
            <a:r>
              <a:rPr lang="en-US" err="1">
                <a:latin typeface="Consolas" panose="020B0609020204030204" pitchFamily="49" charset="0"/>
              </a:rPr>
              <a:t>fp</a:t>
            </a:r>
            <a:r>
              <a:rPr lang="en-US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51A88-8C11-4041-B7B5-B1FAA9B0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A27B2-8411-418B-8F93-23391925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D7362-8ACE-4551-ABB3-636821B35F0D}"/>
              </a:ext>
            </a:extLst>
          </p:cNvPr>
          <p:cNvSpPr txBox="1"/>
          <p:nvPr/>
        </p:nvSpPr>
        <p:spPr>
          <a:xfrm>
            <a:off x="931179" y="3699545"/>
            <a:ext cx="59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Consolas" panose="020B0609020204030204" pitchFamily="49" charset="0"/>
              </a:rPr>
              <a:t>fp</a:t>
            </a:r>
            <a:endParaRPr lang="en-US" sz="24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798E2-379F-4087-9985-0921336947B5}"/>
              </a:ext>
            </a:extLst>
          </p:cNvPr>
          <p:cNvSpPr txBox="1"/>
          <p:nvPr/>
        </p:nvSpPr>
        <p:spPr>
          <a:xfrm>
            <a:off x="2516697" y="3632433"/>
            <a:ext cx="21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“Hello World!”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FD16A-8864-477B-A223-46FB9170BCA9}"/>
              </a:ext>
            </a:extLst>
          </p:cNvPr>
          <p:cNvSpPr/>
          <p:nvPr/>
        </p:nvSpPr>
        <p:spPr>
          <a:xfrm>
            <a:off x="2474752" y="3569517"/>
            <a:ext cx="3154261" cy="201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39184-51CD-411F-9ED5-434B5BB70175}"/>
              </a:ext>
            </a:extLst>
          </p:cNvPr>
          <p:cNvSpPr/>
          <p:nvPr/>
        </p:nvSpPr>
        <p:spPr>
          <a:xfrm>
            <a:off x="2474752" y="5587069"/>
            <a:ext cx="3154261" cy="528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1A1A14-828B-4737-963B-51859032A9B4}"/>
              </a:ext>
            </a:extLst>
          </p:cNvPr>
          <p:cNvCxnSpPr>
            <a:stCxn id="6" idx="3"/>
          </p:cNvCxnSpPr>
          <p:nvPr/>
        </p:nvCxnSpPr>
        <p:spPr>
          <a:xfrm flipV="1">
            <a:off x="1526797" y="3569517"/>
            <a:ext cx="947955" cy="360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3C6474-238B-4ECA-9543-D4CA3F86B166}"/>
              </a:ext>
            </a:extLst>
          </p:cNvPr>
          <p:cNvSpPr txBox="1"/>
          <p:nvPr/>
        </p:nvSpPr>
        <p:spPr>
          <a:xfrm>
            <a:off x="5905850" y="4001765"/>
            <a:ext cx="270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F4B8D-9E5A-4744-B401-E1DA1297ED77}"/>
              </a:ext>
            </a:extLst>
          </p:cNvPr>
          <p:cNvSpPr txBox="1"/>
          <p:nvPr/>
        </p:nvSpPr>
        <p:spPr>
          <a:xfrm>
            <a:off x="5998204" y="5620489"/>
            <a:ext cx="270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Descriptor</a:t>
            </a:r>
          </a:p>
        </p:txBody>
      </p:sp>
    </p:spTree>
    <p:extLst>
      <p:ext uri="{BB962C8B-B14F-4D97-AF65-F5344CB8AC3E}">
        <p14:creationId xmlns:p14="http://schemas.microsoft.com/office/powerpoint/2010/main" val="354635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1" grpId="0" animBg="1"/>
      <p:bldP spid="14" grpId="0"/>
      <p:bldP spid="1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F83752-CF0A-459D-996E-EBFF51FC5CAF}"/>
              </a:ext>
            </a:extLst>
          </p:cNvPr>
          <p:cNvSpPr/>
          <p:nvPr/>
        </p:nvSpPr>
        <p:spPr>
          <a:xfrm>
            <a:off x="7399090" y="2172750"/>
            <a:ext cx="3481583" cy="363810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A22AE-5828-4CF8-BFC0-77012013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File Descriptor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A0E8-99FC-4BCA-8F79-96B07E44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144018"/>
            <a:ext cx="11711313" cy="1325563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/>
              <a:t>file descriptor</a:t>
            </a:r>
            <a:r>
              <a:rPr lang="en-US"/>
              <a:t> returned by a call to </a:t>
            </a:r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lang="en-US"/>
              <a:t> is an </a:t>
            </a:r>
            <a:r>
              <a:rPr lang="en-US" b="1"/>
              <a:t>index</a:t>
            </a:r>
            <a:r>
              <a:rPr lang="en-US"/>
              <a:t> into that process’s </a:t>
            </a:r>
            <a:r>
              <a:rPr lang="en-US" b="1"/>
              <a:t>file descriptor table</a:t>
            </a:r>
            <a:br>
              <a:rPr lang="en-US" b="1"/>
            </a:b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onsolas" panose="020B0609020204030204" pitchFamily="49" charset="0"/>
              </a:rPr>
              <a:t>fd</a:t>
            </a:r>
            <a:r>
              <a:rPr lang="en-US">
                <a:latin typeface="Consolas" panose="020B0609020204030204" pitchFamily="49" charset="0"/>
              </a:rPr>
              <a:t> = open(“test.tar”, O_RDONLY);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C10B0-DE28-48FE-B0B3-B5856B40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308BE-E646-4158-9BB5-EB807AB2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10B6F-4DB5-4AAD-A9DE-C7CC850ADA99}"/>
              </a:ext>
            </a:extLst>
          </p:cNvPr>
          <p:cNvSpPr txBox="1"/>
          <p:nvPr/>
        </p:nvSpPr>
        <p:spPr>
          <a:xfrm>
            <a:off x="939567" y="3238150"/>
            <a:ext cx="6459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FF814-E7B8-40DD-A70F-31392F4A6126}"/>
              </a:ext>
            </a:extLst>
          </p:cNvPr>
          <p:cNvSpPr txBox="1"/>
          <p:nvPr/>
        </p:nvSpPr>
        <p:spPr>
          <a:xfrm>
            <a:off x="939567" y="2795913"/>
            <a:ext cx="6459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err="1">
                <a:latin typeface="Consolas" panose="020B0609020204030204" pitchFamily="49" charset="0"/>
              </a:rPr>
              <a:t>fd</a:t>
            </a:r>
            <a:endParaRPr lang="en-US" sz="2800"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FEEF44-4E62-416D-B14D-2CD600E36DD4}"/>
              </a:ext>
            </a:extLst>
          </p:cNvPr>
          <p:cNvGrpSpPr/>
          <p:nvPr/>
        </p:nvGrpSpPr>
        <p:grpSpPr>
          <a:xfrm>
            <a:off x="1988187" y="3107594"/>
            <a:ext cx="4516081" cy="2561652"/>
            <a:chOff x="2038521" y="2787205"/>
            <a:chExt cx="4516081" cy="25616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487F-3C31-4FEC-920B-6D99F00F3F2F}"/>
                </a:ext>
              </a:extLst>
            </p:cNvPr>
            <p:cNvSpPr txBox="1"/>
            <p:nvPr/>
          </p:nvSpPr>
          <p:spPr>
            <a:xfrm>
              <a:off x="2038523" y="3206486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>
                  <a:latin typeface="Consolas" panose="020B0609020204030204" pitchFamily="49" charset="0"/>
                </a:rPr>
                <a:t>STDOUT_FILE_NO =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BF6923-7439-4569-8411-3FFCA881A756}"/>
                </a:ext>
              </a:extLst>
            </p:cNvPr>
            <p:cNvSpPr txBox="1"/>
            <p:nvPr/>
          </p:nvSpPr>
          <p:spPr>
            <a:xfrm>
              <a:off x="2038523" y="2818599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>
                  <a:latin typeface="Consolas" panose="020B0609020204030204" pitchFamily="49" charset="0"/>
                </a:rPr>
                <a:t>STDIN_FILE_NO =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FE2893-B084-42EB-8C48-C859C814C8BC}"/>
                </a:ext>
              </a:extLst>
            </p:cNvPr>
            <p:cNvSpPr txBox="1"/>
            <p:nvPr/>
          </p:nvSpPr>
          <p:spPr>
            <a:xfrm>
              <a:off x="2038523" y="3594373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>
                  <a:latin typeface="Consolas" panose="020B0609020204030204" pitchFamily="49" charset="0"/>
                </a:rPr>
                <a:t>STDERR_FILE_NO =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719D92-FBF4-4A60-9F3B-C281247E95FA}"/>
                </a:ext>
              </a:extLst>
            </p:cNvPr>
            <p:cNvSpPr txBox="1"/>
            <p:nvPr/>
          </p:nvSpPr>
          <p:spPr>
            <a:xfrm>
              <a:off x="2038522" y="3963027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D48B2-E95D-4F72-9F74-58D5F4135865}"/>
                </a:ext>
              </a:extLst>
            </p:cNvPr>
            <p:cNvSpPr txBox="1"/>
            <p:nvPr/>
          </p:nvSpPr>
          <p:spPr>
            <a:xfrm>
              <a:off x="2038521" y="4350914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23A943-19AD-487A-9916-83EA2FA28F61}"/>
                </a:ext>
              </a:extLst>
            </p:cNvPr>
            <p:cNvSpPr/>
            <p:nvPr/>
          </p:nvSpPr>
          <p:spPr>
            <a:xfrm>
              <a:off x="5578752" y="2858266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D9D707-1C2A-41B3-AE3B-2C99523ED2EC}"/>
                </a:ext>
              </a:extLst>
            </p:cNvPr>
            <p:cNvSpPr/>
            <p:nvPr/>
          </p:nvSpPr>
          <p:spPr>
            <a:xfrm>
              <a:off x="5578751" y="3246153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0A529D-FCF6-45D2-AEFF-5267CCFEB081}"/>
                </a:ext>
              </a:extLst>
            </p:cNvPr>
            <p:cNvSpPr/>
            <p:nvPr/>
          </p:nvSpPr>
          <p:spPr>
            <a:xfrm>
              <a:off x="5578828" y="3638012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73C83C-D47E-45FA-91C8-598A0C3CC29C}"/>
                </a:ext>
              </a:extLst>
            </p:cNvPr>
            <p:cNvSpPr/>
            <p:nvPr/>
          </p:nvSpPr>
          <p:spPr>
            <a:xfrm>
              <a:off x="5578827" y="4025899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4E90B5-8950-4CF0-8675-F31361DB05BB}"/>
                </a:ext>
              </a:extLst>
            </p:cNvPr>
            <p:cNvSpPr/>
            <p:nvPr/>
          </p:nvSpPr>
          <p:spPr>
            <a:xfrm>
              <a:off x="5578750" y="4402166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2A7EC3-2F6F-44A1-9CC9-FF6C8A4D7712}"/>
                </a:ext>
              </a:extLst>
            </p:cNvPr>
            <p:cNvSpPr txBox="1"/>
            <p:nvPr/>
          </p:nvSpPr>
          <p:spPr>
            <a:xfrm>
              <a:off x="5738106" y="4805645"/>
              <a:ext cx="38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>
                  <a:latin typeface="Consolas" panose="020B0609020204030204" pitchFamily="49" charset="0"/>
                </a:rPr>
                <a:t>⁞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90BBDA-4140-4271-980F-37BABA8A0E64}"/>
                </a:ext>
              </a:extLst>
            </p:cNvPr>
            <p:cNvSpPr/>
            <p:nvPr/>
          </p:nvSpPr>
          <p:spPr>
            <a:xfrm>
              <a:off x="2139193" y="2787205"/>
              <a:ext cx="4415409" cy="2561652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E4BCF8-23D1-489F-B114-CABCC759230C}"/>
              </a:ext>
            </a:extLst>
          </p:cNvPr>
          <p:cNvSpPr txBox="1"/>
          <p:nvPr/>
        </p:nvSpPr>
        <p:spPr>
          <a:xfrm>
            <a:off x="2088859" y="2715734"/>
            <a:ext cx="33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File Descriptor Table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6FFA98-50F5-4747-B38F-70C0BE54F590}"/>
              </a:ext>
            </a:extLst>
          </p:cNvPr>
          <p:cNvGrpSpPr/>
          <p:nvPr/>
        </p:nvGrpSpPr>
        <p:grpSpPr>
          <a:xfrm>
            <a:off x="7626990" y="2263415"/>
            <a:ext cx="3363982" cy="2712309"/>
            <a:chOff x="7626990" y="2263415"/>
            <a:chExt cx="3363982" cy="27123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0354FD-3AB3-44B1-AC41-7AF59E4D7496}"/>
                </a:ext>
              </a:extLst>
            </p:cNvPr>
            <p:cNvSpPr txBox="1"/>
            <p:nvPr/>
          </p:nvSpPr>
          <p:spPr>
            <a:xfrm>
              <a:off x="7626991" y="2263415"/>
              <a:ext cx="336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File Table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9B067A-FDB3-4A97-ADA2-B1B9E1B8B582}"/>
                </a:ext>
              </a:extLst>
            </p:cNvPr>
            <p:cNvSpPr/>
            <p:nvPr/>
          </p:nvSpPr>
          <p:spPr>
            <a:xfrm>
              <a:off x="7626991" y="2632747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621375-51E0-4858-BC7E-5D7CD5F83BF7}"/>
                </a:ext>
              </a:extLst>
            </p:cNvPr>
            <p:cNvSpPr/>
            <p:nvPr/>
          </p:nvSpPr>
          <p:spPr>
            <a:xfrm>
              <a:off x="7626991" y="3031584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032CAE-9E07-478E-BD28-312B427501D2}"/>
                </a:ext>
              </a:extLst>
            </p:cNvPr>
            <p:cNvSpPr/>
            <p:nvPr/>
          </p:nvSpPr>
          <p:spPr>
            <a:xfrm>
              <a:off x="7626991" y="3409488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DDDC59-69B8-42CC-B85A-05BEDE4E2962}"/>
                </a:ext>
              </a:extLst>
            </p:cNvPr>
            <p:cNvSpPr/>
            <p:nvPr/>
          </p:nvSpPr>
          <p:spPr>
            <a:xfrm>
              <a:off x="7626991" y="3797862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556C5F-9556-421C-A70B-EB79A4F94CC1}"/>
                </a:ext>
              </a:extLst>
            </p:cNvPr>
            <p:cNvSpPr/>
            <p:nvPr/>
          </p:nvSpPr>
          <p:spPr>
            <a:xfrm>
              <a:off x="7626990" y="4197255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C96D01-4BEF-489F-8ADE-D7B28C28FFAB}"/>
                </a:ext>
              </a:extLst>
            </p:cNvPr>
            <p:cNvSpPr/>
            <p:nvPr/>
          </p:nvSpPr>
          <p:spPr>
            <a:xfrm>
              <a:off x="7626990" y="4593395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59AC45A-99DE-474E-BD1D-2CF5571E6FBF}"/>
              </a:ext>
            </a:extLst>
          </p:cNvPr>
          <p:cNvSpPr txBox="1"/>
          <p:nvPr/>
        </p:nvSpPr>
        <p:spPr>
          <a:xfrm>
            <a:off x="8532265" y="4985022"/>
            <a:ext cx="3859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>
                <a:latin typeface="Consolas" panose="020B0609020204030204" pitchFamily="49" charset="0"/>
              </a:rPr>
              <a:t>⁞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E7B5FE-497C-4201-B0AB-946E45FAFCCD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 flipV="1">
            <a:off x="6233097" y="2823912"/>
            <a:ext cx="1393894" cy="545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BD9F92-ADB2-4E24-9794-2C4F82E70EFA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6233096" y="3222749"/>
            <a:ext cx="1393895" cy="534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453F4E-CD52-448D-9C6D-F7C207B289B4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6233173" y="3222749"/>
            <a:ext cx="1393818" cy="926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495706-3A65-4995-9762-E88824F349FB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6233172" y="4388420"/>
            <a:ext cx="1393818" cy="149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C3370FE-2309-487C-88B3-E8EF79B1CB9B}"/>
              </a:ext>
            </a:extLst>
          </p:cNvPr>
          <p:cNvSpPr/>
          <p:nvPr/>
        </p:nvSpPr>
        <p:spPr>
          <a:xfrm>
            <a:off x="2911656" y="5825676"/>
            <a:ext cx="3363981" cy="56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1ABE21-CFC0-47F5-AFC3-7F19CB5B6E37}"/>
              </a:ext>
            </a:extLst>
          </p:cNvPr>
          <p:cNvSpPr/>
          <p:nvPr/>
        </p:nvSpPr>
        <p:spPr>
          <a:xfrm>
            <a:off x="3013722" y="5955035"/>
            <a:ext cx="3363981" cy="56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8A25B7-A575-417F-8AAC-A3CD18D32668}"/>
              </a:ext>
            </a:extLst>
          </p:cNvPr>
          <p:cNvSpPr/>
          <p:nvPr/>
        </p:nvSpPr>
        <p:spPr>
          <a:xfrm>
            <a:off x="3140287" y="6106707"/>
            <a:ext cx="3363981" cy="56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Process FD Tables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797A35-E34B-4FA2-A72A-9EEB534FE0D4}"/>
              </a:ext>
            </a:extLst>
          </p:cNvPr>
          <p:cNvCxnSpPr>
            <a:cxnSpLocks/>
            <a:stCxn id="47" idx="3"/>
            <a:endCxn id="31" idx="1"/>
          </p:cNvCxnSpPr>
          <p:nvPr/>
        </p:nvCxnSpPr>
        <p:spPr>
          <a:xfrm flipV="1">
            <a:off x="6504268" y="4784560"/>
            <a:ext cx="1122722" cy="1603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3C8503-41EA-4431-9D46-CBA2D695948D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 flipV="1">
            <a:off x="6504268" y="3989027"/>
            <a:ext cx="1122723" cy="2398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EA5AECD-D9DD-4177-9D8C-466AFADE0E19}"/>
              </a:ext>
            </a:extLst>
          </p:cNvPr>
          <p:cNvSpPr txBox="1"/>
          <p:nvPr/>
        </p:nvSpPr>
        <p:spPr>
          <a:xfrm>
            <a:off x="7865147" y="1771217"/>
            <a:ext cx="289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</a:t>
            </a:r>
            <a:r>
              <a:rPr lang="en-US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Memory</a:t>
            </a:r>
            <a:endParaRPr lang="en-US" sz="2400" b="1" i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" grpId="0" animBg="1"/>
      <p:bldP spid="7" grpId="0"/>
      <p:bldP spid="24" grpId="0"/>
      <p:bldP spid="32" grpId="0"/>
      <p:bldP spid="44" grpId="0" animBg="1"/>
      <p:bldP spid="46" grpId="0" animBg="1"/>
      <p:bldP spid="47" grpId="0" animBg="1"/>
      <p:bldP spid="5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0DFF-8372-487A-A6A5-3A1A82A3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File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A231-D622-4AB5-961F-0BBFEA58A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261464"/>
            <a:ext cx="11711313" cy="5094885"/>
          </a:xfrm>
        </p:spPr>
        <p:txBody>
          <a:bodyPr/>
          <a:lstStyle/>
          <a:p>
            <a:r>
              <a:rPr lang="en-US"/>
              <a:t>Each process gets its own file descriptor table with entries pointing to one </a:t>
            </a:r>
            <a:r>
              <a:rPr lang="en-US" b="1"/>
              <a:t>globally shared </a:t>
            </a:r>
            <a:r>
              <a:rPr lang="en-US"/>
              <a:t>system file table</a:t>
            </a:r>
          </a:p>
          <a:p>
            <a:r>
              <a:rPr lang="en-US"/>
              <a:t>Maintained by OS in memory while your computer is up and running - area visible to kernel only</a:t>
            </a:r>
          </a:p>
          <a:p>
            <a:r>
              <a:rPr lang="en-US"/>
              <a:t>One entry per actively used file (after </a:t>
            </a:r>
            <a:r>
              <a:rPr lang="en-US">
                <a:latin typeface="Consolas" panose="020B0609020204030204" pitchFamily="49" charset="0"/>
              </a:rPr>
              <a:t>open</a:t>
            </a:r>
            <a:r>
              <a:rPr lang="en-US"/>
              <a:t>, before </a:t>
            </a:r>
            <a:r>
              <a:rPr lang="en-US">
                <a:latin typeface="Consolas" panose="020B0609020204030204" pitchFamily="49" charset="0"/>
              </a:rPr>
              <a:t>close</a:t>
            </a:r>
            <a:r>
              <a:rPr lang="en-US"/>
              <a:t>)</a:t>
            </a:r>
          </a:p>
          <a:p>
            <a:pPr lvl="1"/>
            <a:r>
              <a:rPr lang="en-US"/>
              <a:t>File Offset (“position” we’ve been talking about all this time)</a:t>
            </a:r>
          </a:p>
          <a:p>
            <a:pPr lvl="1"/>
            <a:r>
              <a:rPr lang="en-US"/>
              <a:t>Access mode (read only, write only, read/write)</a:t>
            </a:r>
          </a:p>
          <a:p>
            <a:pPr lvl="1"/>
            <a:r>
              <a:rPr lang="en-US"/>
              <a:t>Number of </a:t>
            </a:r>
            <a:r>
              <a:rPr lang="en-US" err="1">
                <a:latin typeface="Consolas" panose="020B0609020204030204" pitchFamily="49" charset="0"/>
              </a:rPr>
              <a:t>fd</a:t>
            </a:r>
            <a:r>
              <a:rPr lang="en-US" err="1"/>
              <a:t>s</a:t>
            </a:r>
            <a:r>
              <a:rPr lang="en-US"/>
              <a:t> pointing to this entry (reference count) </a:t>
            </a:r>
            <a:r>
              <a:rPr lang="en-US" b="1">
                <a:solidFill>
                  <a:srgbClr val="FF0000"/>
                </a:solidFill>
              </a:rPr>
              <a:t>???</a:t>
            </a:r>
          </a:p>
          <a:p>
            <a:pPr lvl="1"/>
            <a:r>
              <a:rPr lang="en-US"/>
              <a:t>Pointer to </a:t>
            </a:r>
            <a:r>
              <a:rPr lang="en-US" err="1"/>
              <a:t>inode</a:t>
            </a:r>
            <a:r>
              <a:rPr lang="en-US"/>
              <a:t>-table entry for file </a:t>
            </a:r>
            <a:r>
              <a:rPr lang="en-US" b="1">
                <a:solidFill>
                  <a:srgbClr val="FF0000"/>
                </a:solidFill>
              </a:rPr>
              <a:t>???</a:t>
            </a:r>
          </a:p>
          <a:p>
            <a:r>
              <a:rPr lang="en-US"/>
              <a:t>For now: Reference count is always 1</a:t>
            </a:r>
          </a:p>
          <a:p>
            <a:pPr lvl="1"/>
            <a:r>
              <a:rPr lang="en-US"/>
              <a:t>If two processes call </a:t>
            </a:r>
            <a:r>
              <a:rPr lang="en-US">
                <a:latin typeface="Consolas" panose="020B0609020204030204" pitchFamily="49" charset="0"/>
              </a:rPr>
              <a:t>open</a:t>
            </a:r>
            <a:r>
              <a:rPr lang="en-US"/>
              <a:t> on same file, they each get a sys file table entry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D09E6-D39C-4BF9-981F-D48BEB13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C396A-D5E4-4560-B6AE-C57816D3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3618-3A76-4787-B0CD-5E802444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Inode</a:t>
            </a:r>
            <a:r>
              <a:rPr lang="en-US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EBF6-DD63-4092-B339-CB50DA35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43" y="1160798"/>
            <a:ext cx="11711313" cy="1488638"/>
          </a:xfrm>
        </p:spPr>
        <p:txBody>
          <a:bodyPr/>
          <a:lstStyle/>
          <a:p>
            <a:r>
              <a:rPr lang="en-US"/>
              <a:t>Also maintained in kernel memory while system is running</a:t>
            </a:r>
          </a:p>
          <a:p>
            <a:r>
              <a:rPr lang="en-US"/>
              <a:t>Each entry corresponds to a physical file on disk</a:t>
            </a:r>
          </a:p>
          <a:p>
            <a:pPr lvl="1"/>
            <a:r>
              <a:rPr lang="en-US" i="1"/>
              <a:t>All</a:t>
            </a:r>
            <a:r>
              <a:rPr lang="en-US"/>
              <a:t> processes using that file point to same </a:t>
            </a:r>
            <a:r>
              <a:rPr lang="en-US" err="1"/>
              <a:t>inode</a:t>
            </a:r>
            <a:r>
              <a:rPr lang="en-US"/>
              <a:t> table entry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B1460-B180-44E8-B40E-0CCE186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ECE78-7CEE-4375-8D2D-490CDCF0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442EE-20A1-4769-BA82-728150BA90C6}"/>
              </a:ext>
            </a:extLst>
          </p:cNvPr>
          <p:cNvSpPr txBox="1"/>
          <p:nvPr/>
        </p:nvSpPr>
        <p:spPr>
          <a:xfrm>
            <a:off x="329546" y="2687394"/>
            <a:ext cx="336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File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023C8-3A40-4D37-8427-433C9A9952AB}"/>
              </a:ext>
            </a:extLst>
          </p:cNvPr>
          <p:cNvSpPr/>
          <p:nvPr/>
        </p:nvSpPr>
        <p:spPr>
          <a:xfrm>
            <a:off x="400568" y="3109839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open(“test.tar”, …)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3F306-28F1-499B-A972-CC01FEADBCE7}"/>
              </a:ext>
            </a:extLst>
          </p:cNvPr>
          <p:cNvSpPr/>
          <p:nvPr/>
        </p:nvSpPr>
        <p:spPr>
          <a:xfrm>
            <a:off x="400568" y="3508676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5ECA7-D246-4887-9532-29D2CD135FB8}"/>
              </a:ext>
            </a:extLst>
          </p:cNvPr>
          <p:cNvSpPr/>
          <p:nvPr/>
        </p:nvSpPr>
        <p:spPr>
          <a:xfrm>
            <a:off x="400568" y="3886580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87C5C-CE7B-4CCF-9382-15DF4044C535}"/>
              </a:ext>
            </a:extLst>
          </p:cNvPr>
          <p:cNvSpPr/>
          <p:nvPr/>
        </p:nvSpPr>
        <p:spPr>
          <a:xfrm>
            <a:off x="400568" y="4274954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F42A2-0E42-4566-AE5D-DD38BA32331E}"/>
              </a:ext>
            </a:extLst>
          </p:cNvPr>
          <p:cNvSpPr/>
          <p:nvPr/>
        </p:nvSpPr>
        <p:spPr>
          <a:xfrm>
            <a:off x="400567" y="5070487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E08C7-453A-4C05-B8F0-2033C0D68719}"/>
              </a:ext>
            </a:extLst>
          </p:cNvPr>
          <p:cNvSpPr/>
          <p:nvPr/>
        </p:nvSpPr>
        <p:spPr>
          <a:xfrm>
            <a:off x="400567" y="4679516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 panose="020B0609020204030204" pitchFamily="49" charset="0"/>
              </a:rPr>
              <a:t>open(“test.tar”, 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C56B2-834D-44FB-B630-477AD7CAE5D1}"/>
              </a:ext>
            </a:extLst>
          </p:cNvPr>
          <p:cNvSpPr txBox="1"/>
          <p:nvPr/>
        </p:nvSpPr>
        <p:spPr>
          <a:xfrm>
            <a:off x="3402699" y="2687394"/>
            <a:ext cx="336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Inode</a:t>
            </a:r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06C47-1B01-4947-9872-A325C2F592E6}"/>
              </a:ext>
            </a:extLst>
          </p:cNvPr>
          <p:cNvSpPr/>
          <p:nvPr/>
        </p:nvSpPr>
        <p:spPr>
          <a:xfrm>
            <a:off x="3473721" y="3109839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FF50F9-4E97-404F-AB42-64BA17B12A16}"/>
              </a:ext>
            </a:extLst>
          </p:cNvPr>
          <p:cNvSpPr/>
          <p:nvPr/>
        </p:nvSpPr>
        <p:spPr>
          <a:xfrm>
            <a:off x="3473721" y="3508676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92B4B4-2A1F-4438-8454-FB14DF11BCC8}"/>
              </a:ext>
            </a:extLst>
          </p:cNvPr>
          <p:cNvSpPr/>
          <p:nvPr/>
        </p:nvSpPr>
        <p:spPr>
          <a:xfrm>
            <a:off x="3473721" y="3886580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D5419C-F85A-4BF9-95F3-142BED3B020D}"/>
              </a:ext>
            </a:extLst>
          </p:cNvPr>
          <p:cNvSpPr/>
          <p:nvPr/>
        </p:nvSpPr>
        <p:spPr>
          <a:xfrm>
            <a:off x="3473721" y="4274954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FD7E4-DA39-4CF7-BED3-1DBA426A5E55}"/>
              </a:ext>
            </a:extLst>
          </p:cNvPr>
          <p:cNvSpPr/>
          <p:nvPr/>
        </p:nvSpPr>
        <p:spPr>
          <a:xfrm>
            <a:off x="3473720" y="5070487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DEC8A-01B2-4ECE-807F-63AD4B59853B}"/>
              </a:ext>
            </a:extLst>
          </p:cNvPr>
          <p:cNvSpPr/>
          <p:nvPr/>
        </p:nvSpPr>
        <p:spPr>
          <a:xfrm>
            <a:off x="3473720" y="4679516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13D41F-9569-42BD-8461-AB658074B687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2597085" y="3301004"/>
            <a:ext cx="876636" cy="398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5920CC-1740-4A14-AB68-D11C6A27D77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597084" y="3699841"/>
            <a:ext cx="876637" cy="1170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4523F0-D9CA-4855-9AD5-4BB78DEAC665}"/>
              </a:ext>
            </a:extLst>
          </p:cNvPr>
          <p:cNvCxnSpPr>
            <a:stCxn id="9" idx="3"/>
            <a:endCxn id="20" idx="1"/>
          </p:cNvCxnSpPr>
          <p:nvPr/>
        </p:nvCxnSpPr>
        <p:spPr>
          <a:xfrm>
            <a:off x="2597085" y="4077745"/>
            <a:ext cx="876635" cy="7929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A427CA2-F474-44F9-9836-969CCA3FF74C}"/>
              </a:ext>
            </a:extLst>
          </p:cNvPr>
          <p:cNvSpPr txBox="1">
            <a:spLocks/>
          </p:cNvSpPr>
          <p:nvPr/>
        </p:nvSpPr>
        <p:spPr>
          <a:xfrm>
            <a:off x="6121060" y="2756971"/>
            <a:ext cx="5232740" cy="3306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Each entry contains</a:t>
            </a:r>
          </a:p>
          <a:p>
            <a:pPr lvl="1"/>
            <a:r>
              <a:rPr lang="en-US"/>
              <a:t>File metadata (size, on-disk location, etc.)</a:t>
            </a:r>
          </a:p>
          <a:p>
            <a:pPr lvl="1"/>
            <a:r>
              <a:rPr lang="en-US"/>
              <a:t>Reference count</a:t>
            </a:r>
          </a:p>
          <a:p>
            <a:r>
              <a:rPr lang="en-US"/>
              <a:t>What’s an </a:t>
            </a:r>
            <a:r>
              <a:rPr lang="en-US" err="1"/>
              <a:t>inode</a:t>
            </a:r>
            <a:r>
              <a:rPr lang="en-US"/>
              <a:t>?</a:t>
            </a:r>
          </a:p>
          <a:p>
            <a:pPr lvl="1"/>
            <a:r>
              <a:rPr lang="en-US"/>
              <a:t>More soon!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4CC32B-A1B5-4CEC-95F3-8BE32F6B3F17}"/>
              </a:ext>
            </a:extLst>
          </p:cNvPr>
          <p:cNvSpPr txBox="1"/>
          <p:nvPr/>
        </p:nvSpPr>
        <p:spPr>
          <a:xfrm>
            <a:off x="2669518" y="5697202"/>
            <a:ext cx="2092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FD 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563532-4A9C-4582-A3FE-75E90885D989}"/>
              </a:ext>
            </a:extLst>
          </p:cNvPr>
          <p:cNvSpPr txBox="1"/>
          <p:nvPr/>
        </p:nvSpPr>
        <p:spPr>
          <a:xfrm>
            <a:off x="2757106" y="5774215"/>
            <a:ext cx="2092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FD Table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084A47-8ADB-4CCC-AE85-A53D26D2BB98}"/>
              </a:ext>
            </a:extLst>
          </p:cNvPr>
          <p:cNvSpPr txBox="1"/>
          <p:nvPr/>
        </p:nvSpPr>
        <p:spPr>
          <a:xfrm>
            <a:off x="2897399" y="5840567"/>
            <a:ext cx="2092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FD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5E8468-5A8C-4316-A50C-7308542DDBCF}"/>
              </a:ext>
            </a:extLst>
          </p:cNvPr>
          <p:cNvSpPr txBox="1"/>
          <p:nvPr/>
        </p:nvSpPr>
        <p:spPr>
          <a:xfrm>
            <a:off x="2992419" y="5906919"/>
            <a:ext cx="2092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FD 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4EB7B9-A0E2-4118-991B-675AC40FAEF6}"/>
              </a:ext>
            </a:extLst>
          </p:cNvPr>
          <p:cNvSpPr txBox="1"/>
          <p:nvPr/>
        </p:nvSpPr>
        <p:spPr>
          <a:xfrm>
            <a:off x="6095999" y="5767020"/>
            <a:ext cx="2092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File Table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62CA3-20E6-4D50-B56E-4EB5914035FA}"/>
              </a:ext>
            </a:extLst>
          </p:cNvPr>
          <p:cNvSpPr txBox="1"/>
          <p:nvPr/>
        </p:nvSpPr>
        <p:spPr>
          <a:xfrm>
            <a:off x="9199579" y="5767020"/>
            <a:ext cx="2092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Inode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98C92E-310C-41A5-B1BC-7EC44B92D583}"/>
              </a:ext>
            </a:extLst>
          </p:cNvPr>
          <p:cNvCxnSpPr>
            <a:endCxn id="34" idx="1"/>
          </p:cNvCxnSpPr>
          <p:nvPr/>
        </p:nvCxnSpPr>
        <p:spPr>
          <a:xfrm>
            <a:off x="5209563" y="5951686"/>
            <a:ext cx="886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2C8F3-238F-45B7-A3D5-36BA53D1D064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8188361" y="5951686"/>
            <a:ext cx="1011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E96C-EA30-4C47-9BA3-7FB88FE2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Shell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0FBCFF-C4AC-45D2-869A-FBEF92465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724" y="1325234"/>
            <a:ext cx="5602288" cy="4914699"/>
          </a:xfrm>
        </p:spPr>
        <p:txBody>
          <a:bodyPr>
            <a:normAutofit/>
          </a:bodyPr>
          <a:lstStyle/>
          <a:p>
            <a:r>
              <a:rPr lang="en-US"/>
              <a:t>When you are using “the terminal”, you are interacting with a </a:t>
            </a:r>
            <a:r>
              <a:rPr lang="en-US" b="1"/>
              <a:t>shell process</a:t>
            </a:r>
          </a:p>
          <a:p>
            <a:r>
              <a:rPr lang="en-US"/>
              <a:t>For Ubuntu and many other systems, this is </a:t>
            </a:r>
            <a:r>
              <a:rPr lang="en-US">
                <a:latin typeface="Consolas" panose="020B0609020204030204" pitchFamily="49" charset="0"/>
              </a:rPr>
              <a:t>bash</a:t>
            </a:r>
            <a:r>
              <a:rPr lang="en-US"/>
              <a:t> by default</a:t>
            </a:r>
          </a:p>
          <a:p>
            <a:r>
              <a:rPr lang="en-US"/>
              <a:t>Main job of the shell: read your input, launch a program, repeat</a:t>
            </a:r>
          </a:p>
          <a:p>
            <a:r>
              <a:rPr lang="en-US"/>
              <a:t>No magic here</a:t>
            </a:r>
          </a:p>
          <a:p>
            <a:r>
              <a:rPr lang="en-US"/>
              <a:t>Not part of the OS, just a regular old program</a:t>
            </a:r>
          </a:p>
        </p:txBody>
      </p:sp>
      <p:pic>
        <p:nvPicPr>
          <p:cNvPr id="10" name="Content Placeholder 9" descr="A picture containing text, green, light&#10;&#10;Description automatically generated">
            <a:extLst>
              <a:ext uri="{FF2B5EF4-FFF2-40B4-BE49-F238E27FC236}">
                <a16:creationId xmlns:a16="http://schemas.microsoft.com/office/drawing/2014/main" id="{8D80BD59-8EDD-4A2F-AEB8-9593F62E04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222890"/>
            <a:ext cx="5867276" cy="241222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041EA-4F93-4962-B2B9-A6BE84F1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B908-B709-4304-8C2E-639FF64A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238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E4B6-3906-4206-9D52-1D5789CF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File Tables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1AB1-CE00-476A-B63C-D2F1F682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41918"/>
            <a:ext cx="11711313" cy="941989"/>
          </a:xfrm>
        </p:spPr>
        <p:txBody>
          <a:bodyPr/>
          <a:lstStyle/>
          <a:p>
            <a:r>
              <a:rPr lang="en-US"/>
              <a:t>Say we have two unrelated processes (neither is a parent or child of the other) that magically run the following code at the same time: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5EE05-1871-4FD1-AA29-0709F3B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759E-359B-4C6B-A5C3-9F4F3DD2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1D5F2-B5A5-4BF4-8CB8-443189D439A0}"/>
              </a:ext>
            </a:extLst>
          </p:cNvPr>
          <p:cNvSpPr txBox="1"/>
          <p:nvPr/>
        </p:nvSpPr>
        <p:spPr>
          <a:xfrm>
            <a:off x="284083" y="2379216"/>
            <a:ext cx="593215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err="1">
                <a:latin typeface="Consolas" panose="020B0609020204030204" pitchFamily="49" charset="0"/>
              </a:rPr>
              <a:t>fd</a:t>
            </a:r>
            <a:r>
              <a:rPr lang="en-US" sz="2400">
                <a:latin typeface="Consolas" panose="020B0609020204030204" pitchFamily="49" charset="0"/>
              </a:rPr>
              <a:t> = open(“test.txt”, O_RDWR);</a:t>
            </a:r>
          </a:p>
          <a:p>
            <a:r>
              <a:rPr lang="en-US" sz="2400">
                <a:latin typeface="Consolas" panose="020B0609020204030204" pitchFamily="49" charset="0"/>
              </a:rPr>
              <a:t>char </a:t>
            </a:r>
            <a:r>
              <a:rPr lang="en-US" sz="2400" err="1">
                <a:latin typeface="Consolas" panose="020B0609020204030204" pitchFamily="49" charset="0"/>
              </a:rPr>
              <a:t>buf</a:t>
            </a:r>
            <a:r>
              <a:rPr lang="en-US" sz="2400">
                <a:latin typeface="Consolas" panose="020B0609020204030204" pitchFamily="49" charset="0"/>
              </a:rPr>
              <a:t>[8];</a:t>
            </a:r>
          </a:p>
          <a:p>
            <a:r>
              <a:rPr lang="en-US" sz="2400">
                <a:latin typeface="Consolas" panose="020B0609020204030204" pitchFamily="49" charset="0"/>
              </a:rPr>
              <a:t>read(</a:t>
            </a:r>
            <a:r>
              <a:rPr lang="en-US" sz="2400" err="1">
                <a:latin typeface="Consolas" panose="020B0609020204030204" pitchFamily="49" charset="0"/>
              </a:rPr>
              <a:t>fd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err="1">
                <a:latin typeface="Consolas" panose="020B0609020204030204" pitchFamily="49" charset="0"/>
              </a:rPr>
              <a:t>buf</a:t>
            </a:r>
            <a:r>
              <a:rPr lang="en-US" sz="2400">
                <a:latin typeface="Consolas" panose="020B0609020204030204" pitchFamily="49" charset="0"/>
              </a:rPr>
              <a:t>, 8);</a:t>
            </a:r>
          </a:p>
          <a:p>
            <a:r>
              <a:rPr lang="en-US" sz="2400">
                <a:latin typeface="Consolas" panose="020B0609020204030204" pitchFamily="49" charset="0"/>
              </a:rPr>
              <a:t>write(</a:t>
            </a:r>
            <a:r>
              <a:rPr lang="en-US" sz="2400" err="1">
                <a:latin typeface="Consolas" panose="020B0609020204030204" pitchFamily="49" charset="0"/>
              </a:rPr>
              <a:t>fd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err="1">
                <a:latin typeface="Consolas" panose="020B0609020204030204" pitchFamily="49" charset="0"/>
              </a:rPr>
              <a:t>buf</a:t>
            </a:r>
            <a:r>
              <a:rPr lang="en-US" sz="2400">
                <a:latin typeface="Consolas" panose="020B0609020204030204" pitchFamily="49" charset="0"/>
              </a:rPr>
              <a:t>, 8);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CFDC9-99ED-4614-99E2-7DB8C8DCCD86}"/>
              </a:ext>
            </a:extLst>
          </p:cNvPr>
          <p:cNvSpPr txBox="1">
            <a:spLocks/>
          </p:cNvSpPr>
          <p:nvPr/>
        </p:nvSpPr>
        <p:spPr>
          <a:xfrm>
            <a:off x="6392294" y="2335459"/>
            <a:ext cx="4961506" cy="3869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Assume no other process has this file open, ignore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How many process file descriptor table entries are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How many system file table entries are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How many </a:t>
            </a:r>
            <a:r>
              <a:rPr lang="en-US" sz="2400" err="1"/>
              <a:t>inode</a:t>
            </a:r>
            <a:r>
              <a:rPr lang="en-US" sz="2400"/>
              <a:t> table entries are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What does the file contain at the end?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72FEA-10EE-4418-B7C5-90A0C5CA5A9C}"/>
              </a:ext>
            </a:extLst>
          </p:cNvPr>
          <p:cNvSpPr txBox="1"/>
          <p:nvPr/>
        </p:nvSpPr>
        <p:spPr>
          <a:xfrm>
            <a:off x="346227" y="4690947"/>
            <a:ext cx="15447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ABCDEFGH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F98B4E-D8C2-4870-ABAD-AA0C1ABBC1C1}"/>
              </a:ext>
            </a:extLst>
          </p:cNvPr>
          <p:cNvSpPr txBox="1">
            <a:spLocks/>
          </p:cNvSpPr>
          <p:nvPr/>
        </p:nvSpPr>
        <p:spPr>
          <a:xfrm>
            <a:off x="284083" y="4270129"/>
            <a:ext cx="3675358" cy="417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File Contents at Start:</a:t>
            </a:r>
          </a:p>
        </p:txBody>
      </p:sp>
    </p:spTree>
    <p:extLst>
      <p:ext uri="{BB962C8B-B14F-4D97-AF65-F5344CB8AC3E}">
        <p14:creationId xmlns:p14="http://schemas.microsoft.com/office/powerpoint/2010/main" val="27455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ADA-D581-477E-B45B-811E3E02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File Tables and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6972-0FF2-434E-9E77-532AF0E9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545C8-E480-4105-8090-3473C0F3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03C22-EFFC-4007-8FAE-83CBD110F799}"/>
              </a:ext>
            </a:extLst>
          </p:cNvPr>
          <p:cNvSpPr/>
          <p:nvPr/>
        </p:nvSpPr>
        <p:spPr>
          <a:xfrm>
            <a:off x="534692" y="1472341"/>
            <a:ext cx="2905932" cy="1885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35C2E-B7B0-4A69-9E86-51FED0CE093F}"/>
              </a:ext>
            </a:extLst>
          </p:cNvPr>
          <p:cNvSpPr txBox="1"/>
          <p:nvPr/>
        </p:nvSpPr>
        <p:spPr>
          <a:xfrm>
            <a:off x="534692" y="1103010"/>
            <a:ext cx="24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3EC1E-607B-466B-B4F6-4C84A4FB8C3F}"/>
              </a:ext>
            </a:extLst>
          </p:cNvPr>
          <p:cNvSpPr/>
          <p:nvPr/>
        </p:nvSpPr>
        <p:spPr>
          <a:xfrm>
            <a:off x="681925" y="1611824"/>
            <a:ext cx="4339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endParaRPr lang="en-US" b="1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25B27-6CDA-4BBD-A79F-94EEAA4AEDCC}"/>
              </a:ext>
            </a:extLst>
          </p:cNvPr>
          <p:cNvSpPr txBox="1"/>
          <p:nvPr/>
        </p:nvSpPr>
        <p:spPr>
          <a:xfrm>
            <a:off x="2193011" y="1542081"/>
            <a:ext cx="107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1F161D-03BB-49A1-8FB3-059D9D55DE0F}"/>
              </a:ext>
            </a:extLst>
          </p:cNvPr>
          <p:cNvSpPr/>
          <p:nvPr/>
        </p:nvSpPr>
        <p:spPr>
          <a:xfrm>
            <a:off x="2193011" y="191141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8AFF4-FC32-449B-8144-5CF039301A73}"/>
              </a:ext>
            </a:extLst>
          </p:cNvPr>
          <p:cNvSpPr/>
          <p:nvPr/>
        </p:nvSpPr>
        <p:spPr>
          <a:xfrm>
            <a:off x="2193011" y="2223776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93F7CB-5424-4FA3-9E21-4BF3F4DB5E6F}"/>
              </a:ext>
            </a:extLst>
          </p:cNvPr>
          <p:cNvSpPr/>
          <p:nvPr/>
        </p:nvSpPr>
        <p:spPr>
          <a:xfrm>
            <a:off x="2193011" y="2531124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7A9ACB-A706-4DDD-A6B1-62AA5242E829}"/>
              </a:ext>
            </a:extLst>
          </p:cNvPr>
          <p:cNvSpPr/>
          <p:nvPr/>
        </p:nvSpPr>
        <p:spPr>
          <a:xfrm>
            <a:off x="2193011" y="281652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D5EE4D-B694-4A3A-8E8A-06104E0DB871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1115878" y="1796490"/>
            <a:ext cx="1077133" cy="8831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0BBFA5-1F27-4137-9DE3-68168BE8E2F2}"/>
              </a:ext>
            </a:extLst>
          </p:cNvPr>
          <p:cNvSpPr/>
          <p:nvPr/>
        </p:nvSpPr>
        <p:spPr>
          <a:xfrm>
            <a:off x="534692" y="3981421"/>
            <a:ext cx="2905932" cy="1885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C6C32-C811-439C-ADEF-286F2B220701}"/>
              </a:ext>
            </a:extLst>
          </p:cNvPr>
          <p:cNvSpPr txBox="1"/>
          <p:nvPr/>
        </p:nvSpPr>
        <p:spPr>
          <a:xfrm>
            <a:off x="534692" y="3612090"/>
            <a:ext cx="24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AEF52F-E3A5-4248-9FF8-73A1B144C386}"/>
              </a:ext>
            </a:extLst>
          </p:cNvPr>
          <p:cNvSpPr/>
          <p:nvPr/>
        </p:nvSpPr>
        <p:spPr>
          <a:xfrm>
            <a:off x="681925" y="4120904"/>
            <a:ext cx="4339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endParaRPr lang="en-US" b="1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429EF-4E9E-40D2-841E-C6FF0BDDFD86}"/>
              </a:ext>
            </a:extLst>
          </p:cNvPr>
          <p:cNvSpPr txBox="1"/>
          <p:nvPr/>
        </p:nvSpPr>
        <p:spPr>
          <a:xfrm>
            <a:off x="2193011" y="4051161"/>
            <a:ext cx="107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 Table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742D2C-28AE-4825-99B5-B079942DF3E4}"/>
              </a:ext>
            </a:extLst>
          </p:cNvPr>
          <p:cNvSpPr/>
          <p:nvPr/>
        </p:nvSpPr>
        <p:spPr>
          <a:xfrm>
            <a:off x="2193011" y="442049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9A2FD8-599F-4758-9A0B-9F32ED2985CA}"/>
              </a:ext>
            </a:extLst>
          </p:cNvPr>
          <p:cNvSpPr/>
          <p:nvPr/>
        </p:nvSpPr>
        <p:spPr>
          <a:xfrm>
            <a:off x="2193011" y="4732856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C4BEC-27BB-4065-B41C-4294FB232281}"/>
              </a:ext>
            </a:extLst>
          </p:cNvPr>
          <p:cNvSpPr/>
          <p:nvPr/>
        </p:nvSpPr>
        <p:spPr>
          <a:xfrm>
            <a:off x="2193011" y="5040204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24DEB3-4CAB-4784-8053-7164737D77CA}"/>
              </a:ext>
            </a:extLst>
          </p:cNvPr>
          <p:cNvSpPr/>
          <p:nvPr/>
        </p:nvSpPr>
        <p:spPr>
          <a:xfrm>
            <a:off x="2193011" y="532560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09BDBB-579E-47D5-9CDF-9E401E916211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1115878" y="4305570"/>
            <a:ext cx="1077133" cy="5758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52C082-E2FD-4053-89D3-4C6FA591F4B1}"/>
              </a:ext>
            </a:extLst>
          </p:cNvPr>
          <p:cNvSpPr txBox="1"/>
          <p:nvPr/>
        </p:nvSpPr>
        <p:spPr>
          <a:xfrm>
            <a:off x="4150962" y="1726747"/>
            <a:ext cx="261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File 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31415D-64B3-4F16-ACCD-BB0898620448}"/>
              </a:ext>
            </a:extLst>
          </p:cNvPr>
          <p:cNvSpPr/>
          <p:nvPr/>
        </p:nvSpPr>
        <p:spPr>
          <a:xfrm>
            <a:off x="4192291" y="2117916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File: “test.txt”, offset: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564098-C72C-4C9C-B21D-9DB3AFA8E954}"/>
              </a:ext>
            </a:extLst>
          </p:cNvPr>
          <p:cNvSpPr/>
          <p:nvPr/>
        </p:nvSpPr>
        <p:spPr>
          <a:xfrm>
            <a:off x="4192291" y="2828219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CF307C-D898-4075-9562-BCB13B0E0B6D}"/>
              </a:ext>
            </a:extLst>
          </p:cNvPr>
          <p:cNvSpPr/>
          <p:nvPr/>
        </p:nvSpPr>
        <p:spPr>
          <a:xfrm>
            <a:off x="4192290" y="3538522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34A714-5C8C-4DA1-B029-CFA53571C7F6}"/>
              </a:ext>
            </a:extLst>
          </p:cNvPr>
          <p:cNvSpPr/>
          <p:nvPr/>
        </p:nvSpPr>
        <p:spPr>
          <a:xfrm>
            <a:off x="4192289" y="4248825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FA69EC-BE1A-4BD1-AB16-FF74F4316613}"/>
              </a:ext>
            </a:extLst>
          </p:cNvPr>
          <p:cNvSpPr/>
          <p:nvPr/>
        </p:nvSpPr>
        <p:spPr>
          <a:xfrm>
            <a:off x="4192289" y="4959128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File: “test.txt”, offset: 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64B424-5D74-410B-AC37-088B8A64CF7B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 flipV="1">
            <a:off x="3270143" y="2473068"/>
            <a:ext cx="922148" cy="206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224CED-BCFA-4886-897C-87FEE7A493AA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3270143" y="4881404"/>
            <a:ext cx="922146" cy="432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94F03C-FDEF-4C52-9D1C-1DC7B235D73D}"/>
              </a:ext>
            </a:extLst>
          </p:cNvPr>
          <p:cNvSpPr txBox="1"/>
          <p:nvPr/>
        </p:nvSpPr>
        <p:spPr>
          <a:xfrm>
            <a:off x="7671657" y="1783492"/>
            <a:ext cx="261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Inode</a:t>
            </a:r>
            <a:r>
              <a:rPr 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A27D1F-738B-4197-9CB4-FAB92054EC35}"/>
              </a:ext>
            </a:extLst>
          </p:cNvPr>
          <p:cNvSpPr/>
          <p:nvPr/>
        </p:nvSpPr>
        <p:spPr>
          <a:xfrm>
            <a:off x="7712987" y="2198883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test.txt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6DDD5C-8405-4FE7-BD9B-349FA9413EA3}"/>
              </a:ext>
            </a:extLst>
          </p:cNvPr>
          <p:cNvSpPr/>
          <p:nvPr/>
        </p:nvSpPr>
        <p:spPr>
          <a:xfrm>
            <a:off x="7712987" y="2909186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A50CD-6E9A-46C0-B2FB-2FC1EC067A74}"/>
              </a:ext>
            </a:extLst>
          </p:cNvPr>
          <p:cNvSpPr/>
          <p:nvPr/>
        </p:nvSpPr>
        <p:spPr>
          <a:xfrm>
            <a:off x="7712986" y="3619489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2C5367-A694-44AC-AB32-065A3EFF7B03}"/>
              </a:ext>
            </a:extLst>
          </p:cNvPr>
          <p:cNvSpPr/>
          <p:nvPr/>
        </p:nvSpPr>
        <p:spPr>
          <a:xfrm>
            <a:off x="7712985" y="4329792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755A61-6A22-4356-83EA-0A50EA63E3D3}"/>
              </a:ext>
            </a:extLst>
          </p:cNvPr>
          <p:cNvSpPr/>
          <p:nvPr/>
        </p:nvSpPr>
        <p:spPr>
          <a:xfrm>
            <a:off x="7712985" y="5015873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E78DE2-6E1C-4E26-9199-A13DEDD69182}"/>
              </a:ext>
            </a:extLst>
          </p:cNvPr>
          <p:cNvCxnSpPr>
            <a:cxnSpLocks/>
            <a:stCxn id="29" idx="3"/>
            <a:endCxn id="41" idx="1"/>
          </p:cNvCxnSpPr>
          <p:nvPr/>
        </p:nvCxnSpPr>
        <p:spPr>
          <a:xfrm>
            <a:off x="6961322" y="2473068"/>
            <a:ext cx="751665" cy="809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45AF72-018A-4D03-979F-2ADFF2D2A7C9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6961320" y="2651628"/>
            <a:ext cx="710337" cy="26626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8C52F2DC-AA12-41A5-891B-DA05CCD3D01A}"/>
              </a:ext>
            </a:extLst>
          </p:cNvPr>
          <p:cNvSpPr/>
          <p:nvPr/>
        </p:nvSpPr>
        <p:spPr>
          <a:xfrm>
            <a:off x="10709329" y="2551261"/>
            <a:ext cx="844657" cy="82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F04B4-51DB-4345-8E12-FAA8894C8392}"/>
              </a:ext>
            </a:extLst>
          </p:cNvPr>
          <p:cNvCxnSpPr>
            <a:stCxn id="41" idx="3"/>
            <a:endCxn id="57" idx="2"/>
          </p:cNvCxnSpPr>
          <p:nvPr/>
        </p:nvCxnSpPr>
        <p:spPr>
          <a:xfrm>
            <a:off x="9074261" y="2554035"/>
            <a:ext cx="1635068" cy="4110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503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E4B6-3906-4206-9D52-1D5789CF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1AB1-CE00-476A-B63C-D2F1F682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41918"/>
            <a:ext cx="11711313" cy="941989"/>
          </a:xfrm>
        </p:spPr>
        <p:txBody>
          <a:bodyPr/>
          <a:lstStyle/>
          <a:p>
            <a:r>
              <a:rPr lang="en-US"/>
              <a:t>What if we have an open file and then call </a:t>
            </a:r>
            <a:r>
              <a:rPr lang="en-US">
                <a:latin typeface="Consolas" panose="020B0609020204030204" pitchFamily="49" charset="0"/>
              </a:rPr>
              <a:t>fork()</a:t>
            </a:r>
            <a:r>
              <a:rPr lang="en-US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5EE05-1871-4FD1-AA29-0709F3B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759E-359B-4C6B-A5C3-9F4F3DD2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1D5F2-B5A5-4BF4-8CB8-443189D439A0}"/>
              </a:ext>
            </a:extLst>
          </p:cNvPr>
          <p:cNvSpPr txBox="1"/>
          <p:nvPr/>
        </p:nvSpPr>
        <p:spPr>
          <a:xfrm>
            <a:off x="284083" y="2381851"/>
            <a:ext cx="602443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err="1">
                <a:latin typeface="Consolas" panose="020B0609020204030204" pitchFamily="49" charset="0"/>
              </a:rPr>
              <a:t>fd</a:t>
            </a:r>
            <a:r>
              <a:rPr lang="en-US" sz="2400">
                <a:latin typeface="Consolas" panose="020B0609020204030204" pitchFamily="49" charset="0"/>
              </a:rPr>
              <a:t> = open(“test.txt”, O_RDWR);</a:t>
            </a:r>
          </a:p>
          <a:p>
            <a:r>
              <a:rPr lang="en-US" sz="2400">
                <a:latin typeface="Consolas" panose="020B0609020204030204" pitchFamily="49" charset="0"/>
              </a:rPr>
              <a:t>fork();</a:t>
            </a:r>
          </a:p>
          <a:p>
            <a:r>
              <a:rPr lang="en-US" sz="2400">
                <a:latin typeface="Consolas" panose="020B0609020204030204" pitchFamily="49" charset="0"/>
              </a:rPr>
              <a:t>char </a:t>
            </a:r>
            <a:r>
              <a:rPr lang="en-US" sz="2400" err="1">
                <a:latin typeface="Consolas" panose="020B0609020204030204" pitchFamily="49" charset="0"/>
              </a:rPr>
              <a:t>buf</a:t>
            </a:r>
            <a:r>
              <a:rPr lang="en-US" sz="2400">
                <a:latin typeface="Consolas" panose="020B0609020204030204" pitchFamily="49" charset="0"/>
              </a:rPr>
              <a:t>[8];</a:t>
            </a:r>
          </a:p>
          <a:p>
            <a:r>
              <a:rPr lang="en-US" sz="2400">
                <a:latin typeface="Consolas" panose="020B0609020204030204" pitchFamily="49" charset="0"/>
              </a:rPr>
              <a:t>read(</a:t>
            </a:r>
            <a:r>
              <a:rPr lang="en-US" sz="2400" err="1">
                <a:latin typeface="Consolas" panose="020B0609020204030204" pitchFamily="49" charset="0"/>
              </a:rPr>
              <a:t>fd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err="1">
                <a:latin typeface="Consolas" panose="020B0609020204030204" pitchFamily="49" charset="0"/>
              </a:rPr>
              <a:t>buf</a:t>
            </a:r>
            <a:r>
              <a:rPr lang="en-US" sz="2400">
                <a:latin typeface="Consolas" panose="020B0609020204030204" pitchFamily="49" charset="0"/>
              </a:rPr>
              <a:t>, 8);</a:t>
            </a:r>
          </a:p>
          <a:p>
            <a:r>
              <a:rPr lang="en-US" sz="2400">
                <a:latin typeface="Consolas" panose="020B0609020204030204" pitchFamily="49" charset="0"/>
              </a:rPr>
              <a:t>write(</a:t>
            </a:r>
            <a:r>
              <a:rPr lang="en-US" sz="2400" err="1">
                <a:latin typeface="Consolas" panose="020B0609020204030204" pitchFamily="49" charset="0"/>
              </a:rPr>
              <a:t>fd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err="1">
                <a:latin typeface="Consolas" panose="020B0609020204030204" pitchFamily="49" charset="0"/>
              </a:rPr>
              <a:t>buf</a:t>
            </a:r>
            <a:r>
              <a:rPr lang="en-US" sz="2400">
                <a:latin typeface="Consolas" panose="020B0609020204030204" pitchFamily="49" charset="0"/>
              </a:rPr>
              <a:t>, 8);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CFDC9-99ED-4614-99E2-7DB8C8DCCD86}"/>
              </a:ext>
            </a:extLst>
          </p:cNvPr>
          <p:cNvSpPr txBox="1">
            <a:spLocks/>
          </p:cNvSpPr>
          <p:nvPr/>
        </p:nvSpPr>
        <p:spPr>
          <a:xfrm>
            <a:off x="6392294" y="2335459"/>
            <a:ext cx="4961506" cy="3869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Assume no other process has this file open, ignore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How many process file descriptor table entries are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How many system file table entries are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How many </a:t>
            </a:r>
            <a:r>
              <a:rPr lang="en-US" sz="2400" err="1"/>
              <a:t>inode</a:t>
            </a:r>
            <a:r>
              <a:rPr lang="en-US" sz="2400"/>
              <a:t> table entries are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What does the file contain at the end?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72FEA-10EE-4418-B7C5-90A0C5CA5A9C}"/>
              </a:ext>
            </a:extLst>
          </p:cNvPr>
          <p:cNvSpPr txBox="1"/>
          <p:nvPr/>
        </p:nvSpPr>
        <p:spPr>
          <a:xfrm>
            <a:off x="346227" y="5437568"/>
            <a:ext cx="15447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ABCDEFGH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F98B4E-D8C2-4870-ABAD-AA0C1ABBC1C1}"/>
              </a:ext>
            </a:extLst>
          </p:cNvPr>
          <p:cNvSpPr txBox="1">
            <a:spLocks/>
          </p:cNvSpPr>
          <p:nvPr/>
        </p:nvSpPr>
        <p:spPr>
          <a:xfrm>
            <a:off x="284083" y="5016750"/>
            <a:ext cx="3675358" cy="417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File Contents at Start:</a:t>
            </a:r>
          </a:p>
        </p:txBody>
      </p:sp>
    </p:spTree>
    <p:extLst>
      <p:ext uri="{BB962C8B-B14F-4D97-AF65-F5344CB8AC3E}">
        <p14:creationId xmlns:p14="http://schemas.microsoft.com/office/powerpoint/2010/main" val="5793273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ADA-D581-477E-B45B-811E3E02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Exercise: File Tables and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6972-0FF2-434E-9E77-532AF0E9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545C8-E480-4105-8090-3473C0F3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03C22-EFFC-4007-8FAE-83CBD110F799}"/>
              </a:ext>
            </a:extLst>
          </p:cNvPr>
          <p:cNvSpPr/>
          <p:nvPr/>
        </p:nvSpPr>
        <p:spPr>
          <a:xfrm>
            <a:off x="534692" y="1472341"/>
            <a:ext cx="2905932" cy="1885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35C2E-B7B0-4A69-9E86-51FED0CE093F}"/>
              </a:ext>
            </a:extLst>
          </p:cNvPr>
          <p:cNvSpPr txBox="1"/>
          <p:nvPr/>
        </p:nvSpPr>
        <p:spPr>
          <a:xfrm>
            <a:off x="534692" y="1103010"/>
            <a:ext cx="24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3EC1E-607B-466B-B4F6-4C84A4FB8C3F}"/>
              </a:ext>
            </a:extLst>
          </p:cNvPr>
          <p:cNvSpPr/>
          <p:nvPr/>
        </p:nvSpPr>
        <p:spPr>
          <a:xfrm>
            <a:off x="681925" y="1611824"/>
            <a:ext cx="4339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endParaRPr lang="en-US" b="1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25B27-6CDA-4BBD-A79F-94EEAA4AEDCC}"/>
              </a:ext>
            </a:extLst>
          </p:cNvPr>
          <p:cNvSpPr txBox="1"/>
          <p:nvPr/>
        </p:nvSpPr>
        <p:spPr>
          <a:xfrm>
            <a:off x="2193011" y="1542081"/>
            <a:ext cx="107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1F161D-03BB-49A1-8FB3-059D9D55DE0F}"/>
              </a:ext>
            </a:extLst>
          </p:cNvPr>
          <p:cNvSpPr/>
          <p:nvPr/>
        </p:nvSpPr>
        <p:spPr>
          <a:xfrm>
            <a:off x="2193011" y="191141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8AFF4-FC32-449B-8144-5CF039301A73}"/>
              </a:ext>
            </a:extLst>
          </p:cNvPr>
          <p:cNvSpPr/>
          <p:nvPr/>
        </p:nvSpPr>
        <p:spPr>
          <a:xfrm>
            <a:off x="2193011" y="2223776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93F7CB-5424-4FA3-9E21-4BF3F4DB5E6F}"/>
              </a:ext>
            </a:extLst>
          </p:cNvPr>
          <p:cNvSpPr/>
          <p:nvPr/>
        </p:nvSpPr>
        <p:spPr>
          <a:xfrm>
            <a:off x="2193011" y="2531124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7A9ACB-A706-4DDD-A6B1-62AA5242E829}"/>
              </a:ext>
            </a:extLst>
          </p:cNvPr>
          <p:cNvSpPr/>
          <p:nvPr/>
        </p:nvSpPr>
        <p:spPr>
          <a:xfrm>
            <a:off x="2193011" y="281652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D5EE4D-B694-4A3A-8E8A-06104E0DB871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1115878" y="1796490"/>
            <a:ext cx="1077133" cy="8831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0BBFA5-1F27-4137-9DE3-68168BE8E2F2}"/>
              </a:ext>
            </a:extLst>
          </p:cNvPr>
          <p:cNvSpPr/>
          <p:nvPr/>
        </p:nvSpPr>
        <p:spPr>
          <a:xfrm>
            <a:off x="534692" y="3981421"/>
            <a:ext cx="2905932" cy="1885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C6C32-C811-439C-ADEF-286F2B220701}"/>
              </a:ext>
            </a:extLst>
          </p:cNvPr>
          <p:cNvSpPr txBox="1"/>
          <p:nvPr/>
        </p:nvSpPr>
        <p:spPr>
          <a:xfrm>
            <a:off x="534692" y="3612090"/>
            <a:ext cx="24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AEF52F-E3A5-4248-9FF8-73A1B144C386}"/>
              </a:ext>
            </a:extLst>
          </p:cNvPr>
          <p:cNvSpPr/>
          <p:nvPr/>
        </p:nvSpPr>
        <p:spPr>
          <a:xfrm>
            <a:off x="681925" y="4120904"/>
            <a:ext cx="4339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endParaRPr lang="en-US" b="1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429EF-4E9E-40D2-841E-C6FF0BDDFD86}"/>
              </a:ext>
            </a:extLst>
          </p:cNvPr>
          <p:cNvSpPr txBox="1"/>
          <p:nvPr/>
        </p:nvSpPr>
        <p:spPr>
          <a:xfrm>
            <a:off x="2193011" y="4051161"/>
            <a:ext cx="107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 Table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742D2C-28AE-4825-99B5-B079942DF3E4}"/>
              </a:ext>
            </a:extLst>
          </p:cNvPr>
          <p:cNvSpPr/>
          <p:nvPr/>
        </p:nvSpPr>
        <p:spPr>
          <a:xfrm>
            <a:off x="2193011" y="442049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9A2FD8-599F-4758-9A0B-9F32ED2985CA}"/>
              </a:ext>
            </a:extLst>
          </p:cNvPr>
          <p:cNvSpPr/>
          <p:nvPr/>
        </p:nvSpPr>
        <p:spPr>
          <a:xfrm>
            <a:off x="2193011" y="4732856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C4BEC-27BB-4065-B41C-4294FB232281}"/>
              </a:ext>
            </a:extLst>
          </p:cNvPr>
          <p:cNvSpPr/>
          <p:nvPr/>
        </p:nvSpPr>
        <p:spPr>
          <a:xfrm>
            <a:off x="2193011" y="5040204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24DEB3-4CAB-4784-8053-7164737D77CA}"/>
              </a:ext>
            </a:extLst>
          </p:cNvPr>
          <p:cNvSpPr/>
          <p:nvPr/>
        </p:nvSpPr>
        <p:spPr>
          <a:xfrm>
            <a:off x="2193011" y="532560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09BDBB-579E-47D5-9CDF-9E401E916211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1115878" y="4305570"/>
            <a:ext cx="1077133" cy="5758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52C082-E2FD-4053-89D3-4C6FA591F4B1}"/>
              </a:ext>
            </a:extLst>
          </p:cNvPr>
          <p:cNvSpPr txBox="1"/>
          <p:nvPr/>
        </p:nvSpPr>
        <p:spPr>
          <a:xfrm>
            <a:off x="4150962" y="1726747"/>
            <a:ext cx="261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File 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31415D-64B3-4F16-ACCD-BB0898620448}"/>
              </a:ext>
            </a:extLst>
          </p:cNvPr>
          <p:cNvSpPr/>
          <p:nvPr/>
        </p:nvSpPr>
        <p:spPr>
          <a:xfrm>
            <a:off x="4192291" y="2117916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File: “test.txt”, offset: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564098-C72C-4C9C-B21D-9DB3AFA8E954}"/>
              </a:ext>
            </a:extLst>
          </p:cNvPr>
          <p:cNvSpPr/>
          <p:nvPr/>
        </p:nvSpPr>
        <p:spPr>
          <a:xfrm>
            <a:off x="4192291" y="2828219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CF307C-D898-4075-9562-BCB13B0E0B6D}"/>
              </a:ext>
            </a:extLst>
          </p:cNvPr>
          <p:cNvSpPr/>
          <p:nvPr/>
        </p:nvSpPr>
        <p:spPr>
          <a:xfrm>
            <a:off x="4192290" y="3538522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34A714-5C8C-4DA1-B029-CFA53571C7F6}"/>
              </a:ext>
            </a:extLst>
          </p:cNvPr>
          <p:cNvSpPr/>
          <p:nvPr/>
        </p:nvSpPr>
        <p:spPr>
          <a:xfrm>
            <a:off x="4192289" y="4248825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FA69EC-BE1A-4BD1-AB16-FF74F4316613}"/>
              </a:ext>
            </a:extLst>
          </p:cNvPr>
          <p:cNvSpPr/>
          <p:nvPr/>
        </p:nvSpPr>
        <p:spPr>
          <a:xfrm>
            <a:off x="4192289" y="4959128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64B424-5D74-410B-AC37-088B8A64CF7B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3270143" y="2473068"/>
            <a:ext cx="922148" cy="492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224CED-BCFA-4886-897C-87FEE7A493A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270143" y="2679673"/>
            <a:ext cx="880819" cy="2794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94F03C-FDEF-4C52-9D1C-1DC7B235D73D}"/>
              </a:ext>
            </a:extLst>
          </p:cNvPr>
          <p:cNvSpPr txBox="1"/>
          <p:nvPr/>
        </p:nvSpPr>
        <p:spPr>
          <a:xfrm>
            <a:off x="7671657" y="1783492"/>
            <a:ext cx="261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Inode</a:t>
            </a:r>
            <a:r>
              <a:rPr lang="en-US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A27D1F-738B-4197-9CB4-FAB92054EC35}"/>
              </a:ext>
            </a:extLst>
          </p:cNvPr>
          <p:cNvSpPr/>
          <p:nvPr/>
        </p:nvSpPr>
        <p:spPr>
          <a:xfrm>
            <a:off x="7712987" y="2198883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tx1"/>
                </a:solidFill>
                <a:latin typeface="Consolas" panose="020B0609020204030204" pitchFamily="49" charset="0"/>
              </a:rPr>
              <a:t>test.txt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6DDD5C-8405-4FE7-BD9B-349FA9413EA3}"/>
              </a:ext>
            </a:extLst>
          </p:cNvPr>
          <p:cNvSpPr/>
          <p:nvPr/>
        </p:nvSpPr>
        <p:spPr>
          <a:xfrm>
            <a:off x="7712987" y="2909186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A50CD-6E9A-46C0-B2FB-2FC1EC067A74}"/>
              </a:ext>
            </a:extLst>
          </p:cNvPr>
          <p:cNvSpPr/>
          <p:nvPr/>
        </p:nvSpPr>
        <p:spPr>
          <a:xfrm>
            <a:off x="7712986" y="3619489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2C5367-A694-44AC-AB32-065A3EFF7B03}"/>
              </a:ext>
            </a:extLst>
          </p:cNvPr>
          <p:cNvSpPr/>
          <p:nvPr/>
        </p:nvSpPr>
        <p:spPr>
          <a:xfrm>
            <a:off x="7712985" y="4329792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755A61-6A22-4356-83EA-0A50EA63E3D3}"/>
              </a:ext>
            </a:extLst>
          </p:cNvPr>
          <p:cNvSpPr/>
          <p:nvPr/>
        </p:nvSpPr>
        <p:spPr>
          <a:xfrm>
            <a:off x="7712985" y="5015873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E78DE2-6E1C-4E26-9199-A13DEDD69182}"/>
              </a:ext>
            </a:extLst>
          </p:cNvPr>
          <p:cNvCxnSpPr>
            <a:cxnSpLocks/>
            <a:stCxn id="29" idx="3"/>
            <a:endCxn id="41" idx="1"/>
          </p:cNvCxnSpPr>
          <p:nvPr/>
        </p:nvCxnSpPr>
        <p:spPr>
          <a:xfrm>
            <a:off x="6961322" y="2473068"/>
            <a:ext cx="751665" cy="809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8C52F2DC-AA12-41A5-891B-DA05CCD3D01A}"/>
              </a:ext>
            </a:extLst>
          </p:cNvPr>
          <p:cNvSpPr/>
          <p:nvPr/>
        </p:nvSpPr>
        <p:spPr>
          <a:xfrm>
            <a:off x="10709329" y="2551261"/>
            <a:ext cx="844657" cy="82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F04B4-51DB-4345-8E12-FAA8894C8392}"/>
              </a:ext>
            </a:extLst>
          </p:cNvPr>
          <p:cNvCxnSpPr>
            <a:stCxn id="41" idx="3"/>
            <a:endCxn id="57" idx="2"/>
          </p:cNvCxnSpPr>
          <p:nvPr/>
        </p:nvCxnSpPr>
        <p:spPr>
          <a:xfrm>
            <a:off x="9074261" y="2554035"/>
            <a:ext cx="1635068" cy="4110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142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E492-C9C3-47D6-B623-1A24919C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Child Processes Inherit 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B619-C701-43AA-9C22-0E4C2539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Child gets a copy of parent’s address space after a </a:t>
            </a:r>
            <a:r>
              <a:rPr lang="en-US">
                <a:latin typeface="Consolas" panose="020B0609020204030204" pitchFamily="49" charset="0"/>
              </a:rPr>
              <a:t>fork()</a:t>
            </a:r>
          </a:p>
          <a:p>
            <a:pPr lvl="1"/>
            <a:r>
              <a:rPr lang="en-US"/>
              <a:t>This includes the file descriptor table</a:t>
            </a:r>
          </a:p>
          <a:p>
            <a:r>
              <a:rPr lang="en-US"/>
              <a:t>What this means: Same file descriptor in parent and child refers to </a:t>
            </a:r>
            <a:r>
              <a:rPr lang="en-US" b="1"/>
              <a:t>same</a:t>
            </a:r>
            <a:r>
              <a:rPr lang="en-US"/>
              <a:t> entry in system-wide file table</a:t>
            </a:r>
          </a:p>
          <a:p>
            <a:r>
              <a:rPr lang="en-US"/>
              <a:t>Consequences of this:</a:t>
            </a:r>
          </a:p>
          <a:p>
            <a:pPr lvl="1"/>
            <a:r>
              <a:rPr lang="en-US"/>
              <a:t>Set of processes open in parent at time of </a:t>
            </a:r>
            <a:r>
              <a:rPr lang="en-US">
                <a:latin typeface="Consolas" panose="020B0609020204030204" pitchFamily="49" charset="0"/>
              </a:rPr>
              <a:t>fork()</a:t>
            </a:r>
            <a:r>
              <a:rPr lang="en-US"/>
              <a:t> are also open in child</a:t>
            </a:r>
          </a:p>
          <a:p>
            <a:pPr lvl="1"/>
            <a:r>
              <a:rPr lang="en-US"/>
              <a:t>The file </a:t>
            </a:r>
            <a:r>
              <a:rPr lang="en-US" b="1"/>
              <a:t>offset</a:t>
            </a:r>
            <a:r>
              <a:rPr lang="en-US"/>
              <a:t> is also shared between parent of child</a:t>
            </a:r>
          </a:p>
          <a:p>
            <a:r>
              <a:rPr lang="en-US"/>
              <a:t>Parent and child “share” reads, writes, and seeks</a:t>
            </a:r>
          </a:p>
          <a:p>
            <a:pPr lvl="1"/>
            <a:r>
              <a:rPr lang="en-US"/>
              <a:t>A read/write/seek in </a:t>
            </a:r>
            <a:r>
              <a:rPr lang="en-US" b="1"/>
              <a:t>one</a:t>
            </a:r>
            <a:r>
              <a:rPr lang="en-US"/>
              <a:t> process modifies the offset for </a:t>
            </a:r>
            <a:r>
              <a:rPr lang="en-US" b="1"/>
              <a:t>both</a:t>
            </a:r>
            <a:r>
              <a:rPr lang="en-US"/>
              <a:t>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D5117-ABF2-44C3-A34C-45EF9E9A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8613F-3AF2-48A9-A690-A1AB9F49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7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E4B6-3906-4206-9D52-1D5789CF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about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1AB1-CE00-476A-B63C-D2F1F682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41918"/>
            <a:ext cx="11711313" cy="941989"/>
          </a:xfrm>
        </p:spPr>
        <p:txBody>
          <a:bodyPr>
            <a:normAutofit lnSpcReduction="10000"/>
          </a:bodyPr>
          <a:lstStyle/>
          <a:p>
            <a:r>
              <a:rPr lang="en-US"/>
              <a:t>What if we have an open file and then call </a:t>
            </a:r>
            <a:r>
              <a:rPr lang="en-US">
                <a:latin typeface="Consolas" panose="020B0609020204030204" pitchFamily="49" charset="0"/>
              </a:rPr>
              <a:t>fork()</a:t>
            </a:r>
            <a:r>
              <a:rPr lang="en-US"/>
              <a:t>?</a:t>
            </a:r>
          </a:p>
          <a:p>
            <a:r>
              <a:rPr lang="en-US">
                <a:solidFill>
                  <a:srgbClr val="FF0000"/>
                </a:solidFill>
              </a:rPr>
              <a:t>What does file contain at end?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5EE05-1871-4FD1-AA29-0709F3B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759E-359B-4C6B-A5C3-9F4F3DD2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1D5F2-B5A5-4BF4-8CB8-443189D439A0}"/>
              </a:ext>
            </a:extLst>
          </p:cNvPr>
          <p:cNvSpPr txBox="1"/>
          <p:nvPr/>
        </p:nvSpPr>
        <p:spPr>
          <a:xfrm>
            <a:off x="284083" y="2381851"/>
            <a:ext cx="602443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latin typeface="Consolas" panose="020B0609020204030204" pitchFamily="49" charset="0"/>
              </a:rPr>
              <a:t> </a:t>
            </a:r>
            <a:r>
              <a:rPr lang="en-US" sz="2400" err="1">
                <a:latin typeface="Consolas" panose="020B0609020204030204" pitchFamily="49" charset="0"/>
              </a:rPr>
              <a:t>fd</a:t>
            </a:r>
            <a:r>
              <a:rPr lang="en-US" sz="2400">
                <a:latin typeface="Consolas" panose="020B0609020204030204" pitchFamily="49" charset="0"/>
              </a:rPr>
              <a:t> = open(“test.txt”, O_RDWR);</a:t>
            </a:r>
          </a:p>
          <a:p>
            <a:r>
              <a:rPr lang="en-US" sz="2400">
                <a:latin typeface="Consolas" panose="020B0609020204030204" pitchFamily="49" charset="0"/>
              </a:rPr>
              <a:t>fork();</a:t>
            </a:r>
          </a:p>
          <a:p>
            <a:r>
              <a:rPr lang="en-US" sz="2400">
                <a:latin typeface="Consolas" panose="020B0609020204030204" pitchFamily="49" charset="0"/>
              </a:rPr>
              <a:t>char </a:t>
            </a:r>
            <a:r>
              <a:rPr lang="en-US" sz="2400" err="1">
                <a:latin typeface="Consolas" panose="020B0609020204030204" pitchFamily="49" charset="0"/>
              </a:rPr>
              <a:t>buf</a:t>
            </a:r>
            <a:r>
              <a:rPr lang="en-US" sz="2400">
                <a:latin typeface="Consolas" panose="020B0609020204030204" pitchFamily="49" charset="0"/>
              </a:rPr>
              <a:t>[8];</a:t>
            </a:r>
          </a:p>
          <a:p>
            <a:r>
              <a:rPr lang="en-US" sz="2400">
                <a:latin typeface="Consolas" panose="020B0609020204030204" pitchFamily="49" charset="0"/>
              </a:rPr>
              <a:t>read(</a:t>
            </a:r>
            <a:r>
              <a:rPr lang="en-US" sz="2400" err="1">
                <a:latin typeface="Consolas" panose="020B0609020204030204" pitchFamily="49" charset="0"/>
              </a:rPr>
              <a:t>fd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err="1">
                <a:latin typeface="Consolas" panose="020B0609020204030204" pitchFamily="49" charset="0"/>
              </a:rPr>
              <a:t>buf</a:t>
            </a:r>
            <a:r>
              <a:rPr lang="en-US" sz="2400">
                <a:latin typeface="Consolas" panose="020B0609020204030204" pitchFamily="49" charset="0"/>
              </a:rPr>
              <a:t>, 8);</a:t>
            </a:r>
          </a:p>
          <a:p>
            <a:r>
              <a:rPr lang="en-US" sz="2400">
                <a:latin typeface="Consolas" panose="020B0609020204030204" pitchFamily="49" charset="0"/>
              </a:rPr>
              <a:t>write(</a:t>
            </a:r>
            <a:r>
              <a:rPr lang="en-US" sz="2400" err="1">
                <a:latin typeface="Consolas" panose="020B0609020204030204" pitchFamily="49" charset="0"/>
              </a:rPr>
              <a:t>fd</a:t>
            </a:r>
            <a:r>
              <a:rPr lang="en-US" sz="2400">
                <a:latin typeface="Consolas" panose="020B0609020204030204" pitchFamily="49" charset="0"/>
              </a:rPr>
              <a:t>, </a:t>
            </a:r>
            <a:r>
              <a:rPr lang="en-US" sz="2400" err="1">
                <a:latin typeface="Consolas" panose="020B0609020204030204" pitchFamily="49" charset="0"/>
              </a:rPr>
              <a:t>buf</a:t>
            </a:r>
            <a:r>
              <a:rPr lang="en-US" sz="2400">
                <a:latin typeface="Consolas" panose="020B0609020204030204" pitchFamily="49" charset="0"/>
              </a:rPr>
              <a:t>, 8);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CFDC9-99ED-4614-99E2-7DB8C8DCCD86}"/>
              </a:ext>
            </a:extLst>
          </p:cNvPr>
          <p:cNvSpPr txBox="1">
            <a:spLocks/>
          </p:cNvSpPr>
          <p:nvPr/>
        </p:nvSpPr>
        <p:spPr>
          <a:xfrm>
            <a:off x="6516985" y="1777709"/>
            <a:ext cx="4961506" cy="3999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One possible outcome: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Process A reads </a:t>
            </a:r>
            <a:r>
              <a:rPr lang="en-US" sz="2400">
                <a:latin typeface="Consolas" panose="020B0609020204030204" pitchFamily="49" charset="0"/>
              </a:rPr>
              <a:t>“ABCDEFGH”</a:t>
            </a:r>
            <a:r>
              <a:rPr lang="en-US" sz="2400"/>
              <a:t>, offset = 8 (End of File)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Process A writes </a:t>
            </a:r>
            <a:r>
              <a:rPr lang="en-US" sz="2400">
                <a:latin typeface="Consolas" panose="020B0609020204030204" pitchFamily="49" charset="0"/>
              </a:rPr>
              <a:t>“ABCDEFGH”</a:t>
            </a:r>
            <a:r>
              <a:rPr lang="en-US" sz="2400"/>
              <a:t>, offset = 16 (End of File)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Process B </a:t>
            </a:r>
            <a:r>
              <a:rPr lang="en-US" sz="2400">
                <a:latin typeface="Consolas" panose="020B0609020204030204" pitchFamily="49" charset="0"/>
              </a:rPr>
              <a:t>read</a:t>
            </a:r>
            <a:r>
              <a:rPr lang="en-US" sz="2400"/>
              <a:t> fails (at end of file)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Process B writes uninitialized contents (garbage) of </a:t>
            </a:r>
            <a:r>
              <a:rPr lang="en-US" sz="2400" err="1">
                <a:latin typeface="Consolas" panose="020B0609020204030204" pitchFamily="49" charset="0"/>
              </a:rPr>
              <a:t>buf</a:t>
            </a:r>
            <a:r>
              <a:rPr lang="en-US" sz="2400"/>
              <a:t> to the file</a:t>
            </a:r>
          </a:p>
          <a:p>
            <a:pPr marL="457200" indent="-457200">
              <a:buFont typeface="+mj-lt"/>
              <a:buAutoNum type="arabicPeriod"/>
            </a:pPr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72FEA-10EE-4418-B7C5-90A0C5CA5A9C}"/>
              </a:ext>
            </a:extLst>
          </p:cNvPr>
          <p:cNvSpPr txBox="1"/>
          <p:nvPr/>
        </p:nvSpPr>
        <p:spPr>
          <a:xfrm>
            <a:off x="346227" y="5437568"/>
            <a:ext cx="15447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ABCDEFGH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F98B4E-D8C2-4870-ABAD-AA0C1ABBC1C1}"/>
              </a:ext>
            </a:extLst>
          </p:cNvPr>
          <p:cNvSpPr txBox="1">
            <a:spLocks/>
          </p:cNvSpPr>
          <p:nvPr/>
        </p:nvSpPr>
        <p:spPr>
          <a:xfrm>
            <a:off x="284083" y="5016750"/>
            <a:ext cx="3675358" cy="417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/>
              <a:t>File Contents at Start: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A9BFE-747F-4152-86F0-D7A311017001}"/>
              </a:ext>
            </a:extLst>
          </p:cNvPr>
          <p:cNvSpPr txBox="1"/>
          <p:nvPr/>
        </p:nvSpPr>
        <p:spPr>
          <a:xfrm>
            <a:off x="1953088" y="5412872"/>
            <a:ext cx="465910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kind of code is possible but not recommended (gets confusing!)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1A354-E3C8-42BF-8B0D-1D85836B2B3A}"/>
              </a:ext>
            </a:extLst>
          </p:cNvPr>
          <p:cNvSpPr txBox="1"/>
          <p:nvPr/>
        </p:nvSpPr>
        <p:spPr>
          <a:xfrm>
            <a:off x="7004687" y="5777345"/>
            <a:ext cx="465910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another possible sequence of events?</a:t>
            </a:r>
          </a:p>
        </p:txBody>
      </p:sp>
    </p:spTree>
    <p:extLst>
      <p:ext uri="{BB962C8B-B14F-4D97-AF65-F5344CB8AC3E}">
        <p14:creationId xmlns:p14="http://schemas.microsoft.com/office/powerpoint/2010/main" val="24090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8A2E-8CC4-4FE3-B8B6-23FCB38D0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06" y="351170"/>
            <a:ext cx="10515600" cy="1325563"/>
          </a:xfrm>
        </p:spPr>
        <p:txBody>
          <a:bodyPr/>
          <a:lstStyle/>
          <a:p>
            <a:r>
              <a:rPr lang="en-US"/>
              <a:t>Where Operating Systems Naming Gets Weird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9D3A-5348-40AB-9FCB-796129CE0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756" y="1676732"/>
            <a:ext cx="11365412" cy="4343067"/>
          </a:xfrm>
        </p:spPr>
        <p:txBody>
          <a:bodyPr>
            <a:normAutofit/>
          </a:bodyPr>
          <a:lstStyle/>
          <a:p>
            <a:r>
              <a:rPr lang="en-US" sz="3600"/>
              <a:t>Processes are referred to as the following in certain circumstances</a:t>
            </a:r>
          </a:p>
          <a:p>
            <a:pPr lvl="1"/>
            <a:r>
              <a:rPr lang="en-US" sz="3200"/>
              <a:t>Daemons</a:t>
            </a:r>
          </a:p>
          <a:p>
            <a:pPr lvl="1"/>
            <a:r>
              <a:rPr lang="en-US" sz="3200"/>
              <a:t>Orphans</a:t>
            </a:r>
          </a:p>
          <a:p>
            <a:pPr lvl="1"/>
            <a:r>
              <a:rPr lang="en-US" sz="3200"/>
              <a:t>Zombies</a:t>
            </a:r>
          </a:p>
          <a:p>
            <a:r>
              <a:rPr lang="en-US" sz="3600"/>
              <a:t>Depends on timing of when process terminates and when/if its parent waits on it</a:t>
            </a:r>
          </a:p>
          <a:p>
            <a:endParaRPr lang="en-US" sz="36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0DC4-416B-48B3-87B2-D75CBB92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AA1DB-DADF-4ABF-BE83-A7AD5F04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D2000C8-88DB-477B-8AFC-D5CA5A83C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fork()</a:t>
            </a:r>
            <a:r>
              <a:rPr lang="en-US"/>
              <a:t> without an </a:t>
            </a:r>
            <a:r>
              <a:rPr lang="en-US">
                <a:latin typeface="Consolas" panose="020B0609020204030204" pitchFamily="49" charset="0"/>
              </a:rPr>
              <a:t>exec()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3EDD56E-E92C-4D91-B338-6CC3ACBDE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177925"/>
            <a:ext cx="11711313" cy="2784475"/>
          </a:xfrm>
        </p:spPr>
        <p:txBody>
          <a:bodyPr/>
          <a:lstStyle/>
          <a:p>
            <a:r>
              <a:rPr lang="en-US"/>
              <a:t>May seem as if a call to </a:t>
            </a:r>
            <a:r>
              <a:rPr lang="en-US">
                <a:latin typeface="Consolas" panose="020B0609020204030204" pitchFamily="49" charset="0"/>
              </a:rPr>
              <a:t>fork()</a:t>
            </a:r>
            <a:r>
              <a:rPr lang="en-US"/>
              <a:t> is nearly always followed by a call to </a:t>
            </a:r>
            <a:r>
              <a:rPr lang="en-US">
                <a:latin typeface="Consolas" panose="020B0609020204030204" pitchFamily="49" charset="0"/>
              </a:rPr>
              <a:t>exec()</a:t>
            </a:r>
            <a:r>
              <a:rPr lang="en-US"/>
              <a:t> in the new child process</a:t>
            </a:r>
          </a:p>
          <a:p>
            <a:r>
              <a:rPr lang="en-US"/>
              <a:t>Programs that use fork() without exec() are quite useful</a:t>
            </a:r>
          </a:p>
          <a:p>
            <a:r>
              <a:rPr lang="en-US"/>
              <a:t>Case 1: Enables a simple means of </a:t>
            </a:r>
            <a:r>
              <a:rPr lang="en-US" i="1"/>
              <a:t>parallelism </a:t>
            </a:r>
            <a:r>
              <a:rPr lang="en-US"/>
              <a:t>-- doing multiple streams of work at the same time</a:t>
            </a:r>
          </a:p>
          <a:p>
            <a:r>
              <a:rPr lang="en-US"/>
              <a:t>Example: Analyzing data from multiple files at once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C0AB7-FA1E-49C1-B10C-EE95D4CD5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CSCI 4061 Spring '25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D1FA3-DD60-4D3E-8373-6F1A339C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14D6EA-87C1-4D24-A774-6B73E9019A53}"/>
              </a:ext>
            </a:extLst>
          </p:cNvPr>
          <p:cNvSpPr/>
          <p:nvPr/>
        </p:nvSpPr>
        <p:spPr>
          <a:xfrm>
            <a:off x="4840916" y="4002087"/>
            <a:ext cx="2314575" cy="7715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Primary 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62A562-7468-4E57-9B25-C4E9FC0127AF}"/>
              </a:ext>
            </a:extLst>
          </p:cNvPr>
          <p:cNvSpPr/>
          <p:nvPr/>
        </p:nvSpPr>
        <p:spPr>
          <a:xfrm>
            <a:off x="1757362" y="5073650"/>
            <a:ext cx="2452688" cy="77152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 Process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656C3-0C1B-4A82-8AD1-C41D9A07A231}"/>
              </a:ext>
            </a:extLst>
          </p:cNvPr>
          <p:cNvSpPr/>
          <p:nvPr/>
        </p:nvSpPr>
        <p:spPr>
          <a:xfrm>
            <a:off x="4771859" y="5073650"/>
            <a:ext cx="2452688" cy="77152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 Process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B7FBF8-9919-4A3C-85A3-E9F562F9CE1D}"/>
              </a:ext>
            </a:extLst>
          </p:cNvPr>
          <p:cNvSpPr/>
          <p:nvPr/>
        </p:nvSpPr>
        <p:spPr>
          <a:xfrm>
            <a:off x="8755856" y="5073650"/>
            <a:ext cx="2452688" cy="77152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 Process </a:t>
            </a:r>
            <a:r>
              <a:rPr lang="en-US" sz="2000" b="1" i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endParaRPr lang="en-US" sz="2000" b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2736C1-6C37-4AD2-AB06-2CD3D4B804B3}"/>
              </a:ext>
            </a:extLst>
          </p:cNvPr>
          <p:cNvSpPr txBox="1"/>
          <p:nvPr/>
        </p:nvSpPr>
        <p:spPr>
          <a:xfrm>
            <a:off x="7639050" y="5010289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88145B-6645-400F-A907-78A6297869B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983706" y="4773612"/>
            <a:ext cx="3014498" cy="300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A1E579-B502-400C-9CED-521AADA971E2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5998203" y="4773612"/>
            <a:ext cx="1" cy="300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4B40EA-0576-4E7D-B76A-76A0A477E96D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5998204" y="4773612"/>
            <a:ext cx="3983996" cy="300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78B96E-9329-4E38-9541-E6EA82ADDF26}"/>
              </a:ext>
            </a:extLst>
          </p:cNvPr>
          <p:cNvSpPr txBox="1"/>
          <p:nvPr/>
        </p:nvSpPr>
        <p:spPr>
          <a:xfrm>
            <a:off x="3138405" y="4473575"/>
            <a:ext cx="13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fork()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846B66DD-27EF-4161-A42C-7C139A27BD45}"/>
              </a:ext>
            </a:extLst>
          </p:cNvPr>
          <p:cNvSpPr/>
          <p:nvPr/>
        </p:nvSpPr>
        <p:spPr>
          <a:xfrm>
            <a:off x="1976437" y="5899150"/>
            <a:ext cx="523875" cy="581025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07143-C7A3-4551-9D25-3B108EF82B72}"/>
              </a:ext>
            </a:extLst>
          </p:cNvPr>
          <p:cNvSpPr txBox="1"/>
          <p:nvPr/>
        </p:nvSpPr>
        <p:spPr>
          <a:xfrm>
            <a:off x="2457450" y="5954067"/>
            <a:ext cx="13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file 1</a:t>
            </a:r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1D0F5AC9-23E4-489D-82B5-E8113DAA9529}"/>
              </a:ext>
            </a:extLst>
          </p:cNvPr>
          <p:cNvSpPr/>
          <p:nvPr/>
        </p:nvSpPr>
        <p:spPr>
          <a:xfrm>
            <a:off x="5148262" y="5901679"/>
            <a:ext cx="523875" cy="581025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E644D-C9D2-4017-9EA4-310FD6BE2AE3}"/>
              </a:ext>
            </a:extLst>
          </p:cNvPr>
          <p:cNvSpPr txBox="1"/>
          <p:nvPr/>
        </p:nvSpPr>
        <p:spPr>
          <a:xfrm>
            <a:off x="5629275" y="5956596"/>
            <a:ext cx="13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file 2</a:t>
            </a:r>
          </a:p>
        </p:txBody>
      </p:sp>
      <p:sp>
        <p:nvSpPr>
          <p:cNvPr id="29" name="Cylinder 28">
            <a:extLst>
              <a:ext uri="{FF2B5EF4-FFF2-40B4-BE49-F238E27FC236}">
                <a16:creationId xmlns:a16="http://schemas.microsoft.com/office/drawing/2014/main" id="{E853AA6A-C913-4E0E-906E-1402E9D21261}"/>
              </a:ext>
            </a:extLst>
          </p:cNvPr>
          <p:cNvSpPr/>
          <p:nvPr/>
        </p:nvSpPr>
        <p:spPr>
          <a:xfrm>
            <a:off x="9210675" y="5899150"/>
            <a:ext cx="523875" cy="581025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00A9B7-E702-455F-9131-9F85A5253BD4}"/>
              </a:ext>
            </a:extLst>
          </p:cNvPr>
          <p:cNvSpPr txBox="1"/>
          <p:nvPr/>
        </p:nvSpPr>
        <p:spPr>
          <a:xfrm>
            <a:off x="9691688" y="5954067"/>
            <a:ext cx="13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Consolas" panose="020B0609020204030204" pitchFamily="49" charset="0"/>
              </a:rPr>
              <a:t>file </a:t>
            </a:r>
            <a:r>
              <a:rPr lang="en-US" sz="2400" i="1">
                <a:latin typeface="Consolas" panose="020B060902020403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7353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>
            <a:spLocks noGrp="1"/>
          </p:cNvSpPr>
          <p:nvPr>
            <p:ph type="title"/>
          </p:nvPr>
        </p:nvSpPr>
        <p:spPr>
          <a:xfrm>
            <a:off x="209706" y="3511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Where Operating Systems Naming Gets Weird</a:t>
            </a:r>
            <a:endParaRPr/>
          </a:p>
        </p:txBody>
      </p:sp>
      <p:sp>
        <p:nvSpPr>
          <p:cNvPr id="411" name="Google Shape;411;p32"/>
          <p:cNvSpPr txBox="1">
            <a:spLocks noGrp="1"/>
          </p:cNvSpPr>
          <p:nvPr>
            <p:ph type="body" idx="1"/>
          </p:nvPr>
        </p:nvSpPr>
        <p:spPr>
          <a:xfrm>
            <a:off x="413294" y="1839066"/>
            <a:ext cx="11365412" cy="390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Processes can fall into one of the following categories in certain circumstances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Daemons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Orphans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Zombies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sz="3600"/>
              <a:t>Depends on timing of when process terminates and when/if its parent waits on it</a:t>
            </a: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/>
          </a:p>
        </p:txBody>
      </p:sp>
      <p:sp>
        <p:nvSpPr>
          <p:cNvPr id="412" name="Google Shape;41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Spring '25</a:t>
            </a:r>
            <a:endParaRPr/>
          </a:p>
        </p:txBody>
      </p:sp>
      <p:sp>
        <p:nvSpPr>
          <p:cNvPr id="413" name="Google Shape;41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n-US"/>
              <a:t>Zombie Processes</a:t>
            </a:r>
            <a:endParaRPr/>
          </a:p>
        </p:txBody>
      </p:sp>
      <p:sp>
        <p:nvSpPr>
          <p:cNvPr id="419" name="Google Shape;419;p33"/>
          <p:cNvSpPr txBox="1">
            <a:spLocks noGrp="1"/>
          </p:cNvSpPr>
          <p:nvPr>
            <p:ph type="body" idx="1"/>
          </p:nvPr>
        </p:nvSpPr>
        <p:spPr>
          <a:xfrm>
            <a:off x="285727" y="1244963"/>
            <a:ext cx="5515666" cy="47844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Parent forks a child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Child exits before parent waits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Child becomes a </a:t>
            </a:r>
            <a:r>
              <a:rPr lang="en-US" i="1"/>
              <a:t>zombie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Parent waits for child</a:t>
            </a:r>
            <a:endParaRPr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/>
              <a:t>Zombie eliminated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/>
              <a:t>Why?</a:t>
            </a:r>
            <a:r>
              <a:rPr lang="en-US"/>
              <a:t> Need to keep child around so we can provide its exit code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once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-US"/>
              <a:t> is done can we fully remove child and all of its info from the system</a:t>
            </a:r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ftr" idx="11"/>
          </p:nvPr>
        </p:nvSpPr>
        <p:spPr>
          <a:xfrm>
            <a:off x="3906585" y="6308659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CSCI 4061 Spring '25</a:t>
            </a:r>
            <a:endParaRPr/>
          </a:p>
        </p:txBody>
      </p:sp>
      <p:sp>
        <p:nvSpPr>
          <p:cNvPr id="421" name="Google Shape;421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422" name="Google Shape;422;p33" descr="A picture containing dirty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0887" y="1244963"/>
            <a:ext cx="5102913" cy="2870388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33"/>
          <p:cNvSpPr txBox="1"/>
          <p:nvPr/>
        </p:nvSpPr>
        <p:spPr>
          <a:xfrm>
            <a:off x="6030033" y="4209959"/>
            <a:ext cx="554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Just </a:t>
            </a: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wait</a:t>
            </a:r>
            <a:r>
              <a:rPr lang="en-US" sz="1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all the zombies will be gone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55</Slides>
  <Notes>16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CSCI 4061 Lecture 5 Intro to Low-Level I/O</vt:lpstr>
      <vt:lpstr>Course Logistics</vt:lpstr>
      <vt:lpstr>Becoming More than a Clone: exec</vt:lpstr>
      <vt:lpstr>“Waiting” for a Process</vt:lpstr>
      <vt:lpstr>The Shell</vt:lpstr>
      <vt:lpstr>Where Operating Systems Naming Gets Weird</vt:lpstr>
      <vt:lpstr>fork() without an exec()</vt:lpstr>
      <vt:lpstr>Where Operating Systems Naming Gets Weird</vt:lpstr>
      <vt:lpstr>Zombie Processes</vt:lpstr>
      <vt:lpstr>Daemon Processes</vt:lpstr>
      <vt:lpstr>Orphan Processes</vt:lpstr>
      <vt:lpstr>init: Hero or Villain?</vt:lpstr>
      <vt:lpstr>fork() without an exec()</vt:lpstr>
      <vt:lpstr>Multi-Process Web Browsers</vt:lpstr>
      <vt:lpstr>Multi-Process Web Browsers</vt:lpstr>
      <vt:lpstr>Threads and Processes</vt:lpstr>
      <vt:lpstr>Multi-Process Browsers</vt:lpstr>
      <vt:lpstr>Threads and Processes</vt:lpstr>
      <vt:lpstr>Exercise: Predicting System Calls</vt:lpstr>
      <vt:lpstr>What did we see?</vt:lpstr>
      <vt:lpstr>Moving from stdio to I/O System Calls</vt:lpstr>
      <vt:lpstr>The open System Call</vt:lpstr>
      <vt:lpstr>Options for open()</vt:lpstr>
      <vt:lpstr>Unix-Style File Permissions</vt:lpstr>
      <vt:lpstr>Viewing File Permissions</vt:lpstr>
      <vt:lpstr>Representing File Permissions</vt:lpstr>
      <vt:lpstr>Changing File Permissions</vt:lpstr>
      <vt:lpstr>Back to open: Setting Initial Permissions</vt:lpstr>
      <vt:lpstr>read: Consuming Data From Files</vt:lpstr>
      <vt:lpstr>write: Adding Data to Files</vt:lpstr>
      <vt:lpstr>What’s wrong with the following code?</vt:lpstr>
      <vt:lpstr>What’s wrong with the following code?</vt:lpstr>
      <vt:lpstr>Read and Write Return Values</vt:lpstr>
      <vt:lpstr>Another Bad Idea</vt:lpstr>
      <vt:lpstr>Reading and Writing in Chunks</vt:lpstr>
      <vt:lpstr>Built-In “Files”</vt:lpstr>
      <vt:lpstr>Reminder: “Everything is a File”</vt:lpstr>
      <vt:lpstr>You Are Probably Confused Now</vt:lpstr>
      <vt:lpstr>You Are Probably Confused Now</vt:lpstr>
      <vt:lpstr>Buffering</vt:lpstr>
      <vt:lpstr>Example: stdout vs stderr</vt:lpstr>
      <vt:lpstr>Example: write() is Buffered by OS</vt:lpstr>
      <vt:lpstr>Example: fwrite() is Buffered by stdio</vt:lpstr>
      <vt:lpstr>Buffering Principles</vt:lpstr>
      <vt:lpstr>Buffering Principles</vt:lpstr>
      <vt:lpstr>Anatomy of a FILE Structure (stdio)</vt:lpstr>
      <vt:lpstr>Process File Descriptor Table</vt:lpstr>
      <vt:lpstr>System File Table</vt:lpstr>
      <vt:lpstr>Inode Table</vt:lpstr>
      <vt:lpstr>Exercise: File Tables and Operations</vt:lpstr>
      <vt:lpstr>Exercise: File Tables and Operations</vt:lpstr>
      <vt:lpstr>What about now?</vt:lpstr>
      <vt:lpstr>Exercise: File Tables and Operations</vt:lpstr>
      <vt:lpstr>Child Processes Inherit File Descriptors</vt:lpstr>
      <vt:lpstr>What about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2021 Lecture 1</dc:title>
  <dc:creator>Jack</dc:creator>
  <cp:revision>2</cp:revision>
  <dcterms:created xsi:type="dcterms:W3CDTF">2021-08-30T22:02:16Z</dcterms:created>
  <dcterms:modified xsi:type="dcterms:W3CDTF">2025-09-16T15:28:50Z</dcterms:modified>
</cp:coreProperties>
</file>