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331" r:id="rId3"/>
    <p:sldId id="2368" r:id="rId4"/>
    <p:sldId id="2370" r:id="rId5"/>
    <p:sldId id="2373" r:id="rId6"/>
    <p:sldId id="2383" r:id="rId7"/>
    <p:sldId id="2392" r:id="rId8"/>
    <p:sldId id="2396" r:id="rId9"/>
    <p:sldId id="2397" r:id="rId10"/>
    <p:sldId id="2388" r:id="rId11"/>
    <p:sldId id="2389" r:id="rId12"/>
    <p:sldId id="2390" r:id="rId13"/>
    <p:sldId id="2391" r:id="rId14"/>
    <p:sldId id="2400" r:id="rId15"/>
    <p:sldId id="2398" r:id="rId16"/>
    <p:sldId id="2401" r:id="rId17"/>
    <p:sldId id="2402" r:id="rId18"/>
    <p:sldId id="2405" r:id="rId19"/>
    <p:sldId id="2403" r:id="rId20"/>
    <p:sldId id="2404" r:id="rId21"/>
    <p:sldId id="2406" r:id="rId22"/>
    <p:sldId id="2407" r:id="rId23"/>
    <p:sldId id="2409" r:id="rId24"/>
    <p:sldId id="2428" r:id="rId25"/>
    <p:sldId id="2410" r:id="rId26"/>
    <p:sldId id="2411" r:id="rId27"/>
    <p:sldId id="2412" r:id="rId28"/>
    <p:sldId id="2413" r:id="rId29"/>
    <p:sldId id="2414" r:id="rId30"/>
    <p:sldId id="2416" r:id="rId31"/>
    <p:sldId id="2417" r:id="rId32"/>
    <p:sldId id="2418" r:id="rId33"/>
    <p:sldId id="2419" r:id="rId34"/>
    <p:sldId id="2420" r:id="rId35"/>
    <p:sldId id="2422" r:id="rId36"/>
    <p:sldId id="2421" r:id="rId37"/>
    <p:sldId id="2423" r:id="rId38"/>
    <p:sldId id="2424" r:id="rId39"/>
    <p:sldId id="2425" r:id="rId40"/>
    <p:sldId id="242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3D164B-2141-EE23-BF4D-EA00566787D4}" v="5" dt="2025-02-06T15:40:01.9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9" autoAdjust="0"/>
    <p:restoredTop sz="87906" autoAdjust="0"/>
  </p:normalViewPr>
  <p:slideViewPr>
    <p:cSldViewPr snapToGrid="0">
      <p:cViewPr varScale="1">
        <p:scale>
          <a:sx n="102" d="100"/>
          <a:sy n="102" d="100"/>
        </p:scale>
        <p:origin x="432" y="192"/>
      </p:cViewPr>
      <p:guideLst/>
    </p:cSldViewPr>
  </p:slideViewPr>
  <p:outlineViewPr>
    <p:cViewPr>
      <p:scale>
        <a:sx n="33" d="100"/>
        <a:sy n="33" d="100"/>
      </p:scale>
      <p:origin x="0" y="-1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D424D9-BC7F-4AFC-8285-2D80D015A0C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4B60A-3117-4357-8648-96C3ADE83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9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4B60A-3117-4357-8648-96C3ADE836C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560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461B-D8D0-4FDB-8597-650786A2A8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7676" y="1041400"/>
            <a:ext cx="10016647" cy="2387600"/>
          </a:xfrm>
        </p:spPr>
        <p:txBody>
          <a:bodyPr anchor="b"/>
          <a:lstStyle>
            <a:lvl1pPr algn="ctr">
              <a:defRPr sz="60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A5B7E-B4C7-4206-AF61-0182EAE73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23019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B4472-8458-44C7-B6E4-810A941E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AA2BF-33B1-46D8-8173-4289B3C53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228D9-267B-4F35-96EC-E61E3E825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Spring '25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CFE9A-ED0C-4A61-98B6-528AD320F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196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CD682-C68E-4D3C-94D0-196D17601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328303-7932-4B75-86F8-E5C98009F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39373-8240-4053-8C20-B5BB77E2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Spring '25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71859-0064-4F11-8F91-42E11FB42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50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1A271-454A-4FFB-A81B-9BEB7DF6E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85" y="136525"/>
            <a:ext cx="11720839" cy="1325563"/>
          </a:xfrm>
        </p:spPr>
        <p:txBody>
          <a:bodyPr/>
          <a:lstStyle>
            <a:lvl1pPr>
              <a:defRPr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9C294-599B-4DD9-9BFB-34A538884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0" y="1597025"/>
            <a:ext cx="11711313" cy="4160838"/>
          </a:xfrm>
        </p:spPr>
        <p:txBody>
          <a:bodyPr/>
          <a:lstStyle>
            <a:lvl1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20E08-CAB7-42BF-8856-8F8444EF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2E742-A469-4955-A8FE-91A76C47B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3BECB6D-B39E-4205-B588-D42B7D04246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71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5B6D8-B969-417C-B9F9-8253369C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598EB-4399-4BF6-B25E-82223C3EB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F1154-CBCA-4A75-8595-3D7E4EBB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Spring '25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3616F-A6FF-4AD7-BC3B-07B96408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20325FD0-39C7-4CEB-BB48-62C1508222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337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6327-C30C-4F5E-B412-C16C818A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86" y="14128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08622-A402-426E-8EF8-942B01466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5208" y="1601722"/>
            <a:ext cx="5515666" cy="4427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2C959-33E0-48A5-A628-EC61936AE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01723"/>
            <a:ext cx="5515666" cy="4427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5BFA-4634-4D75-BC3F-EB537CAD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Spring '25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A7EC4-EDA3-438C-8935-C81AF1C6C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D2C751FD-40D8-4574-A49B-359F6A4C3A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3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7376D-1E7C-425B-91EC-39C439BFD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7C873-35E6-4B58-9C98-F8C74B62C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FBED26-2421-4F88-84E0-F4DAF1FCC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9E9B3-D0B4-46C3-9EC0-E22F05F75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16D90-D443-4461-8ABA-A5ED1B6C9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A8F14-F1BB-4350-9029-230BF7C6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Spring '25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280F83-B78B-4023-9E37-7F9845A7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ACE2785-8BC3-4F29-9FB3-F67EFE6D70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3BC5-89F0-4BD6-A6E9-DB997A131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F7BC62-2A08-40C7-B9D3-4DB5CDE5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Spring '25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0C73E7-04E6-499E-A57B-B2730D7B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6C355A43-2C02-46DA-88C2-8348C426A5B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14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965C1-F268-4EDA-8AD8-FE810F911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Spring '25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A3C96-0771-402B-91FB-79F03AD9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3C1353F-A9DE-4BD8-945B-291830F48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E1BCF-727A-4E94-96B4-0AEAEEDB9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5CB9-C631-4ADB-87D0-5801E218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EB471-F59E-408A-A36A-6CE44D093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2DEAB-C9B6-4BF3-B4BA-F236C98F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Spring '25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BF404-C5E5-4C2A-A75E-E512800C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25CC823-B2EF-4345-98A9-70F91BBE2E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94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DEE80-677B-4C23-9730-3A03A77FE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4672AC-70BC-414C-BBE7-5BFFD232F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5661E5-63C6-4E30-A9B2-B26C9F4E5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B8CD6-43ED-4672-A1C7-97E9F09CF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Spring '25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CA5E9-D798-4FBB-97DC-E8EEB884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A2C8703-E6FE-42B1-B935-C537F5E9E8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85" y="6029386"/>
            <a:ext cx="1171378" cy="69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6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78AF7E-1968-4FB7-8786-AE880EFC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04390-C387-4587-AEDB-A4D95E294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BFB43-AF49-4E4E-A494-C733A8FF2F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/>
              <a:t>CSCI 4061 Spring '25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DDE33-5E2C-4624-86F1-1B71AB037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12600-3F5F-4B03-9067-E826CE7BA6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5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10DB0-6CBE-40A4-B807-94A952559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885824"/>
            <a:ext cx="11658600" cy="2851150"/>
          </a:xfrm>
        </p:spPr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CSCI 4061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5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Lecture 6</a:t>
            </a:r>
            <a:br>
              <a:rPr lang="en-US" sz="5400" dirty="0"/>
            </a:br>
            <a:r>
              <a:rPr lang="en-US" sz="5400" dirty="0"/>
              <a:t>Advanced I/O, Redirection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210EC-9202-4230-9F55-CC3DC4E544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75138"/>
            <a:ext cx="9144000" cy="1135062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Instructor: Ali Anwar and Sam Fountain</a:t>
            </a:r>
            <a:endParaRPr lang="en-US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Slides By: Jack Kolb</a:t>
            </a:r>
            <a:endParaRPr lang="en-US" sz="320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ahoma"/>
                <a:ea typeface="Tahoma"/>
                <a:cs typeface="Tahoma"/>
              </a:rPr>
              <a:t>2025</a:t>
            </a:r>
            <a:endParaRPr lang="en-US" sz="32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834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7F83752-CF0A-459D-996E-EBFF51FC5CAF}"/>
              </a:ext>
            </a:extLst>
          </p:cNvPr>
          <p:cNvSpPr/>
          <p:nvPr/>
        </p:nvSpPr>
        <p:spPr>
          <a:xfrm>
            <a:off x="7770850" y="2457148"/>
            <a:ext cx="3481583" cy="363810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A22AE-5828-4CF8-BFC0-77012013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File Descriptor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A0E8-99FC-4BCA-8F79-96B07E44A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144018"/>
            <a:ext cx="11711313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file descriptor</a:t>
            </a:r>
            <a:r>
              <a:rPr lang="en-US" dirty="0"/>
              <a:t> returned by a call to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open()</a:t>
            </a:r>
            <a:r>
              <a:rPr lang="en-US" dirty="0"/>
              <a:t> is an </a:t>
            </a:r>
            <a:r>
              <a:rPr lang="en-US" b="1" dirty="0"/>
              <a:t>index</a:t>
            </a:r>
            <a:r>
              <a:rPr lang="en-US" dirty="0"/>
              <a:t> into that process’s </a:t>
            </a:r>
            <a:r>
              <a:rPr lang="en-US" b="1" dirty="0"/>
              <a:t>file descriptor table</a:t>
            </a:r>
            <a:br>
              <a:rPr lang="en-US" b="1" dirty="0"/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fd</a:t>
            </a:r>
            <a:r>
              <a:rPr lang="en-US" dirty="0">
                <a:latin typeface="Consolas" panose="020B0609020204030204" pitchFamily="49" charset="0"/>
              </a:rPr>
              <a:t> = open(“test.tar”, O_RDONLY);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C10B0-DE28-48FE-B0B3-B5856B40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308BE-E646-4158-9BB5-EB807AB2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10B6F-4DB5-4AAD-A9DE-C7CC850ADA99}"/>
              </a:ext>
            </a:extLst>
          </p:cNvPr>
          <p:cNvSpPr txBox="1"/>
          <p:nvPr/>
        </p:nvSpPr>
        <p:spPr>
          <a:xfrm>
            <a:off x="939567" y="3238150"/>
            <a:ext cx="64595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FFF814-E7B8-40DD-A70F-31392F4A6126}"/>
              </a:ext>
            </a:extLst>
          </p:cNvPr>
          <p:cNvSpPr txBox="1"/>
          <p:nvPr/>
        </p:nvSpPr>
        <p:spPr>
          <a:xfrm>
            <a:off x="939567" y="2795913"/>
            <a:ext cx="6459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fd</a:t>
            </a:r>
            <a:endParaRPr lang="en-US" sz="2800" dirty="0"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FEEF44-4E62-416D-B14D-2CD600E36DD4}"/>
              </a:ext>
            </a:extLst>
          </p:cNvPr>
          <p:cNvGrpSpPr/>
          <p:nvPr/>
        </p:nvGrpSpPr>
        <p:grpSpPr>
          <a:xfrm>
            <a:off x="1988187" y="3107594"/>
            <a:ext cx="4516081" cy="2561652"/>
            <a:chOff x="2038521" y="2787205"/>
            <a:chExt cx="4516081" cy="25616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487F-3C31-4FEC-920B-6D99F00F3F2F}"/>
                </a:ext>
              </a:extLst>
            </p:cNvPr>
            <p:cNvSpPr txBox="1"/>
            <p:nvPr/>
          </p:nvSpPr>
          <p:spPr>
            <a:xfrm>
              <a:off x="2038523" y="3206486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onsolas" panose="020B0609020204030204" pitchFamily="49" charset="0"/>
                </a:rPr>
                <a:t>STDOUT_FILE_NO =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BF6923-7439-4569-8411-3FFCA881A756}"/>
                </a:ext>
              </a:extLst>
            </p:cNvPr>
            <p:cNvSpPr txBox="1"/>
            <p:nvPr/>
          </p:nvSpPr>
          <p:spPr>
            <a:xfrm>
              <a:off x="2038523" y="2818599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onsolas" panose="020B0609020204030204" pitchFamily="49" charset="0"/>
                </a:rPr>
                <a:t>STDIN_FILE_NO = 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FE2893-B084-42EB-8C48-C859C814C8BC}"/>
                </a:ext>
              </a:extLst>
            </p:cNvPr>
            <p:cNvSpPr txBox="1"/>
            <p:nvPr/>
          </p:nvSpPr>
          <p:spPr>
            <a:xfrm>
              <a:off x="2038523" y="3594373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onsolas" panose="020B0609020204030204" pitchFamily="49" charset="0"/>
                </a:rPr>
                <a:t>STDERR_FILE_NO =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719D92-FBF4-4A60-9F3B-C281247E95FA}"/>
                </a:ext>
              </a:extLst>
            </p:cNvPr>
            <p:cNvSpPr txBox="1"/>
            <p:nvPr/>
          </p:nvSpPr>
          <p:spPr>
            <a:xfrm>
              <a:off x="2038522" y="3963027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err="1">
                  <a:latin typeface="Consolas" panose="020B0609020204030204" pitchFamily="49" charset="0"/>
                </a:rPr>
                <a:t>test.tar</a:t>
              </a:r>
              <a:r>
                <a:rPr lang="en-US" sz="2400" dirty="0">
                  <a:latin typeface="Consolas" panose="020B0609020204030204" pitchFamily="49" charset="0"/>
                </a:rPr>
                <a:t> = 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FD48B2-E95D-4F72-9F74-58D5F4135865}"/>
                </a:ext>
              </a:extLst>
            </p:cNvPr>
            <p:cNvSpPr txBox="1"/>
            <p:nvPr/>
          </p:nvSpPr>
          <p:spPr>
            <a:xfrm>
              <a:off x="2038521" y="4350914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23A943-19AD-487A-9916-83EA2FA28F61}"/>
                </a:ext>
              </a:extLst>
            </p:cNvPr>
            <p:cNvSpPr/>
            <p:nvPr/>
          </p:nvSpPr>
          <p:spPr>
            <a:xfrm>
              <a:off x="5578752" y="2858266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D9D707-1C2A-41B3-AE3B-2C99523ED2EC}"/>
                </a:ext>
              </a:extLst>
            </p:cNvPr>
            <p:cNvSpPr/>
            <p:nvPr/>
          </p:nvSpPr>
          <p:spPr>
            <a:xfrm>
              <a:off x="5578751" y="3246153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0A529D-FCF6-45D2-AEFF-5267CCFEB081}"/>
                </a:ext>
              </a:extLst>
            </p:cNvPr>
            <p:cNvSpPr/>
            <p:nvPr/>
          </p:nvSpPr>
          <p:spPr>
            <a:xfrm>
              <a:off x="5578828" y="3638012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73C83C-D47E-45FA-91C8-598A0C3CC29C}"/>
                </a:ext>
              </a:extLst>
            </p:cNvPr>
            <p:cNvSpPr/>
            <p:nvPr/>
          </p:nvSpPr>
          <p:spPr>
            <a:xfrm>
              <a:off x="5578827" y="4025899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4E90B5-8950-4CF0-8675-F31361DB05BB}"/>
                </a:ext>
              </a:extLst>
            </p:cNvPr>
            <p:cNvSpPr/>
            <p:nvPr/>
          </p:nvSpPr>
          <p:spPr>
            <a:xfrm>
              <a:off x="5578750" y="4402166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2A7EC3-2F6F-44A1-9CC9-FF6C8A4D7712}"/>
                </a:ext>
              </a:extLst>
            </p:cNvPr>
            <p:cNvSpPr txBox="1"/>
            <p:nvPr/>
          </p:nvSpPr>
          <p:spPr>
            <a:xfrm>
              <a:off x="5738106" y="4805645"/>
              <a:ext cx="38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onsolas" panose="020B0609020204030204" pitchFamily="49" charset="0"/>
                </a:rPr>
                <a:t>⁞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590BBDA-4140-4271-980F-37BABA8A0E64}"/>
                </a:ext>
              </a:extLst>
            </p:cNvPr>
            <p:cNvSpPr/>
            <p:nvPr/>
          </p:nvSpPr>
          <p:spPr>
            <a:xfrm>
              <a:off x="2139193" y="2787205"/>
              <a:ext cx="4415409" cy="2561652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E4BCF8-23D1-489F-B114-CABCC759230C}"/>
              </a:ext>
            </a:extLst>
          </p:cNvPr>
          <p:cNvSpPr txBox="1"/>
          <p:nvPr/>
        </p:nvSpPr>
        <p:spPr>
          <a:xfrm>
            <a:off x="2088859" y="2715734"/>
            <a:ext cx="336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File Descriptor Table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6FFA98-50F5-4747-B38F-70C0BE54F590}"/>
              </a:ext>
            </a:extLst>
          </p:cNvPr>
          <p:cNvGrpSpPr/>
          <p:nvPr/>
        </p:nvGrpSpPr>
        <p:grpSpPr>
          <a:xfrm>
            <a:off x="7998750" y="2547813"/>
            <a:ext cx="3363982" cy="2712309"/>
            <a:chOff x="7626990" y="2263415"/>
            <a:chExt cx="3363982" cy="27123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0354FD-3AB3-44B1-AC41-7AF59E4D7496}"/>
                </a:ext>
              </a:extLst>
            </p:cNvPr>
            <p:cNvSpPr txBox="1"/>
            <p:nvPr/>
          </p:nvSpPr>
          <p:spPr>
            <a:xfrm>
              <a:off x="7626991" y="2263415"/>
              <a:ext cx="3363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 File Table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9B067A-FDB3-4A97-ADA2-B1B9E1B8B582}"/>
                </a:ext>
              </a:extLst>
            </p:cNvPr>
            <p:cNvSpPr/>
            <p:nvPr/>
          </p:nvSpPr>
          <p:spPr>
            <a:xfrm>
              <a:off x="7626991" y="2632747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621375-51E0-4858-BC7E-5D7CD5F83BF7}"/>
                </a:ext>
              </a:extLst>
            </p:cNvPr>
            <p:cNvSpPr/>
            <p:nvPr/>
          </p:nvSpPr>
          <p:spPr>
            <a:xfrm>
              <a:off x="7626991" y="3031584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8032CAE-9E07-478E-BD28-312B427501D2}"/>
                </a:ext>
              </a:extLst>
            </p:cNvPr>
            <p:cNvSpPr/>
            <p:nvPr/>
          </p:nvSpPr>
          <p:spPr>
            <a:xfrm>
              <a:off x="7626991" y="3409488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DDDC59-69B8-42CC-B85A-05BEDE4E2962}"/>
                </a:ext>
              </a:extLst>
            </p:cNvPr>
            <p:cNvSpPr/>
            <p:nvPr/>
          </p:nvSpPr>
          <p:spPr>
            <a:xfrm>
              <a:off x="7626991" y="3797862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556C5F-9556-421C-A70B-EB79A4F94CC1}"/>
                </a:ext>
              </a:extLst>
            </p:cNvPr>
            <p:cNvSpPr/>
            <p:nvPr/>
          </p:nvSpPr>
          <p:spPr>
            <a:xfrm>
              <a:off x="7626990" y="4197255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C96D01-4BEF-489F-8ADE-D7B28C28FFAB}"/>
                </a:ext>
              </a:extLst>
            </p:cNvPr>
            <p:cNvSpPr/>
            <p:nvPr/>
          </p:nvSpPr>
          <p:spPr>
            <a:xfrm>
              <a:off x="7626990" y="4593395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59AC45A-99DE-474E-BD1D-2CF5571E6FBF}"/>
              </a:ext>
            </a:extLst>
          </p:cNvPr>
          <p:cNvSpPr txBox="1"/>
          <p:nvPr/>
        </p:nvSpPr>
        <p:spPr>
          <a:xfrm>
            <a:off x="8904025" y="5269420"/>
            <a:ext cx="3859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onsolas" panose="020B0609020204030204" pitchFamily="49" charset="0"/>
              </a:rPr>
              <a:t>⁞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E7B5FE-497C-4201-B0AB-946E45FAFCCD}"/>
              </a:ext>
            </a:extLst>
          </p:cNvPr>
          <p:cNvCxnSpPr>
            <a:stCxn id="15" idx="3"/>
            <a:endCxn id="26" idx="1"/>
          </p:cNvCxnSpPr>
          <p:nvPr/>
        </p:nvCxnSpPr>
        <p:spPr>
          <a:xfrm flipV="1">
            <a:off x="6233097" y="3108310"/>
            <a:ext cx="1765654" cy="2615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BD9F92-ADB2-4E24-9794-2C4F82E70EFA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6233096" y="3507147"/>
            <a:ext cx="1765655" cy="250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453F4E-CD52-448D-9C6D-F7C207B289B4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 flipV="1">
            <a:off x="6233173" y="3507147"/>
            <a:ext cx="1765578" cy="6424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495706-3A65-4995-9762-E88824F349FB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>
            <a:off x="6233172" y="4537453"/>
            <a:ext cx="1765578" cy="1353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C3370FE-2309-487C-88B3-E8EF79B1CB9B}"/>
              </a:ext>
            </a:extLst>
          </p:cNvPr>
          <p:cNvSpPr/>
          <p:nvPr/>
        </p:nvSpPr>
        <p:spPr>
          <a:xfrm>
            <a:off x="2911656" y="5825676"/>
            <a:ext cx="3363981" cy="562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1ABE21-CFC0-47F5-AFC3-7F19CB5B6E37}"/>
              </a:ext>
            </a:extLst>
          </p:cNvPr>
          <p:cNvSpPr/>
          <p:nvPr/>
        </p:nvSpPr>
        <p:spPr>
          <a:xfrm>
            <a:off x="3013722" y="5955035"/>
            <a:ext cx="3363981" cy="562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8A25B7-A575-417F-8AAC-A3CD18D32668}"/>
              </a:ext>
            </a:extLst>
          </p:cNvPr>
          <p:cNvSpPr/>
          <p:nvPr/>
        </p:nvSpPr>
        <p:spPr>
          <a:xfrm>
            <a:off x="3140287" y="6106707"/>
            <a:ext cx="3363981" cy="562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Process FD Tables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797A35-E34B-4FA2-A72A-9EEB534FE0D4}"/>
              </a:ext>
            </a:extLst>
          </p:cNvPr>
          <p:cNvCxnSpPr>
            <a:cxnSpLocks/>
            <a:stCxn id="47" idx="3"/>
            <a:endCxn id="31" idx="1"/>
          </p:cNvCxnSpPr>
          <p:nvPr/>
        </p:nvCxnSpPr>
        <p:spPr>
          <a:xfrm flipV="1">
            <a:off x="6504268" y="5068958"/>
            <a:ext cx="1494482" cy="13187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3C8503-41EA-4431-9D46-CBA2D695948D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 flipV="1">
            <a:off x="6504268" y="4273425"/>
            <a:ext cx="1494483" cy="21143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EA5AECD-D9DD-4177-9D8C-466AFADE0E19}"/>
              </a:ext>
            </a:extLst>
          </p:cNvPr>
          <p:cNvSpPr txBox="1"/>
          <p:nvPr/>
        </p:nvSpPr>
        <p:spPr>
          <a:xfrm>
            <a:off x="7672526" y="2058248"/>
            <a:ext cx="289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Kernel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Memory</a:t>
            </a:r>
            <a:endParaRPr lang="en-US" sz="24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9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" grpId="0" animBg="1"/>
      <p:bldP spid="7" grpId="0"/>
      <p:bldP spid="24" grpId="0"/>
      <p:bldP spid="32" grpId="0"/>
      <p:bldP spid="44" grpId="0" animBg="1"/>
      <p:bldP spid="46" grpId="0" animBg="1"/>
      <p:bldP spid="47" grpId="0" animBg="1"/>
      <p:bldP spid="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0DFF-8372-487A-A6A5-3A1A82A3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File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9A231-D622-4AB5-961F-0BBFEA58A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261464"/>
            <a:ext cx="11711313" cy="4826185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n-US" dirty="0"/>
              <a:t>Each process gets its own file descriptor table with entries pointing to one </a:t>
            </a:r>
            <a:r>
              <a:rPr lang="en-US" b="1" dirty="0"/>
              <a:t>globally shared </a:t>
            </a:r>
            <a:r>
              <a:rPr lang="en-US" dirty="0"/>
              <a:t>system file table</a:t>
            </a:r>
          </a:p>
          <a:p>
            <a:r>
              <a:rPr lang="en-US" dirty="0"/>
              <a:t>Maintained by OS in memory while your computer is up and running - area visible to kernel only</a:t>
            </a:r>
          </a:p>
          <a:p>
            <a:r>
              <a:rPr lang="en-US" dirty="0"/>
              <a:t>One entry per actively used file (after </a:t>
            </a:r>
            <a:r>
              <a:rPr lang="en-US" dirty="0">
                <a:latin typeface="Consolas" panose="020B0609020204030204" pitchFamily="49" charset="0"/>
              </a:rPr>
              <a:t>open</a:t>
            </a:r>
            <a:r>
              <a:rPr lang="en-US" dirty="0"/>
              <a:t>, before </a:t>
            </a:r>
            <a:r>
              <a:rPr lang="en-US" dirty="0">
                <a:latin typeface="Consolas" panose="020B0609020204030204" pitchFamily="49" charset="0"/>
              </a:rPr>
              <a:t>close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File Offset (“position” we’ve been talking about all this time)</a:t>
            </a:r>
          </a:p>
          <a:p>
            <a:pPr lvl="1"/>
            <a:r>
              <a:rPr lang="en-US" dirty="0"/>
              <a:t>Access mode (read only, write only, read/write)</a:t>
            </a:r>
          </a:p>
          <a:p>
            <a:pPr lvl="1"/>
            <a:r>
              <a:rPr lang="en-US" dirty="0"/>
              <a:t>Number of </a:t>
            </a:r>
            <a:r>
              <a:rPr lang="en-US" dirty="0" err="1">
                <a:latin typeface="Consolas" panose="020B0609020204030204" pitchFamily="49" charset="0"/>
              </a:rPr>
              <a:t>fd</a:t>
            </a:r>
            <a:r>
              <a:rPr lang="en-US" dirty="0" err="1"/>
              <a:t>s</a:t>
            </a:r>
            <a:r>
              <a:rPr lang="en-US" dirty="0"/>
              <a:t> pointing to this entry (reference count) </a:t>
            </a:r>
            <a:r>
              <a:rPr lang="en-US" b="1" dirty="0">
                <a:solidFill>
                  <a:srgbClr val="FF0000"/>
                </a:solidFill>
              </a:rPr>
              <a:t>???</a:t>
            </a:r>
          </a:p>
          <a:p>
            <a:pPr lvl="1"/>
            <a:r>
              <a:rPr lang="en-US" dirty="0"/>
              <a:t>Pointer to </a:t>
            </a:r>
            <a:r>
              <a:rPr lang="en-US" dirty="0" err="1"/>
              <a:t>inode</a:t>
            </a:r>
            <a:r>
              <a:rPr lang="en-US" dirty="0"/>
              <a:t>-table entry for file </a:t>
            </a:r>
            <a:r>
              <a:rPr lang="en-US" b="1" dirty="0">
                <a:solidFill>
                  <a:srgbClr val="FF0000"/>
                </a:solidFill>
              </a:rPr>
              <a:t>???</a:t>
            </a:r>
          </a:p>
          <a:p>
            <a:r>
              <a:rPr lang="en-US" dirty="0"/>
              <a:t>Reference count starts at 1</a:t>
            </a:r>
          </a:p>
          <a:p>
            <a:pPr lvl="1"/>
            <a:r>
              <a:rPr lang="en-US" dirty="0"/>
              <a:t>If two processes call </a:t>
            </a:r>
            <a:r>
              <a:rPr lang="en-US" dirty="0">
                <a:latin typeface="Consolas" panose="020B0609020204030204" pitchFamily="49" charset="0"/>
              </a:rPr>
              <a:t>open</a:t>
            </a:r>
            <a:r>
              <a:rPr lang="en-US" dirty="0"/>
              <a:t> on same file, they each get a sys file table entry</a:t>
            </a:r>
          </a:p>
          <a:p>
            <a:pPr lvl="1"/>
            <a:r>
              <a:rPr lang="en-US" dirty="0"/>
              <a:t>Both entries have reference count ==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D09E6-D39C-4BF9-981F-D48BEB13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7C396A-D5E4-4560-B6AE-C57816D3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2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3618-3A76-4787-B0CD-5E8024442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Inode</a:t>
            </a:r>
            <a:r>
              <a:rPr lang="en-US" dirty="0"/>
              <a:t>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3EBF6-DD63-4092-B339-CB50DA355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43" y="1160798"/>
            <a:ext cx="11711313" cy="1488638"/>
          </a:xfrm>
        </p:spPr>
        <p:txBody>
          <a:bodyPr/>
          <a:lstStyle/>
          <a:p>
            <a:r>
              <a:rPr lang="en-US" dirty="0"/>
              <a:t>Also maintained in kernel memory while system is running</a:t>
            </a:r>
          </a:p>
          <a:p>
            <a:r>
              <a:rPr lang="en-US" dirty="0"/>
              <a:t>Each entry corresponds to a physical file on disk</a:t>
            </a:r>
          </a:p>
          <a:p>
            <a:pPr lvl="1"/>
            <a:r>
              <a:rPr lang="en-US" i="1" dirty="0"/>
              <a:t>All</a:t>
            </a:r>
            <a:r>
              <a:rPr lang="en-US" dirty="0"/>
              <a:t> processes using that file point to same </a:t>
            </a:r>
            <a:r>
              <a:rPr lang="en-US" dirty="0" err="1"/>
              <a:t>inode</a:t>
            </a:r>
            <a:r>
              <a:rPr lang="en-US" dirty="0"/>
              <a:t> table entry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B1460-B180-44E8-B40E-0CCE1864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3ECE78-7CEE-4375-8D2D-490CDCF0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E442EE-20A1-4769-BA82-728150BA90C6}"/>
              </a:ext>
            </a:extLst>
          </p:cNvPr>
          <p:cNvSpPr txBox="1"/>
          <p:nvPr/>
        </p:nvSpPr>
        <p:spPr>
          <a:xfrm>
            <a:off x="329546" y="2687394"/>
            <a:ext cx="3363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File Table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1023C8-3A40-4D37-8427-433C9A9952AB}"/>
              </a:ext>
            </a:extLst>
          </p:cNvPr>
          <p:cNvSpPr/>
          <p:nvPr/>
        </p:nvSpPr>
        <p:spPr>
          <a:xfrm>
            <a:off x="400568" y="3109839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open(“test.tar”, …)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A3F306-28F1-499B-A972-CC01FEADBCE7}"/>
              </a:ext>
            </a:extLst>
          </p:cNvPr>
          <p:cNvSpPr/>
          <p:nvPr/>
        </p:nvSpPr>
        <p:spPr>
          <a:xfrm>
            <a:off x="400568" y="3508676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85ECA7-D246-4887-9532-29D2CD135FB8}"/>
              </a:ext>
            </a:extLst>
          </p:cNvPr>
          <p:cNvSpPr/>
          <p:nvPr/>
        </p:nvSpPr>
        <p:spPr>
          <a:xfrm>
            <a:off x="400568" y="3886580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E87C5C-CE7B-4CCF-9382-15DF4044C535}"/>
              </a:ext>
            </a:extLst>
          </p:cNvPr>
          <p:cNvSpPr/>
          <p:nvPr/>
        </p:nvSpPr>
        <p:spPr>
          <a:xfrm>
            <a:off x="400568" y="4274954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F42A2-0E42-4566-AE5D-DD38BA32331E}"/>
              </a:ext>
            </a:extLst>
          </p:cNvPr>
          <p:cNvSpPr/>
          <p:nvPr/>
        </p:nvSpPr>
        <p:spPr>
          <a:xfrm>
            <a:off x="400567" y="5070487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BE08C7-453A-4C05-B8F0-2033C0D68719}"/>
              </a:ext>
            </a:extLst>
          </p:cNvPr>
          <p:cNvSpPr/>
          <p:nvPr/>
        </p:nvSpPr>
        <p:spPr>
          <a:xfrm>
            <a:off x="400567" y="4679516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open(“test.tar”, …)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C56B2-834D-44FB-B630-477AD7CAE5D1}"/>
              </a:ext>
            </a:extLst>
          </p:cNvPr>
          <p:cNvSpPr txBox="1"/>
          <p:nvPr/>
        </p:nvSpPr>
        <p:spPr>
          <a:xfrm>
            <a:off x="3402699" y="2687394"/>
            <a:ext cx="3363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Inode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606C47-1B01-4947-9872-A325C2F592E6}"/>
              </a:ext>
            </a:extLst>
          </p:cNvPr>
          <p:cNvSpPr/>
          <p:nvPr/>
        </p:nvSpPr>
        <p:spPr>
          <a:xfrm>
            <a:off x="3473721" y="3109839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FF50F9-4E97-404F-AB42-64BA17B12A16}"/>
              </a:ext>
            </a:extLst>
          </p:cNvPr>
          <p:cNvSpPr/>
          <p:nvPr/>
        </p:nvSpPr>
        <p:spPr>
          <a:xfrm>
            <a:off x="3473721" y="3508676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92B4B4-2A1F-4438-8454-FB14DF11BCC8}"/>
              </a:ext>
            </a:extLst>
          </p:cNvPr>
          <p:cNvSpPr/>
          <p:nvPr/>
        </p:nvSpPr>
        <p:spPr>
          <a:xfrm>
            <a:off x="3473721" y="3886580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D5419C-F85A-4BF9-95F3-142BED3B020D}"/>
              </a:ext>
            </a:extLst>
          </p:cNvPr>
          <p:cNvSpPr/>
          <p:nvPr/>
        </p:nvSpPr>
        <p:spPr>
          <a:xfrm>
            <a:off x="3473721" y="4274954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7FD7E4-DA39-4CF7-BED3-1DBA426A5E55}"/>
              </a:ext>
            </a:extLst>
          </p:cNvPr>
          <p:cNvSpPr/>
          <p:nvPr/>
        </p:nvSpPr>
        <p:spPr>
          <a:xfrm>
            <a:off x="3473720" y="5070487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EDEC8A-01B2-4ECE-807F-63AD4B59853B}"/>
              </a:ext>
            </a:extLst>
          </p:cNvPr>
          <p:cNvSpPr/>
          <p:nvPr/>
        </p:nvSpPr>
        <p:spPr>
          <a:xfrm>
            <a:off x="3473720" y="4679516"/>
            <a:ext cx="2196517" cy="382329"/>
          </a:xfrm>
          <a:prstGeom prst="rect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13D41F-9569-42BD-8461-AB658074B687}"/>
              </a:ext>
            </a:extLst>
          </p:cNvPr>
          <p:cNvCxnSpPr>
            <a:stCxn id="7" idx="3"/>
            <a:endCxn id="16" idx="1"/>
          </p:cNvCxnSpPr>
          <p:nvPr/>
        </p:nvCxnSpPr>
        <p:spPr>
          <a:xfrm>
            <a:off x="2597085" y="3301004"/>
            <a:ext cx="876636" cy="3988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5920CC-1740-4A14-AB68-D11C6A27D777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2597084" y="3699841"/>
            <a:ext cx="876637" cy="117084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04523F0-D9CA-4855-9AD5-4BB78DEAC665}"/>
              </a:ext>
            </a:extLst>
          </p:cNvPr>
          <p:cNvCxnSpPr>
            <a:stCxn id="9" idx="3"/>
            <a:endCxn id="20" idx="1"/>
          </p:cNvCxnSpPr>
          <p:nvPr/>
        </p:nvCxnSpPr>
        <p:spPr>
          <a:xfrm>
            <a:off x="2597085" y="4077745"/>
            <a:ext cx="876635" cy="79293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A427CA2-F474-44F9-9836-969CCA3FF74C}"/>
              </a:ext>
            </a:extLst>
          </p:cNvPr>
          <p:cNvSpPr txBox="1">
            <a:spLocks/>
          </p:cNvSpPr>
          <p:nvPr/>
        </p:nvSpPr>
        <p:spPr>
          <a:xfrm>
            <a:off x="6121060" y="2756971"/>
            <a:ext cx="5232740" cy="3306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Each entry contains</a:t>
            </a:r>
          </a:p>
          <a:p>
            <a:pPr lvl="1"/>
            <a:r>
              <a:rPr lang="en-US" dirty="0"/>
              <a:t>File metadata (size, on-disk location, etc.)</a:t>
            </a:r>
          </a:p>
          <a:p>
            <a:pPr lvl="1"/>
            <a:r>
              <a:rPr lang="en-US" dirty="0"/>
              <a:t>Reference count</a:t>
            </a:r>
          </a:p>
          <a:p>
            <a:r>
              <a:rPr lang="en-US" dirty="0"/>
              <a:t>What’s an </a:t>
            </a:r>
            <a:r>
              <a:rPr lang="en-US" dirty="0" err="1"/>
              <a:t>inode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More next week!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4CC32B-A1B5-4CEC-95F3-8BE32F6B3F17}"/>
              </a:ext>
            </a:extLst>
          </p:cNvPr>
          <p:cNvSpPr txBox="1"/>
          <p:nvPr/>
        </p:nvSpPr>
        <p:spPr>
          <a:xfrm>
            <a:off x="2669518" y="5697202"/>
            <a:ext cx="20923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FD Table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563532-4A9C-4582-A3FE-75E90885D989}"/>
              </a:ext>
            </a:extLst>
          </p:cNvPr>
          <p:cNvSpPr txBox="1"/>
          <p:nvPr/>
        </p:nvSpPr>
        <p:spPr>
          <a:xfrm>
            <a:off x="2757106" y="5774215"/>
            <a:ext cx="20923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FD Table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084A47-8ADB-4CCC-AE85-A53D26D2BB98}"/>
              </a:ext>
            </a:extLst>
          </p:cNvPr>
          <p:cNvSpPr txBox="1"/>
          <p:nvPr/>
        </p:nvSpPr>
        <p:spPr>
          <a:xfrm>
            <a:off x="2897399" y="5840567"/>
            <a:ext cx="20923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FD Table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5E8468-5A8C-4316-A50C-7308542DDBCF}"/>
              </a:ext>
            </a:extLst>
          </p:cNvPr>
          <p:cNvSpPr txBox="1"/>
          <p:nvPr/>
        </p:nvSpPr>
        <p:spPr>
          <a:xfrm>
            <a:off x="2992419" y="5906919"/>
            <a:ext cx="20923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FD Table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4EB7B9-A0E2-4118-991B-675AC40FAEF6}"/>
              </a:ext>
            </a:extLst>
          </p:cNvPr>
          <p:cNvSpPr txBox="1"/>
          <p:nvPr/>
        </p:nvSpPr>
        <p:spPr>
          <a:xfrm>
            <a:off x="6095999" y="5767020"/>
            <a:ext cx="20923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File Table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762CA3-20E6-4D50-B56E-4EB5914035FA}"/>
              </a:ext>
            </a:extLst>
          </p:cNvPr>
          <p:cNvSpPr txBox="1"/>
          <p:nvPr/>
        </p:nvSpPr>
        <p:spPr>
          <a:xfrm>
            <a:off x="9199579" y="5767020"/>
            <a:ext cx="209236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Inode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Table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698C92E-310C-41A5-B1BC-7EC44B92D583}"/>
              </a:ext>
            </a:extLst>
          </p:cNvPr>
          <p:cNvCxnSpPr>
            <a:endCxn id="34" idx="1"/>
          </p:cNvCxnSpPr>
          <p:nvPr/>
        </p:nvCxnSpPr>
        <p:spPr>
          <a:xfrm>
            <a:off x="5209563" y="5951686"/>
            <a:ext cx="88643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C2C8F3-238F-45B7-A3D5-36BA53D1D064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>
            <a:off x="8188361" y="5951686"/>
            <a:ext cx="101121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925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E4B6-3906-4206-9D52-1D5789CF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File Tables and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1AB1-CE00-476A-B63C-D2F1F682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5" y="1241918"/>
            <a:ext cx="11711313" cy="941989"/>
          </a:xfrm>
        </p:spPr>
        <p:txBody>
          <a:bodyPr/>
          <a:lstStyle/>
          <a:p>
            <a:r>
              <a:rPr lang="en-US" dirty="0"/>
              <a:t>Say we have two unrelated processes (neither is a parent or child of the other) that magically run the following code at the same time: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5EE05-1871-4FD1-AA29-0709F3B4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D759E-359B-4C6B-A5C3-9F4F3DD2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1D5F2-B5A5-4BF4-8CB8-443189D439A0}"/>
              </a:ext>
            </a:extLst>
          </p:cNvPr>
          <p:cNvSpPr txBox="1"/>
          <p:nvPr/>
        </p:nvSpPr>
        <p:spPr>
          <a:xfrm>
            <a:off x="284083" y="2379216"/>
            <a:ext cx="593215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fd</a:t>
            </a:r>
            <a:r>
              <a:rPr lang="en-US" sz="2400" dirty="0">
                <a:latin typeface="Consolas" panose="020B0609020204030204" pitchFamily="49" charset="0"/>
              </a:rPr>
              <a:t> = open(“test.txt”, O_RDWR);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char </a:t>
            </a:r>
            <a:r>
              <a:rPr lang="en-US" sz="2400" dirty="0" err="1">
                <a:latin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</a:rPr>
              <a:t>[8];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read(</a:t>
            </a:r>
            <a:r>
              <a:rPr lang="en-US" sz="2400" dirty="0" err="1">
                <a:latin typeface="Consolas" panose="020B0609020204030204" pitchFamily="49" charset="0"/>
              </a:rPr>
              <a:t>fd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</a:rPr>
              <a:t>, 8);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write(</a:t>
            </a:r>
            <a:r>
              <a:rPr lang="en-US" sz="2400" dirty="0" err="1">
                <a:latin typeface="Consolas" panose="020B0609020204030204" pitchFamily="49" charset="0"/>
              </a:rPr>
              <a:t>fd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</a:rPr>
              <a:t>, 8);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DCFDC9-99ED-4614-99E2-7DB8C8DCCD86}"/>
              </a:ext>
            </a:extLst>
          </p:cNvPr>
          <p:cNvSpPr txBox="1">
            <a:spLocks/>
          </p:cNvSpPr>
          <p:nvPr/>
        </p:nvSpPr>
        <p:spPr>
          <a:xfrm>
            <a:off x="6392294" y="2335459"/>
            <a:ext cx="4961506" cy="38693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Assume no other process has this file open, ignore 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How many process file descriptor table entries are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How many system file table entries are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How many </a:t>
            </a:r>
            <a:r>
              <a:rPr lang="en-US" sz="2400" dirty="0" err="1"/>
              <a:t>inode</a:t>
            </a:r>
            <a:r>
              <a:rPr lang="en-US" sz="2400" dirty="0"/>
              <a:t> table entries are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does the file contain at the end?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72FEA-10EE-4418-B7C5-90A0C5CA5A9C}"/>
              </a:ext>
            </a:extLst>
          </p:cNvPr>
          <p:cNvSpPr txBox="1"/>
          <p:nvPr/>
        </p:nvSpPr>
        <p:spPr>
          <a:xfrm>
            <a:off x="346227" y="4690947"/>
            <a:ext cx="15447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ABCDEFGH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F98B4E-D8C2-4870-ABAD-AA0C1ABBC1C1}"/>
              </a:ext>
            </a:extLst>
          </p:cNvPr>
          <p:cNvSpPr txBox="1">
            <a:spLocks/>
          </p:cNvSpPr>
          <p:nvPr/>
        </p:nvSpPr>
        <p:spPr>
          <a:xfrm>
            <a:off x="284083" y="4270129"/>
            <a:ext cx="3675358" cy="4172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File Contents at Start:</a:t>
            </a:r>
          </a:p>
        </p:txBody>
      </p:sp>
    </p:spTree>
    <p:extLst>
      <p:ext uri="{BB962C8B-B14F-4D97-AF65-F5344CB8AC3E}">
        <p14:creationId xmlns:p14="http://schemas.microsoft.com/office/powerpoint/2010/main" val="2745546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BADA-D581-477E-B45B-811E3E02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File Tables and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6972-0FF2-434E-9E77-532AF0E9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545C8-E480-4105-8090-3473C0F3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03C22-EFFC-4007-8FAE-83CBD110F799}"/>
              </a:ext>
            </a:extLst>
          </p:cNvPr>
          <p:cNvSpPr/>
          <p:nvPr/>
        </p:nvSpPr>
        <p:spPr>
          <a:xfrm>
            <a:off x="534692" y="1472341"/>
            <a:ext cx="2905932" cy="18853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35C2E-B7B0-4A69-9E86-51FED0CE093F}"/>
              </a:ext>
            </a:extLst>
          </p:cNvPr>
          <p:cNvSpPr txBox="1"/>
          <p:nvPr/>
        </p:nvSpPr>
        <p:spPr>
          <a:xfrm>
            <a:off x="534692" y="1103010"/>
            <a:ext cx="242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3EC1E-607B-466B-B4F6-4C84A4FB8C3F}"/>
              </a:ext>
            </a:extLst>
          </p:cNvPr>
          <p:cNvSpPr/>
          <p:nvPr/>
        </p:nvSpPr>
        <p:spPr>
          <a:xfrm>
            <a:off x="681925" y="1611824"/>
            <a:ext cx="4339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fd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625B27-6CDA-4BBD-A79F-94EEAA4AEDCC}"/>
              </a:ext>
            </a:extLst>
          </p:cNvPr>
          <p:cNvSpPr txBox="1"/>
          <p:nvPr/>
        </p:nvSpPr>
        <p:spPr>
          <a:xfrm>
            <a:off x="2193011" y="1542081"/>
            <a:ext cx="107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FD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1F161D-03BB-49A1-8FB3-059D9D55DE0F}"/>
              </a:ext>
            </a:extLst>
          </p:cNvPr>
          <p:cNvSpPr/>
          <p:nvPr/>
        </p:nvSpPr>
        <p:spPr>
          <a:xfrm>
            <a:off x="2193011" y="1911413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38AFF4-FC32-449B-8144-5CF039301A73}"/>
              </a:ext>
            </a:extLst>
          </p:cNvPr>
          <p:cNvSpPr/>
          <p:nvPr/>
        </p:nvSpPr>
        <p:spPr>
          <a:xfrm>
            <a:off x="2193011" y="2223776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93F7CB-5424-4FA3-9E21-4BF3F4DB5E6F}"/>
              </a:ext>
            </a:extLst>
          </p:cNvPr>
          <p:cNvSpPr/>
          <p:nvPr/>
        </p:nvSpPr>
        <p:spPr>
          <a:xfrm>
            <a:off x="2193011" y="2531124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7A9ACB-A706-4DDD-A6B1-62AA5242E829}"/>
              </a:ext>
            </a:extLst>
          </p:cNvPr>
          <p:cNvSpPr/>
          <p:nvPr/>
        </p:nvSpPr>
        <p:spPr>
          <a:xfrm>
            <a:off x="2193011" y="2816523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D5EE4D-B694-4A3A-8E8A-06104E0DB871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1115878" y="1796490"/>
            <a:ext cx="1077133" cy="8831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00BBFA5-1F27-4137-9DE3-68168BE8E2F2}"/>
              </a:ext>
            </a:extLst>
          </p:cNvPr>
          <p:cNvSpPr/>
          <p:nvPr/>
        </p:nvSpPr>
        <p:spPr>
          <a:xfrm>
            <a:off x="534692" y="3981421"/>
            <a:ext cx="2905932" cy="18853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DC6C32-C811-439C-ADEF-286F2B220701}"/>
              </a:ext>
            </a:extLst>
          </p:cNvPr>
          <p:cNvSpPr txBox="1"/>
          <p:nvPr/>
        </p:nvSpPr>
        <p:spPr>
          <a:xfrm>
            <a:off x="534692" y="3612090"/>
            <a:ext cx="242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AEF52F-E3A5-4248-9FF8-73A1B144C386}"/>
              </a:ext>
            </a:extLst>
          </p:cNvPr>
          <p:cNvSpPr/>
          <p:nvPr/>
        </p:nvSpPr>
        <p:spPr>
          <a:xfrm>
            <a:off x="681925" y="4120904"/>
            <a:ext cx="4339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fd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B429EF-4E9E-40D2-841E-C6FF0BDDFD86}"/>
              </a:ext>
            </a:extLst>
          </p:cNvPr>
          <p:cNvSpPr txBox="1"/>
          <p:nvPr/>
        </p:nvSpPr>
        <p:spPr>
          <a:xfrm>
            <a:off x="2193011" y="4051161"/>
            <a:ext cx="107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FD Table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742D2C-28AE-4825-99B5-B079942DF3E4}"/>
              </a:ext>
            </a:extLst>
          </p:cNvPr>
          <p:cNvSpPr/>
          <p:nvPr/>
        </p:nvSpPr>
        <p:spPr>
          <a:xfrm>
            <a:off x="2193011" y="4420493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9A2FD8-599F-4758-9A0B-9F32ED2985CA}"/>
              </a:ext>
            </a:extLst>
          </p:cNvPr>
          <p:cNvSpPr/>
          <p:nvPr/>
        </p:nvSpPr>
        <p:spPr>
          <a:xfrm>
            <a:off x="2193011" y="4732856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C4BEC-27BB-4065-B41C-4294FB232281}"/>
              </a:ext>
            </a:extLst>
          </p:cNvPr>
          <p:cNvSpPr/>
          <p:nvPr/>
        </p:nvSpPr>
        <p:spPr>
          <a:xfrm>
            <a:off x="2193011" y="5040204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24DEB3-4CAB-4784-8053-7164737D77CA}"/>
              </a:ext>
            </a:extLst>
          </p:cNvPr>
          <p:cNvSpPr/>
          <p:nvPr/>
        </p:nvSpPr>
        <p:spPr>
          <a:xfrm>
            <a:off x="2193011" y="5325603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09BDBB-579E-47D5-9CDF-9E401E916211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1115878" y="4305570"/>
            <a:ext cx="1077133" cy="5758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52C082-E2FD-4053-89D3-4C6FA591F4B1}"/>
              </a:ext>
            </a:extLst>
          </p:cNvPr>
          <p:cNvSpPr txBox="1"/>
          <p:nvPr/>
        </p:nvSpPr>
        <p:spPr>
          <a:xfrm>
            <a:off x="4150962" y="1726747"/>
            <a:ext cx="261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File Table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31415D-64B3-4F16-ACCD-BB0898620448}"/>
              </a:ext>
            </a:extLst>
          </p:cNvPr>
          <p:cNvSpPr/>
          <p:nvPr/>
        </p:nvSpPr>
        <p:spPr>
          <a:xfrm>
            <a:off x="4192291" y="2117916"/>
            <a:ext cx="2769031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File: “test.txt”, offset: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564098-C72C-4C9C-B21D-9DB3AFA8E954}"/>
              </a:ext>
            </a:extLst>
          </p:cNvPr>
          <p:cNvSpPr/>
          <p:nvPr/>
        </p:nvSpPr>
        <p:spPr>
          <a:xfrm>
            <a:off x="4192291" y="2828219"/>
            <a:ext cx="2769031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CF307C-D898-4075-9562-BCB13B0E0B6D}"/>
              </a:ext>
            </a:extLst>
          </p:cNvPr>
          <p:cNvSpPr/>
          <p:nvPr/>
        </p:nvSpPr>
        <p:spPr>
          <a:xfrm>
            <a:off x="4192290" y="3538522"/>
            <a:ext cx="2769031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34A714-5C8C-4DA1-B029-CFA53571C7F6}"/>
              </a:ext>
            </a:extLst>
          </p:cNvPr>
          <p:cNvSpPr/>
          <p:nvPr/>
        </p:nvSpPr>
        <p:spPr>
          <a:xfrm>
            <a:off x="4192289" y="4248825"/>
            <a:ext cx="2769031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FA69EC-BE1A-4BD1-AB16-FF74F4316613}"/>
              </a:ext>
            </a:extLst>
          </p:cNvPr>
          <p:cNvSpPr/>
          <p:nvPr/>
        </p:nvSpPr>
        <p:spPr>
          <a:xfrm>
            <a:off x="4192289" y="4959128"/>
            <a:ext cx="2769031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File: “test.txt”, offset: 0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64B424-5D74-410B-AC37-088B8A64CF7B}"/>
              </a:ext>
            </a:extLst>
          </p:cNvPr>
          <p:cNvCxnSpPr>
            <a:stCxn id="14" idx="3"/>
            <a:endCxn id="29" idx="1"/>
          </p:cNvCxnSpPr>
          <p:nvPr/>
        </p:nvCxnSpPr>
        <p:spPr>
          <a:xfrm flipV="1">
            <a:off x="3270143" y="2473068"/>
            <a:ext cx="922148" cy="2066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224CED-BCFA-4886-897C-87FEE7A493AA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>
            <a:off x="3270143" y="4881404"/>
            <a:ext cx="922146" cy="4328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94F03C-FDEF-4C52-9D1C-1DC7B235D73D}"/>
              </a:ext>
            </a:extLst>
          </p:cNvPr>
          <p:cNvSpPr txBox="1"/>
          <p:nvPr/>
        </p:nvSpPr>
        <p:spPr>
          <a:xfrm>
            <a:off x="7671657" y="1783492"/>
            <a:ext cx="261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Inode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Table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A27D1F-738B-4197-9CB4-FAB92054EC35}"/>
              </a:ext>
            </a:extLst>
          </p:cNvPr>
          <p:cNvSpPr/>
          <p:nvPr/>
        </p:nvSpPr>
        <p:spPr>
          <a:xfrm>
            <a:off x="7712987" y="2198883"/>
            <a:ext cx="1361274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test.txt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6DDD5C-8405-4FE7-BD9B-349FA9413EA3}"/>
              </a:ext>
            </a:extLst>
          </p:cNvPr>
          <p:cNvSpPr/>
          <p:nvPr/>
        </p:nvSpPr>
        <p:spPr>
          <a:xfrm>
            <a:off x="7712987" y="2909186"/>
            <a:ext cx="1361274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DA50CD-6E9A-46C0-B2FB-2FC1EC067A74}"/>
              </a:ext>
            </a:extLst>
          </p:cNvPr>
          <p:cNvSpPr/>
          <p:nvPr/>
        </p:nvSpPr>
        <p:spPr>
          <a:xfrm>
            <a:off x="7712986" y="3619489"/>
            <a:ext cx="1361274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2C5367-A694-44AC-AB32-065A3EFF7B03}"/>
              </a:ext>
            </a:extLst>
          </p:cNvPr>
          <p:cNvSpPr/>
          <p:nvPr/>
        </p:nvSpPr>
        <p:spPr>
          <a:xfrm>
            <a:off x="7712985" y="4329792"/>
            <a:ext cx="1361274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755A61-6A22-4356-83EA-0A50EA63E3D3}"/>
              </a:ext>
            </a:extLst>
          </p:cNvPr>
          <p:cNvSpPr/>
          <p:nvPr/>
        </p:nvSpPr>
        <p:spPr>
          <a:xfrm>
            <a:off x="7712985" y="5015873"/>
            <a:ext cx="1361274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E78DE2-6E1C-4E26-9199-A13DEDD69182}"/>
              </a:ext>
            </a:extLst>
          </p:cNvPr>
          <p:cNvCxnSpPr>
            <a:cxnSpLocks/>
            <a:stCxn id="29" idx="3"/>
            <a:endCxn id="41" idx="1"/>
          </p:cNvCxnSpPr>
          <p:nvPr/>
        </p:nvCxnSpPr>
        <p:spPr>
          <a:xfrm>
            <a:off x="6961322" y="2473068"/>
            <a:ext cx="751665" cy="8096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945AF72-018A-4D03-979F-2ADFF2D2A7C9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6961320" y="2651628"/>
            <a:ext cx="710337" cy="266265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8C52F2DC-AA12-41A5-891B-DA05CCD3D01A}"/>
              </a:ext>
            </a:extLst>
          </p:cNvPr>
          <p:cNvSpPr/>
          <p:nvPr/>
        </p:nvSpPr>
        <p:spPr>
          <a:xfrm>
            <a:off x="10709329" y="2551261"/>
            <a:ext cx="844657" cy="82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0F04B4-51DB-4345-8E12-FAA8894C8392}"/>
              </a:ext>
            </a:extLst>
          </p:cNvPr>
          <p:cNvCxnSpPr>
            <a:stCxn id="41" idx="3"/>
            <a:endCxn id="57" idx="2"/>
          </p:cNvCxnSpPr>
          <p:nvPr/>
        </p:nvCxnSpPr>
        <p:spPr>
          <a:xfrm>
            <a:off x="9074261" y="2554035"/>
            <a:ext cx="1635068" cy="4110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5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E4B6-3906-4206-9D52-1D5789CF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1AB1-CE00-476A-B63C-D2F1F682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5" y="1241918"/>
            <a:ext cx="11711313" cy="941989"/>
          </a:xfrm>
        </p:spPr>
        <p:txBody>
          <a:bodyPr/>
          <a:lstStyle/>
          <a:p>
            <a:r>
              <a:rPr lang="en-US" dirty="0"/>
              <a:t>What if we have an open file and then call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5EE05-1871-4FD1-AA29-0709F3B4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D759E-359B-4C6B-A5C3-9F4F3DD2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1D5F2-B5A5-4BF4-8CB8-443189D439A0}"/>
              </a:ext>
            </a:extLst>
          </p:cNvPr>
          <p:cNvSpPr txBox="1"/>
          <p:nvPr/>
        </p:nvSpPr>
        <p:spPr>
          <a:xfrm>
            <a:off x="284083" y="2381851"/>
            <a:ext cx="602443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fd</a:t>
            </a:r>
            <a:r>
              <a:rPr lang="en-US" sz="2400" dirty="0">
                <a:latin typeface="Consolas" panose="020B0609020204030204" pitchFamily="49" charset="0"/>
              </a:rPr>
              <a:t> = open(“test.txt”, O_RDWR);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fork();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char </a:t>
            </a:r>
            <a:r>
              <a:rPr lang="en-US" sz="2400" dirty="0" err="1">
                <a:latin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</a:rPr>
              <a:t>[8];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read(</a:t>
            </a:r>
            <a:r>
              <a:rPr lang="en-US" sz="2400" dirty="0" err="1">
                <a:latin typeface="Consolas" panose="020B0609020204030204" pitchFamily="49" charset="0"/>
              </a:rPr>
              <a:t>fd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</a:rPr>
              <a:t>, 8);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write(</a:t>
            </a:r>
            <a:r>
              <a:rPr lang="en-US" sz="2400" dirty="0" err="1">
                <a:latin typeface="Consolas" panose="020B0609020204030204" pitchFamily="49" charset="0"/>
              </a:rPr>
              <a:t>fd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</a:rPr>
              <a:t>, 8);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DCFDC9-99ED-4614-99E2-7DB8C8DCCD86}"/>
              </a:ext>
            </a:extLst>
          </p:cNvPr>
          <p:cNvSpPr txBox="1">
            <a:spLocks/>
          </p:cNvSpPr>
          <p:nvPr/>
        </p:nvSpPr>
        <p:spPr>
          <a:xfrm>
            <a:off x="6392294" y="2335459"/>
            <a:ext cx="4961506" cy="386933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Assume no other process has this file open, ignore 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How many process file descriptor table entries are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How many system file table entries are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How many </a:t>
            </a:r>
            <a:r>
              <a:rPr lang="en-US" sz="2400" dirty="0" err="1"/>
              <a:t>inode</a:t>
            </a:r>
            <a:r>
              <a:rPr lang="en-US" sz="2400" dirty="0"/>
              <a:t> table entries are created?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What does the file contain at the end?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72FEA-10EE-4418-B7C5-90A0C5CA5A9C}"/>
              </a:ext>
            </a:extLst>
          </p:cNvPr>
          <p:cNvSpPr txBox="1"/>
          <p:nvPr/>
        </p:nvSpPr>
        <p:spPr>
          <a:xfrm>
            <a:off x="346227" y="5437568"/>
            <a:ext cx="15447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ABCDEFGH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F98B4E-D8C2-4870-ABAD-AA0C1ABBC1C1}"/>
              </a:ext>
            </a:extLst>
          </p:cNvPr>
          <p:cNvSpPr txBox="1">
            <a:spLocks/>
          </p:cNvSpPr>
          <p:nvPr/>
        </p:nvSpPr>
        <p:spPr>
          <a:xfrm>
            <a:off x="284083" y="5016750"/>
            <a:ext cx="3675358" cy="4172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File Contents at Start:</a:t>
            </a:r>
          </a:p>
        </p:txBody>
      </p:sp>
    </p:spTree>
    <p:extLst>
      <p:ext uri="{BB962C8B-B14F-4D97-AF65-F5344CB8AC3E}">
        <p14:creationId xmlns:p14="http://schemas.microsoft.com/office/powerpoint/2010/main" val="579327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BADA-D581-477E-B45B-811E3E02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File Tables and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6972-0FF2-434E-9E77-532AF0E9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0545C8-E480-4105-8090-3473C0F3E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16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C03C22-EFFC-4007-8FAE-83CBD110F799}"/>
              </a:ext>
            </a:extLst>
          </p:cNvPr>
          <p:cNvSpPr/>
          <p:nvPr/>
        </p:nvSpPr>
        <p:spPr>
          <a:xfrm>
            <a:off x="534692" y="1472341"/>
            <a:ext cx="2905932" cy="18853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335C2E-B7B0-4A69-9E86-51FED0CE093F}"/>
              </a:ext>
            </a:extLst>
          </p:cNvPr>
          <p:cNvSpPr txBox="1"/>
          <p:nvPr/>
        </p:nvSpPr>
        <p:spPr>
          <a:xfrm>
            <a:off x="534692" y="1103010"/>
            <a:ext cx="242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3EC1E-607B-466B-B4F6-4C84A4FB8C3F}"/>
              </a:ext>
            </a:extLst>
          </p:cNvPr>
          <p:cNvSpPr/>
          <p:nvPr/>
        </p:nvSpPr>
        <p:spPr>
          <a:xfrm>
            <a:off x="681925" y="1611824"/>
            <a:ext cx="4339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fd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625B27-6CDA-4BBD-A79F-94EEAA4AEDCC}"/>
              </a:ext>
            </a:extLst>
          </p:cNvPr>
          <p:cNvSpPr txBox="1"/>
          <p:nvPr/>
        </p:nvSpPr>
        <p:spPr>
          <a:xfrm>
            <a:off x="2193011" y="1542081"/>
            <a:ext cx="107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FD Table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1F161D-03BB-49A1-8FB3-059D9D55DE0F}"/>
              </a:ext>
            </a:extLst>
          </p:cNvPr>
          <p:cNvSpPr/>
          <p:nvPr/>
        </p:nvSpPr>
        <p:spPr>
          <a:xfrm>
            <a:off x="2193011" y="1911413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38AFF4-FC32-449B-8144-5CF039301A73}"/>
              </a:ext>
            </a:extLst>
          </p:cNvPr>
          <p:cNvSpPr/>
          <p:nvPr/>
        </p:nvSpPr>
        <p:spPr>
          <a:xfrm>
            <a:off x="2193011" y="2223776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93F7CB-5424-4FA3-9E21-4BF3F4DB5E6F}"/>
              </a:ext>
            </a:extLst>
          </p:cNvPr>
          <p:cNvSpPr/>
          <p:nvPr/>
        </p:nvSpPr>
        <p:spPr>
          <a:xfrm>
            <a:off x="2193011" y="2531124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07A9ACB-A706-4DDD-A6B1-62AA5242E829}"/>
              </a:ext>
            </a:extLst>
          </p:cNvPr>
          <p:cNvSpPr/>
          <p:nvPr/>
        </p:nvSpPr>
        <p:spPr>
          <a:xfrm>
            <a:off x="2193011" y="2816523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D5EE4D-B694-4A3A-8E8A-06104E0DB871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>
            <a:off x="1115878" y="1796490"/>
            <a:ext cx="1077133" cy="8831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00BBFA5-1F27-4137-9DE3-68168BE8E2F2}"/>
              </a:ext>
            </a:extLst>
          </p:cNvPr>
          <p:cNvSpPr/>
          <p:nvPr/>
        </p:nvSpPr>
        <p:spPr>
          <a:xfrm>
            <a:off x="534692" y="3981421"/>
            <a:ext cx="2905932" cy="18853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DC6C32-C811-439C-ADEF-286F2B220701}"/>
              </a:ext>
            </a:extLst>
          </p:cNvPr>
          <p:cNvSpPr txBox="1"/>
          <p:nvPr/>
        </p:nvSpPr>
        <p:spPr>
          <a:xfrm>
            <a:off x="534692" y="3612090"/>
            <a:ext cx="2425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Child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AEF52F-E3A5-4248-9FF8-73A1B144C386}"/>
              </a:ext>
            </a:extLst>
          </p:cNvPr>
          <p:cNvSpPr/>
          <p:nvPr/>
        </p:nvSpPr>
        <p:spPr>
          <a:xfrm>
            <a:off x="681925" y="4120904"/>
            <a:ext cx="433953" cy="3693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fd</a:t>
            </a:r>
            <a:endParaRPr lang="en-US" b="1" dirty="0">
              <a:solidFill>
                <a:schemeClr val="tx1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B429EF-4E9E-40D2-841E-C6FF0BDDFD86}"/>
              </a:ext>
            </a:extLst>
          </p:cNvPr>
          <p:cNvSpPr txBox="1"/>
          <p:nvPr/>
        </p:nvSpPr>
        <p:spPr>
          <a:xfrm>
            <a:off x="2193011" y="4051161"/>
            <a:ext cx="1077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FD Table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742D2C-28AE-4825-99B5-B079942DF3E4}"/>
              </a:ext>
            </a:extLst>
          </p:cNvPr>
          <p:cNvSpPr/>
          <p:nvPr/>
        </p:nvSpPr>
        <p:spPr>
          <a:xfrm>
            <a:off x="2193011" y="4420493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9A2FD8-599F-4758-9A0B-9F32ED2985CA}"/>
              </a:ext>
            </a:extLst>
          </p:cNvPr>
          <p:cNvSpPr/>
          <p:nvPr/>
        </p:nvSpPr>
        <p:spPr>
          <a:xfrm>
            <a:off x="2193011" y="4732856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C4BEC-27BB-4065-B41C-4294FB232281}"/>
              </a:ext>
            </a:extLst>
          </p:cNvPr>
          <p:cNvSpPr/>
          <p:nvPr/>
        </p:nvSpPr>
        <p:spPr>
          <a:xfrm>
            <a:off x="2193011" y="5040204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24DEB3-4CAB-4784-8053-7164737D77CA}"/>
              </a:ext>
            </a:extLst>
          </p:cNvPr>
          <p:cNvSpPr/>
          <p:nvPr/>
        </p:nvSpPr>
        <p:spPr>
          <a:xfrm>
            <a:off x="2193011" y="5325603"/>
            <a:ext cx="1077132" cy="29709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809BDBB-579E-47D5-9CDF-9E401E916211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1115878" y="4305570"/>
            <a:ext cx="1077133" cy="5758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52C082-E2FD-4053-89D3-4C6FA591F4B1}"/>
              </a:ext>
            </a:extLst>
          </p:cNvPr>
          <p:cNvSpPr txBox="1"/>
          <p:nvPr/>
        </p:nvSpPr>
        <p:spPr>
          <a:xfrm>
            <a:off x="4150962" y="1726747"/>
            <a:ext cx="261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 File Table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31415D-64B3-4F16-ACCD-BB0898620448}"/>
              </a:ext>
            </a:extLst>
          </p:cNvPr>
          <p:cNvSpPr/>
          <p:nvPr/>
        </p:nvSpPr>
        <p:spPr>
          <a:xfrm>
            <a:off x="4192291" y="2117916"/>
            <a:ext cx="2769031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File: “test.txt”, offset: 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0564098-C72C-4C9C-B21D-9DB3AFA8E954}"/>
              </a:ext>
            </a:extLst>
          </p:cNvPr>
          <p:cNvSpPr/>
          <p:nvPr/>
        </p:nvSpPr>
        <p:spPr>
          <a:xfrm>
            <a:off x="4192291" y="2828219"/>
            <a:ext cx="2769031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CF307C-D898-4075-9562-BCB13B0E0B6D}"/>
              </a:ext>
            </a:extLst>
          </p:cNvPr>
          <p:cNvSpPr/>
          <p:nvPr/>
        </p:nvSpPr>
        <p:spPr>
          <a:xfrm>
            <a:off x="4192290" y="3538522"/>
            <a:ext cx="2769031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534A714-5C8C-4DA1-B029-CFA53571C7F6}"/>
              </a:ext>
            </a:extLst>
          </p:cNvPr>
          <p:cNvSpPr/>
          <p:nvPr/>
        </p:nvSpPr>
        <p:spPr>
          <a:xfrm>
            <a:off x="4192289" y="4248825"/>
            <a:ext cx="2769031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FA69EC-BE1A-4BD1-AB16-FF74F4316613}"/>
              </a:ext>
            </a:extLst>
          </p:cNvPr>
          <p:cNvSpPr/>
          <p:nvPr/>
        </p:nvSpPr>
        <p:spPr>
          <a:xfrm>
            <a:off x="4192289" y="4959128"/>
            <a:ext cx="2769031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64B424-5D74-410B-AC37-088B8A64CF7B}"/>
              </a:ext>
            </a:extLst>
          </p:cNvPr>
          <p:cNvCxnSpPr>
            <a:cxnSpLocks/>
            <a:stCxn id="15" idx="3"/>
            <a:endCxn id="29" idx="1"/>
          </p:cNvCxnSpPr>
          <p:nvPr/>
        </p:nvCxnSpPr>
        <p:spPr>
          <a:xfrm flipV="1">
            <a:off x="3270143" y="2473068"/>
            <a:ext cx="922148" cy="4920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3224CED-BCFA-4886-897C-87FEE7A493AA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3270143" y="2679673"/>
            <a:ext cx="880819" cy="279447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694F03C-FDEF-4C52-9D1C-1DC7B235D73D}"/>
              </a:ext>
            </a:extLst>
          </p:cNvPr>
          <p:cNvSpPr txBox="1"/>
          <p:nvPr/>
        </p:nvSpPr>
        <p:spPr>
          <a:xfrm>
            <a:off x="7671657" y="1783492"/>
            <a:ext cx="261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Inode</a:t>
            </a:r>
            <a:r>
              <a:rPr lang="en-US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Table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A27D1F-738B-4197-9CB4-FAB92054EC35}"/>
              </a:ext>
            </a:extLst>
          </p:cNvPr>
          <p:cNvSpPr/>
          <p:nvPr/>
        </p:nvSpPr>
        <p:spPr>
          <a:xfrm>
            <a:off x="7712987" y="2198883"/>
            <a:ext cx="1361274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test.txt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6DDD5C-8405-4FE7-BD9B-349FA9413EA3}"/>
              </a:ext>
            </a:extLst>
          </p:cNvPr>
          <p:cNvSpPr/>
          <p:nvPr/>
        </p:nvSpPr>
        <p:spPr>
          <a:xfrm>
            <a:off x="7712987" y="2909186"/>
            <a:ext cx="1361274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9DA50CD-6E9A-46C0-B2FB-2FC1EC067A74}"/>
              </a:ext>
            </a:extLst>
          </p:cNvPr>
          <p:cNvSpPr/>
          <p:nvPr/>
        </p:nvSpPr>
        <p:spPr>
          <a:xfrm>
            <a:off x="7712986" y="3619489"/>
            <a:ext cx="1361274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C2C5367-A694-44AC-AB32-065A3EFF7B03}"/>
              </a:ext>
            </a:extLst>
          </p:cNvPr>
          <p:cNvSpPr/>
          <p:nvPr/>
        </p:nvSpPr>
        <p:spPr>
          <a:xfrm>
            <a:off x="7712985" y="4329792"/>
            <a:ext cx="1361274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755A61-6A22-4356-83EA-0A50EA63E3D3}"/>
              </a:ext>
            </a:extLst>
          </p:cNvPr>
          <p:cNvSpPr/>
          <p:nvPr/>
        </p:nvSpPr>
        <p:spPr>
          <a:xfrm>
            <a:off x="7712985" y="5015873"/>
            <a:ext cx="1361274" cy="71030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6E78DE2-6E1C-4E26-9199-A13DEDD69182}"/>
              </a:ext>
            </a:extLst>
          </p:cNvPr>
          <p:cNvCxnSpPr>
            <a:cxnSpLocks/>
            <a:stCxn id="29" idx="3"/>
            <a:endCxn id="41" idx="1"/>
          </p:cNvCxnSpPr>
          <p:nvPr/>
        </p:nvCxnSpPr>
        <p:spPr>
          <a:xfrm>
            <a:off x="6961322" y="2473068"/>
            <a:ext cx="751665" cy="8096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ylinder 56">
            <a:extLst>
              <a:ext uri="{FF2B5EF4-FFF2-40B4-BE49-F238E27FC236}">
                <a16:creationId xmlns:a16="http://schemas.microsoft.com/office/drawing/2014/main" id="{8C52F2DC-AA12-41A5-891B-DA05CCD3D01A}"/>
              </a:ext>
            </a:extLst>
          </p:cNvPr>
          <p:cNvSpPr/>
          <p:nvPr/>
        </p:nvSpPr>
        <p:spPr>
          <a:xfrm>
            <a:off x="10709329" y="2551261"/>
            <a:ext cx="844657" cy="82761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A0F04B4-51DB-4345-8E12-FAA8894C8392}"/>
              </a:ext>
            </a:extLst>
          </p:cNvPr>
          <p:cNvCxnSpPr>
            <a:stCxn id="41" idx="3"/>
            <a:endCxn id="57" idx="2"/>
          </p:cNvCxnSpPr>
          <p:nvPr/>
        </p:nvCxnSpPr>
        <p:spPr>
          <a:xfrm>
            <a:off x="9074261" y="2554035"/>
            <a:ext cx="1635068" cy="4110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614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E492-C9C3-47D6-B623-1A24919C5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Child Processes Inherit File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9B619-C701-43AA-9C22-0E4C2539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Child gets a copy of parent’s address space after a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</a:p>
          <a:p>
            <a:pPr lvl="1"/>
            <a:r>
              <a:rPr lang="en-US" dirty="0"/>
              <a:t>This includes the file descriptor table</a:t>
            </a:r>
          </a:p>
          <a:p>
            <a:r>
              <a:rPr lang="en-US" dirty="0"/>
              <a:t>What this means: Same file descriptor in parent and child refers to </a:t>
            </a:r>
            <a:r>
              <a:rPr lang="en-US" b="1" dirty="0"/>
              <a:t>same</a:t>
            </a:r>
            <a:r>
              <a:rPr lang="en-US" dirty="0"/>
              <a:t> entry in system-wide file table</a:t>
            </a:r>
          </a:p>
          <a:p>
            <a:r>
              <a:rPr lang="en-US" dirty="0"/>
              <a:t>Consequences of this:</a:t>
            </a:r>
          </a:p>
          <a:p>
            <a:pPr lvl="1"/>
            <a:r>
              <a:rPr lang="en-US" dirty="0"/>
              <a:t>Set of processes open in parent at time of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 are also open in child</a:t>
            </a:r>
          </a:p>
          <a:p>
            <a:pPr lvl="1"/>
            <a:r>
              <a:rPr lang="en-US" dirty="0"/>
              <a:t>The file </a:t>
            </a:r>
            <a:r>
              <a:rPr lang="en-US" b="1" dirty="0"/>
              <a:t>offset</a:t>
            </a:r>
            <a:r>
              <a:rPr lang="en-US" dirty="0"/>
              <a:t> is also shared between parent of child</a:t>
            </a:r>
          </a:p>
          <a:p>
            <a:r>
              <a:rPr lang="en-US" dirty="0"/>
              <a:t>Parent and child “share” reads, writes, and seeks</a:t>
            </a:r>
          </a:p>
          <a:p>
            <a:pPr lvl="1"/>
            <a:r>
              <a:rPr lang="en-US" dirty="0"/>
              <a:t>A read/write/seek in </a:t>
            </a:r>
            <a:r>
              <a:rPr lang="en-US" b="1" dirty="0"/>
              <a:t>one</a:t>
            </a:r>
            <a:r>
              <a:rPr lang="en-US" dirty="0"/>
              <a:t> process modifies the offset for </a:t>
            </a:r>
            <a:r>
              <a:rPr lang="en-US" b="1" dirty="0"/>
              <a:t>both</a:t>
            </a:r>
            <a:r>
              <a:rPr lang="en-US" dirty="0"/>
              <a:t> processes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D5117-ABF2-44C3-A34C-45EF9E9A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8613F-3AF2-48A9-A690-A1AB9F49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7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E4B6-3906-4206-9D52-1D5789CF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51AB1-CE00-476A-B63C-D2F1F6820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5" y="1241918"/>
            <a:ext cx="11711313" cy="94198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if we have an open file and then call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  <a:r>
              <a:rPr lang="en-US" dirty="0"/>
              <a:t>?</a:t>
            </a:r>
          </a:p>
          <a:p>
            <a:r>
              <a:rPr lang="en-US" dirty="0">
                <a:solidFill>
                  <a:srgbClr val="FF0000"/>
                </a:solidFill>
              </a:rPr>
              <a:t>What does file contain at end?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5EE05-1871-4FD1-AA29-0709F3B4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7D759E-359B-4C6B-A5C3-9F4F3DD2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1D5F2-B5A5-4BF4-8CB8-443189D439A0}"/>
              </a:ext>
            </a:extLst>
          </p:cNvPr>
          <p:cNvSpPr txBox="1"/>
          <p:nvPr/>
        </p:nvSpPr>
        <p:spPr>
          <a:xfrm>
            <a:off x="284083" y="2381851"/>
            <a:ext cx="6024438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fd</a:t>
            </a:r>
            <a:r>
              <a:rPr lang="en-US" sz="2400" dirty="0">
                <a:latin typeface="Consolas" panose="020B0609020204030204" pitchFamily="49" charset="0"/>
              </a:rPr>
              <a:t> = open(“test.txt”, O_RDWR);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fork();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char </a:t>
            </a:r>
            <a:r>
              <a:rPr lang="en-US" sz="2400" dirty="0" err="1">
                <a:latin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</a:rPr>
              <a:t>[8];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read(</a:t>
            </a:r>
            <a:r>
              <a:rPr lang="en-US" sz="2400" dirty="0" err="1">
                <a:latin typeface="Consolas" panose="020B0609020204030204" pitchFamily="49" charset="0"/>
              </a:rPr>
              <a:t>fd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</a:rPr>
              <a:t>, 8);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write(</a:t>
            </a:r>
            <a:r>
              <a:rPr lang="en-US" sz="2400" dirty="0" err="1">
                <a:latin typeface="Consolas" panose="020B0609020204030204" pitchFamily="49" charset="0"/>
              </a:rPr>
              <a:t>fd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</a:rPr>
              <a:t>buf</a:t>
            </a:r>
            <a:r>
              <a:rPr lang="en-US" sz="2400" dirty="0">
                <a:latin typeface="Consolas" panose="020B0609020204030204" pitchFamily="49" charset="0"/>
              </a:rPr>
              <a:t>, 8);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DCFDC9-99ED-4614-99E2-7DB8C8DCCD86}"/>
              </a:ext>
            </a:extLst>
          </p:cNvPr>
          <p:cNvSpPr txBox="1">
            <a:spLocks/>
          </p:cNvSpPr>
          <p:nvPr/>
        </p:nvSpPr>
        <p:spPr>
          <a:xfrm>
            <a:off x="6516985" y="1777709"/>
            <a:ext cx="4961506" cy="3999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One possible outcome: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Process A reads </a:t>
            </a:r>
            <a:r>
              <a:rPr lang="en-US" sz="2400" dirty="0">
                <a:latin typeface="Consolas" panose="020B0609020204030204" pitchFamily="49" charset="0"/>
              </a:rPr>
              <a:t>“ABCDEFGH”</a:t>
            </a:r>
            <a:r>
              <a:rPr lang="en-US" sz="2400" dirty="0"/>
              <a:t>, offset = 8 (End of File)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Process A writes </a:t>
            </a:r>
            <a:r>
              <a:rPr lang="en-US" sz="2400" dirty="0">
                <a:latin typeface="Consolas" panose="020B0609020204030204" pitchFamily="49" charset="0"/>
              </a:rPr>
              <a:t>“ABCDEFGH”</a:t>
            </a:r>
            <a:r>
              <a:rPr lang="en-US" sz="2400" dirty="0"/>
              <a:t>, offset = 16 (End of File)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Process B </a:t>
            </a:r>
            <a:r>
              <a:rPr lang="en-US" sz="2400" dirty="0">
                <a:latin typeface="Consolas" panose="020B0609020204030204" pitchFamily="49" charset="0"/>
              </a:rPr>
              <a:t>read</a:t>
            </a:r>
            <a:r>
              <a:rPr lang="en-US" sz="2400" dirty="0"/>
              <a:t> fails (at end of file)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Process B writes uninitialized contents (garbage) of </a:t>
            </a:r>
            <a:r>
              <a:rPr lang="en-US" sz="2400" dirty="0" err="1">
                <a:latin typeface="Consolas" panose="020B0609020204030204" pitchFamily="49" charset="0"/>
              </a:rPr>
              <a:t>buf</a:t>
            </a:r>
            <a:r>
              <a:rPr lang="en-US" sz="2400" dirty="0"/>
              <a:t> to the file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B72FEA-10EE-4418-B7C5-90A0C5CA5A9C}"/>
              </a:ext>
            </a:extLst>
          </p:cNvPr>
          <p:cNvSpPr txBox="1"/>
          <p:nvPr/>
        </p:nvSpPr>
        <p:spPr>
          <a:xfrm>
            <a:off x="346227" y="5437568"/>
            <a:ext cx="15447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ABCDEFGH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5F98B4E-D8C2-4870-ABAD-AA0C1ABBC1C1}"/>
              </a:ext>
            </a:extLst>
          </p:cNvPr>
          <p:cNvSpPr txBox="1">
            <a:spLocks/>
          </p:cNvSpPr>
          <p:nvPr/>
        </p:nvSpPr>
        <p:spPr>
          <a:xfrm>
            <a:off x="284083" y="5016750"/>
            <a:ext cx="3675358" cy="4172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File Contents at Start: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A9BFE-747F-4152-86F0-D7A311017001}"/>
              </a:ext>
            </a:extLst>
          </p:cNvPr>
          <p:cNvSpPr txBox="1"/>
          <p:nvPr/>
        </p:nvSpPr>
        <p:spPr>
          <a:xfrm>
            <a:off x="1953088" y="5412872"/>
            <a:ext cx="465910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kind of code is possible but not recommended (gets confusing!)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F1A354-E3C8-42BF-8B0D-1D85836B2B3A}"/>
              </a:ext>
            </a:extLst>
          </p:cNvPr>
          <p:cNvSpPr txBox="1"/>
          <p:nvPr/>
        </p:nvSpPr>
        <p:spPr>
          <a:xfrm>
            <a:off x="7004687" y="5777345"/>
            <a:ext cx="4659107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What’s another possible sequence of events?</a:t>
            </a:r>
          </a:p>
        </p:txBody>
      </p:sp>
    </p:spTree>
    <p:extLst>
      <p:ext uri="{BB962C8B-B14F-4D97-AF65-F5344CB8AC3E}">
        <p14:creationId xmlns:p14="http://schemas.microsoft.com/office/powerpoint/2010/main" val="240901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9822-E56F-4724-9065-CFF12E62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70" y="2236"/>
            <a:ext cx="11720839" cy="1325563"/>
          </a:xfrm>
        </p:spPr>
        <p:txBody>
          <a:bodyPr/>
          <a:lstStyle/>
          <a:p>
            <a:r>
              <a:rPr lang="en-US" dirty="0"/>
              <a:t>Concurrent File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0214A-58D0-4A7D-A79F-AAFEB9CB9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591" y="1023448"/>
            <a:ext cx="11711313" cy="4978342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Files on a computer are a globally shared resource</a:t>
            </a:r>
          </a:p>
          <a:p>
            <a:pPr lvl="1"/>
            <a:r>
              <a:rPr lang="en-US" dirty="0"/>
              <a:t>All processes see the same set of files</a:t>
            </a:r>
          </a:p>
          <a:p>
            <a:r>
              <a:rPr lang="en-US" dirty="0"/>
              <a:t>What happens if multiple unrelated processes are accessing same file?</a:t>
            </a:r>
          </a:p>
          <a:p>
            <a:r>
              <a:rPr lang="en-US" b="1" dirty="0"/>
              <a:t>POSIX File Semantics</a:t>
            </a:r>
            <a:r>
              <a:rPr lang="en-US" dirty="0"/>
              <a:t> dictate what happens</a:t>
            </a:r>
          </a:p>
          <a:p>
            <a:r>
              <a:rPr lang="en-US" dirty="0"/>
              <a:t>Short version: Once a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system call has completed, its effects are immediately visible to any </a:t>
            </a:r>
            <a:r>
              <a:rPr lang="en-US" dirty="0">
                <a:latin typeface="Consolas" panose="020B0609020204030204" pitchFamily="49" charset="0"/>
              </a:rPr>
              <a:t>read</a:t>
            </a:r>
            <a:r>
              <a:rPr lang="en-US" dirty="0"/>
              <a:t> of the file’s data</a:t>
            </a:r>
          </a:p>
          <a:p>
            <a:pPr lvl="1"/>
            <a:r>
              <a:rPr lang="en-US" dirty="0"/>
              <a:t>Even writes from different processes are visible to each other</a:t>
            </a:r>
          </a:p>
          <a:p>
            <a:pPr lvl="1"/>
            <a:r>
              <a:rPr lang="en-US" dirty="0"/>
              <a:t>Works even when some changes are in OS kernel buffers, not on disk yet</a:t>
            </a:r>
          </a:p>
          <a:p>
            <a:pPr lvl="1"/>
            <a:r>
              <a:rPr lang="en-US" dirty="0"/>
              <a:t>All processes see same file size (End of File is in same place)</a:t>
            </a:r>
          </a:p>
          <a:p>
            <a:r>
              <a:rPr lang="en-US" dirty="0"/>
              <a:t>These are actually very strong guarantees, difficult to implement</a:t>
            </a:r>
          </a:p>
          <a:p>
            <a:pPr lvl="1"/>
            <a:r>
              <a:rPr lang="en-US" dirty="0"/>
              <a:t>Windows does not offer the same set of capabilities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BEBAF1-B49D-488E-9944-1F8B56961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4D577-06F8-44E2-BF09-7BDFA4A1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4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9F91-6F5A-426E-8548-B304F6B0F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3AE7-FD41-4A37-A5DE-9A617CEA3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0" y="1367554"/>
            <a:ext cx="11711313" cy="41453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Tahoma"/>
                <a:ea typeface="Tahoma"/>
                <a:cs typeface="Tahoma"/>
              </a:rPr>
              <a:t>Quiz 3 posted on Canvas now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>
                <a:latin typeface="Tahoma"/>
                <a:ea typeface="Tahoma"/>
                <a:cs typeface="Tahoma"/>
              </a:rPr>
              <a:t>Project 1 is out</a:t>
            </a:r>
            <a:endParaRPr lang="en-US" dirty="0"/>
          </a:p>
          <a:p>
            <a:pPr lvl="1">
              <a:spcAft>
                <a:spcPts val="1200"/>
              </a:spcAft>
            </a:pPr>
            <a:r>
              <a:rPr lang="en-US" dirty="0"/>
              <a:t>Significant C programming, File I/O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latin typeface="Tahoma"/>
                <a:ea typeface="Tahoma"/>
                <a:cs typeface="Tahoma"/>
              </a:rPr>
              <a:t>Final Submission on</a:t>
            </a:r>
            <a:r>
              <a:rPr lang="en-US" b="1" dirty="0">
                <a:latin typeface="Tahoma"/>
                <a:ea typeface="Tahoma"/>
                <a:cs typeface="Tahoma"/>
              </a:rPr>
              <a:t> </a:t>
            </a:r>
            <a:r>
              <a:rPr lang="en-US" dirty="0">
                <a:latin typeface="Tahoma"/>
                <a:ea typeface="Tahoma"/>
                <a:cs typeface="Tahoma"/>
              </a:rPr>
              <a:t>(</a:t>
            </a:r>
            <a:r>
              <a:rPr lang="en-US" dirty="0" err="1">
                <a:latin typeface="Tahoma"/>
                <a:ea typeface="Tahoma"/>
                <a:cs typeface="Tahoma"/>
              </a:rPr>
              <a:t>Gradescope</a:t>
            </a:r>
            <a:r>
              <a:rPr lang="en-US" dirty="0">
                <a:latin typeface="Tahoma"/>
                <a:ea typeface="Tahoma"/>
                <a:cs typeface="Tahoma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DC98D-928A-4FD3-8D35-24CCACD60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4AAD73-3D8E-44A3-A822-F8799CB4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73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8225-8271-4839-9514-59C67E6B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Writer, One or Many Readers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3BBE2-C036-4607-A932-91078763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D870B-035A-4BF4-BA8A-3F55C89E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FB4D9E-295A-4EB4-8042-0C20D3B8953D}"/>
              </a:ext>
            </a:extLst>
          </p:cNvPr>
          <p:cNvSpPr/>
          <p:nvPr/>
        </p:nvSpPr>
        <p:spPr>
          <a:xfrm>
            <a:off x="798022" y="1462088"/>
            <a:ext cx="1221971" cy="1015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Writer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33F14-9C04-41A1-BDFE-537830D5437D}"/>
              </a:ext>
            </a:extLst>
          </p:cNvPr>
          <p:cNvSpPr/>
          <p:nvPr/>
        </p:nvSpPr>
        <p:spPr>
          <a:xfrm>
            <a:off x="2238894" y="4567527"/>
            <a:ext cx="1221971" cy="10151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Reader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Proc.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6B9631-D1E8-42DE-A1FE-13C329345520}"/>
              </a:ext>
            </a:extLst>
          </p:cNvPr>
          <p:cNvSpPr/>
          <p:nvPr/>
        </p:nvSpPr>
        <p:spPr>
          <a:xfrm>
            <a:off x="3851563" y="4567527"/>
            <a:ext cx="1221971" cy="10151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Reader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Proc.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D08DC-9113-4EF1-B804-528794F9ACE4}"/>
              </a:ext>
            </a:extLst>
          </p:cNvPr>
          <p:cNvSpPr/>
          <p:nvPr/>
        </p:nvSpPr>
        <p:spPr>
          <a:xfrm>
            <a:off x="5464232" y="4567527"/>
            <a:ext cx="1221971" cy="10151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Reader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Proc.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11892-4A2D-4C4E-81C8-290EF9B86CA0}"/>
              </a:ext>
            </a:extLst>
          </p:cNvPr>
          <p:cNvSpPr txBox="1"/>
          <p:nvPr/>
        </p:nvSpPr>
        <p:spPr>
          <a:xfrm>
            <a:off x="187036" y="3236294"/>
            <a:ext cx="122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055520-1533-48AE-92F4-E30A9635D21E}"/>
              </a:ext>
            </a:extLst>
          </p:cNvPr>
          <p:cNvCxnSpPr>
            <a:stCxn id="11" idx="3"/>
            <a:endCxn id="7" idx="0"/>
          </p:cNvCxnSpPr>
          <p:nvPr/>
        </p:nvCxnSpPr>
        <p:spPr>
          <a:xfrm>
            <a:off x="1409007" y="3497904"/>
            <a:ext cx="1440873" cy="10696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D6550-D9D8-4406-8EE2-1C3A761DB486}"/>
              </a:ext>
            </a:extLst>
          </p:cNvPr>
          <p:cNvCxnSpPr>
            <a:cxnSpLocks/>
            <a:stCxn id="11" idx="3"/>
            <a:endCxn id="8" idx="0"/>
          </p:cNvCxnSpPr>
          <p:nvPr/>
        </p:nvCxnSpPr>
        <p:spPr>
          <a:xfrm>
            <a:off x="1409007" y="3497904"/>
            <a:ext cx="3053542" cy="10696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489C51-B77B-4BDC-B8EF-1FF2BC91471B}"/>
              </a:ext>
            </a:extLst>
          </p:cNvPr>
          <p:cNvCxnSpPr>
            <a:cxnSpLocks/>
            <a:stCxn id="11" idx="3"/>
            <a:endCxn id="9" idx="0"/>
          </p:cNvCxnSpPr>
          <p:nvPr/>
        </p:nvCxnSpPr>
        <p:spPr>
          <a:xfrm>
            <a:off x="1409007" y="3497904"/>
            <a:ext cx="4666211" cy="10696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B8CA6B-45A4-4508-8FAF-7F5511CF9CCF}"/>
              </a:ext>
            </a:extLst>
          </p:cNvPr>
          <p:cNvSpPr txBox="1"/>
          <p:nvPr/>
        </p:nvSpPr>
        <p:spPr>
          <a:xfrm>
            <a:off x="3507971" y="3552422"/>
            <a:ext cx="2872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read()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returns </a:t>
            </a:r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8832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C8225-8271-4839-9514-59C67E6B7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Writer, One or Many Readers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3BBE2-C036-4607-A932-91078763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D870B-035A-4BF4-BA8A-3F55C89E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FB4D9E-295A-4EB4-8042-0C20D3B8953D}"/>
              </a:ext>
            </a:extLst>
          </p:cNvPr>
          <p:cNvSpPr/>
          <p:nvPr/>
        </p:nvSpPr>
        <p:spPr>
          <a:xfrm>
            <a:off x="798022" y="1462088"/>
            <a:ext cx="1221971" cy="1015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Writer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33F14-9C04-41A1-BDFE-537830D5437D}"/>
              </a:ext>
            </a:extLst>
          </p:cNvPr>
          <p:cNvSpPr/>
          <p:nvPr/>
        </p:nvSpPr>
        <p:spPr>
          <a:xfrm>
            <a:off x="2238894" y="4567527"/>
            <a:ext cx="1221971" cy="10151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Reader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Proc.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6B9631-D1E8-42DE-A1FE-13C329345520}"/>
              </a:ext>
            </a:extLst>
          </p:cNvPr>
          <p:cNvSpPr/>
          <p:nvPr/>
        </p:nvSpPr>
        <p:spPr>
          <a:xfrm>
            <a:off x="3851563" y="4567527"/>
            <a:ext cx="1221971" cy="10151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Reader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Proc.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1D08DC-9113-4EF1-B804-528794F9ACE4}"/>
              </a:ext>
            </a:extLst>
          </p:cNvPr>
          <p:cNvSpPr/>
          <p:nvPr/>
        </p:nvSpPr>
        <p:spPr>
          <a:xfrm>
            <a:off x="5464232" y="4567527"/>
            <a:ext cx="1221971" cy="10151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Reader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Proc.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A11892-4A2D-4C4E-81C8-290EF9B86CA0}"/>
              </a:ext>
            </a:extLst>
          </p:cNvPr>
          <p:cNvSpPr txBox="1"/>
          <p:nvPr/>
        </p:nvSpPr>
        <p:spPr>
          <a:xfrm>
            <a:off x="187036" y="3236294"/>
            <a:ext cx="122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055520-1533-48AE-92F4-E30A9635D21E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410691" y="3759514"/>
            <a:ext cx="439189" cy="80801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0D6550-D9D8-4406-8EE2-1C3A761DB486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2410691" y="3759514"/>
            <a:ext cx="2051858" cy="80801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489C51-B77B-4BDC-B8EF-1FF2BC91471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468880" y="3759514"/>
            <a:ext cx="3606338" cy="80801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B8CA6B-45A4-4508-8FAF-7F5511CF9CCF}"/>
              </a:ext>
            </a:extLst>
          </p:cNvPr>
          <p:cNvSpPr txBox="1"/>
          <p:nvPr/>
        </p:nvSpPr>
        <p:spPr>
          <a:xfrm>
            <a:off x="4427914" y="3678386"/>
            <a:ext cx="4738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read() 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returns data just added</a:t>
            </a:r>
            <a:endParaRPr lang="en-US" sz="2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C4A705-D460-4DFE-B223-ADD20D041E12}"/>
              </a:ext>
            </a:extLst>
          </p:cNvPr>
          <p:cNvSpPr/>
          <p:nvPr/>
        </p:nvSpPr>
        <p:spPr>
          <a:xfrm>
            <a:off x="1361209" y="3246388"/>
            <a:ext cx="1288473" cy="4649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022D29-734F-41C8-9733-9A3431AAC6E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019993" y="1969641"/>
            <a:ext cx="218901" cy="12666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02B8B61-23B0-4164-AA6B-278DC90DEE41}"/>
              </a:ext>
            </a:extLst>
          </p:cNvPr>
          <p:cNvSpPr txBox="1"/>
          <p:nvPr/>
        </p:nvSpPr>
        <p:spPr>
          <a:xfrm>
            <a:off x="2238894" y="2339404"/>
            <a:ext cx="4738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write()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adds data to file</a:t>
            </a:r>
            <a:endParaRPr lang="en-US" sz="2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667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85BA75-CA23-4785-9B35-5F579E5CD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247891"/>
            <a:ext cx="11711313" cy="5019906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What if two processes call </a:t>
            </a:r>
            <a:r>
              <a:rPr lang="en-US" dirty="0">
                <a:latin typeface="Consolas" panose="020B0609020204030204" pitchFamily="49" charset="0"/>
              </a:rPr>
              <a:t>write()</a:t>
            </a:r>
            <a:r>
              <a:rPr lang="en-US" dirty="0"/>
              <a:t> to change same file at same time?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will the file look like to any readers?</a:t>
            </a:r>
          </a:p>
          <a:p>
            <a:pPr lvl="1"/>
            <a:r>
              <a:rPr lang="en-US" dirty="0"/>
              <a:t>Now or later on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6C577A-8E2E-4ED1-A045-0F520E05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multiple writers?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BA51B8-5F54-41D6-BD99-5E0D7C285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292A6-D327-4262-A438-A8650DDB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882FBB-3235-40C6-8CD8-F9C41B6FE528}"/>
              </a:ext>
            </a:extLst>
          </p:cNvPr>
          <p:cNvSpPr/>
          <p:nvPr/>
        </p:nvSpPr>
        <p:spPr>
          <a:xfrm>
            <a:off x="881149" y="1941685"/>
            <a:ext cx="1221971" cy="1015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Writer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34F50A-7F3F-4113-A81B-7A9E74DC95C7}"/>
              </a:ext>
            </a:extLst>
          </p:cNvPr>
          <p:cNvSpPr/>
          <p:nvPr/>
        </p:nvSpPr>
        <p:spPr>
          <a:xfrm>
            <a:off x="3111731" y="1941685"/>
            <a:ext cx="1221971" cy="101510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Writer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2A81D1-98C2-49EF-BE44-3A9601923801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1492135" y="2956790"/>
            <a:ext cx="0" cy="10166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02007F2-B9DC-4734-8DFB-0051A5C34E0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722717" y="2956790"/>
            <a:ext cx="0" cy="10166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6D272612-97E7-4CCC-B4C2-C6D1168B6472}"/>
              </a:ext>
            </a:extLst>
          </p:cNvPr>
          <p:cNvSpPr/>
          <p:nvPr/>
        </p:nvSpPr>
        <p:spPr>
          <a:xfrm>
            <a:off x="881149" y="3971895"/>
            <a:ext cx="1221969" cy="597535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FD0239E-0084-4668-BE67-F0F681DB81FB}"/>
              </a:ext>
            </a:extLst>
          </p:cNvPr>
          <p:cNvSpPr/>
          <p:nvPr/>
        </p:nvSpPr>
        <p:spPr>
          <a:xfrm>
            <a:off x="3111731" y="3971895"/>
            <a:ext cx="1221969" cy="597535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20BD27-A118-46D0-A7D1-C80A63A5605E}"/>
              </a:ext>
            </a:extLst>
          </p:cNvPr>
          <p:cNvSpPr txBox="1"/>
          <p:nvPr/>
        </p:nvSpPr>
        <p:spPr>
          <a:xfrm>
            <a:off x="423951" y="3239834"/>
            <a:ext cx="106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onsolas" panose="020B0609020204030204" pitchFamily="49" charset="0"/>
              </a:rPr>
              <a:t>write()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DA3C6A-BB6C-4357-9E24-F239CEC0317C}"/>
              </a:ext>
            </a:extLst>
          </p:cNvPr>
          <p:cNvSpPr txBox="1"/>
          <p:nvPr/>
        </p:nvSpPr>
        <p:spPr>
          <a:xfrm>
            <a:off x="3747654" y="3239834"/>
            <a:ext cx="106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write()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385C8A-90E7-4C73-84CE-A36733E66454}"/>
              </a:ext>
            </a:extLst>
          </p:cNvPr>
          <p:cNvSpPr/>
          <p:nvPr/>
        </p:nvSpPr>
        <p:spPr>
          <a:xfrm>
            <a:off x="8381136" y="1999299"/>
            <a:ext cx="1221969" cy="597535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7D8B4F-126F-4BF3-97AF-E79B1AE8396E}"/>
              </a:ext>
            </a:extLst>
          </p:cNvPr>
          <p:cNvSpPr/>
          <p:nvPr/>
        </p:nvSpPr>
        <p:spPr>
          <a:xfrm>
            <a:off x="9612631" y="1999299"/>
            <a:ext cx="1221969" cy="597535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2950B1-162F-49BF-865D-413B6A800E3E}"/>
              </a:ext>
            </a:extLst>
          </p:cNvPr>
          <p:cNvSpPr txBox="1"/>
          <p:nvPr/>
        </p:nvSpPr>
        <p:spPr>
          <a:xfrm>
            <a:off x="6156619" y="1999299"/>
            <a:ext cx="222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before 2: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90ED2B-D28E-41DA-AA8F-A41EF9CB8A0C}"/>
              </a:ext>
            </a:extLst>
          </p:cNvPr>
          <p:cNvSpPr/>
          <p:nvPr/>
        </p:nvSpPr>
        <p:spPr>
          <a:xfrm>
            <a:off x="8381135" y="2829591"/>
            <a:ext cx="1221969" cy="597535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76AC0D-8FDE-4E3A-966B-B8D4E58143C4}"/>
              </a:ext>
            </a:extLst>
          </p:cNvPr>
          <p:cNvSpPr/>
          <p:nvPr/>
        </p:nvSpPr>
        <p:spPr>
          <a:xfrm>
            <a:off x="9603104" y="2829591"/>
            <a:ext cx="1221969" cy="597535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C21407-2979-4EC4-B632-B6605F011FC5}"/>
              </a:ext>
            </a:extLst>
          </p:cNvPr>
          <p:cNvSpPr txBox="1"/>
          <p:nvPr/>
        </p:nvSpPr>
        <p:spPr>
          <a:xfrm>
            <a:off x="6175758" y="2829591"/>
            <a:ext cx="22245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before 1: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2A7932-70DE-469D-B002-CDDF34925D79}"/>
              </a:ext>
            </a:extLst>
          </p:cNvPr>
          <p:cNvSpPr txBox="1"/>
          <p:nvPr/>
        </p:nvSpPr>
        <p:spPr>
          <a:xfrm>
            <a:off x="5868784" y="3654604"/>
            <a:ext cx="2512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Interleaved: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49BDD1-B851-4D02-A0CD-A4CEA4C36665}"/>
              </a:ext>
            </a:extLst>
          </p:cNvPr>
          <p:cNvSpPr/>
          <p:nvPr/>
        </p:nvSpPr>
        <p:spPr>
          <a:xfrm>
            <a:off x="8381134" y="3654604"/>
            <a:ext cx="480233" cy="597535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408D70F-17AD-407A-90A2-79A4C65D4F02}"/>
              </a:ext>
            </a:extLst>
          </p:cNvPr>
          <p:cNvSpPr/>
          <p:nvPr/>
        </p:nvSpPr>
        <p:spPr>
          <a:xfrm>
            <a:off x="8861368" y="3654603"/>
            <a:ext cx="556952" cy="597535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2F1B8BD-1F10-4AC9-AD22-6A2CC628F717}"/>
              </a:ext>
            </a:extLst>
          </p:cNvPr>
          <p:cNvSpPr/>
          <p:nvPr/>
        </p:nvSpPr>
        <p:spPr>
          <a:xfrm>
            <a:off x="9402908" y="3655295"/>
            <a:ext cx="888248" cy="597535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F4A6F8-5BC0-4DE0-B5DE-7B80959131B3}"/>
              </a:ext>
            </a:extLst>
          </p:cNvPr>
          <p:cNvSpPr/>
          <p:nvPr/>
        </p:nvSpPr>
        <p:spPr>
          <a:xfrm>
            <a:off x="10295831" y="3659657"/>
            <a:ext cx="556952" cy="597535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8C04DE-9C94-45FA-802C-BDDDC989A64E}"/>
              </a:ext>
            </a:extLst>
          </p:cNvPr>
          <p:cNvSpPr txBox="1"/>
          <p:nvPr/>
        </p:nvSpPr>
        <p:spPr>
          <a:xfrm>
            <a:off x="5868783" y="4474431"/>
            <a:ext cx="25123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Overlapped: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1E482AE-7D32-4FED-A20A-11A1D66E9F7F}"/>
              </a:ext>
            </a:extLst>
          </p:cNvPr>
          <p:cNvSpPr/>
          <p:nvPr/>
        </p:nvSpPr>
        <p:spPr>
          <a:xfrm>
            <a:off x="8381134" y="4506737"/>
            <a:ext cx="1221969" cy="597535"/>
          </a:xfrm>
          <a:prstGeom prst="rect">
            <a:avLst/>
          </a:prstGeom>
          <a:solidFill>
            <a:srgbClr val="0070C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42306-6AF2-4376-B938-8309B88CD349}"/>
              </a:ext>
            </a:extLst>
          </p:cNvPr>
          <p:cNvSpPr/>
          <p:nvPr/>
        </p:nvSpPr>
        <p:spPr>
          <a:xfrm>
            <a:off x="8833203" y="4506737"/>
            <a:ext cx="1221969" cy="597535"/>
          </a:xfrm>
          <a:prstGeom prst="rect">
            <a:avLst/>
          </a:prstGeom>
          <a:solidFill>
            <a:srgbClr val="FF000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14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/>
      <p:bldP spid="31" grpId="0" animBg="1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1574C-796A-476B-895D-64C2935A5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Atomic</a:t>
            </a:r>
            <a:r>
              <a:rPr lang="en-US" b="0" i="1" dirty="0"/>
              <a:t> </a:t>
            </a:r>
            <a:r>
              <a:rPr lang="en-US" dirty="0"/>
              <a:t>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C2AB3-9E8F-4677-82C1-B33E906AD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5" y="1206326"/>
            <a:ext cx="11711313" cy="4986656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An operation is </a:t>
            </a:r>
            <a:r>
              <a:rPr lang="en-US" b="1" dirty="0"/>
              <a:t>atomic</a:t>
            </a:r>
            <a:r>
              <a:rPr lang="en-US" dirty="0"/>
              <a:t> if it is either executed to full completion or not executed at all</a:t>
            </a:r>
          </a:p>
          <a:p>
            <a:pPr lvl="1"/>
            <a:r>
              <a:rPr lang="en-US" dirty="0"/>
              <a:t>“All Or Nothing”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partial effects</a:t>
            </a:r>
          </a:p>
          <a:p>
            <a:r>
              <a:rPr lang="en-US" dirty="0"/>
              <a:t>A </a:t>
            </a:r>
            <a:r>
              <a:rPr lang="en-US" b="1" dirty="0"/>
              <a:t>Huge</a:t>
            </a:r>
            <a:r>
              <a:rPr lang="en-US" dirty="0"/>
              <a:t> theme in systems and systems programming</a:t>
            </a:r>
          </a:p>
          <a:p>
            <a:pPr lvl="1"/>
            <a:r>
              <a:rPr lang="en-US" dirty="0"/>
              <a:t>Operating Systems, Networking, Databases</a:t>
            </a:r>
          </a:p>
          <a:p>
            <a:r>
              <a:rPr lang="en-US" dirty="0"/>
              <a:t> Ideal world: </a:t>
            </a:r>
            <a:r>
              <a:rPr lang="en-US" dirty="0">
                <a:latin typeface="Consolas" panose="020B0609020204030204" pitchFamily="49" charset="0"/>
              </a:rPr>
              <a:t>write()</a:t>
            </a:r>
            <a:r>
              <a:rPr lang="en-US" dirty="0"/>
              <a:t> is atomic</a:t>
            </a:r>
          </a:p>
          <a:p>
            <a:pPr lvl="1"/>
            <a:r>
              <a:rPr lang="en-US" dirty="0"/>
              <a:t>Will be complete before another </a:t>
            </a:r>
            <a:r>
              <a:rPr lang="en-US" dirty="0">
                <a:latin typeface="Consolas" panose="020B0609020204030204" pitchFamily="49" charset="0"/>
              </a:rPr>
              <a:t>write()</a:t>
            </a:r>
            <a:r>
              <a:rPr lang="en-US" dirty="0"/>
              <a:t> gets to start</a:t>
            </a:r>
          </a:p>
          <a:p>
            <a:r>
              <a:rPr lang="en-US" dirty="0"/>
              <a:t>Note: Still doesn’t say anything about relative order of </a:t>
            </a:r>
            <a:r>
              <a:rPr lang="en-US" dirty="0">
                <a:latin typeface="Consolas" panose="020B0609020204030204" pitchFamily="49" charset="0"/>
              </a:rPr>
              <a:t>write()</a:t>
            </a:r>
            <a:r>
              <a:rPr lang="en-US" dirty="0"/>
              <a:t> ops</a:t>
            </a:r>
          </a:p>
          <a:p>
            <a:pPr lvl="1"/>
            <a:r>
              <a:rPr lang="en-US" dirty="0"/>
              <a:t>Writes will be cleanly one after another in </a:t>
            </a:r>
            <a:r>
              <a:rPr lang="en-US" i="1" dirty="0"/>
              <a:t>some </a:t>
            </a:r>
            <a:r>
              <a:rPr lang="en-US" dirty="0"/>
              <a:t>order</a:t>
            </a:r>
          </a:p>
          <a:p>
            <a:pPr lvl="1"/>
            <a:r>
              <a:rPr lang="en-US" dirty="0"/>
              <a:t>OS chooses some ordering (</a:t>
            </a:r>
            <a:r>
              <a:rPr lang="en-US" b="1" dirty="0"/>
              <a:t>serializes</a:t>
            </a:r>
            <a:r>
              <a:rPr lang="en-US" i="1" dirty="0"/>
              <a:t> </a:t>
            </a:r>
            <a:r>
              <a:rPr lang="en-US" dirty="0"/>
              <a:t>writes) but it’s out of our control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D4492-0FA1-492C-B37D-CD64BE7E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497AAB-4BF4-4AD1-A34D-8448D40B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4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D8CA-A8C2-C2DB-4486-4302B712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File Writers and Readers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2CA75-B3BF-0A38-D77A-EF4B34F3B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when two different processes write to same file?</a:t>
            </a:r>
          </a:p>
          <a:p>
            <a:r>
              <a:rPr lang="en-US" dirty="0" err="1"/>
              <a:t>Posix</a:t>
            </a:r>
            <a:r>
              <a:rPr lang="en-US" dirty="0"/>
              <a:t> doesn’t make any guarantees here</a:t>
            </a:r>
          </a:p>
          <a:p>
            <a:pPr lvl="1"/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ext4</a:t>
            </a:r>
            <a:r>
              <a:rPr lang="en-US" dirty="0"/>
              <a:t> (Arguably most common Linux file system): Can set some special options in an </a:t>
            </a:r>
            <a:r>
              <a:rPr lang="en-US" dirty="0">
                <a:latin typeface="Consolas" panose="020B0609020204030204" pitchFamily="49" charset="0"/>
              </a:rPr>
              <a:t>open()</a:t>
            </a:r>
            <a:r>
              <a:rPr lang="en-US" dirty="0"/>
              <a:t> call and get atomicity on writes up to 4096 bytes</a:t>
            </a:r>
          </a:p>
          <a:p>
            <a:r>
              <a:rPr lang="en-US" dirty="0"/>
              <a:t>What about two threads in the same process?</a:t>
            </a:r>
          </a:p>
          <a:p>
            <a:r>
              <a:rPr lang="en-US" dirty="0" err="1"/>
              <a:t>Posix</a:t>
            </a:r>
            <a:r>
              <a:rPr lang="en-US" dirty="0"/>
              <a:t> says: Yes, reads and writes should be atomic</a:t>
            </a:r>
          </a:p>
          <a:p>
            <a:r>
              <a:rPr lang="en-US" dirty="0"/>
              <a:t>But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ext4</a:t>
            </a:r>
            <a:r>
              <a:rPr lang="en-US" dirty="0"/>
              <a:t> does not adhere to this expectation</a:t>
            </a:r>
          </a:p>
          <a:p>
            <a:r>
              <a:rPr lang="en-US" dirty="0"/>
              <a:t>So yes in theory, no in practice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206A0-D0F4-5B9F-18A1-6DB6A514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90A1F-D423-4A11-37E0-E9C3DCF3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7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F542-5B82-47C8-A7B5-C7D398FC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for Interprocess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F78E-C60A-4C93-B383-F6CED37EA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451061"/>
            <a:ext cx="11711313" cy="3955877"/>
          </a:xfrm>
        </p:spPr>
        <p:txBody>
          <a:bodyPr/>
          <a:lstStyle/>
          <a:p>
            <a:r>
              <a:rPr lang="en-US" dirty="0"/>
              <a:t>If we want to write a fancy multi-process application, we need a way for processes to exchange data</a:t>
            </a:r>
          </a:p>
          <a:p>
            <a:r>
              <a:rPr lang="en-US" dirty="0"/>
              <a:t>A file is one possible way to do this:</a:t>
            </a:r>
          </a:p>
          <a:p>
            <a:pPr lvl="1"/>
            <a:r>
              <a:rPr lang="en-US" b="1" dirty="0"/>
              <a:t>Send</a:t>
            </a:r>
            <a:r>
              <a:rPr lang="en-US" dirty="0"/>
              <a:t> data to other processes by </a:t>
            </a:r>
            <a:r>
              <a:rPr lang="en-US" b="1" dirty="0"/>
              <a:t>writing</a:t>
            </a:r>
            <a:r>
              <a:rPr lang="en-US" dirty="0"/>
              <a:t> to a file</a:t>
            </a:r>
          </a:p>
          <a:p>
            <a:pPr lvl="1"/>
            <a:r>
              <a:rPr lang="en-US" b="1" dirty="0"/>
              <a:t>Receive</a:t>
            </a:r>
            <a:r>
              <a:rPr lang="en-US" dirty="0"/>
              <a:t> data from other processes by </a:t>
            </a:r>
            <a:r>
              <a:rPr lang="en-US" b="1" dirty="0"/>
              <a:t>reading</a:t>
            </a:r>
            <a:r>
              <a:rPr lang="en-US" dirty="0"/>
              <a:t> from a file</a:t>
            </a:r>
          </a:p>
          <a:p>
            <a:r>
              <a:rPr lang="en-US" dirty="0"/>
              <a:t>But it’s a </a:t>
            </a:r>
            <a:r>
              <a:rPr lang="en-US" b="1" dirty="0"/>
              <a:t>bad</a:t>
            </a:r>
            <a:r>
              <a:rPr lang="en-US" dirty="0"/>
              <a:t> one:</a:t>
            </a:r>
          </a:p>
          <a:p>
            <a:pPr lvl="1"/>
            <a:r>
              <a:rPr lang="en-US" dirty="0"/>
              <a:t>Probably just need </a:t>
            </a:r>
            <a:r>
              <a:rPr lang="en-US" i="1" dirty="0"/>
              <a:t>temporary</a:t>
            </a:r>
            <a:r>
              <a:rPr lang="en-US" dirty="0"/>
              <a:t> storage while processes are up and running</a:t>
            </a:r>
          </a:p>
          <a:p>
            <a:pPr lvl="1"/>
            <a:r>
              <a:rPr lang="en-US" dirty="0"/>
              <a:t>But files consume space on disk and are permanent (could delete at end of program, but that’s more complexity to deal with)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B97E6-6175-404F-A016-DB3B0C939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B35A4-F8E7-4BE3-9718-BC20C49A3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57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2CAC-6CBD-4032-A90A-267BD3C8A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for Interprocess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5A2B2-E038-4776-B15F-47B7277CA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reason this won’t work: How does a reader know when there is data present in the file to be consumed?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35205-33C1-4303-A210-5C6B6F4EE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D5F7C-6D72-4DFF-94EF-4C39EA26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DDF91-B9C3-482F-A49D-4EDC43B9F92E}"/>
              </a:ext>
            </a:extLst>
          </p:cNvPr>
          <p:cNvSpPr/>
          <p:nvPr/>
        </p:nvSpPr>
        <p:spPr>
          <a:xfrm>
            <a:off x="1147157" y="2592607"/>
            <a:ext cx="1221971" cy="1015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Writer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39FCD1-A66A-4539-9611-196A7EF1518B}"/>
              </a:ext>
            </a:extLst>
          </p:cNvPr>
          <p:cNvSpPr/>
          <p:nvPr/>
        </p:nvSpPr>
        <p:spPr>
          <a:xfrm>
            <a:off x="2671156" y="5639869"/>
            <a:ext cx="1221971" cy="10151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Reader</a:t>
            </a:r>
            <a:b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Proc.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E4246-CC1E-4B88-8681-3568F5775E66}"/>
              </a:ext>
            </a:extLst>
          </p:cNvPr>
          <p:cNvSpPr txBox="1"/>
          <p:nvPr/>
        </p:nvSpPr>
        <p:spPr>
          <a:xfrm>
            <a:off x="619298" y="4308636"/>
            <a:ext cx="1221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B3B2FA-3DF0-4D91-8E01-ED28D3309A20}"/>
              </a:ext>
            </a:extLst>
          </p:cNvPr>
          <p:cNvCxnSpPr>
            <a:stCxn id="8" idx="3"/>
            <a:endCxn id="7" idx="0"/>
          </p:cNvCxnSpPr>
          <p:nvPr/>
        </p:nvCxnSpPr>
        <p:spPr>
          <a:xfrm>
            <a:off x="1841269" y="4570246"/>
            <a:ext cx="1440873" cy="106962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41D2D2-DCD6-403F-850A-20D166060D70}"/>
              </a:ext>
            </a:extLst>
          </p:cNvPr>
          <p:cNvSpPr txBox="1"/>
          <p:nvPr/>
        </p:nvSpPr>
        <p:spPr>
          <a:xfrm>
            <a:off x="2452255" y="4570246"/>
            <a:ext cx="2872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read()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returns </a:t>
            </a:r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C3DFFA-8BC9-4F61-860A-EFDC1706B6A8}"/>
              </a:ext>
            </a:extLst>
          </p:cNvPr>
          <p:cNvSpPr/>
          <p:nvPr/>
        </p:nvSpPr>
        <p:spPr>
          <a:xfrm>
            <a:off x="1841270" y="4212375"/>
            <a:ext cx="1288473" cy="4649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14E0AE-ADAC-450F-83E5-E1D14EAD321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2369128" y="3100160"/>
            <a:ext cx="349827" cy="11021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BFF167-E777-474E-8F99-05AB3E435564}"/>
              </a:ext>
            </a:extLst>
          </p:cNvPr>
          <p:cNvSpPr txBox="1"/>
          <p:nvPr/>
        </p:nvSpPr>
        <p:spPr>
          <a:xfrm>
            <a:off x="2571647" y="3249809"/>
            <a:ext cx="3737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write()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adds data to file</a:t>
            </a:r>
            <a:endParaRPr lang="en-US" sz="2400" dirty="0"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F6FFE8-98D1-4F89-985B-75B2078D9579}"/>
              </a:ext>
            </a:extLst>
          </p:cNvPr>
          <p:cNvSpPr txBox="1"/>
          <p:nvPr/>
        </p:nvSpPr>
        <p:spPr>
          <a:xfrm>
            <a:off x="6691987" y="2919225"/>
            <a:ext cx="46120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way to notify readers of new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easy way for a reader to wait until data is available</a:t>
            </a:r>
          </a:p>
        </p:txBody>
      </p:sp>
    </p:spTree>
    <p:extLst>
      <p:ext uri="{BB962C8B-B14F-4D97-AF65-F5344CB8AC3E}">
        <p14:creationId xmlns:p14="http://schemas.microsoft.com/office/powerpoint/2010/main" val="123297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0" grpId="0"/>
      <p:bldP spid="11" grpId="0" animBg="1"/>
      <p:bldP spid="13" grpId="0"/>
      <p:bldP spid="1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3FE2C-4BBB-4A87-AC9F-438987D7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vs. Interrupt-Based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DB3DA-BD5E-4A66-97EC-BB5A74611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34" y="1597025"/>
            <a:ext cx="11806392" cy="4005753"/>
          </a:xfrm>
        </p:spPr>
        <p:txBody>
          <a:bodyPr/>
          <a:lstStyle/>
          <a:p>
            <a:r>
              <a:rPr lang="en-US" dirty="0"/>
              <a:t>We want to write code that will react when an event has occurred</a:t>
            </a:r>
          </a:p>
          <a:p>
            <a:pPr lvl="1"/>
            <a:r>
              <a:rPr lang="en-US" dirty="0"/>
              <a:t>In this case: Arrival of new data for current process to read</a:t>
            </a:r>
          </a:p>
          <a:p>
            <a:r>
              <a:rPr lang="en-US" b="1" dirty="0"/>
              <a:t>Polling: </a:t>
            </a:r>
            <a:r>
              <a:rPr lang="en-US" dirty="0"/>
              <a:t>Periodically check status and react if you see that event has now occurred</a:t>
            </a:r>
          </a:p>
          <a:p>
            <a:r>
              <a:rPr lang="en-US" b="1" dirty="0"/>
              <a:t>Interrupts: </a:t>
            </a:r>
            <a:r>
              <a:rPr lang="en-US" dirty="0"/>
              <a:t>Set up a notification that will alert you when event has occurred</a:t>
            </a:r>
          </a:p>
          <a:p>
            <a:pPr lvl="1"/>
            <a:r>
              <a:rPr lang="en-US" dirty="0"/>
              <a:t>Careful: </a:t>
            </a:r>
            <a:r>
              <a:rPr lang="en-US" i="1" dirty="0"/>
              <a:t>Interrupts</a:t>
            </a:r>
            <a:r>
              <a:rPr lang="en-US" dirty="0"/>
              <a:t> are a specific thing - a notification from a hardware device to the OS that something has happened (e.g., disk I/O has finished)</a:t>
            </a:r>
          </a:p>
          <a:p>
            <a:pPr lvl="1"/>
            <a:r>
              <a:rPr lang="en-US" dirty="0"/>
              <a:t>Interrupt-based programming is a style of code/API inspired by this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A6E7E-3023-466B-AA7F-7A833394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30418-452B-4C06-9BD1-05366B6F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88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05C7C-6998-42B7-8D5B-A14F270AA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vs. 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5AA4F-2452-4D79-83A8-B3C126344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66" y="1264517"/>
            <a:ext cx="7741467" cy="2164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So, we are stuck with polling in this model: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[1024];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(read(</a:t>
            </a:r>
            <a:r>
              <a:rPr lang="en-US" dirty="0" err="1">
                <a:latin typeface="Consolas" panose="020B0609020204030204" pitchFamily="49" charset="0"/>
              </a:rPr>
              <a:t>fd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, 1024) == 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sleep(1);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// Block for 1 sec.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81477-8F75-4478-B6A7-DBD0BDD08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22AFCA-4312-48A8-B9AB-7C24BA59A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28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0C79AA-9F5A-4E46-9C04-049FCB3728DB}"/>
              </a:ext>
            </a:extLst>
          </p:cNvPr>
          <p:cNvSpPr txBox="1">
            <a:spLocks/>
          </p:cNvSpPr>
          <p:nvPr/>
        </p:nvSpPr>
        <p:spPr>
          <a:xfrm>
            <a:off x="137785" y="3429000"/>
            <a:ext cx="11079254" cy="59848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We’ve already seen one example where we could use a polling approach: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DE6E8F1-D1F1-42A8-8BAF-BA6AE96C4311}"/>
              </a:ext>
            </a:extLst>
          </p:cNvPr>
          <p:cNvSpPr txBox="1">
            <a:spLocks/>
          </p:cNvSpPr>
          <p:nvPr/>
        </p:nvSpPr>
        <p:spPr>
          <a:xfrm>
            <a:off x="1620041" y="4282318"/>
            <a:ext cx="9596998" cy="16462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</a:t>
            </a:r>
            <a:r>
              <a:rPr lang="en-US" dirty="0">
                <a:latin typeface="Consolas" panose="020B0609020204030204" pitchFamily="49" charset="0"/>
              </a:rPr>
              <a:t>status;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waitpid</a:t>
            </a:r>
            <a:r>
              <a:rPr lang="en-US" dirty="0">
                <a:latin typeface="Consolas" panose="020B0609020204030204" pitchFamily="49" charset="0"/>
              </a:rPr>
              <a:t>(-1, &amp;status, W_NOHANG);</a:t>
            </a:r>
          </a:p>
        </p:txBody>
      </p:sp>
    </p:spTree>
    <p:extLst>
      <p:ext uri="{BB962C8B-B14F-4D97-AF65-F5344CB8AC3E}">
        <p14:creationId xmlns:p14="http://schemas.microsoft.com/office/powerpoint/2010/main" val="420666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8858-2DE5-4821-9A90-9522D2F16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Looking Ahead: Pipes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D8C1-FC3B-4A91-9C1F-33E907347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see more about this later on</a:t>
            </a:r>
          </a:p>
          <a:p>
            <a:r>
              <a:rPr lang="en-US" dirty="0"/>
              <a:t>A </a:t>
            </a:r>
            <a:r>
              <a:rPr lang="en-US" b="1" dirty="0"/>
              <a:t>pipe</a:t>
            </a:r>
            <a:r>
              <a:rPr lang="en-US" dirty="0"/>
              <a:t> is an OS-supported channel for communication between different processes</a:t>
            </a:r>
          </a:p>
          <a:p>
            <a:r>
              <a:rPr lang="en-US" dirty="0"/>
              <a:t>API is very similar to file I/O</a:t>
            </a:r>
          </a:p>
          <a:p>
            <a:r>
              <a:rPr lang="en-US" dirty="0"/>
              <a:t>Information is sent with </a:t>
            </a:r>
            <a:r>
              <a:rPr lang="en-US" dirty="0">
                <a:latin typeface="Consolas" panose="020B0609020204030204" pitchFamily="49" charset="0"/>
              </a:rPr>
              <a:t>write()</a:t>
            </a:r>
            <a:r>
              <a:rPr lang="en-US" dirty="0"/>
              <a:t>, received with </a:t>
            </a:r>
            <a:r>
              <a:rPr lang="en-US" dirty="0">
                <a:latin typeface="Consolas" panose="020B0609020204030204" pitchFamily="49" charset="0"/>
              </a:rPr>
              <a:t>read()</a:t>
            </a:r>
          </a:p>
          <a:p>
            <a:r>
              <a:rPr lang="en-US" dirty="0"/>
              <a:t>Data stored in memory, no wasting (or waiting for) the disk</a:t>
            </a:r>
          </a:p>
          <a:p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read()</a:t>
            </a:r>
            <a:r>
              <a:rPr lang="en-US" dirty="0"/>
              <a:t> will block until there is something useful to consume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F5525F-6553-42DA-8EBD-1D2D419D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19C8E-33D4-4D86-A8D4-396F81058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72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47396-49E7-46DE-91D7-E905BC653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from </a:t>
            </a:r>
            <a:r>
              <a:rPr lang="en-US" dirty="0" err="1">
                <a:latin typeface="Consolas" panose="020B0609020204030204" pitchFamily="49" charset="0"/>
              </a:rPr>
              <a:t>stdio</a:t>
            </a:r>
            <a:r>
              <a:rPr lang="en-US" dirty="0"/>
              <a:t> to I/O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D57DB-4AB2-4DCB-AE5B-4FBEB95C4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348580"/>
            <a:ext cx="11711313" cy="4442619"/>
          </a:xfrm>
        </p:spPr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dirty="0"/>
              <a:t>Major changes when we want to use system calls directly:</a:t>
            </a:r>
          </a:p>
          <a:p>
            <a:pPr>
              <a:spcAft>
                <a:spcPts val="1200"/>
              </a:spcAft>
            </a:pPr>
            <a:r>
              <a:rPr lang="en-US" dirty="0"/>
              <a:t>Function names drop leading </a:t>
            </a:r>
            <a:r>
              <a:rPr lang="en-US" dirty="0">
                <a:latin typeface="Consolas" panose="020B0609020204030204" pitchFamily="49" charset="0"/>
              </a:rPr>
              <a:t>f</a:t>
            </a:r>
            <a:r>
              <a:rPr lang="en-US" dirty="0"/>
              <a:t>, e.g., </a:t>
            </a:r>
            <a:r>
              <a:rPr lang="en-US" dirty="0" err="1">
                <a:latin typeface="Consolas" panose="020B0609020204030204" pitchFamily="49" charset="0"/>
              </a:rPr>
              <a:t>fopen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-&gt; </a:t>
            </a:r>
            <a:r>
              <a:rPr lang="en-US" dirty="0">
                <a:latin typeface="Consolas" panose="020B0609020204030204" pitchFamily="49" charset="0"/>
              </a:rPr>
              <a:t>open()</a:t>
            </a:r>
          </a:p>
          <a:p>
            <a:pPr>
              <a:spcAft>
                <a:spcPts val="1200"/>
              </a:spcAft>
            </a:pPr>
            <a:r>
              <a:rPr lang="en-US" dirty="0"/>
              <a:t>We have to get much more specific on how file is opened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latin typeface="Consolas" panose="020B0609020204030204" pitchFamily="49" charset="0"/>
              </a:rPr>
              <a:t>O_CREAT|O_TRUNC|O_WRONLY</a:t>
            </a:r>
            <a:r>
              <a:rPr lang="en-US" dirty="0"/>
              <a:t> as opposed to </a:t>
            </a:r>
            <a:r>
              <a:rPr lang="en-US" dirty="0">
                <a:latin typeface="Consolas" panose="020B0609020204030204" pitchFamily="49" charset="0"/>
              </a:rPr>
              <a:t>“w”</a:t>
            </a:r>
          </a:p>
          <a:p>
            <a:pPr lvl="1">
              <a:spcAft>
                <a:spcPts val="1200"/>
              </a:spcAft>
            </a:pPr>
            <a:r>
              <a:rPr lang="en-US" dirty="0">
                <a:latin typeface="Consolas" panose="020B0609020204030204" pitchFamily="49" charset="0"/>
              </a:rPr>
              <a:t>S_IRUSR|S_IWUSR </a:t>
            </a:r>
            <a:r>
              <a:rPr lang="en-US" dirty="0"/>
              <a:t>What’s the deal with that?</a:t>
            </a:r>
          </a:p>
          <a:p>
            <a:pPr>
              <a:spcAft>
                <a:spcPts val="1200"/>
              </a:spcAft>
            </a:pPr>
            <a:r>
              <a:rPr lang="en-US" dirty="0"/>
              <a:t>Sizes to read and write are directly in bytes as opposed to “elements”</a:t>
            </a:r>
          </a:p>
          <a:p>
            <a:pPr>
              <a:spcAft>
                <a:spcPts val="1200"/>
              </a:spcAft>
            </a:pPr>
            <a:r>
              <a:rPr lang="en-US" dirty="0"/>
              <a:t>Each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we invoke corresponds directly to a system call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06D4A8-BBE9-4608-A7E2-4106EED38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2E137-6834-41DB-AF15-3CEA7E35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008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7F83752-CF0A-459D-996E-EBFF51FC5CAF}"/>
              </a:ext>
            </a:extLst>
          </p:cNvPr>
          <p:cNvSpPr/>
          <p:nvPr/>
        </p:nvSpPr>
        <p:spPr>
          <a:xfrm>
            <a:off x="7399090" y="2172750"/>
            <a:ext cx="3481583" cy="363810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A22AE-5828-4CF8-BFC0-77012013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File Descriptor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A0E8-99FC-4BCA-8F79-96B07E44A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144018"/>
            <a:ext cx="11711313" cy="132556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file descriptor</a:t>
            </a:r>
            <a:r>
              <a:rPr lang="en-US" dirty="0"/>
              <a:t> returned by a call to open() is an </a:t>
            </a:r>
            <a:r>
              <a:rPr lang="en-US" b="1" dirty="0"/>
              <a:t>index</a:t>
            </a:r>
            <a:r>
              <a:rPr lang="en-US" dirty="0"/>
              <a:t> into that process’s </a:t>
            </a:r>
            <a:r>
              <a:rPr lang="en-US" b="1" dirty="0"/>
              <a:t>file descriptor table</a:t>
            </a:r>
            <a:br>
              <a:rPr lang="en-US" b="1" dirty="0"/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fd</a:t>
            </a:r>
            <a:r>
              <a:rPr lang="en-US" dirty="0">
                <a:latin typeface="Consolas" panose="020B0609020204030204" pitchFamily="49" charset="0"/>
              </a:rPr>
              <a:t> = open(“test.tar”, O_RDONLY);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C10B0-DE28-48FE-B0B3-B5856B40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308BE-E646-4158-9BB5-EB807AB2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10B6F-4DB5-4AAD-A9DE-C7CC850ADA99}"/>
              </a:ext>
            </a:extLst>
          </p:cNvPr>
          <p:cNvSpPr txBox="1"/>
          <p:nvPr/>
        </p:nvSpPr>
        <p:spPr>
          <a:xfrm>
            <a:off x="939567" y="3238150"/>
            <a:ext cx="64595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FFF814-E7B8-40DD-A70F-31392F4A6126}"/>
              </a:ext>
            </a:extLst>
          </p:cNvPr>
          <p:cNvSpPr txBox="1"/>
          <p:nvPr/>
        </p:nvSpPr>
        <p:spPr>
          <a:xfrm>
            <a:off x="939567" y="2795913"/>
            <a:ext cx="64595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fd</a:t>
            </a:r>
            <a:endParaRPr lang="en-US" sz="2800" dirty="0"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FEEF44-4E62-416D-B14D-2CD600E36DD4}"/>
              </a:ext>
            </a:extLst>
          </p:cNvPr>
          <p:cNvGrpSpPr/>
          <p:nvPr/>
        </p:nvGrpSpPr>
        <p:grpSpPr>
          <a:xfrm>
            <a:off x="1988187" y="3107594"/>
            <a:ext cx="4516081" cy="2561652"/>
            <a:chOff x="2038521" y="2787205"/>
            <a:chExt cx="4516081" cy="25616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487F-3C31-4FEC-920B-6D99F00F3F2F}"/>
                </a:ext>
              </a:extLst>
            </p:cNvPr>
            <p:cNvSpPr txBox="1"/>
            <p:nvPr/>
          </p:nvSpPr>
          <p:spPr>
            <a:xfrm>
              <a:off x="2038523" y="3206486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onsolas" panose="020B0609020204030204" pitchFamily="49" charset="0"/>
                </a:rPr>
                <a:t>STDOUT_FILE_NO =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BF6923-7439-4569-8411-3FFCA881A756}"/>
                </a:ext>
              </a:extLst>
            </p:cNvPr>
            <p:cNvSpPr txBox="1"/>
            <p:nvPr/>
          </p:nvSpPr>
          <p:spPr>
            <a:xfrm>
              <a:off x="2038523" y="2818599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onsolas" panose="020B0609020204030204" pitchFamily="49" charset="0"/>
                </a:rPr>
                <a:t>STDIN_FILE_NO = 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FE2893-B084-42EB-8C48-C859C814C8BC}"/>
                </a:ext>
              </a:extLst>
            </p:cNvPr>
            <p:cNvSpPr txBox="1"/>
            <p:nvPr/>
          </p:nvSpPr>
          <p:spPr>
            <a:xfrm>
              <a:off x="2038523" y="3594373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onsolas" panose="020B0609020204030204" pitchFamily="49" charset="0"/>
                </a:rPr>
                <a:t>STDERR_FILE_NO =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719D92-FBF4-4A60-9F3B-C281247E95FA}"/>
                </a:ext>
              </a:extLst>
            </p:cNvPr>
            <p:cNvSpPr txBox="1"/>
            <p:nvPr/>
          </p:nvSpPr>
          <p:spPr>
            <a:xfrm>
              <a:off x="2038522" y="3963027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 err="1">
                  <a:latin typeface="Consolas" panose="020B0609020204030204" pitchFamily="49" charset="0"/>
                </a:rPr>
                <a:t>test.tar</a:t>
              </a:r>
              <a:r>
                <a:rPr lang="en-US" sz="2400" dirty="0">
                  <a:latin typeface="Consolas" panose="020B0609020204030204" pitchFamily="49" charset="0"/>
                </a:rPr>
                <a:t> = 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FD48B2-E95D-4F72-9F74-58D5F4135865}"/>
                </a:ext>
              </a:extLst>
            </p:cNvPr>
            <p:cNvSpPr txBox="1"/>
            <p:nvPr/>
          </p:nvSpPr>
          <p:spPr>
            <a:xfrm>
              <a:off x="2038521" y="4350914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23A943-19AD-487A-9916-83EA2FA28F61}"/>
                </a:ext>
              </a:extLst>
            </p:cNvPr>
            <p:cNvSpPr/>
            <p:nvPr/>
          </p:nvSpPr>
          <p:spPr>
            <a:xfrm>
              <a:off x="5578752" y="2858266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D9D707-1C2A-41B3-AE3B-2C99523ED2EC}"/>
                </a:ext>
              </a:extLst>
            </p:cNvPr>
            <p:cNvSpPr/>
            <p:nvPr/>
          </p:nvSpPr>
          <p:spPr>
            <a:xfrm>
              <a:off x="5578751" y="3246153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0A529D-FCF6-45D2-AEFF-5267CCFEB081}"/>
                </a:ext>
              </a:extLst>
            </p:cNvPr>
            <p:cNvSpPr/>
            <p:nvPr/>
          </p:nvSpPr>
          <p:spPr>
            <a:xfrm>
              <a:off x="5578828" y="3638012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73C83C-D47E-45FA-91C8-598A0C3CC29C}"/>
                </a:ext>
              </a:extLst>
            </p:cNvPr>
            <p:cNvSpPr/>
            <p:nvPr/>
          </p:nvSpPr>
          <p:spPr>
            <a:xfrm>
              <a:off x="5578827" y="4025899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4E90B5-8950-4CF0-8675-F31361DB05BB}"/>
                </a:ext>
              </a:extLst>
            </p:cNvPr>
            <p:cNvSpPr/>
            <p:nvPr/>
          </p:nvSpPr>
          <p:spPr>
            <a:xfrm>
              <a:off x="5578750" y="4402166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2A7EC3-2F6F-44A1-9CC9-FF6C8A4D7712}"/>
                </a:ext>
              </a:extLst>
            </p:cNvPr>
            <p:cNvSpPr txBox="1"/>
            <p:nvPr/>
          </p:nvSpPr>
          <p:spPr>
            <a:xfrm>
              <a:off x="5738106" y="4805645"/>
              <a:ext cx="38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onsolas" panose="020B0609020204030204" pitchFamily="49" charset="0"/>
                </a:rPr>
                <a:t>⁞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590BBDA-4140-4271-980F-37BABA8A0E64}"/>
                </a:ext>
              </a:extLst>
            </p:cNvPr>
            <p:cNvSpPr/>
            <p:nvPr/>
          </p:nvSpPr>
          <p:spPr>
            <a:xfrm>
              <a:off x="2139193" y="2787205"/>
              <a:ext cx="4415409" cy="2561652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E4BCF8-23D1-489F-B114-CABCC759230C}"/>
              </a:ext>
            </a:extLst>
          </p:cNvPr>
          <p:cNvSpPr txBox="1"/>
          <p:nvPr/>
        </p:nvSpPr>
        <p:spPr>
          <a:xfrm>
            <a:off x="2088859" y="2715734"/>
            <a:ext cx="336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File Descriptor Table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6FFA98-50F5-4747-B38F-70C0BE54F590}"/>
              </a:ext>
            </a:extLst>
          </p:cNvPr>
          <p:cNvGrpSpPr/>
          <p:nvPr/>
        </p:nvGrpSpPr>
        <p:grpSpPr>
          <a:xfrm>
            <a:off x="7626990" y="2263415"/>
            <a:ext cx="3363982" cy="2712309"/>
            <a:chOff x="7626990" y="2263415"/>
            <a:chExt cx="3363982" cy="27123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0354FD-3AB3-44B1-AC41-7AF59E4D7496}"/>
                </a:ext>
              </a:extLst>
            </p:cNvPr>
            <p:cNvSpPr txBox="1"/>
            <p:nvPr/>
          </p:nvSpPr>
          <p:spPr>
            <a:xfrm>
              <a:off x="7626991" y="2263415"/>
              <a:ext cx="3363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 File Table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9B067A-FDB3-4A97-ADA2-B1B9E1B8B582}"/>
                </a:ext>
              </a:extLst>
            </p:cNvPr>
            <p:cNvSpPr/>
            <p:nvPr/>
          </p:nvSpPr>
          <p:spPr>
            <a:xfrm>
              <a:off x="7626991" y="2632747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621375-51E0-4858-BC7E-5D7CD5F83BF7}"/>
                </a:ext>
              </a:extLst>
            </p:cNvPr>
            <p:cNvSpPr/>
            <p:nvPr/>
          </p:nvSpPr>
          <p:spPr>
            <a:xfrm>
              <a:off x="7626991" y="3031584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8032CAE-9E07-478E-BD28-312B427501D2}"/>
                </a:ext>
              </a:extLst>
            </p:cNvPr>
            <p:cNvSpPr/>
            <p:nvPr/>
          </p:nvSpPr>
          <p:spPr>
            <a:xfrm>
              <a:off x="7626991" y="3409488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DDDC59-69B8-42CC-B85A-05BEDE4E2962}"/>
                </a:ext>
              </a:extLst>
            </p:cNvPr>
            <p:cNvSpPr/>
            <p:nvPr/>
          </p:nvSpPr>
          <p:spPr>
            <a:xfrm>
              <a:off x="7626991" y="3797862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556C5F-9556-421C-A70B-EB79A4F94CC1}"/>
                </a:ext>
              </a:extLst>
            </p:cNvPr>
            <p:cNvSpPr/>
            <p:nvPr/>
          </p:nvSpPr>
          <p:spPr>
            <a:xfrm>
              <a:off x="7626990" y="4197255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C96D01-4BEF-489F-8ADE-D7B28C28FFAB}"/>
                </a:ext>
              </a:extLst>
            </p:cNvPr>
            <p:cNvSpPr/>
            <p:nvPr/>
          </p:nvSpPr>
          <p:spPr>
            <a:xfrm>
              <a:off x="7626990" y="4593395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59AC45A-99DE-474E-BD1D-2CF5571E6FBF}"/>
              </a:ext>
            </a:extLst>
          </p:cNvPr>
          <p:cNvSpPr txBox="1"/>
          <p:nvPr/>
        </p:nvSpPr>
        <p:spPr>
          <a:xfrm>
            <a:off x="8532265" y="4985022"/>
            <a:ext cx="3859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onsolas" panose="020B0609020204030204" pitchFamily="49" charset="0"/>
              </a:rPr>
              <a:t>⁞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E7B5FE-497C-4201-B0AB-946E45FAFCCD}"/>
              </a:ext>
            </a:extLst>
          </p:cNvPr>
          <p:cNvCxnSpPr>
            <a:stCxn id="15" idx="3"/>
            <a:endCxn id="26" idx="1"/>
          </p:cNvCxnSpPr>
          <p:nvPr/>
        </p:nvCxnSpPr>
        <p:spPr>
          <a:xfrm flipV="1">
            <a:off x="6233097" y="2823912"/>
            <a:ext cx="1393894" cy="545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BD9F92-ADB2-4E24-9794-2C4F82E70EFA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6233096" y="3222749"/>
            <a:ext cx="1393895" cy="5349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453F4E-CD52-448D-9C6D-F7C207B289B4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 flipV="1">
            <a:off x="6233173" y="3222749"/>
            <a:ext cx="1393818" cy="926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495706-3A65-4995-9762-E88824F349FB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 flipV="1">
            <a:off x="6233172" y="4388420"/>
            <a:ext cx="1393818" cy="149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C3370FE-2309-487C-88B3-E8EF79B1CB9B}"/>
              </a:ext>
            </a:extLst>
          </p:cNvPr>
          <p:cNvSpPr/>
          <p:nvPr/>
        </p:nvSpPr>
        <p:spPr>
          <a:xfrm>
            <a:off x="2911656" y="5825676"/>
            <a:ext cx="3363981" cy="562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51ABE21-CFC0-47F5-AFC3-7F19CB5B6E37}"/>
              </a:ext>
            </a:extLst>
          </p:cNvPr>
          <p:cNvSpPr/>
          <p:nvPr/>
        </p:nvSpPr>
        <p:spPr>
          <a:xfrm>
            <a:off x="3013722" y="5955035"/>
            <a:ext cx="3363981" cy="562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8A25B7-A575-417F-8AAC-A3CD18D32668}"/>
              </a:ext>
            </a:extLst>
          </p:cNvPr>
          <p:cNvSpPr/>
          <p:nvPr/>
        </p:nvSpPr>
        <p:spPr>
          <a:xfrm>
            <a:off x="3140287" y="6106707"/>
            <a:ext cx="3363981" cy="562063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 Process FD Tables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797A35-E34B-4FA2-A72A-9EEB534FE0D4}"/>
              </a:ext>
            </a:extLst>
          </p:cNvPr>
          <p:cNvCxnSpPr>
            <a:cxnSpLocks/>
            <a:stCxn id="47" idx="3"/>
            <a:endCxn id="31" idx="1"/>
          </p:cNvCxnSpPr>
          <p:nvPr/>
        </p:nvCxnSpPr>
        <p:spPr>
          <a:xfrm flipV="1">
            <a:off x="6504268" y="4784560"/>
            <a:ext cx="1122722" cy="16031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43C8503-41EA-4431-9D46-CBA2D695948D}"/>
              </a:ext>
            </a:extLst>
          </p:cNvPr>
          <p:cNvCxnSpPr>
            <a:cxnSpLocks/>
            <a:stCxn id="47" idx="3"/>
            <a:endCxn id="29" idx="1"/>
          </p:cNvCxnSpPr>
          <p:nvPr/>
        </p:nvCxnSpPr>
        <p:spPr>
          <a:xfrm flipV="1">
            <a:off x="6504268" y="3989027"/>
            <a:ext cx="1122723" cy="2398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EA5AECD-D9DD-4177-9D8C-466AFADE0E19}"/>
              </a:ext>
            </a:extLst>
          </p:cNvPr>
          <p:cNvSpPr txBox="1"/>
          <p:nvPr/>
        </p:nvSpPr>
        <p:spPr>
          <a:xfrm>
            <a:off x="7865147" y="1771217"/>
            <a:ext cx="289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Kernel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Memory</a:t>
            </a:r>
            <a:endParaRPr lang="en-US" sz="24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41981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7F83752-CF0A-459D-996E-EBFF51FC5CAF}"/>
              </a:ext>
            </a:extLst>
          </p:cNvPr>
          <p:cNvSpPr/>
          <p:nvPr/>
        </p:nvSpPr>
        <p:spPr>
          <a:xfrm>
            <a:off x="7399090" y="2172750"/>
            <a:ext cx="3481583" cy="363810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A22AE-5828-4CF8-BFC0-77012013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dup()</a:t>
            </a:r>
            <a:r>
              <a:rPr lang="en-US" dirty="0"/>
              <a:t>: Duplicate a File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A0E8-99FC-4BCA-8F79-96B07E44A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144018"/>
            <a:ext cx="11711313" cy="1325563"/>
          </a:xfrm>
        </p:spPr>
        <p:txBody>
          <a:bodyPr/>
          <a:lstStyle/>
          <a:p>
            <a:r>
              <a:rPr lang="en-US" dirty="0"/>
              <a:t>Used to make a copy of the specified file descriptor</a:t>
            </a:r>
            <a:br>
              <a:rPr lang="en-US" b="1" dirty="0"/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new_fd</a:t>
            </a:r>
            <a:r>
              <a:rPr lang="en-US" dirty="0">
                <a:latin typeface="Consolas" panose="020B0609020204030204" pitchFamily="49" charset="0"/>
              </a:rPr>
              <a:t> = dup(</a:t>
            </a:r>
            <a:r>
              <a:rPr lang="en-US" dirty="0" err="1">
                <a:latin typeface="Consolas" panose="020B0609020204030204" pitchFamily="49" charset="0"/>
              </a:rPr>
              <a:t>old_fd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C10B0-DE28-48FE-B0B3-B5856B40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308BE-E646-4158-9BB5-EB807AB2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10B6F-4DB5-4AAD-A9DE-C7CC850ADA99}"/>
              </a:ext>
            </a:extLst>
          </p:cNvPr>
          <p:cNvSpPr txBox="1"/>
          <p:nvPr/>
        </p:nvSpPr>
        <p:spPr>
          <a:xfrm>
            <a:off x="692088" y="3222748"/>
            <a:ext cx="64595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FFF814-E7B8-40DD-A70F-31392F4A6126}"/>
              </a:ext>
            </a:extLst>
          </p:cNvPr>
          <p:cNvSpPr txBox="1"/>
          <p:nvPr/>
        </p:nvSpPr>
        <p:spPr>
          <a:xfrm>
            <a:off x="147311" y="2728142"/>
            <a:ext cx="17999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old_fd</a:t>
            </a:r>
            <a:endParaRPr lang="en-US" sz="2800" dirty="0"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FEEF44-4E62-416D-B14D-2CD600E36DD4}"/>
              </a:ext>
            </a:extLst>
          </p:cNvPr>
          <p:cNvGrpSpPr/>
          <p:nvPr/>
        </p:nvGrpSpPr>
        <p:grpSpPr>
          <a:xfrm>
            <a:off x="1988187" y="3107594"/>
            <a:ext cx="4516081" cy="2561652"/>
            <a:chOff x="2038521" y="2787205"/>
            <a:chExt cx="4516081" cy="25616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487F-3C31-4FEC-920B-6D99F00F3F2F}"/>
                </a:ext>
              </a:extLst>
            </p:cNvPr>
            <p:cNvSpPr txBox="1"/>
            <p:nvPr/>
          </p:nvSpPr>
          <p:spPr>
            <a:xfrm>
              <a:off x="2038523" y="3206486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onsolas" panose="020B0609020204030204" pitchFamily="49" charset="0"/>
                </a:rPr>
                <a:t>STDOUT_FILE_NO =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BF6923-7439-4569-8411-3FFCA881A756}"/>
                </a:ext>
              </a:extLst>
            </p:cNvPr>
            <p:cNvSpPr txBox="1"/>
            <p:nvPr/>
          </p:nvSpPr>
          <p:spPr>
            <a:xfrm>
              <a:off x="2038523" y="2818599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onsolas" panose="020B0609020204030204" pitchFamily="49" charset="0"/>
                </a:rPr>
                <a:t>STDIN_FILE_NO = 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FE2893-B084-42EB-8C48-C859C814C8BC}"/>
                </a:ext>
              </a:extLst>
            </p:cNvPr>
            <p:cNvSpPr txBox="1"/>
            <p:nvPr/>
          </p:nvSpPr>
          <p:spPr>
            <a:xfrm>
              <a:off x="2038523" y="3594373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onsolas" panose="020B0609020204030204" pitchFamily="49" charset="0"/>
                </a:rPr>
                <a:t>STDERR_FILE_NO =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719D92-FBF4-4A60-9F3B-C281247E95FA}"/>
                </a:ext>
              </a:extLst>
            </p:cNvPr>
            <p:cNvSpPr txBox="1"/>
            <p:nvPr/>
          </p:nvSpPr>
          <p:spPr>
            <a:xfrm>
              <a:off x="2038522" y="3963027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err="1">
                  <a:latin typeface="Consolas" panose="020B0609020204030204" pitchFamily="49" charset="0"/>
                </a:rPr>
                <a:t>test.tar</a:t>
              </a:r>
              <a:r>
                <a:rPr lang="en-US" sz="2400" b="1" dirty="0">
                  <a:latin typeface="Consolas" panose="020B0609020204030204" pitchFamily="49" charset="0"/>
                </a:rPr>
                <a:t> = 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FD48B2-E95D-4F72-9F74-58D5F4135865}"/>
                </a:ext>
              </a:extLst>
            </p:cNvPr>
            <p:cNvSpPr txBox="1"/>
            <p:nvPr/>
          </p:nvSpPr>
          <p:spPr>
            <a:xfrm>
              <a:off x="2038521" y="4350914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 err="1">
                  <a:latin typeface="Consolas" panose="020B0609020204030204" pitchFamily="49" charset="0"/>
                </a:rPr>
                <a:t>test.tar</a:t>
              </a:r>
              <a:r>
                <a:rPr lang="en-US" sz="2400" b="1" dirty="0">
                  <a:latin typeface="Consolas" panose="020B0609020204030204" pitchFamily="49" charset="0"/>
                </a:rPr>
                <a:t> = 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23A943-19AD-487A-9916-83EA2FA28F61}"/>
                </a:ext>
              </a:extLst>
            </p:cNvPr>
            <p:cNvSpPr/>
            <p:nvPr/>
          </p:nvSpPr>
          <p:spPr>
            <a:xfrm>
              <a:off x="5578752" y="2858266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D9D707-1C2A-41B3-AE3B-2C99523ED2EC}"/>
                </a:ext>
              </a:extLst>
            </p:cNvPr>
            <p:cNvSpPr/>
            <p:nvPr/>
          </p:nvSpPr>
          <p:spPr>
            <a:xfrm>
              <a:off x="5578751" y="3246153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0A529D-FCF6-45D2-AEFF-5267CCFEB081}"/>
                </a:ext>
              </a:extLst>
            </p:cNvPr>
            <p:cNvSpPr/>
            <p:nvPr/>
          </p:nvSpPr>
          <p:spPr>
            <a:xfrm>
              <a:off x="5578828" y="3638012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73C83C-D47E-45FA-91C8-598A0C3CC29C}"/>
                </a:ext>
              </a:extLst>
            </p:cNvPr>
            <p:cNvSpPr/>
            <p:nvPr/>
          </p:nvSpPr>
          <p:spPr>
            <a:xfrm>
              <a:off x="5578827" y="4025899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4E90B5-8950-4CF0-8675-F31361DB05BB}"/>
                </a:ext>
              </a:extLst>
            </p:cNvPr>
            <p:cNvSpPr/>
            <p:nvPr/>
          </p:nvSpPr>
          <p:spPr>
            <a:xfrm>
              <a:off x="5578750" y="4402166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2A7EC3-2F6F-44A1-9CC9-FF6C8A4D7712}"/>
                </a:ext>
              </a:extLst>
            </p:cNvPr>
            <p:cNvSpPr txBox="1"/>
            <p:nvPr/>
          </p:nvSpPr>
          <p:spPr>
            <a:xfrm>
              <a:off x="5738106" y="4805645"/>
              <a:ext cx="38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onsolas" panose="020B0609020204030204" pitchFamily="49" charset="0"/>
                </a:rPr>
                <a:t>⁞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590BBDA-4140-4271-980F-37BABA8A0E64}"/>
                </a:ext>
              </a:extLst>
            </p:cNvPr>
            <p:cNvSpPr/>
            <p:nvPr/>
          </p:nvSpPr>
          <p:spPr>
            <a:xfrm>
              <a:off x="2139193" y="2787205"/>
              <a:ext cx="4415409" cy="2561652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E4BCF8-23D1-489F-B114-CABCC759230C}"/>
              </a:ext>
            </a:extLst>
          </p:cNvPr>
          <p:cNvSpPr txBox="1"/>
          <p:nvPr/>
        </p:nvSpPr>
        <p:spPr>
          <a:xfrm>
            <a:off x="2088859" y="2715734"/>
            <a:ext cx="336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File Descriptor Table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6FFA98-50F5-4747-B38F-70C0BE54F590}"/>
              </a:ext>
            </a:extLst>
          </p:cNvPr>
          <p:cNvGrpSpPr/>
          <p:nvPr/>
        </p:nvGrpSpPr>
        <p:grpSpPr>
          <a:xfrm>
            <a:off x="7626990" y="2263415"/>
            <a:ext cx="3363982" cy="2712309"/>
            <a:chOff x="7626990" y="2263415"/>
            <a:chExt cx="3363982" cy="27123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0354FD-3AB3-44B1-AC41-7AF59E4D7496}"/>
                </a:ext>
              </a:extLst>
            </p:cNvPr>
            <p:cNvSpPr txBox="1"/>
            <p:nvPr/>
          </p:nvSpPr>
          <p:spPr>
            <a:xfrm>
              <a:off x="7626991" y="2263415"/>
              <a:ext cx="3363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 File Table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9B067A-FDB3-4A97-ADA2-B1B9E1B8B582}"/>
                </a:ext>
              </a:extLst>
            </p:cNvPr>
            <p:cNvSpPr/>
            <p:nvPr/>
          </p:nvSpPr>
          <p:spPr>
            <a:xfrm>
              <a:off x="7626991" y="2632747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621375-51E0-4858-BC7E-5D7CD5F83BF7}"/>
                </a:ext>
              </a:extLst>
            </p:cNvPr>
            <p:cNvSpPr/>
            <p:nvPr/>
          </p:nvSpPr>
          <p:spPr>
            <a:xfrm>
              <a:off x="7626991" y="3031584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8032CAE-9E07-478E-BD28-312B427501D2}"/>
                </a:ext>
              </a:extLst>
            </p:cNvPr>
            <p:cNvSpPr/>
            <p:nvPr/>
          </p:nvSpPr>
          <p:spPr>
            <a:xfrm>
              <a:off x="7626991" y="3409488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DDDC59-69B8-42CC-B85A-05BEDE4E2962}"/>
                </a:ext>
              </a:extLst>
            </p:cNvPr>
            <p:cNvSpPr/>
            <p:nvPr/>
          </p:nvSpPr>
          <p:spPr>
            <a:xfrm>
              <a:off x="7626991" y="3797862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556C5F-9556-421C-A70B-EB79A4F94CC1}"/>
                </a:ext>
              </a:extLst>
            </p:cNvPr>
            <p:cNvSpPr/>
            <p:nvPr/>
          </p:nvSpPr>
          <p:spPr>
            <a:xfrm>
              <a:off x="7626990" y="4197255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C96D01-4BEF-489F-8ADE-D7B28C28FFAB}"/>
                </a:ext>
              </a:extLst>
            </p:cNvPr>
            <p:cNvSpPr/>
            <p:nvPr/>
          </p:nvSpPr>
          <p:spPr>
            <a:xfrm>
              <a:off x="7626990" y="4593395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59AC45A-99DE-474E-BD1D-2CF5571E6FBF}"/>
              </a:ext>
            </a:extLst>
          </p:cNvPr>
          <p:cNvSpPr txBox="1"/>
          <p:nvPr/>
        </p:nvSpPr>
        <p:spPr>
          <a:xfrm>
            <a:off x="8532265" y="4985022"/>
            <a:ext cx="3859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onsolas" panose="020B0609020204030204" pitchFamily="49" charset="0"/>
              </a:rPr>
              <a:t>⁞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E7B5FE-497C-4201-B0AB-946E45FAFCCD}"/>
              </a:ext>
            </a:extLst>
          </p:cNvPr>
          <p:cNvCxnSpPr>
            <a:stCxn id="15" idx="3"/>
            <a:endCxn id="26" idx="1"/>
          </p:cNvCxnSpPr>
          <p:nvPr/>
        </p:nvCxnSpPr>
        <p:spPr>
          <a:xfrm flipV="1">
            <a:off x="6233097" y="2823912"/>
            <a:ext cx="1393894" cy="545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4BD9F92-ADB2-4E24-9794-2C4F82E70EFA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6233096" y="3222749"/>
            <a:ext cx="1393895" cy="5349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453F4E-CD52-448D-9C6D-F7C207B289B4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 flipV="1">
            <a:off x="6233173" y="3222749"/>
            <a:ext cx="1393818" cy="926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495706-3A65-4995-9762-E88824F349FB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 flipV="1">
            <a:off x="6233172" y="4388420"/>
            <a:ext cx="1393818" cy="149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EA5AECD-D9DD-4177-9D8C-466AFADE0E19}"/>
              </a:ext>
            </a:extLst>
          </p:cNvPr>
          <p:cNvSpPr txBox="1"/>
          <p:nvPr/>
        </p:nvSpPr>
        <p:spPr>
          <a:xfrm>
            <a:off x="7865147" y="1771217"/>
            <a:ext cx="289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Kernel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Memory</a:t>
            </a:r>
            <a:endParaRPr lang="en-US" sz="24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150F79-722E-4F77-8159-8A26598F350C}"/>
              </a:ext>
            </a:extLst>
          </p:cNvPr>
          <p:cNvSpPr txBox="1"/>
          <p:nvPr/>
        </p:nvSpPr>
        <p:spPr>
          <a:xfrm>
            <a:off x="727656" y="4452693"/>
            <a:ext cx="64595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DB6AB95-C973-48F9-A7FC-4D445A6C994F}"/>
              </a:ext>
            </a:extLst>
          </p:cNvPr>
          <p:cNvSpPr txBox="1"/>
          <p:nvPr/>
        </p:nvSpPr>
        <p:spPr>
          <a:xfrm>
            <a:off x="182879" y="3958087"/>
            <a:ext cx="17999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new_fd</a:t>
            </a:r>
            <a:endParaRPr lang="en-US" sz="2800" dirty="0">
              <a:latin typeface="Consolas" panose="020B0609020204030204" pitchFamily="49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7773454-BCB4-4552-ACEA-3AE12A2ACCBE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6233095" y="4485686"/>
            <a:ext cx="1393895" cy="4280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FA4AF9-817E-4AA8-A4DA-709A12B0578A}"/>
              </a:ext>
            </a:extLst>
          </p:cNvPr>
          <p:cNvSpPr txBox="1"/>
          <p:nvPr/>
        </p:nvSpPr>
        <p:spPr>
          <a:xfrm>
            <a:off x="1677764" y="6070505"/>
            <a:ext cx="967603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Quick check: do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new_fd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old_fd</a:t>
            </a:r>
            <a:r>
              <a:rPr lang="en-US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share a file offset (position)?</a:t>
            </a:r>
          </a:p>
        </p:txBody>
      </p:sp>
    </p:spTree>
    <p:extLst>
      <p:ext uri="{BB962C8B-B14F-4D97-AF65-F5344CB8AC3E}">
        <p14:creationId xmlns:p14="http://schemas.microsoft.com/office/powerpoint/2010/main" val="89263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61098-EDD8-46D1-A947-AD4289A9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10" y="136525"/>
            <a:ext cx="11711314" cy="1325563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dup2()</a:t>
            </a:r>
            <a:r>
              <a:rPr lang="en-US" dirty="0"/>
              <a:t>: Duplicate a File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01DFB-25DC-47AF-8029-8829B1795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dup2(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oldfd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newfd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A “targeted” version of </a:t>
            </a:r>
            <a:r>
              <a:rPr lang="en-US" dirty="0">
                <a:latin typeface="Consolas" panose="020B0609020204030204" pitchFamily="49" charset="0"/>
              </a:rPr>
              <a:t>dup()</a:t>
            </a:r>
            <a:r>
              <a:rPr lang="en-US" dirty="0"/>
              <a:t>, changes </a:t>
            </a:r>
            <a:r>
              <a:rPr lang="en-US" dirty="0" err="1">
                <a:latin typeface="Consolas" panose="020B0609020204030204" pitchFamily="49" charset="0"/>
              </a:rPr>
              <a:t>newfd</a:t>
            </a:r>
            <a:r>
              <a:rPr lang="en-US" dirty="0"/>
              <a:t> into a copy of </a:t>
            </a:r>
            <a:r>
              <a:rPr lang="en-US" dirty="0" err="1">
                <a:latin typeface="Consolas" panose="020B0609020204030204" pitchFamily="49" charset="0"/>
              </a:rPr>
              <a:t>oldfd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Automatically does </a:t>
            </a:r>
            <a:r>
              <a:rPr lang="en-US" dirty="0">
                <a:latin typeface="Consolas" panose="020B0609020204030204" pitchFamily="49" charset="0"/>
              </a:rPr>
              <a:t>close(</a:t>
            </a:r>
            <a:r>
              <a:rPr lang="en-US" dirty="0" err="1">
                <a:latin typeface="Consolas" panose="020B0609020204030204" pitchFamily="49" charset="0"/>
              </a:rPr>
              <a:t>newfd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if it corresponds to an open file</a:t>
            </a:r>
          </a:p>
          <a:p>
            <a:r>
              <a:rPr lang="en-US" dirty="0"/>
              <a:t>A better function signature would be: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dup2(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source_fd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target_fd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/>
              <a:t>Good luck remembering the order of arguments! Just use </a:t>
            </a:r>
            <a:r>
              <a:rPr lang="en-US" dirty="0">
                <a:latin typeface="Consolas" panose="020B0609020204030204" pitchFamily="49" charset="0"/>
              </a:rPr>
              <a:t>man</a:t>
            </a:r>
            <a:r>
              <a:rPr lang="en-US" dirty="0"/>
              <a:t> pages</a:t>
            </a:r>
          </a:p>
          <a:p>
            <a:r>
              <a:rPr lang="en-US" dirty="0"/>
              <a:t>Very useful in combination with </a:t>
            </a:r>
            <a:r>
              <a:rPr lang="en-US" dirty="0">
                <a:latin typeface="Consolas" panose="020B0609020204030204" pitchFamily="49" charset="0"/>
              </a:rPr>
              <a:t>fork()</a:t>
            </a:r>
          </a:p>
          <a:p>
            <a:pPr lvl="1"/>
            <a:r>
              <a:rPr lang="en-US" dirty="0"/>
              <a:t>And file descriptors also survive a call to </a:t>
            </a:r>
            <a:r>
              <a:rPr lang="en-US" dirty="0">
                <a:latin typeface="Consolas" panose="020B0609020204030204" pitchFamily="49" charset="0"/>
              </a:rPr>
              <a:t>exec()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02DC6-C88E-4D73-9079-5A98BB397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B3F30-8DCC-49CC-A1FC-F1095535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8BC10-E074-4FA1-8004-6E40E12E9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5851B-132D-48D8-B137-A7DE71067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163888"/>
            <a:ext cx="11711313" cy="5192462"/>
          </a:xfrm>
          <a:solidFill>
            <a:schemeClr val="bg1"/>
          </a:solidFill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3300" dirty="0"/>
              <a:t>On the terminal, you can redirect the output of any command to the terminal like so:</a:t>
            </a:r>
            <a:br>
              <a:rPr lang="en-US" sz="700" b="1" dirty="0"/>
            </a:br>
            <a:br>
              <a:rPr lang="en-US" sz="3800" b="1" dirty="0"/>
            </a:br>
            <a:r>
              <a:rPr lang="en-US" dirty="0">
                <a:latin typeface="Consolas" panose="020B0609020204030204" pitchFamily="49" charset="0"/>
              </a:rPr>
              <a:t>&gt; ls -l &gt; ls_out.txt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&gt; cat ls_out.txt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total 118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rw</a:t>
            </a:r>
            <a:r>
              <a:rPr lang="en-US" dirty="0">
                <a:latin typeface="Consolas" panose="020B0609020204030204" pitchFamily="49" charset="0"/>
              </a:rPr>
              <a:t>------- 1 </a:t>
            </a:r>
            <a:r>
              <a:rPr lang="en-US" dirty="0" err="1">
                <a:latin typeface="Consolas" panose="020B0609020204030204" pitchFamily="49" charset="0"/>
              </a:rPr>
              <a:t>jhkolb</a:t>
            </a:r>
            <a:r>
              <a:rPr lang="en-US" dirty="0">
                <a:latin typeface="Consolas" panose="020B0609020204030204" pitchFamily="49" charset="0"/>
              </a:rPr>
              <a:t> CS-Faculty        1634 Sep 24 10:11 </a:t>
            </a:r>
            <a:r>
              <a:rPr lang="en-US" dirty="0" err="1">
                <a:latin typeface="Consolas" panose="020B0609020204030204" pitchFamily="49" charset="0"/>
              </a:rPr>
              <a:t>file_list.c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rw</a:t>
            </a:r>
            <a:r>
              <a:rPr lang="en-US" dirty="0">
                <a:latin typeface="Consolas" panose="020B0609020204030204" pitchFamily="49" charset="0"/>
              </a:rPr>
              <a:t>------- 1 </a:t>
            </a:r>
            <a:r>
              <a:rPr lang="en-US" dirty="0" err="1">
                <a:latin typeface="Consolas" panose="020B0609020204030204" pitchFamily="49" charset="0"/>
              </a:rPr>
              <a:t>jhkolb</a:t>
            </a:r>
            <a:r>
              <a:rPr lang="en-US" dirty="0">
                <a:latin typeface="Consolas" panose="020B0609020204030204" pitchFamily="49" charset="0"/>
              </a:rPr>
              <a:t> CS-Faculty        1047 Sep 26 14:33 </a:t>
            </a:r>
            <a:r>
              <a:rPr lang="en-US" dirty="0" err="1">
                <a:latin typeface="Consolas" panose="020B0609020204030204" pitchFamily="49" charset="0"/>
              </a:rPr>
              <a:t>file_list.h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rw</a:t>
            </a:r>
            <a:r>
              <a:rPr lang="en-US" dirty="0">
                <a:latin typeface="Consolas" panose="020B0609020204030204" pitchFamily="49" charset="0"/>
              </a:rPr>
              <a:t>------- 1 </a:t>
            </a:r>
            <a:r>
              <a:rPr lang="en-US" dirty="0" err="1">
                <a:latin typeface="Consolas" panose="020B0609020204030204" pitchFamily="49" charset="0"/>
              </a:rPr>
              <a:t>jhkolb</a:t>
            </a:r>
            <a:r>
              <a:rPr lang="en-US" dirty="0">
                <a:latin typeface="Consolas" panose="020B0609020204030204" pitchFamily="49" charset="0"/>
              </a:rPr>
              <a:t> CS-Faculty         977 Sep 26 14:39 </a:t>
            </a:r>
            <a:r>
              <a:rPr lang="en-US" dirty="0" err="1">
                <a:latin typeface="Consolas" panose="020B0609020204030204" pitchFamily="49" charset="0"/>
              </a:rPr>
              <a:t>Makefile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rw</a:t>
            </a:r>
            <a:r>
              <a:rPr lang="en-US" dirty="0">
                <a:latin typeface="Consolas" panose="020B0609020204030204" pitchFamily="49" charset="0"/>
              </a:rPr>
              <a:t>------- 1 </a:t>
            </a:r>
            <a:r>
              <a:rPr lang="en-US" dirty="0" err="1">
                <a:latin typeface="Consolas" panose="020B0609020204030204" pitchFamily="49" charset="0"/>
              </a:rPr>
              <a:t>jhkolb</a:t>
            </a:r>
            <a:r>
              <a:rPr lang="en-US" dirty="0">
                <a:latin typeface="Consolas" panose="020B0609020204030204" pitchFamily="49" charset="0"/>
              </a:rPr>
              <a:t> CS-Faculty        4736 Sep 26 16:13 </a:t>
            </a:r>
            <a:r>
              <a:rPr lang="en-US" dirty="0" err="1">
                <a:latin typeface="Consolas" panose="020B0609020204030204" pitchFamily="49" charset="0"/>
              </a:rPr>
              <a:t>minitar.c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rw</a:t>
            </a:r>
            <a:r>
              <a:rPr lang="en-US" dirty="0">
                <a:latin typeface="Consolas" panose="020B0609020204030204" pitchFamily="49" charset="0"/>
              </a:rPr>
              <a:t>------- 1 </a:t>
            </a:r>
            <a:r>
              <a:rPr lang="en-US" dirty="0" err="1">
                <a:latin typeface="Consolas" panose="020B0609020204030204" pitchFamily="49" charset="0"/>
              </a:rPr>
              <a:t>jhkolb</a:t>
            </a:r>
            <a:r>
              <a:rPr lang="en-US" dirty="0">
                <a:latin typeface="Consolas" panose="020B0609020204030204" pitchFamily="49" charset="0"/>
              </a:rPr>
              <a:t> CS-Faculty        3350 Sep 26 14:33 </a:t>
            </a:r>
            <a:r>
              <a:rPr lang="en-US" dirty="0" err="1">
                <a:latin typeface="Consolas" panose="020B0609020204030204" pitchFamily="49" charset="0"/>
              </a:rPr>
              <a:t>minitar.h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 err="1">
                <a:latin typeface="Consolas" panose="020B0609020204030204" pitchFamily="49" charset="0"/>
              </a:rPr>
              <a:t>rw</a:t>
            </a:r>
            <a:r>
              <a:rPr lang="en-US" dirty="0">
                <a:latin typeface="Consolas" panose="020B0609020204030204" pitchFamily="49" charset="0"/>
              </a:rPr>
              <a:t>------- 1 </a:t>
            </a:r>
            <a:r>
              <a:rPr lang="en-US" dirty="0" err="1">
                <a:latin typeface="Consolas" panose="020B0609020204030204" pitchFamily="49" charset="0"/>
              </a:rPr>
              <a:t>jhkolb</a:t>
            </a:r>
            <a:r>
              <a:rPr lang="en-US" dirty="0">
                <a:latin typeface="Consolas" panose="020B0609020204030204" pitchFamily="49" charset="0"/>
              </a:rPr>
              <a:t> CS-Faculty         444 Sep 26 21:31 </a:t>
            </a:r>
            <a:r>
              <a:rPr lang="en-US" dirty="0" err="1">
                <a:latin typeface="Consolas" panose="020B0609020204030204" pitchFamily="49" charset="0"/>
              </a:rPr>
              <a:t>minitar.c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E40A33-2683-4BEA-97C8-3235BC15E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C95E71-A8BC-40B9-B23B-E4FAF4FB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45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C44A-EB23-4790-9452-94EC9B43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Output 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E02A-2975-4EDD-95B0-9B4DA05B6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785" y="1260777"/>
            <a:ext cx="11855393" cy="2762583"/>
          </a:xfrm>
        </p:spPr>
        <p:txBody>
          <a:bodyPr>
            <a:normAutofit/>
          </a:bodyPr>
          <a:lstStyle/>
          <a:p>
            <a:r>
              <a:rPr lang="en-US" dirty="0"/>
              <a:t>Write code that simulates behavior of the shell in the previous example: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</a:t>
            </a:r>
            <a:r>
              <a:rPr lang="en-US" dirty="0">
                <a:latin typeface="Consolas" panose="020B0609020204030204" pitchFamily="49" charset="0"/>
              </a:rPr>
              <a:t>ls -l</a:t>
            </a:r>
            <a:r>
              <a:rPr lang="en-US" dirty="0"/>
              <a:t> in a child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Ensure that the output of </a:t>
            </a:r>
            <a:r>
              <a:rPr lang="en-US" dirty="0">
                <a:latin typeface="Consolas" panose="020B0609020204030204" pitchFamily="49" charset="0"/>
              </a:rPr>
              <a:t>ls -l</a:t>
            </a:r>
            <a:r>
              <a:rPr lang="en-US" dirty="0"/>
              <a:t> goes the file </a:t>
            </a:r>
            <a:r>
              <a:rPr lang="en-US" dirty="0">
                <a:latin typeface="Consolas" panose="020B0609020204030204" pitchFamily="49" charset="0"/>
              </a:rPr>
              <a:t>ls_out.txt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parent should print </a:t>
            </a:r>
            <a:r>
              <a:rPr lang="en-US" dirty="0">
                <a:latin typeface="Consolas" panose="020B0609020204030204" pitchFamily="49" charset="0"/>
              </a:rPr>
              <a:t>Command Done</a:t>
            </a:r>
            <a:r>
              <a:rPr lang="en-US" dirty="0"/>
              <a:t> on screen once child is finished</a:t>
            </a:r>
          </a:p>
          <a:p>
            <a:r>
              <a:rPr lang="en-US" dirty="0"/>
              <a:t>Ingredients you will need: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AAC04-D5E9-4BCC-AE54-9846B8BF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86114-7EA7-44AA-BD42-5E87A2EC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A6323-8459-4144-B3EE-4248724442F9}"/>
              </a:ext>
            </a:extLst>
          </p:cNvPr>
          <p:cNvSpPr txBox="1"/>
          <p:nvPr/>
        </p:nvSpPr>
        <p:spPr>
          <a:xfrm>
            <a:off x="962526" y="4417997"/>
            <a:ext cx="1501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fork()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143089-7AF2-4093-BD14-6F7A01D32958}"/>
              </a:ext>
            </a:extLst>
          </p:cNvPr>
          <p:cNvSpPr txBox="1"/>
          <p:nvPr/>
        </p:nvSpPr>
        <p:spPr>
          <a:xfrm>
            <a:off x="2874921" y="4417997"/>
            <a:ext cx="1501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exec()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495E3-E890-42B8-ABA0-7F2A9400D375}"/>
              </a:ext>
            </a:extLst>
          </p:cNvPr>
          <p:cNvSpPr txBox="1"/>
          <p:nvPr/>
        </p:nvSpPr>
        <p:spPr>
          <a:xfrm>
            <a:off x="4787316" y="4431079"/>
            <a:ext cx="1501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wait()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40344-BD44-437D-A74D-631D8F8B9AAD}"/>
              </a:ext>
            </a:extLst>
          </p:cNvPr>
          <p:cNvSpPr txBox="1"/>
          <p:nvPr/>
        </p:nvSpPr>
        <p:spPr>
          <a:xfrm>
            <a:off x="6488229" y="4431079"/>
            <a:ext cx="1501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open()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94F844-F52E-436F-ADF3-B4A1137BC9E5}"/>
              </a:ext>
            </a:extLst>
          </p:cNvPr>
          <p:cNvSpPr txBox="1"/>
          <p:nvPr/>
        </p:nvSpPr>
        <p:spPr>
          <a:xfrm>
            <a:off x="8189142" y="4431079"/>
            <a:ext cx="2875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STDOUT_FILENO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E52DD9-0D50-C612-C448-33518B4EFCA5}"/>
              </a:ext>
            </a:extLst>
          </p:cNvPr>
          <p:cNvSpPr txBox="1"/>
          <p:nvPr/>
        </p:nvSpPr>
        <p:spPr>
          <a:xfrm>
            <a:off x="4787316" y="5176883"/>
            <a:ext cx="15015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dup2()</a:t>
            </a:r>
          </a:p>
        </p:txBody>
      </p:sp>
    </p:spTree>
    <p:extLst>
      <p:ext uri="{BB962C8B-B14F-4D97-AF65-F5344CB8AC3E}">
        <p14:creationId xmlns:p14="http://schemas.microsoft.com/office/powerpoint/2010/main" val="46912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A7F83752-CF0A-459D-996E-EBFF51FC5CAF}"/>
              </a:ext>
            </a:extLst>
          </p:cNvPr>
          <p:cNvSpPr/>
          <p:nvPr/>
        </p:nvSpPr>
        <p:spPr>
          <a:xfrm>
            <a:off x="7399090" y="2172750"/>
            <a:ext cx="3481583" cy="3638106"/>
          </a:xfrm>
          <a:prstGeom prst="rect">
            <a:avLst/>
          </a:prstGeom>
          <a:solidFill>
            <a:srgbClr val="FF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3A22AE-5828-4CF8-BFC0-770120138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Duplicating File 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DA0E8-99FC-4BCA-8F79-96B07E44A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144019"/>
            <a:ext cx="11711313" cy="54565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dup2(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source_fd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target_fd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C10B0-DE28-48FE-B0B3-B5856B40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308BE-E646-4158-9BB5-EB807AB2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C10B6F-4DB5-4AAD-A9DE-C7CC850ADA99}"/>
              </a:ext>
            </a:extLst>
          </p:cNvPr>
          <p:cNvSpPr txBox="1"/>
          <p:nvPr/>
        </p:nvSpPr>
        <p:spPr>
          <a:xfrm>
            <a:off x="692088" y="3222748"/>
            <a:ext cx="64595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FFF814-E7B8-40DD-A70F-31392F4A6126}"/>
              </a:ext>
            </a:extLst>
          </p:cNvPr>
          <p:cNvSpPr txBox="1"/>
          <p:nvPr/>
        </p:nvSpPr>
        <p:spPr>
          <a:xfrm>
            <a:off x="147311" y="2728142"/>
            <a:ext cx="1799924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Consolas" panose="020B0609020204030204" pitchFamily="49" charset="0"/>
              </a:rPr>
              <a:t>out_fd</a:t>
            </a:r>
            <a:endParaRPr lang="en-US" sz="2800" dirty="0">
              <a:latin typeface="Consolas" panose="020B0609020204030204" pitchFamily="49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FEEF44-4E62-416D-B14D-2CD600E36DD4}"/>
              </a:ext>
            </a:extLst>
          </p:cNvPr>
          <p:cNvGrpSpPr/>
          <p:nvPr/>
        </p:nvGrpSpPr>
        <p:grpSpPr>
          <a:xfrm>
            <a:off x="1988187" y="3107594"/>
            <a:ext cx="4516081" cy="2561652"/>
            <a:chOff x="2038521" y="2787205"/>
            <a:chExt cx="4516081" cy="256165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06487F-3C31-4FEC-920B-6D99F00F3F2F}"/>
                </a:ext>
              </a:extLst>
            </p:cNvPr>
            <p:cNvSpPr txBox="1"/>
            <p:nvPr/>
          </p:nvSpPr>
          <p:spPr>
            <a:xfrm>
              <a:off x="2038523" y="3206486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onsolas" panose="020B0609020204030204" pitchFamily="49" charset="0"/>
                </a:rPr>
                <a:t>STDOUT_FILE_NO = 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BF6923-7439-4569-8411-3FFCA881A756}"/>
                </a:ext>
              </a:extLst>
            </p:cNvPr>
            <p:cNvSpPr txBox="1"/>
            <p:nvPr/>
          </p:nvSpPr>
          <p:spPr>
            <a:xfrm>
              <a:off x="2038523" y="2818599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onsolas" panose="020B0609020204030204" pitchFamily="49" charset="0"/>
                </a:rPr>
                <a:t>STDIN_FILE_NO = 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AFE2893-B084-42EB-8C48-C859C814C8BC}"/>
                </a:ext>
              </a:extLst>
            </p:cNvPr>
            <p:cNvSpPr txBox="1"/>
            <p:nvPr/>
          </p:nvSpPr>
          <p:spPr>
            <a:xfrm>
              <a:off x="2038523" y="3594373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onsolas" panose="020B0609020204030204" pitchFamily="49" charset="0"/>
                </a:rPr>
                <a:t>STDERR_FILE_NO = 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719D92-FBF4-4A60-9F3B-C281247E95FA}"/>
                </a:ext>
              </a:extLst>
            </p:cNvPr>
            <p:cNvSpPr txBox="1"/>
            <p:nvPr/>
          </p:nvSpPr>
          <p:spPr>
            <a:xfrm>
              <a:off x="2038522" y="3963027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Consolas" panose="020B0609020204030204" pitchFamily="49" charset="0"/>
                </a:rPr>
                <a:t>3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FD48B2-E95D-4F72-9F74-58D5F4135865}"/>
                </a:ext>
              </a:extLst>
            </p:cNvPr>
            <p:cNvSpPr txBox="1"/>
            <p:nvPr/>
          </p:nvSpPr>
          <p:spPr>
            <a:xfrm>
              <a:off x="2038521" y="4350914"/>
              <a:ext cx="346465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dirty="0"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323A943-19AD-487A-9916-83EA2FA28F61}"/>
                </a:ext>
              </a:extLst>
            </p:cNvPr>
            <p:cNvSpPr/>
            <p:nvPr/>
          </p:nvSpPr>
          <p:spPr>
            <a:xfrm>
              <a:off x="5578752" y="2858266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0D9D707-1C2A-41B3-AE3B-2C99523ED2EC}"/>
                </a:ext>
              </a:extLst>
            </p:cNvPr>
            <p:cNvSpPr/>
            <p:nvPr/>
          </p:nvSpPr>
          <p:spPr>
            <a:xfrm>
              <a:off x="5578751" y="3246153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0A529D-FCF6-45D2-AEFF-5267CCFEB081}"/>
                </a:ext>
              </a:extLst>
            </p:cNvPr>
            <p:cNvSpPr/>
            <p:nvPr/>
          </p:nvSpPr>
          <p:spPr>
            <a:xfrm>
              <a:off x="5578828" y="3638012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73C83C-D47E-45FA-91C8-598A0C3CC29C}"/>
                </a:ext>
              </a:extLst>
            </p:cNvPr>
            <p:cNvSpPr/>
            <p:nvPr/>
          </p:nvSpPr>
          <p:spPr>
            <a:xfrm>
              <a:off x="5578827" y="4025899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D4E90B5-8950-4CF0-8675-F31361DB05BB}"/>
                </a:ext>
              </a:extLst>
            </p:cNvPr>
            <p:cNvSpPr/>
            <p:nvPr/>
          </p:nvSpPr>
          <p:spPr>
            <a:xfrm>
              <a:off x="5578750" y="4402166"/>
              <a:ext cx="704679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D2A7EC3-2F6F-44A1-9CC9-FF6C8A4D7712}"/>
                </a:ext>
              </a:extLst>
            </p:cNvPr>
            <p:cNvSpPr txBox="1"/>
            <p:nvPr/>
          </p:nvSpPr>
          <p:spPr>
            <a:xfrm>
              <a:off x="5738106" y="4805645"/>
              <a:ext cx="3859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onsolas" panose="020B0609020204030204" pitchFamily="49" charset="0"/>
                </a:rPr>
                <a:t>⁞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590BBDA-4140-4271-980F-37BABA8A0E64}"/>
                </a:ext>
              </a:extLst>
            </p:cNvPr>
            <p:cNvSpPr/>
            <p:nvPr/>
          </p:nvSpPr>
          <p:spPr>
            <a:xfrm>
              <a:off x="2139193" y="2787205"/>
              <a:ext cx="4415409" cy="2561652"/>
            </a:xfrm>
            <a:prstGeom prst="rect">
              <a:avLst/>
            </a:prstGeom>
            <a:noFill/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DE4BCF8-23D1-489F-B114-CABCC759230C}"/>
              </a:ext>
            </a:extLst>
          </p:cNvPr>
          <p:cNvSpPr txBox="1"/>
          <p:nvPr/>
        </p:nvSpPr>
        <p:spPr>
          <a:xfrm>
            <a:off x="2088859" y="2715734"/>
            <a:ext cx="3363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File Descriptor Table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86FFA98-50F5-4747-B38F-70C0BE54F590}"/>
              </a:ext>
            </a:extLst>
          </p:cNvPr>
          <p:cNvGrpSpPr/>
          <p:nvPr/>
        </p:nvGrpSpPr>
        <p:grpSpPr>
          <a:xfrm>
            <a:off x="7626990" y="2263415"/>
            <a:ext cx="3363982" cy="2712309"/>
            <a:chOff x="7626990" y="2263415"/>
            <a:chExt cx="3363982" cy="271230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0354FD-3AB3-44B1-AC41-7AF59E4D7496}"/>
                </a:ext>
              </a:extLst>
            </p:cNvPr>
            <p:cNvSpPr txBox="1"/>
            <p:nvPr/>
          </p:nvSpPr>
          <p:spPr>
            <a:xfrm>
              <a:off x="7626991" y="2263415"/>
              <a:ext cx="33639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System File Table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39B067A-FDB3-4A97-ADA2-B1B9E1B8B582}"/>
                </a:ext>
              </a:extLst>
            </p:cNvPr>
            <p:cNvSpPr/>
            <p:nvPr/>
          </p:nvSpPr>
          <p:spPr>
            <a:xfrm>
              <a:off x="7626991" y="2632747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4621375-51E0-4858-BC7E-5D7CD5F83BF7}"/>
                </a:ext>
              </a:extLst>
            </p:cNvPr>
            <p:cNvSpPr/>
            <p:nvPr/>
          </p:nvSpPr>
          <p:spPr>
            <a:xfrm>
              <a:off x="7626991" y="3031584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8032CAE-9E07-478E-BD28-312B427501D2}"/>
                </a:ext>
              </a:extLst>
            </p:cNvPr>
            <p:cNvSpPr/>
            <p:nvPr/>
          </p:nvSpPr>
          <p:spPr>
            <a:xfrm>
              <a:off x="7626991" y="3409488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DDDC59-69B8-42CC-B85A-05BEDE4E2962}"/>
                </a:ext>
              </a:extLst>
            </p:cNvPr>
            <p:cNvSpPr/>
            <p:nvPr/>
          </p:nvSpPr>
          <p:spPr>
            <a:xfrm>
              <a:off x="7626991" y="3797862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556C5F-9556-421C-A70B-EB79A4F94CC1}"/>
                </a:ext>
              </a:extLst>
            </p:cNvPr>
            <p:cNvSpPr/>
            <p:nvPr/>
          </p:nvSpPr>
          <p:spPr>
            <a:xfrm>
              <a:off x="7626990" y="4197255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4C96D01-4BEF-489F-8ADE-D7B28C28FFAB}"/>
                </a:ext>
              </a:extLst>
            </p:cNvPr>
            <p:cNvSpPr/>
            <p:nvPr/>
          </p:nvSpPr>
          <p:spPr>
            <a:xfrm>
              <a:off x="7626990" y="4593395"/>
              <a:ext cx="2196517" cy="382329"/>
            </a:xfrm>
            <a:prstGeom prst="rect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59AC45A-99DE-474E-BD1D-2CF5571E6FBF}"/>
              </a:ext>
            </a:extLst>
          </p:cNvPr>
          <p:cNvSpPr txBox="1"/>
          <p:nvPr/>
        </p:nvSpPr>
        <p:spPr>
          <a:xfrm>
            <a:off x="8532265" y="4985022"/>
            <a:ext cx="38596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onsolas" panose="020B0609020204030204" pitchFamily="49" charset="0"/>
              </a:rPr>
              <a:t>⁞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1E7B5FE-497C-4201-B0AB-946E45FAFCCD}"/>
              </a:ext>
            </a:extLst>
          </p:cNvPr>
          <p:cNvCxnSpPr>
            <a:stCxn id="15" idx="3"/>
            <a:endCxn id="26" idx="1"/>
          </p:cNvCxnSpPr>
          <p:nvPr/>
        </p:nvCxnSpPr>
        <p:spPr>
          <a:xfrm flipV="1">
            <a:off x="6233097" y="2823912"/>
            <a:ext cx="1393894" cy="5459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4453F4E-CD52-448D-9C6D-F7C207B289B4}"/>
              </a:ext>
            </a:extLst>
          </p:cNvPr>
          <p:cNvCxnSpPr>
            <a:cxnSpLocks/>
            <a:stCxn id="18" idx="3"/>
            <a:endCxn id="27" idx="1"/>
          </p:cNvCxnSpPr>
          <p:nvPr/>
        </p:nvCxnSpPr>
        <p:spPr>
          <a:xfrm flipV="1">
            <a:off x="6233173" y="3222749"/>
            <a:ext cx="1393818" cy="926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F495706-3A65-4995-9762-E88824F349FB}"/>
              </a:ext>
            </a:extLst>
          </p:cNvPr>
          <p:cNvCxnSpPr>
            <a:cxnSpLocks/>
            <a:stCxn id="19" idx="3"/>
            <a:endCxn id="30" idx="1"/>
          </p:cNvCxnSpPr>
          <p:nvPr/>
        </p:nvCxnSpPr>
        <p:spPr>
          <a:xfrm flipV="1">
            <a:off x="6233172" y="4388420"/>
            <a:ext cx="1393818" cy="1490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EA5AECD-D9DD-4177-9D8C-466AFADE0E19}"/>
              </a:ext>
            </a:extLst>
          </p:cNvPr>
          <p:cNvSpPr txBox="1"/>
          <p:nvPr/>
        </p:nvSpPr>
        <p:spPr>
          <a:xfrm>
            <a:off x="7865147" y="1771217"/>
            <a:ext cx="2899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Kernel</a:t>
            </a: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Memory</a:t>
            </a:r>
            <a:endParaRPr lang="en-US" sz="2400" b="1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35FC7A-B438-4FB5-8205-A238AED92FFF}"/>
              </a:ext>
            </a:extLst>
          </p:cNvPr>
          <p:cNvCxnSpPr>
            <a:stCxn id="17" idx="3"/>
          </p:cNvCxnSpPr>
          <p:nvPr/>
        </p:nvCxnSpPr>
        <p:spPr>
          <a:xfrm>
            <a:off x="6233096" y="3757707"/>
            <a:ext cx="1393894" cy="58302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351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0DDE-1EB2-462F-936B-386E6D207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Redirection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E8F8A-F629-4B99-9C16-8F572F50A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231265"/>
            <a:ext cx="11711313" cy="4967404"/>
          </a:xfrm>
        </p:spPr>
        <p:txBody>
          <a:bodyPr>
            <a:normAutofit/>
          </a:bodyPr>
          <a:lstStyle/>
          <a:p>
            <a:r>
              <a:rPr lang="en-US" dirty="0"/>
              <a:t>Built in file descriptors don’t get special treatment</a:t>
            </a:r>
          </a:p>
          <a:p>
            <a:r>
              <a:rPr lang="en-US" dirty="0"/>
              <a:t>We can use them in calls to </a:t>
            </a:r>
            <a:r>
              <a:rPr lang="en-US" dirty="0">
                <a:latin typeface="Consolas" panose="020B0609020204030204" pitchFamily="49" charset="0"/>
              </a:rPr>
              <a:t>dup2()</a:t>
            </a:r>
            <a:r>
              <a:rPr lang="en-US" dirty="0"/>
              <a:t> like anything else</a:t>
            </a:r>
          </a:p>
          <a:p>
            <a:r>
              <a:rPr lang="en-US" dirty="0">
                <a:latin typeface="Consolas" panose="020B0609020204030204" pitchFamily="49" charset="0"/>
              </a:rPr>
              <a:t>dup2(</a:t>
            </a:r>
            <a:r>
              <a:rPr lang="en-US" dirty="0" err="1">
                <a:latin typeface="Consolas" panose="020B0609020204030204" pitchFamily="49" charset="0"/>
              </a:rPr>
              <a:t>regular_old_fd</a:t>
            </a:r>
            <a:r>
              <a:rPr lang="en-US" dirty="0">
                <a:latin typeface="Consolas" panose="020B0609020204030204" pitchFamily="49" charset="0"/>
              </a:rPr>
              <a:t>, STDOUT_FILENO)</a:t>
            </a:r>
            <a:r>
              <a:rPr lang="en-US" dirty="0"/>
              <a:t> redirects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 to open file from </a:t>
            </a:r>
            <a:r>
              <a:rPr lang="en-US" dirty="0" err="1">
                <a:latin typeface="Consolas" panose="020B0609020204030204" pitchFamily="49" charset="0"/>
              </a:rPr>
              <a:t>regular_old_fd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Process thinks it is printing to the screen, really just appending to file</a:t>
            </a:r>
          </a:p>
          <a:p>
            <a:pPr lvl="1"/>
            <a:r>
              <a:rPr lang="en-US" dirty="0"/>
              <a:t>Both are fundamentally a </a:t>
            </a:r>
            <a:r>
              <a:rPr lang="en-US" dirty="0">
                <a:latin typeface="Consolas" panose="020B0609020204030204" pitchFamily="49" charset="0"/>
              </a:rPr>
              <a:t>write()</a:t>
            </a:r>
            <a:r>
              <a:rPr lang="en-US" dirty="0"/>
              <a:t> system call, to different destinations</a:t>
            </a:r>
          </a:p>
          <a:p>
            <a:r>
              <a:rPr lang="en-US" dirty="0"/>
              <a:t>Take a moment to appreciate this</a:t>
            </a:r>
          </a:p>
          <a:p>
            <a:r>
              <a:rPr lang="en-US" dirty="0"/>
              <a:t>We can change destination of a program’s output </a:t>
            </a:r>
            <a:r>
              <a:rPr lang="en-US" b="1" dirty="0"/>
              <a:t>without making any changes to its code</a:t>
            </a:r>
          </a:p>
          <a:p>
            <a:pPr lvl="1"/>
            <a:r>
              <a:rPr lang="en-US" dirty="0"/>
              <a:t>One of the reasons why file descriptors survive an </a:t>
            </a:r>
            <a:r>
              <a:rPr lang="en-US" dirty="0">
                <a:latin typeface="Consolas" panose="020B0609020204030204" pitchFamily="49" charset="0"/>
              </a:rPr>
              <a:t>exec()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7AC23-CB16-4D5F-B61E-B6A2A573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CE378-59E6-4CF1-827E-F8415872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93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7879-AB86-4B54-8644-BF16576F5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this Further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6BD5E-D2A5-4700-953A-551B4CCD9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43" y="1269765"/>
            <a:ext cx="11711313" cy="4900029"/>
          </a:xfrm>
        </p:spPr>
        <p:txBody>
          <a:bodyPr>
            <a:normAutofit/>
          </a:bodyPr>
          <a:lstStyle/>
          <a:p>
            <a:r>
              <a:rPr lang="en-US" dirty="0"/>
              <a:t>Command-Line “Pipes” get their name from the pipe OS feature (for interprocess communication) mentioned earlier</a:t>
            </a:r>
          </a:p>
          <a:p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ls -l | sort</a:t>
            </a:r>
          </a:p>
          <a:p>
            <a:pPr lvl="1"/>
            <a:r>
              <a:rPr lang="en-US" dirty="0"/>
              <a:t>Output (normally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) of </a:t>
            </a:r>
            <a:r>
              <a:rPr lang="en-US" dirty="0">
                <a:latin typeface="Consolas" panose="020B0609020204030204" pitchFamily="49" charset="0"/>
              </a:rPr>
              <a:t>ls -l</a:t>
            </a:r>
            <a:r>
              <a:rPr lang="en-US" dirty="0"/>
              <a:t> is “piped” as input (normally </a:t>
            </a:r>
            <a:r>
              <a:rPr lang="en-US" dirty="0">
                <a:latin typeface="Consolas" panose="020B0609020204030204" pitchFamily="49" charset="0"/>
              </a:rPr>
              <a:t>stdin</a:t>
            </a:r>
            <a:r>
              <a:rPr lang="en-US" dirty="0"/>
              <a:t>) to the </a:t>
            </a:r>
            <a:r>
              <a:rPr lang="en-US" dirty="0">
                <a:latin typeface="Consolas" panose="020B0609020204030204" pitchFamily="49" charset="0"/>
              </a:rPr>
              <a:t>sort</a:t>
            </a:r>
            <a:r>
              <a:rPr lang="en-US" dirty="0"/>
              <a:t> command</a:t>
            </a:r>
          </a:p>
          <a:p>
            <a:r>
              <a:rPr lang="en-US" dirty="0"/>
              <a:t>Part of the beauty of the “Unix Philosophy”: Composing (combining) small, sharply focused tools to achieve big things</a:t>
            </a:r>
          </a:p>
          <a:p>
            <a:r>
              <a:rPr lang="en-US" dirty="0"/>
              <a:t>How does this work? We can already take an educated guess</a:t>
            </a:r>
          </a:p>
          <a:p>
            <a:pPr lvl="1"/>
            <a:r>
              <a:rPr lang="en-US" dirty="0"/>
              <a:t>Shell process forks children to run these commands, uses pipes and </a:t>
            </a:r>
            <a:r>
              <a:rPr lang="en-US" dirty="0">
                <a:latin typeface="Consolas" panose="020B0609020204030204" pitchFamily="49" charset="0"/>
              </a:rPr>
              <a:t>dup2()</a:t>
            </a:r>
            <a:r>
              <a:rPr lang="en-US" dirty="0"/>
              <a:t> to allow </a:t>
            </a:r>
            <a:r>
              <a:rPr lang="en-US" dirty="0">
                <a:latin typeface="Consolas" panose="020B0609020204030204" pitchFamily="49" charset="0"/>
              </a:rPr>
              <a:t>ls</a:t>
            </a:r>
            <a:r>
              <a:rPr lang="en-US" dirty="0"/>
              <a:t> program to communicate with </a:t>
            </a:r>
            <a:r>
              <a:rPr lang="en-US" dirty="0">
                <a:latin typeface="Consolas" panose="020B0609020204030204" pitchFamily="49" charset="0"/>
              </a:rPr>
              <a:t>sort</a:t>
            </a:r>
            <a:r>
              <a:rPr lang="en-US" dirty="0"/>
              <a:t> program via “printing”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E85146-368C-4D11-ADA5-5AB68BE2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89C4-74DF-4DF2-96CE-2734C454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9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D1BB5-BD1F-4BE3-BC41-7BF89D0E4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of Fun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5B429-11E1-4F58-8A38-B9091FF0F1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975" y="1162783"/>
            <a:ext cx="5515666" cy="5295769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en-US" sz="2400" dirty="0"/>
              <a:t>Donald Knuth is considered one of the greatest programmers of all time (many would say the greatest)</a:t>
            </a:r>
          </a:p>
          <a:p>
            <a:r>
              <a:rPr lang="en-US" sz="2400" dirty="0"/>
              <a:t>He wrote an article all about how to properly write and design code from the ground up to solve a specific problem:</a:t>
            </a:r>
            <a:br>
              <a:rPr lang="en-US" sz="2400" dirty="0"/>
            </a:br>
            <a:r>
              <a:rPr lang="en-US" sz="2400" i="1" dirty="0"/>
              <a:t>Read in a text file and print out the 10 most frequently used words in that file, sorted from most to least frequent</a:t>
            </a:r>
          </a:p>
          <a:p>
            <a:r>
              <a:rPr lang="en-US" sz="2400" dirty="0"/>
              <a:t>Solution is extremely clever, uses a custom data structure just for this problem, etc. -&gt; 10 book pages of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0E2CEE-3C0A-466A-80BC-54B919979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402B5-624F-4DF5-86F6-3F7C23F48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BB7D83F7-7F2C-409E-8076-D790FA189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9360" y="804069"/>
            <a:ext cx="5202969" cy="38606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05F880-BC5D-4969-B139-B1A69B9DA502}"/>
              </a:ext>
            </a:extLst>
          </p:cNvPr>
          <p:cNvSpPr txBox="1"/>
          <p:nvPr/>
        </p:nvSpPr>
        <p:spPr>
          <a:xfrm>
            <a:off x="6523624" y="4726099"/>
            <a:ext cx="4954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Art of Computer Programming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A Foundational CS Work</a:t>
            </a:r>
            <a:endParaRPr lang="en-US" sz="2000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09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9C7A5-0619-43A0-A318-B8FD0902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Approach to the Same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2D42A-BDFE-417A-94A9-2EFCB878DA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52767" y="1499403"/>
            <a:ext cx="5515666" cy="47546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His explanation: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Put each word on its own line by converting the complement of the alphabet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-c</a:t>
            </a:r>
            <a:r>
              <a:rPr lang="en-US" dirty="0"/>
              <a:t>) into newlines, squeezing repeated newlines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-s</a:t>
            </a:r>
            <a:r>
              <a:rPr lang="en-US" dirty="0"/>
              <a:t>) into 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Convert uppercase to lowercase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 lines to bring identical words together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Replace each run of duplicate words with a single word and include the count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-c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Sort in reverse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-r</a:t>
            </a:r>
            <a:r>
              <a:rPr lang="en-US" dirty="0"/>
              <a:t>) numeric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-n</a:t>
            </a:r>
            <a:r>
              <a:rPr lang="en-US" dirty="0"/>
              <a:t>) order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out only the first 10 lines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2DCCA9-F71F-47D5-ACAE-5E6D18EC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Spring '25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2D96-2537-40C3-95EB-8E8C5E2C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39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CF009F4-5B55-4BE0-A11A-69C62EB3A30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46940" y="1822555"/>
            <a:ext cx="5307444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Doug McIlroy’s solution: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tr -cs A-Za-z '\n’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tr A-Z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a-z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3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sort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uniq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-c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sort -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|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head -n 10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5495D-0856-48FB-88F2-CEEAE846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</a:t>
            </a:r>
            <a:r>
              <a:rPr lang="en-US" dirty="0">
                <a:latin typeface="Consolas" panose="020B0609020204030204" pitchFamily="49" charset="0"/>
              </a:rPr>
              <a:t>open()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40F8F-352F-48BD-82F4-4E1A87B87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0" y="1597024"/>
            <a:ext cx="11711313" cy="4759325"/>
          </a:xfrm>
        </p:spPr>
        <p:txBody>
          <a:bodyPr/>
          <a:lstStyle/>
          <a:p>
            <a:r>
              <a:rPr lang="en-US" dirty="0"/>
              <a:t>Important Options: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O_RDONLY</a:t>
            </a:r>
            <a:r>
              <a:rPr lang="en-US" dirty="0"/>
              <a:t>: Read only	</a:t>
            </a:r>
            <a:r>
              <a:rPr lang="en-US" b="1" dirty="0">
                <a:latin typeface="Consolas" panose="020B0609020204030204" pitchFamily="49" charset="0"/>
              </a:rPr>
              <a:t>O_WRONLY</a:t>
            </a:r>
            <a:r>
              <a:rPr lang="en-US" dirty="0"/>
              <a:t>: Write Only	</a:t>
            </a:r>
            <a:r>
              <a:rPr lang="en-US" b="1" dirty="0">
                <a:latin typeface="Consolas" panose="020B0609020204030204" pitchFamily="49" charset="0"/>
              </a:rPr>
              <a:t>O_RDWR</a:t>
            </a:r>
            <a:r>
              <a:rPr lang="en-US" dirty="0"/>
              <a:t>: Read/write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O_CREAT</a:t>
            </a:r>
            <a:r>
              <a:rPr lang="en-US" dirty="0"/>
              <a:t>: Create the file if it doesn’t exist already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O_TRUNC</a:t>
            </a:r>
            <a:r>
              <a:rPr lang="en-US" dirty="0"/>
              <a:t>: If the file already exists, “truncate” it to length 0 (delete old version)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O_APPEND</a:t>
            </a:r>
            <a:r>
              <a:rPr lang="en-US" dirty="0"/>
              <a:t>: Open the file with current position at end</a:t>
            </a:r>
          </a:p>
          <a:p>
            <a:pPr marL="457200" lvl="1" indent="0">
              <a:buNone/>
            </a:pPr>
            <a:r>
              <a:rPr lang="en-US" b="1" dirty="0">
                <a:latin typeface="Consolas" panose="020B0609020204030204" pitchFamily="49" charset="0"/>
              </a:rPr>
              <a:t>O_EXCL</a:t>
            </a:r>
            <a:r>
              <a:rPr lang="en-US" dirty="0"/>
              <a:t>: Return an error if trying to create a file that already exists</a:t>
            </a:r>
          </a:p>
          <a:p>
            <a:r>
              <a:rPr lang="en-US" dirty="0"/>
              <a:t>This gives you much more control than </a:t>
            </a:r>
            <a:r>
              <a:rPr lang="en-US" dirty="0" err="1">
                <a:latin typeface="Consolas" panose="020B0609020204030204" pitchFamily="49" charset="0"/>
              </a:rPr>
              <a:t>fopen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dirty="0"/>
              <a:t>Want to make a file only if it isn’t already there? O_CREAT | OEXCL</a:t>
            </a:r>
          </a:p>
          <a:p>
            <a:pPr lvl="1"/>
            <a:r>
              <a:rPr lang="en-US" dirty="0"/>
              <a:t>Want to update a file starting from beginning? O_WRONLY</a:t>
            </a:r>
          </a:p>
          <a:p>
            <a:r>
              <a:rPr lang="en-US" dirty="0" err="1">
                <a:latin typeface="Consolas" panose="020B0609020204030204" pitchFamily="49" charset="0"/>
              </a:rPr>
              <a:t>fopen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with </a:t>
            </a:r>
            <a:r>
              <a:rPr lang="en-US" dirty="0">
                <a:latin typeface="Consolas" panose="020B0609020204030204" pitchFamily="49" charset="0"/>
              </a:rPr>
              <a:t>“w”</a:t>
            </a:r>
            <a:r>
              <a:rPr lang="en-US" dirty="0"/>
              <a:t> mode is equivalent to </a:t>
            </a:r>
            <a:r>
              <a:rPr lang="en-US" sz="2400" dirty="0">
                <a:latin typeface="Consolas" panose="020B0609020204030204" pitchFamily="49" charset="0"/>
              </a:rPr>
              <a:t>O_CREAT | O_WRONLY | O_TRUNC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008696-DFCB-40BE-916D-910A67D0A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A86BC-A1AE-448A-9EE1-52B1B417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6723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B2091-172E-45D9-98BC-A7759A3F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Recipes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3929D1-5C46-4C47-9778-A76918992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 out which subdirectories are taking up the most space (e.g., to free up room for your quota):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du -d 1 -h . | sort -h -r</a:t>
            </a:r>
          </a:p>
          <a:p>
            <a:r>
              <a:rPr lang="en-US" dirty="0"/>
              <a:t>Revert all files that have been modified since the last git commit: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git status | grep modified | awk ‘{print $2}’ |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xargs</a:t>
            </a:r>
            <a:r>
              <a:rPr lang="en-US" dirty="0">
                <a:latin typeface="Consolas" panose="020B0609020204030204" pitchFamily="49" charset="0"/>
              </a:rPr>
              <a:t> git checkout</a:t>
            </a:r>
          </a:p>
          <a:p>
            <a:r>
              <a:rPr lang="en-US" dirty="0"/>
              <a:t>Easier ways to do this last one, but shows power of the command line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grep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awk</a:t>
            </a:r>
            <a:r>
              <a:rPr lang="en-US" dirty="0"/>
              <a:t> are two especially useful tools you may want to investigate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1A918-ADDE-49F2-A54E-B9EA860F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/>
              <a:t>CSCI 4061 Spring '25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97850-11BC-46BB-8C57-DBFC0B08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18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19146-7D27-4389-96D5-2986D5421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F9690-C20A-462C-A262-E67451F0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1" y="1334557"/>
            <a:ext cx="11711313" cy="4820709"/>
          </a:xfrm>
        </p:spPr>
        <p:txBody>
          <a:bodyPr>
            <a:normAutofit/>
          </a:bodyPr>
          <a:lstStyle/>
          <a:p>
            <a:r>
              <a:rPr lang="en-US" dirty="0"/>
              <a:t>Permissions are encoded as a bit vector: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600" dirty="0"/>
          </a:p>
          <a:p>
            <a:r>
              <a:rPr lang="en-US" dirty="0"/>
              <a:t>Customarily use octal to represent each permission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User Read = 400	User Write = 200		User Execute = 100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Group Read = 040	Group Write = 020	Group Execute = 010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Other Read = 004	Other Write = 002	Other Execute = 001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078A8-9A71-4C52-BF85-420C0670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616BF4-308C-40CE-8A31-BD406870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CF218-7EAD-4708-A1DA-47C921EF343F}"/>
              </a:ext>
            </a:extLst>
          </p:cNvPr>
          <p:cNvSpPr txBox="1"/>
          <p:nvPr/>
        </p:nvSpPr>
        <p:spPr>
          <a:xfrm>
            <a:off x="2065867" y="3039533"/>
            <a:ext cx="914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94B18A-A808-44E2-A3FE-FAC00A6956A0}"/>
              </a:ext>
            </a:extLst>
          </p:cNvPr>
          <p:cNvSpPr txBox="1"/>
          <p:nvPr/>
        </p:nvSpPr>
        <p:spPr>
          <a:xfrm>
            <a:off x="2980267" y="3039533"/>
            <a:ext cx="914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B238FD-6184-4492-A437-AB3541AED049}"/>
              </a:ext>
            </a:extLst>
          </p:cNvPr>
          <p:cNvSpPr txBox="1"/>
          <p:nvPr/>
        </p:nvSpPr>
        <p:spPr>
          <a:xfrm>
            <a:off x="3894667" y="3039533"/>
            <a:ext cx="914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844CB-330E-424A-95B7-9A3F22F47444}"/>
              </a:ext>
            </a:extLst>
          </p:cNvPr>
          <p:cNvSpPr txBox="1"/>
          <p:nvPr/>
        </p:nvSpPr>
        <p:spPr>
          <a:xfrm>
            <a:off x="4809067" y="3039533"/>
            <a:ext cx="914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D2FE26-7CDD-4120-9C48-167D66DA7ACD}"/>
              </a:ext>
            </a:extLst>
          </p:cNvPr>
          <p:cNvSpPr txBox="1"/>
          <p:nvPr/>
        </p:nvSpPr>
        <p:spPr>
          <a:xfrm>
            <a:off x="5723467" y="3039533"/>
            <a:ext cx="914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39FC29-67B5-4648-B344-D0BEC5083291}"/>
              </a:ext>
            </a:extLst>
          </p:cNvPr>
          <p:cNvSpPr txBox="1"/>
          <p:nvPr/>
        </p:nvSpPr>
        <p:spPr>
          <a:xfrm>
            <a:off x="6637867" y="3039533"/>
            <a:ext cx="914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80660A-77E2-4CFF-B851-BBC556B92BFB}"/>
              </a:ext>
            </a:extLst>
          </p:cNvPr>
          <p:cNvSpPr txBox="1"/>
          <p:nvPr/>
        </p:nvSpPr>
        <p:spPr>
          <a:xfrm>
            <a:off x="7552267" y="3039533"/>
            <a:ext cx="914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AEBD30-4A26-4D0F-9128-5B1218779F21}"/>
              </a:ext>
            </a:extLst>
          </p:cNvPr>
          <p:cNvSpPr txBox="1"/>
          <p:nvPr/>
        </p:nvSpPr>
        <p:spPr>
          <a:xfrm>
            <a:off x="8466667" y="3039533"/>
            <a:ext cx="914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153DA8-4BD9-4B55-9EF6-25B9DD1D61F4}"/>
              </a:ext>
            </a:extLst>
          </p:cNvPr>
          <p:cNvSpPr txBox="1"/>
          <p:nvPr/>
        </p:nvSpPr>
        <p:spPr>
          <a:xfrm>
            <a:off x="9381067" y="3039533"/>
            <a:ext cx="9144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onsolas" panose="020B0609020204030204" pitchFamily="49" charset="0"/>
              </a:rPr>
              <a:t>x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1906CADF-BE51-49C2-9A08-EF0868BE2FAF}"/>
              </a:ext>
            </a:extLst>
          </p:cNvPr>
          <p:cNvSpPr/>
          <p:nvPr/>
        </p:nvSpPr>
        <p:spPr>
          <a:xfrm rot="5400000">
            <a:off x="3229717" y="1460815"/>
            <a:ext cx="415499" cy="2743200"/>
          </a:xfrm>
          <a:prstGeom prst="leftBrace">
            <a:avLst>
              <a:gd name="adj1" fmla="val 9595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A56E510-321F-487C-B074-9D0EB14F55BB}"/>
              </a:ext>
            </a:extLst>
          </p:cNvPr>
          <p:cNvSpPr/>
          <p:nvPr/>
        </p:nvSpPr>
        <p:spPr>
          <a:xfrm rot="5400000">
            <a:off x="5972918" y="1447434"/>
            <a:ext cx="415499" cy="2743200"/>
          </a:xfrm>
          <a:prstGeom prst="leftBrace">
            <a:avLst>
              <a:gd name="adj1" fmla="val 9595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BEB84225-A2CD-4631-9AB7-9E711CE12F81}"/>
              </a:ext>
            </a:extLst>
          </p:cNvPr>
          <p:cNvSpPr/>
          <p:nvPr/>
        </p:nvSpPr>
        <p:spPr>
          <a:xfrm rot="5400000">
            <a:off x="8716118" y="1447435"/>
            <a:ext cx="415499" cy="2743200"/>
          </a:xfrm>
          <a:prstGeom prst="leftBrace">
            <a:avLst>
              <a:gd name="adj1" fmla="val 95955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54C565-187A-470F-A4E5-E71FCCFE8E55}"/>
              </a:ext>
            </a:extLst>
          </p:cNvPr>
          <p:cNvSpPr txBox="1"/>
          <p:nvPr/>
        </p:nvSpPr>
        <p:spPr>
          <a:xfrm>
            <a:off x="2628899" y="1991756"/>
            <a:ext cx="1617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0B74ED-81B9-4F3F-ADBC-65C662FF07E9}"/>
              </a:ext>
            </a:extLst>
          </p:cNvPr>
          <p:cNvSpPr txBox="1"/>
          <p:nvPr/>
        </p:nvSpPr>
        <p:spPr>
          <a:xfrm>
            <a:off x="5287433" y="1991756"/>
            <a:ext cx="1617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029237-3574-42BB-BC53-6614F3361420}"/>
              </a:ext>
            </a:extLst>
          </p:cNvPr>
          <p:cNvSpPr txBox="1"/>
          <p:nvPr/>
        </p:nvSpPr>
        <p:spPr>
          <a:xfrm>
            <a:off x="8115300" y="1991756"/>
            <a:ext cx="1617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Other</a:t>
            </a:r>
          </a:p>
        </p:txBody>
      </p:sp>
    </p:spTree>
    <p:extLst>
      <p:ext uri="{BB962C8B-B14F-4D97-AF65-F5344CB8AC3E}">
        <p14:creationId xmlns:p14="http://schemas.microsoft.com/office/powerpoint/2010/main" val="99826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C24E-1D67-41AF-9C71-02A261A71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in Chunks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66FCE-3796-42B5-A63C-80F79B93F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206C3F-241F-4446-A912-9373788DF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962300-0500-42DF-ACFE-2F99A939DDD6}"/>
              </a:ext>
            </a:extLst>
          </p:cNvPr>
          <p:cNvSpPr txBox="1">
            <a:spLocks/>
          </p:cNvSpPr>
          <p:nvPr/>
        </p:nvSpPr>
        <p:spPr>
          <a:xfrm>
            <a:off x="137785" y="1263520"/>
            <a:ext cx="7533015" cy="417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#define BUFSIZE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</a:rPr>
              <a:t>[BUFSIZE + 1];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in_fd</a:t>
            </a:r>
            <a:r>
              <a:rPr lang="en-US" sz="2000" dirty="0">
                <a:latin typeface="Consolas" panose="020B0609020204030204" pitchFamily="49" charset="0"/>
              </a:rPr>
              <a:t> = open(“message.txt”, O_RONLY);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// Error handling omitted for brevity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nbytes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while</a:t>
            </a:r>
            <a:r>
              <a:rPr lang="en-US" sz="2000" dirty="0">
                <a:latin typeface="Consolas" panose="020B0609020204030204" pitchFamily="49" charset="0"/>
              </a:rPr>
              <a:t> ((</a:t>
            </a:r>
            <a:r>
              <a:rPr lang="en-US" sz="2000" dirty="0" err="1">
                <a:latin typeface="Consolas" panose="020B0609020204030204" pitchFamily="49" charset="0"/>
              </a:rPr>
              <a:t>nbytes</a:t>
            </a:r>
            <a:r>
              <a:rPr lang="en-US" sz="2000" dirty="0">
                <a:latin typeface="Consolas" panose="020B0609020204030204" pitchFamily="49" charset="0"/>
              </a:rPr>
              <a:t> = read(</a:t>
            </a:r>
            <a:r>
              <a:rPr lang="en-US" sz="2000" dirty="0" err="1">
                <a:latin typeface="Consolas" panose="020B0609020204030204" pitchFamily="49" charset="0"/>
              </a:rPr>
              <a:t>fd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</a:rPr>
              <a:t>, BUFSIZE)) &gt; 0)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</a:rPr>
              <a:t>[</a:t>
            </a:r>
            <a:r>
              <a:rPr lang="en-US" sz="2000" dirty="0" err="1">
                <a:latin typeface="Consolas" panose="020B0609020204030204" pitchFamily="49" charset="0"/>
              </a:rPr>
              <a:t>nbytes</a:t>
            </a:r>
            <a:r>
              <a:rPr lang="en-US" sz="2000" dirty="0">
                <a:latin typeface="Consolas" panose="020B0609020204030204" pitchFamily="49" charset="0"/>
              </a:rPr>
              <a:t>] = ‘\0’;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(“%s\n”, </a:t>
            </a:r>
            <a:r>
              <a:rPr lang="en-US" sz="2000" dirty="0" err="1">
                <a:latin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Consolas" panose="020B0609020204030204" pitchFamily="49" charset="0"/>
              </a:rPr>
              <a:t>close(</a:t>
            </a:r>
            <a:r>
              <a:rPr lang="en-US" sz="2000" dirty="0" err="1">
                <a:latin typeface="Consolas" panose="020B0609020204030204" pitchFamily="49" charset="0"/>
              </a:rPr>
              <a:t>in_fd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5C284-4BE3-44A1-8639-112FEC0C8A22}"/>
              </a:ext>
            </a:extLst>
          </p:cNvPr>
          <p:cNvSpPr txBox="1"/>
          <p:nvPr/>
        </p:nvSpPr>
        <p:spPr>
          <a:xfrm>
            <a:off x="2912535" y="5774268"/>
            <a:ext cx="355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EFAB6-8090-4CDE-AF46-53E0E8B424DD}"/>
              </a:ext>
            </a:extLst>
          </p:cNvPr>
          <p:cNvSpPr txBox="1"/>
          <p:nvPr/>
        </p:nvSpPr>
        <p:spPr>
          <a:xfrm>
            <a:off x="3268135" y="5774268"/>
            <a:ext cx="355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7E59F1-426F-4CF4-9559-5F802D81AC94}"/>
              </a:ext>
            </a:extLst>
          </p:cNvPr>
          <p:cNvSpPr txBox="1"/>
          <p:nvPr/>
        </p:nvSpPr>
        <p:spPr>
          <a:xfrm>
            <a:off x="3623735" y="5774268"/>
            <a:ext cx="355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A9613F-2BEA-47AF-9583-7ABDB9F3039A}"/>
              </a:ext>
            </a:extLst>
          </p:cNvPr>
          <p:cNvSpPr txBox="1"/>
          <p:nvPr/>
        </p:nvSpPr>
        <p:spPr>
          <a:xfrm>
            <a:off x="3979335" y="5774268"/>
            <a:ext cx="355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77A4DA-1E7D-4FDD-B6EC-0275C1C2DCFE}"/>
              </a:ext>
            </a:extLst>
          </p:cNvPr>
          <p:cNvSpPr txBox="1"/>
          <p:nvPr/>
        </p:nvSpPr>
        <p:spPr>
          <a:xfrm>
            <a:off x="4334935" y="5774268"/>
            <a:ext cx="355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DB1BA5-5C7E-4BDA-993C-92E52450266D}"/>
              </a:ext>
            </a:extLst>
          </p:cNvPr>
          <p:cNvSpPr txBox="1"/>
          <p:nvPr/>
        </p:nvSpPr>
        <p:spPr>
          <a:xfrm>
            <a:off x="4690535" y="5774268"/>
            <a:ext cx="355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46842-2497-4A11-9488-B71605039DC1}"/>
              </a:ext>
            </a:extLst>
          </p:cNvPr>
          <p:cNvSpPr txBox="1"/>
          <p:nvPr/>
        </p:nvSpPr>
        <p:spPr>
          <a:xfrm>
            <a:off x="5046135" y="5774268"/>
            <a:ext cx="355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669E0-92B4-47BC-95A1-DD1B0604BDBB}"/>
              </a:ext>
            </a:extLst>
          </p:cNvPr>
          <p:cNvSpPr txBox="1"/>
          <p:nvPr/>
        </p:nvSpPr>
        <p:spPr>
          <a:xfrm>
            <a:off x="5401735" y="5774268"/>
            <a:ext cx="355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ABFC67-D5A7-4A51-87A9-4CC677330D50}"/>
              </a:ext>
            </a:extLst>
          </p:cNvPr>
          <p:cNvSpPr txBox="1"/>
          <p:nvPr/>
        </p:nvSpPr>
        <p:spPr>
          <a:xfrm>
            <a:off x="5757335" y="5774268"/>
            <a:ext cx="355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5094B9-840A-49CB-BF1F-F79BF3241E46}"/>
              </a:ext>
            </a:extLst>
          </p:cNvPr>
          <p:cNvSpPr txBox="1"/>
          <p:nvPr/>
        </p:nvSpPr>
        <p:spPr>
          <a:xfrm>
            <a:off x="6112935" y="5774268"/>
            <a:ext cx="355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422318-543F-4305-9B1C-4686A5C7B3D7}"/>
              </a:ext>
            </a:extLst>
          </p:cNvPr>
          <p:cNvSpPr txBox="1"/>
          <p:nvPr/>
        </p:nvSpPr>
        <p:spPr>
          <a:xfrm>
            <a:off x="7145867" y="1263520"/>
            <a:ext cx="47127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 at position 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read()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consumes 4 bytes, returns 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“ABCD” is printed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read()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consumes 4 bytes, returns 4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“EFGH” is printed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read()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consumes 2 bytes, returns 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“IJ” is printed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Nothing left, </a:t>
            </a:r>
            <a:r>
              <a:rPr lang="en-US" sz="2400" dirty="0"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read()</a:t>
            </a: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returns 0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Close file descriptor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C30DEB-DFE6-4D62-80E1-FD220AD71A9F}"/>
              </a:ext>
            </a:extLst>
          </p:cNvPr>
          <p:cNvCxnSpPr/>
          <p:nvPr/>
        </p:nvCxnSpPr>
        <p:spPr>
          <a:xfrm>
            <a:off x="2912535" y="5232400"/>
            <a:ext cx="0" cy="541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AC81D2-4B19-4422-95AC-49F9403164BA}"/>
              </a:ext>
            </a:extLst>
          </p:cNvPr>
          <p:cNvCxnSpPr/>
          <p:nvPr/>
        </p:nvCxnSpPr>
        <p:spPr>
          <a:xfrm>
            <a:off x="4343403" y="5232400"/>
            <a:ext cx="0" cy="541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581870-92BD-4583-A052-F6034A2F54B7}"/>
              </a:ext>
            </a:extLst>
          </p:cNvPr>
          <p:cNvCxnSpPr/>
          <p:nvPr/>
        </p:nvCxnSpPr>
        <p:spPr>
          <a:xfrm>
            <a:off x="5757335" y="5232400"/>
            <a:ext cx="0" cy="541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528B1C-D5EC-4DFA-BCEC-E3E770D14857}"/>
              </a:ext>
            </a:extLst>
          </p:cNvPr>
          <p:cNvCxnSpPr/>
          <p:nvPr/>
        </p:nvCxnSpPr>
        <p:spPr>
          <a:xfrm>
            <a:off x="6468535" y="5232400"/>
            <a:ext cx="0" cy="54186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06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0D81-6B16-4456-9F05-7D51037B1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83D7-724B-4E0F-BCA1-7D5FF0376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0" y="1275127"/>
            <a:ext cx="11882503" cy="479850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A </a:t>
            </a:r>
            <a:r>
              <a:rPr lang="en-US" b="1" dirty="0"/>
              <a:t>buffer</a:t>
            </a:r>
            <a:r>
              <a:rPr lang="en-US" dirty="0"/>
              <a:t> (noun) is a temporary chunk of memory where we store information that was just read in or is about to be sent out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</a:rPr>
              <a:t>[BUFSIZE];</a:t>
            </a:r>
            <a:r>
              <a:rPr lang="en-US" dirty="0"/>
              <a:t> -- Allocating a buffer on the stack</a:t>
            </a:r>
          </a:p>
          <a:p>
            <a:pPr>
              <a:spcAft>
                <a:spcPts val="1200"/>
              </a:spcAft>
            </a:pPr>
            <a:r>
              <a:rPr lang="en-US" b="1" dirty="0"/>
              <a:t>Buffering </a:t>
            </a:r>
            <a:r>
              <a:rPr lang="en-US" dirty="0"/>
              <a:t>(verb) is the technique of accumulating pending I/O operations until there is a chunk to read/write all at once</a:t>
            </a:r>
          </a:p>
          <a:p>
            <a:pPr lvl="1">
              <a:spcAft>
                <a:spcPts val="1200"/>
              </a:spcAft>
            </a:pPr>
            <a:r>
              <a:rPr lang="en-US" b="1" dirty="0"/>
              <a:t>Fully Buffered </a:t>
            </a:r>
            <a:r>
              <a:rPr lang="en-US" dirty="0"/>
              <a:t>(e.g., files on disk): Defer completing a sequence of reads/writes until a buffer (maintained within kernel, e.g., in </a:t>
            </a:r>
            <a:r>
              <a:rPr lang="en-US" dirty="0" err="1"/>
              <a:t>inode</a:t>
            </a:r>
            <a:r>
              <a:rPr lang="en-US" dirty="0"/>
              <a:t> table) is completely full</a:t>
            </a:r>
          </a:p>
          <a:p>
            <a:pPr lvl="1">
              <a:spcAft>
                <a:spcPts val="1200"/>
              </a:spcAft>
            </a:pPr>
            <a:r>
              <a:rPr lang="en-US" b="1" dirty="0"/>
              <a:t>Line Buffered</a:t>
            </a:r>
            <a:r>
              <a:rPr lang="en-US" dirty="0"/>
              <a:t> (e.g., </a:t>
            </a:r>
            <a:r>
              <a:rPr lang="en-US" dirty="0">
                <a:latin typeface="Consolas" panose="020B0609020204030204" pitchFamily="49" charset="0"/>
              </a:rPr>
              <a:t>stdin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): Data written only when newline provided</a:t>
            </a:r>
          </a:p>
          <a:p>
            <a:pPr lvl="1">
              <a:spcAft>
                <a:spcPts val="1200"/>
              </a:spcAft>
            </a:pPr>
            <a:r>
              <a:rPr lang="en-US" b="1" dirty="0"/>
              <a:t>Unbuffered</a:t>
            </a:r>
            <a:r>
              <a:rPr lang="en-US" dirty="0"/>
              <a:t> (e.g., </a:t>
            </a:r>
            <a:r>
              <a:rPr lang="en-US" dirty="0">
                <a:latin typeface="Consolas" panose="020B0609020204030204" pitchFamily="49" charset="0"/>
              </a:rPr>
              <a:t>stderr</a:t>
            </a:r>
            <a:r>
              <a:rPr lang="en-US" dirty="0"/>
              <a:t>): Data written immediately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70C757-59FE-4B78-A6C0-F92CECE33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C667F7-B99C-4B6E-8B3C-24B4F2875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18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8138D-5E05-48EE-8889-E0FA7F7C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0829"/>
            <a:ext cx="11720839" cy="1325563"/>
          </a:xfrm>
        </p:spPr>
        <p:txBody>
          <a:bodyPr/>
          <a:lstStyle/>
          <a:p>
            <a:r>
              <a:rPr lang="en-US" dirty="0"/>
              <a:t>Buffering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B66F7-78C0-4F53-9AAC-F2A77BABB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36" y="2531297"/>
            <a:ext cx="11711313" cy="3825054"/>
          </a:xfrm>
        </p:spPr>
        <p:txBody>
          <a:bodyPr/>
          <a:lstStyle/>
          <a:p>
            <a:r>
              <a:rPr lang="en-US" dirty="0"/>
              <a:t>In both cases (</a:t>
            </a:r>
            <a:r>
              <a:rPr lang="en-US" dirty="0" err="1">
                <a:latin typeface="Consolas" panose="020B0609020204030204" pitchFamily="49" charset="0"/>
              </a:rPr>
              <a:t>fwrite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) we buffer to improve performance</a:t>
            </a:r>
          </a:p>
          <a:p>
            <a:r>
              <a:rPr lang="en-US" dirty="0"/>
              <a:t>How? If we are going to do something very expensive (system call, disk operation), maximize our benefit!</a:t>
            </a:r>
          </a:p>
          <a:p>
            <a:r>
              <a:rPr lang="en-US" dirty="0"/>
              <a:t>Only initiate an operation when there is lots of work to get done, avoid many small operations</a:t>
            </a:r>
          </a:p>
          <a:p>
            <a:r>
              <a:rPr lang="en-US" dirty="0"/>
              <a:t>As a programmer, should you use </a:t>
            </a:r>
            <a:r>
              <a:rPr lang="en-US" dirty="0" err="1">
                <a:latin typeface="Consolas" panose="020B0609020204030204" pitchFamily="49" charset="0"/>
              </a:rPr>
              <a:t>stdio</a:t>
            </a:r>
            <a:r>
              <a:rPr lang="en-US" dirty="0"/>
              <a:t> or system calls directly?</a:t>
            </a:r>
          </a:p>
          <a:p>
            <a:r>
              <a:rPr lang="en-US" b="1" dirty="0">
                <a:solidFill>
                  <a:srgbClr val="C00000"/>
                </a:solidFill>
              </a:rPr>
              <a:t>Default to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stdio</a:t>
            </a:r>
            <a:r>
              <a:rPr lang="en-US" b="1" dirty="0">
                <a:solidFill>
                  <a:srgbClr val="C00000"/>
                </a:solidFill>
              </a:rPr>
              <a:t> unless you have a reason not 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DA55D-61B6-4D7C-A2FD-180B07DB7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ECF98E-F2E8-4FC2-AE34-E4489B985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76B12B-C16F-4BAD-8054-957B115C87EB}"/>
              </a:ext>
            </a:extLst>
          </p:cNvPr>
          <p:cNvSpPr txBox="1"/>
          <p:nvPr/>
        </p:nvSpPr>
        <p:spPr>
          <a:xfrm>
            <a:off x="137785" y="1640557"/>
            <a:ext cx="275158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Consolas" panose="020B0609020204030204" pitchFamily="49" charset="0"/>
              </a:rPr>
              <a:t>char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</a:rPr>
              <a:t>[BUFSIZE];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A518F4-0E1E-4F97-B693-CC4B98AA666D}"/>
              </a:ext>
            </a:extLst>
          </p:cNvPr>
          <p:cNvSpPr txBox="1"/>
          <p:nvPr/>
        </p:nvSpPr>
        <p:spPr>
          <a:xfrm>
            <a:off x="4373461" y="1345389"/>
            <a:ext cx="172253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Buffer in User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A44EF-F02E-4B48-BBE0-564E1F54129D}"/>
              </a:ext>
            </a:extLst>
          </p:cNvPr>
          <p:cNvSpPr txBox="1"/>
          <p:nvPr/>
        </p:nvSpPr>
        <p:spPr>
          <a:xfrm>
            <a:off x="7341937" y="1328187"/>
            <a:ext cx="180463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Buffer in Kernel Memory</a:t>
            </a: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DB37833B-2CB0-40F7-9DD9-7ADD5893CF33}"/>
              </a:ext>
            </a:extLst>
          </p:cNvPr>
          <p:cNvSpPr/>
          <p:nvPr/>
        </p:nvSpPr>
        <p:spPr>
          <a:xfrm>
            <a:off x="10664091" y="1682146"/>
            <a:ext cx="721453" cy="55399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A87F89-96FA-46F7-A55E-F6E886FBCD5E}"/>
              </a:ext>
            </a:extLst>
          </p:cNvPr>
          <p:cNvSpPr txBox="1"/>
          <p:nvPr/>
        </p:nvSpPr>
        <p:spPr>
          <a:xfrm>
            <a:off x="9995418" y="1167249"/>
            <a:ext cx="2058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on Disk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EB237-4326-40C9-A7AD-7B9118086D6B}"/>
              </a:ext>
            </a:extLst>
          </p:cNvPr>
          <p:cNvSpPr/>
          <p:nvPr/>
        </p:nvSpPr>
        <p:spPr>
          <a:xfrm>
            <a:off x="10265612" y="1254734"/>
            <a:ext cx="1518407" cy="1139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2CBCFE-C165-4D1F-84D3-CBB9804597E0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2889374" y="1836018"/>
            <a:ext cx="1372233" cy="459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D2CB2F-9738-48A1-BF8B-4F40FFB9E8AF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096000" y="1836019"/>
            <a:ext cx="1245937" cy="1720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03084B2-EF83-4AC8-8ACC-8ED969D38F9B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9146576" y="1824596"/>
            <a:ext cx="1119036" cy="11423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B91274-9CB7-465C-A5BD-F2EB6DFD1A41}"/>
              </a:ext>
            </a:extLst>
          </p:cNvPr>
          <p:cNvSpPr txBox="1"/>
          <p:nvPr/>
        </p:nvSpPr>
        <p:spPr>
          <a:xfrm>
            <a:off x="3001228" y="1414500"/>
            <a:ext cx="12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fwrite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5BB486-31F7-48B6-AD87-455C5FDD5C3D}"/>
              </a:ext>
            </a:extLst>
          </p:cNvPr>
          <p:cNvSpPr txBox="1"/>
          <p:nvPr/>
        </p:nvSpPr>
        <p:spPr>
          <a:xfrm>
            <a:off x="6144840" y="1446669"/>
            <a:ext cx="1213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write()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B7932E-184E-4194-A2CB-FD9C8EF4DB0D}"/>
              </a:ext>
            </a:extLst>
          </p:cNvPr>
          <p:cNvSpPr txBox="1"/>
          <p:nvPr/>
        </p:nvSpPr>
        <p:spPr>
          <a:xfrm>
            <a:off x="9092050" y="1181653"/>
            <a:ext cx="121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</a:rPr>
              <a:t>Hardware Write</a:t>
            </a:r>
          </a:p>
        </p:txBody>
      </p:sp>
    </p:spTree>
    <p:extLst>
      <p:ext uri="{BB962C8B-B14F-4D97-AF65-F5344CB8AC3E}">
        <p14:creationId xmlns:p14="http://schemas.microsoft.com/office/powerpoint/2010/main" val="265259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BE8E-6780-467D-A715-222D51E7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en-US" dirty="0"/>
              <a:t> Structure (</a:t>
            </a:r>
            <a:r>
              <a:rPr lang="en-US" dirty="0" err="1">
                <a:latin typeface="Consolas" panose="020B0609020204030204" pitchFamily="49" charset="0"/>
              </a:rPr>
              <a:t>stdio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BEFFD-5736-442F-BB03-9B70E0178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10" y="1597025"/>
            <a:ext cx="11711313" cy="169145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FILE *</a:t>
            </a:r>
            <a:r>
              <a:rPr lang="en-US" dirty="0" err="1">
                <a:latin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fopen</a:t>
            </a:r>
            <a:r>
              <a:rPr lang="en-US" dirty="0">
                <a:latin typeface="Consolas" panose="020B0609020204030204" pitchFamily="49" charset="0"/>
              </a:rPr>
              <a:t>(“message.txt”, “w”);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char *m = “Hello World!”;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fwrite</a:t>
            </a:r>
            <a:r>
              <a:rPr lang="en-US" dirty="0">
                <a:latin typeface="Consolas" panose="020B0609020204030204" pitchFamily="49" charset="0"/>
              </a:rPr>
              <a:t>(m, </a:t>
            </a:r>
            <a:r>
              <a:rPr lang="en-US" dirty="0" err="1">
                <a:latin typeface="Consolas" panose="020B0609020204030204" pitchFamily="49" charset="0"/>
              </a:rPr>
              <a:t>sizeof</a:t>
            </a:r>
            <a:r>
              <a:rPr lang="en-US" dirty="0">
                <a:latin typeface="Consolas" panose="020B0609020204030204" pitchFamily="49" charset="0"/>
              </a:rPr>
              <a:t>(char), </a:t>
            </a:r>
            <a:r>
              <a:rPr lang="en-US" dirty="0" err="1">
                <a:latin typeface="Consolas" panose="020B0609020204030204" pitchFamily="49" charset="0"/>
              </a:rPr>
              <a:t>strlen</a:t>
            </a:r>
            <a:r>
              <a:rPr lang="en-US" dirty="0">
                <a:latin typeface="Consolas" panose="020B0609020204030204" pitchFamily="49" charset="0"/>
              </a:rPr>
              <a:t>(m), </a:t>
            </a:r>
            <a:r>
              <a:rPr lang="en-US" dirty="0" err="1">
                <a:latin typeface="Consolas" panose="020B0609020204030204" pitchFamily="49" charset="0"/>
              </a:rPr>
              <a:t>fp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951A88-8C11-4041-B7B5-B1FAA9B0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CSCI 4061 Spring '25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A27B2-8411-418B-8F93-23391925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12600-3F5F-4B03-9067-E826CE7BA621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D7362-8ACE-4551-ABB3-636821B35F0D}"/>
              </a:ext>
            </a:extLst>
          </p:cNvPr>
          <p:cNvSpPr txBox="1"/>
          <p:nvPr/>
        </p:nvSpPr>
        <p:spPr>
          <a:xfrm>
            <a:off x="931179" y="3699545"/>
            <a:ext cx="595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Consolas" panose="020B0609020204030204" pitchFamily="49" charset="0"/>
              </a:rPr>
              <a:t>fp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798E2-379F-4087-9985-0921336947B5}"/>
              </a:ext>
            </a:extLst>
          </p:cNvPr>
          <p:cNvSpPr txBox="1"/>
          <p:nvPr/>
        </p:nvSpPr>
        <p:spPr>
          <a:xfrm>
            <a:off x="2516697" y="3632433"/>
            <a:ext cx="218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“Hello World!”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DFD16A-8864-477B-A223-46FB9170BCA9}"/>
              </a:ext>
            </a:extLst>
          </p:cNvPr>
          <p:cNvSpPr/>
          <p:nvPr/>
        </p:nvSpPr>
        <p:spPr>
          <a:xfrm>
            <a:off x="2474752" y="3569517"/>
            <a:ext cx="3154261" cy="2017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39184-51CD-411F-9ED5-434B5BB70175}"/>
              </a:ext>
            </a:extLst>
          </p:cNvPr>
          <p:cNvSpPr/>
          <p:nvPr/>
        </p:nvSpPr>
        <p:spPr>
          <a:xfrm>
            <a:off x="2474752" y="5587069"/>
            <a:ext cx="3154261" cy="5285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21A1A14-828B-4737-963B-51859032A9B4}"/>
              </a:ext>
            </a:extLst>
          </p:cNvPr>
          <p:cNvCxnSpPr>
            <a:stCxn id="6" idx="3"/>
          </p:cNvCxnSpPr>
          <p:nvPr/>
        </p:nvCxnSpPr>
        <p:spPr>
          <a:xfrm flipV="1">
            <a:off x="1526797" y="3569517"/>
            <a:ext cx="947955" cy="3608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3C6474-238B-4ECA-9543-D4CA3F86B166}"/>
              </a:ext>
            </a:extLst>
          </p:cNvPr>
          <p:cNvSpPr txBox="1"/>
          <p:nvPr/>
        </p:nvSpPr>
        <p:spPr>
          <a:xfrm>
            <a:off x="5905850" y="4001765"/>
            <a:ext cx="270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Buffer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CF4B8D-9E5A-4744-B401-E1DA1297ED77}"/>
              </a:ext>
            </a:extLst>
          </p:cNvPr>
          <p:cNvSpPr txBox="1"/>
          <p:nvPr/>
        </p:nvSpPr>
        <p:spPr>
          <a:xfrm>
            <a:off x="5998204" y="5620489"/>
            <a:ext cx="2704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 Descriptor</a:t>
            </a:r>
          </a:p>
        </p:txBody>
      </p:sp>
    </p:spTree>
    <p:extLst>
      <p:ext uri="{BB962C8B-B14F-4D97-AF65-F5344CB8AC3E}">
        <p14:creationId xmlns:p14="http://schemas.microsoft.com/office/powerpoint/2010/main" val="3546355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 animBg="1"/>
      <p:bldP spid="11" grpId="0" animBg="1"/>
      <p:bldP spid="14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5474</TotalTime>
  <Words>3858</Words>
  <Application>Microsoft Office PowerPoint</Application>
  <PresentationFormat>Widescreen</PresentationFormat>
  <Paragraphs>525</Paragraphs>
  <Slides>40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CSCI 4061 Lecture 6 Advanced I/O, Redirection</vt:lpstr>
      <vt:lpstr>Course Logistics</vt:lpstr>
      <vt:lpstr>Moving from stdio to I/O System Calls</vt:lpstr>
      <vt:lpstr>Options for open()</vt:lpstr>
      <vt:lpstr>Representing File Permissions</vt:lpstr>
      <vt:lpstr>Reading and Writing in Chunks</vt:lpstr>
      <vt:lpstr>Buffering</vt:lpstr>
      <vt:lpstr>Buffering Principles</vt:lpstr>
      <vt:lpstr>Anatomy of a FILE Structure (stdio)</vt:lpstr>
      <vt:lpstr>Process File Descriptor Table</vt:lpstr>
      <vt:lpstr>System File Table</vt:lpstr>
      <vt:lpstr>Inode Table</vt:lpstr>
      <vt:lpstr>Exercise: File Tables and Operations</vt:lpstr>
      <vt:lpstr>Exercise: File Tables and Operations</vt:lpstr>
      <vt:lpstr>What about now?</vt:lpstr>
      <vt:lpstr>Exercise: File Tables and Operations</vt:lpstr>
      <vt:lpstr>Child Processes Inherit File Descriptors</vt:lpstr>
      <vt:lpstr>What about now?</vt:lpstr>
      <vt:lpstr>Concurrent File Access</vt:lpstr>
      <vt:lpstr>Single Writer, One or Many Readers</vt:lpstr>
      <vt:lpstr>Single Writer, One or Many Readers</vt:lpstr>
      <vt:lpstr>What about multiple writers?</vt:lpstr>
      <vt:lpstr>Atomic Operations</vt:lpstr>
      <vt:lpstr>Multiple File Writers and Readers</vt:lpstr>
      <vt:lpstr>Files for Interprocess Communication</vt:lpstr>
      <vt:lpstr>Files for Interprocess Communication</vt:lpstr>
      <vt:lpstr>Polling vs. Interrupt-Based Design</vt:lpstr>
      <vt:lpstr>Polling vs. Interrupts</vt:lpstr>
      <vt:lpstr>Looking Ahead: Pipes</vt:lpstr>
      <vt:lpstr>Back to File Descriptor Table</vt:lpstr>
      <vt:lpstr>dup(): Duplicate a File Descriptor</vt:lpstr>
      <vt:lpstr>dup2(): Duplicate a File Descriptor</vt:lpstr>
      <vt:lpstr>Redirecting Output</vt:lpstr>
      <vt:lpstr>Exercise: Output Redirection</vt:lpstr>
      <vt:lpstr>Duplicating File Descriptors</vt:lpstr>
      <vt:lpstr>Output Redirection</vt:lpstr>
      <vt:lpstr>Taking this Further</vt:lpstr>
      <vt:lpstr>Bit of Fun History</vt:lpstr>
      <vt:lpstr>Unix Approach to the Same Problem</vt:lpstr>
      <vt:lpstr>Some Useful Recipes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2021 Lecture 1</dc:title>
  <dc:creator>Jack</dc:creator>
  <cp:lastModifiedBy>Jack Kolb</cp:lastModifiedBy>
  <cp:revision>701</cp:revision>
  <dcterms:created xsi:type="dcterms:W3CDTF">2021-08-30T22:02:16Z</dcterms:created>
  <dcterms:modified xsi:type="dcterms:W3CDTF">2025-09-16T15:27:56Z</dcterms:modified>
</cp:coreProperties>
</file>