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61" r:id="rId5"/>
    <p:sldId id="262" r:id="rId6"/>
    <p:sldId id="263" r:id="rId7"/>
    <p:sldId id="264" r:id="rId8"/>
    <p:sldId id="265" r:id="rId9"/>
    <p:sldId id="266" r:id="rId10"/>
    <p:sldId id="269" r:id="rId11"/>
    <p:sldId id="267" r:id="rId12"/>
    <p:sldId id="268"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2" autoAdjust="0"/>
    <p:restoredTop sz="94660"/>
  </p:normalViewPr>
  <p:slideViewPr>
    <p:cSldViewPr snapToGrid="0">
      <p:cViewPr varScale="1">
        <p:scale>
          <a:sx n="103" d="100"/>
          <a:sy n="103"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B08CC-7FFA-4386-92A1-4F8FAF0C2872}"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942-55C0-4E07-9398-3BC0AF84072F}" type="slidenum">
              <a:rPr lang="en-US" smtClean="0"/>
              <a:t>‹#›</a:t>
            </a:fld>
            <a:endParaRPr lang="en-US"/>
          </a:p>
        </p:txBody>
      </p:sp>
    </p:spTree>
    <p:extLst>
      <p:ext uri="{BB962C8B-B14F-4D97-AF65-F5344CB8AC3E}">
        <p14:creationId xmlns:p14="http://schemas.microsoft.com/office/powerpoint/2010/main" val="274721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2</a:t>
            </a:fld>
            <a:endParaRPr lang="en-US"/>
          </a:p>
        </p:txBody>
      </p:sp>
    </p:spTree>
    <p:extLst>
      <p:ext uri="{BB962C8B-B14F-4D97-AF65-F5344CB8AC3E}">
        <p14:creationId xmlns:p14="http://schemas.microsoft.com/office/powerpoint/2010/main" val="407494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3</a:t>
            </a:fld>
            <a:endParaRPr lang="en-US"/>
          </a:p>
        </p:txBody>
      </p:sp>
    </p:spTree>
    <p:extLst>
      <p:ext uri="{BB962C8B-B14F-4D97-AF65-F5344CB8AC3E}">
        <p14:creationId xmlns:p14="http://schemas.microsoft.com/office/powerpoint/2010/main" val="253571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4</a:t>
            </a:fld>
            <a:endParaRPr lang="en-US"/>
          </a:p>
        </p:txBody>
      </p:sp>
    </p:spTree>
    <p:extLst>
      <p:ext uri="{BB962C8B-B14F-4D97-AF65-F5344CB8AC3E}">
        <p14:creationId xmlns:p14="http://schemas.microsoft.com/office/powerpoint/2010/main" val="425514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5</a:t>
            </a:fld>
            <a:endParaRPr lang="en-US"/>
          </a:p>
        </p:txBody>
      </p:sp>
    </p:spTree>
    <p:extLst>
      <p:ext uri="{BB962C8B-B14F-4D97-AF65-F5344CB8AC3E}">
        <p14:creationId xmlns:p14="http://schemas.microsoft.com/office/powerpoint/2010/main" val="297978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6</a:t>
            </a:fld>
            <a:endParaRPr lang="en-US"/>
          </a:p>
        </p:txBody>
      </p:sp>
    </p:spTree>
    <p:extLst>
      <p:ext uri="{BB962C8B-B14F-4D97-AF65-F5344CB8AC3E}">
        <p14:creationId xmlns:p14="http://schemas.microsoft.com/office/powerpoint/2010/main" val="263027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7</a:t>
            </a:fld>
            <a:endParaRPr lang="en-US"/>
          </a:p>
        </p:txBody>
      </p:sp>
    </p:spTree>
    <p:extLst>
      <p:ext uri="{BB962C8B-B14F-4D97-AF65-F5344CB8AC3E}">
        <p14:creationId xmlns:p14="http://schemas.microsoft.com/office/powerpoint/2010/main" val="743258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8</a:t>
            </a:fld>
            <a:endParaRPr lang="en-US"/>
          </a:p>
        </p:txBody>
      </p:sp>
    </p:spTree>
    <p:extLst>
      <p:ext uri="{BB962C8B-B14F-4D97-AF65-F5344CB8AC3E}">
        <p14:creationId xmlns:p14="http://schemas.microsoft.com/office/powerpoint/2010/main" val="134773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8C942-55C0-4E07-9398-3BC0AF84072F}" type="slidenum">
              <a:rPr lang="en-US" smtClean="0"/>
              <a:t>9</a:t>
            </a:fld>
            <a:endParaRPr lang="en-US"/>
          </a:p>
        </p:txBody>
      </p:sp>
    </p:spTree>
    <p:extLst>
      <p:ext uri="{BB962C8B-B14F-4D97-AF65-F5344CB8AC3E}">
        <p14:creationId xmlns:p14="http://schemas.microsoft.com/office/powerpoint/2010/main" val="91313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C3CA-83F8-4DF6-90A4-9471A2BDD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D4811-F527-427C-9839-B52ED7D6A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31ECE5-2D56-4177-B6DE-ECEF2B9B4DA8}"/>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5" name="Footer Placeholder 4">
            <a:extLst>
              <a:ext uri="{FF2B5EF4-FFF2-40B4-BE49-F238E27FC236}">
                <a16:creationId xmlns:a16="http://schemas.microsoft.com/office/drawing/2014/main" id="{8A8625B5-6B8D-4B2F-A596-BE36A2974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DDF11-E3BD-46BD-AAFA-4333E553851B}"/>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195422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FB48-9CD9-4BAD-BEC9-81A6AD85F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0E239-54F9-4BE4-AB25-38A757754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2B865-3DBB-4C1D-B2B0-35A4EDAD0964}"/>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5" name="Footer Placeholder 4">
            <a:extLst>
              <a:ext uri="{FF2B5EF4-FFF2-40B4-BE49-F238E27FC236}">
                <a16:creationId xmlns:a16="http://schemas.microsoft.com/office/drawing/2014/main" id="{332862F8-79D5-4382-8F9D-F4E06C052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66AF2-D136-486D-ACA4-8C4C9949666A}"/>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131714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8C461-4D5F-4CF6-B277-86C7755C1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AEA257-2EFD-4D60-8F46-90CB3DE19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89A63-253D-412A-BD8F-30E247DAB5A3}"/>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5" name="Footer Placeholder 4">
            <a:extLst>
              <a:ext uri="{FF2B5EF4-FFF2-40B4-BE49-F238E27FC236}">
                <a16:creationId xmlns:a16="http://schemas.microsoft.com/office/drawing/2014/main" id="{B7A13B81-5D4A-4638-8718-608539255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03533-C190-4260-9D33-26330376CA4F}"/>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326002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7753-3C75-43F7-8B43-362CFA0A5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C96DC-9594-46BD-AC48-C304C0E9D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D5F93-E421-42A6-9B63-1A16A9C45A69}"/>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5" name="Footer Placeholder 4">
            <a:extLst>
              <a:ext uri="{FF2B5EF4-FFF2-40B4-BE49-F238E27FC236}">
                <a16:creationId xmlns:a16="http://schemas.microsoft.com/office/drawing/2014/main" id="{4C34B931-A396-4281-B994-BB781A278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B223F-874B-4DAA-9727-15A81EAF9A20}"/>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49709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43DF-7CC6-4664-BCC0-907BAC08D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4A534-B955-419C-9370-12223190A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49502-EB54-4AE5-B628-97FFEA74DADC}"/>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5" name="Footer Placeholder 4">
            <a:extLst>
              <a:ext uri="{FF2B5EF4-FFF2-40B4-BE49-F238E27FC236}">
                <a16:creationId xmlns:a16="http://schemas.microsoft.com/office/drawing/2014/main" id="{9017EE97-2CB9-495D-B727-32C2EAE1F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686AA-A416-4564-A9C6-BDE7679812C3}"/>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110412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AC03-7ECB-4303-BAA9-64C08A334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85E36-57FF-493D-9B5E-CCDFFDCC2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AE3AA6-E152-4742-ABB9-FFAC9DD47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1198F-A614-4673-9DEC-6B8224C458C0}"/>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6" name="Footer Placeholder 5">
            <a:extLst>
              <a:ext uri="{FF2B5EF4-FFF2-40B4-BE49-F238E27FC236}">
                <a16:creationId xmlns:a16="http://schemas.microsoft.com/office/drawing/2014/main" id="{6798C846-CEE4-4F0D-84DA-0A0499E95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3C281-D17F-47D8-9432-4B07A80B77C4}"/>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274098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6549-0982-4A0E-A006-AE86B7BFD1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451E8-89D6-412B-9881-E7EA8796C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3D394-8A6B-4DDA-8EE3-B4B089F3D1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DB9F79-FB45-4FEC-ACA9-63CD4918F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42E786-85F1-4B35-83C3-F7D7C23F9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C8A3B-9FA3-4A53-A653-5838DD315DBC}"/>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8" name="Footer Placeholder 7">
            <a:extLst>
              <a:ext uri="{FF2B5EF4-FFF2-40B4-BE49-F238E27FC236}">
                <a16:creationId xmlns:a16="http://schemas.microsoft.com/office/drawing/2014/main" id="{A75A61F8-7ED9-441A-8B5E-467EC84F6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EA8888-3D3E-4D67-A0FC-2C93042DC269}"/>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23105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11D6-6F49-44B9-B42C-C05F49BD56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E7E8D-616D-472B-948E-DC65335BBC73}"/>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4" name="Footer Placeholder 3">
            <a:extLst>
              <a:ext uri="{FF2B5EF4-FFF2-40B4-BE49-F238E27FC236}">
                <a16:creationId xmlns:a16="http://schemas.microsoft.com/office/drawing/2014/main" id="{DF7B9121-2F92-469F-9C4E-3A2DFF519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7B01-5F60-4520-ACB8-74549F4BAB80}"/>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27845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621671-2109-4B2F-A57B-896884AA7E34}"/>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3" name="Footer Placeholder 2">
            <a:extLst>
              <a:ext uri="{FF2B5EF4-FFF2-40B4-BE49-F238E27FC236}">
                <a16:creationId xmlns:a16="http://schemas.microsoft.com/office/drawing/2014/main" id="{73107FBB-B8D2-4E01-9365-36D771507F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5CAA4-2DC1-4A73-8913-C18D49F831D3}"/>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245034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D68B-5EA9-4F2C-87F6-095E7F374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355B1-6A0E-44D3-8DE7-0A75AD29C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5CDEF-81D7-4151-AAE8-C5E35B003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63AFD-F9FB-48DD-9C5E-54F490883D06}"/>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6" name="Footer Placeholder 5">
            <a:extLst>
              <a:ext uri="{FF2B5EF4-FFF2-40B4-BE49-F238E27FC236}">
                <a16:creationId xmlns:a16="http://schemas.microsoft.com/office/drawing/2014/main" id="{64164626-C4AF-4BA9-AF70-7D4F0967F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C3FFB-13C1-43CA-BBF5-9552983F8768}"/>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38038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516A-0591-466B-802D-66012B15C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877C3C-CB2B-4CAF-9CAC-006652CAF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832EF-4097-4B54-95FD-9C5F69ED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5DE0A-F97B-4DDE-8E4C-99FD4DE77DE7}"/>
              </a:ext>
            </a:extLst>
          </p:cNvPr>
          <p:cNvSpPr>
            <a:spLocks noGrp="1"/>
          </p:cNvSpPr>
          <p:nvPr>
            <p:ph type="dt" sz="half" idx="10"/>
          </p:nvPr>
        </p:nvSpPr>
        <p:spPr/>
        <p:txBody>
          <a:bodyPr/>
          <a:lstStyle/>
          <a:p>
            <a:fld id="{D89C41F0-B42B-4FBD-888D-6EB6A94642AD}" type="datetimeFigureOut">
              <a:rPr lang="en-US" smtClean="0"/>
              <a:t>1/27/2020</a:t>
            </a:fld>
            <a:endParaRPr lang="en-US"/>
          </a:p>
        </p:txBody>
      </p:sp>
      <p:sp>
        <p:nvSpPr>
          <p:cNvPr id="6" name="Footer Placeholder 5">
            <a:extLst>
              <a:ext uri="{FF2B5EF4-FFF2-40B4-BE49-F238E27FC236}">
                <a16:creationId xmlns:a16="http://schemas.microsoft.com/office/drawing/2014/main" id="{12D0C322-35C7-4AE6-87D0-742E31C7A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23492-B732-480A-AD1B-B025B2ED9C09}"/>
              </a:ext>
            </a:extLst>
          </p:cNvPr>
          <p:cNvSpPr>
            <a:spLocks noGrp="1"/>
          </p:cNvSpPr>
          <p:nvPr>
            <p:ph type="sldNum" sz="quarter" idx="12"/>
          </p:nvPr>
        </p:nvSpPr>
        <p:spPr/>
        <p:txBody>
          <a:bodyPr/>
          <a:lstStyle/>
          <a:p>
            <a:fld id="{D0536C12-67E0-4FF3-91F4-5F2ED5062A2D}" type="slidenum">
              <a:rPr lang="en-US" smtClean="0"/>
              <a:t>‹#›</a:t>
            </a:fld>
            <a:endParaRPr lang="en-US"/>
          </a:p>
        </p:txBody>
      </p:sp>
    </p:spTree>
    <p:extLst>
      <p:ext uri="{BB962C8B-B14F-4D97-AF65-F5344CB8AC3E}">
        <p14:creationId xmlns:p14="http://schemas.microsoft.com/office/powerpoint/2010/main" val="74199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4000">
              <a:schemeClr val="accent3">
                <a:lumMod val="0"/>
                <a:lumOff val="100000"/>
              </a:schemeClr>
            </a:gs>
            <a:gs pos="100000">
              <a:schemeClr val="accent3">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DCB3A5-4541-460F-A7D4-37832854C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5CEA8-2624-4814-BE96-026914BEC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C8E1B-1FFB-4D56-ADC9-20CE8D8AC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C41F0-B42B-4FBD-888D-6EB6A94642AD}" type="datetimeFigureOut">
              <a:rPr lang="en-US" smtClean="0"/>
              <a:t>1/27/2020</a:t>
            </a:fld>
            <a:endParaRPr lang="en-US"/>
          </a:p>
        </p:txBody>
      </p:sp>
      <p:sp>
        <p:nvSpPr>
          <p:cNvPr id="5" name="Footer Placeholder 4">
            <a:extLst>
              <a:ext uri="{FF2B5EF4-FFF2-40B4-BE49-F238E27FC236}">
                <a16:creationId xmlns:a16="http://schemas.microsoft.com/office/drawing/2014/main" id="{26BEEFD4-BD06-4BA5-97A2-377240179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4CE42-6BBE-43B6-827F-D64B750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36C12-67E0-4FF3-91F4-5F2ED5062A2D}" type="slidenum">
              <a:rPr lang="en-US" smtClean="0"/>
              <a:t>‹#›</a:t>
            </a:fld>
            <a:endParaRPr lang="en-US"/>
          </a:p>
        </p:txBody>
      </p:sp>
    </p:spTree>
    <p:extLst>
      <p:ext uri="{BB962C8B-B14F-4D97-AF65-F5344CB8AC3E}">
        <p14:creationId xmlns:p14="http://schemas.microsoft.com/office/powerpoint/2010/main" val="23049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C90F-A161-42B4-B1D0-B12A66FCF775}"/>
              </a:ext>
            </a:extLst>
          </p:cNvPr>
          <p:cNvSpPr>
            <a:spLocks noGrp="1"/>
          </p:cNvSpPr>
          <p:nvPr>
            <p:ph type="ctrTitle"/>
          </p:nvPr>
        </p:nvSpPr>
        <p:spPr/>
        <p:txBody>
          <a:bodyPr/>
          <a:lstStyle/>
          <a:p>
            <a:r>
              <a:rPr lang="en-US" dirty="0" err="1"/>
              <a:t>OurApp</a:t>
            </a:r>
            <a:endParaRPr lang="en-US" dirty="0"/>
          </a:p>
        </p:txBody>
      </p:sp>
      <p:sp>
        <p:nvSpPr>
          <p:cNvPr id="3" name="Subtitle 2">
            <a:extLst>
              <a:ext uri="{FF2B5EF4-FFF2-40B4-BE49-F238E27FC236}">
                <a16:creationId xmlns:a16="http://schemas.microsoft.com/office/drawing/2014/main" id="{C40622A7-4355-4CA0-A34E-B27559DDB0E4}"/>
              </a:ext>
            </a:extLst>
          </p:cNvPr>
          <p:cNvSpPr>
            <a:spLocks noGrp="1"/>
          </p:cNvSpPr>
          <p:nvPr>
            <p:ph type="subTitle" idx="1"/>
          </p:nvPr>
        </p:nvSpPr>
        <p:spPr/>
        <p:txBody>
          <a:bodyPr/>
          <a:lstStyle/>
          <a:p>
            <a:r>
              <a:rPr lang="en-US" dirty="0"/>
              <a:t>App Trader Analysis</a:t>
            </a:r>
          </a:p>
        </p:txBody>
      </p:sp>
    </p:spTree>
    <p:extLst>
      <p:ext uri="{BB962C8B-B14F-4D97-AF65-F5344CB8AC3E}">
        <p14:creationId xmlns:p14="http://schemas.microsoft.com/office/powerpoint/2010/main" val="47671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E3ADD7-9B74-4A27-84DE-53DF68D46453}"/>
              </a:ext>
            </a:extLst>
          </p:cNvPr>
          <p:cNvPicPr>
            <a:picLocks noGrp="1" noChangeAspect="1"/>
          </p:cNvPicPr>
          <p:nvPr>
            <p:ph idx="1"/>
          </p:nvPr>
        </p:nvPicPr>
        <p:blipFill>
          <a:blip r:embed="rId2"/>
          <a:stretch>
            <a:fillRect/>
          </a:stretch>
        </p:blipFill>
        <p:spPr>
          <a:xfrm>
            <a:off x="690047" y="565991"/>
            <a:ext cx="7119855" cy="5601543"/>
          </a:xfrm>
          <a:prstGeom prst="rect">
            <a:avLst/>
          </a:prstGeom>
        </p:spPr>
      </p:pic>
      <p:sp>
        <p:nvSpPr>
          <p:cNvPr id="5" name="TextBox 4">
            <a:extLst>
              <a:ext uri="{FF2B5EF4-FFF2-40B4-BE49-F238E27FC236}">
                <a16:creationId xmlns:a16="http://schemas.microsoft.com/office/drawing/2014/main" id="{8CD8E58F-7E97-4499-8906-80D8CB4BA334}"/>
              </a:ext>
            </a:extLst>
          </p:cNvPr>
          <p:cNvSpPr txBox="1"/>
          <p:nvPr/>
        </p:nvSpPr>
        <p:spPr>
          <a:xfrm>
            <a:off x="8416213" y="653142"/>
            <a:ext cx="3209730" cy="1477328"/>
          </a:xfrm>
          <a:prstGeom prst="rect">
            <a:avLst/>
          </a:prstGeom>
          <a:noFill/>
        </p:spPr>
        <p:txBody>
          <a:bodyPr wrap="square" rtlCol="0">
            <a:spAutoFit/>
          </a:bodyPr>
          <a:lstStyle/>
          <a:p>
            <a:r>
              <a:rPr lang="en-US" dirty="0"/>
              <a:t>Because we wanted to keep records that showed up on both tables we used an INNER JOIN.</a:t>
            </a:r>
          </a:p>
          <a:p>
            <a:endParaRPr lang="en-US" dirty="0"/>
          </a:p>
          <a:p>
            <a:endParaRPr lang="en-US" dirty="0"/>
          </a:p>
        </p:txBody>
      </p:sp>
      <p:sp>
        <p:nvSpPr>
          <p:cNvPr id="6" name="Arrow: Right 5">
            <a:extLst>
              <a:ext uri="{FF2B5EF4-FFF2-40B4-BE49-F238E27FC236}">
                <a16:creationId xmlns:a16="http://schemas.microsoft.com/office/drawing/2014/main" id="{BEDF2932-16D6-4FB2-AB9C-8638DD63B8BD}"/>
              </a:ext>
            </a:extLst>
          </p:cNvPr>
          <p:cNvSpPr/>
          <p:nvPr/>
        </p:nvSpPr>
        <p:spPr>
          <a:xfrm rot="10188671">
            <a:off x="5446333" y="2375878"/>
            <a:ext cx="4727135" cy="850426"/>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44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ED1C88-831A-440C-A1AC-B1C2B4792E62}"/>
              </a:ext>
            </a:extLst>
          </p:cNvPr>
          <p:cNvPicPr>
            <a:picLocks noGrp="1" noChangeAspect="1"/>
          </p:cNvPicPr>
          <p:nvPr>
            <p:ph idx="1"/>
          </p:nvPr>
        </p:nvPicPr>
        <p:blipFill>
          <a:blip r:embed="rId2"/>
          <a:stretch>
            <a:fillRect/>
          </a:stretch>
        </p:blipFill>
        <p:spPr>
          <a:xfrm>
            <a:off x="319210" y="458431"/>
            <a:ext cx="9936891" cy="6127750"/>
          </a:xfrm>
          <a:prstGeom prst="rect">
            <a:avLst/>
          </a:prstGeom>
        </p:spPr>
      </p:pic>
      <p:sp>
        <p:nvSpPr>
          <p:cNvPr id="5" name="TextBox 4">
            <a:extLst>
              <a:ext uri="{FF2B5EF4-FFF2-40B4-BE49-F238E27FC236}">
                <a16:creationId xmlns:a16="http://schemas.microsoft.com/office/drawing/2014/main" id="{0373A0C6-C372-4CED-BE23-93B7ACA0DFD2}"/>
              </a:ext>
            </a:extLst>
          </p:cNvPr>
          <p:cNvSpPr txBox="1"/>
          <p:nvPr/>
        </p:nvSpPr>
        <p:spPr>
          <a:xfrm>
            <a:off x="10450286" y="606490"/>
            <a:ext cx="1492898" cy="4524315"/>
          </a:xfrm>
          <a:prstGeom prst="rect">
            <a:avLst/>
          </a:prstGeom>
          <a:noFill/>
        </p:spPr>
        <p:txBody>
          <a:bodyPr wrap="square" rtlCol="0">
            <a:spAutoFit/>
          </a:bodyPr>
          <a:lstStyle/>
          <a:p>
            <a:r>
              <a:rPr lang="en-US" dirty="0"/>
              <a:t>An INNER JOIN was used to retain apps that were found in both the app store and the play store group tables. These were grouped on case insensitive name using the LOWER() function.</a:t>
            </a:r>
          </a:p>
        </p:txBody>
      </p:sp>
    </p:spTree>
    <p:extLst>
      <p:ext uri="{BB962C8B-B14F-4D97-AF65-F5344CB8AC3E}">
        <p14:creationId xmlns:p14="http://schemas.microsoft.com/office/powerpoint/2010/main" val="342615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73A0C6-C372-4CED-BE23-93B7ACA0DFD2}"/>
              </a:ext>
            </a:extLst>
          </p:cNvPr>
          <p:cNvSpPr txBox="1"/>
          <p:nvPr/>
        </p:nvSpPr>
        <p:spPr>
          <a:xfrm>
            <a:off x="10450286" y="606490"/>
            <a:ext cx="1492898" cy="2585323"/>
          </a:xfrm>
          <a:prstGeom prst="rect">
            <a:avLst/>
          </a:prstGeom>
          <a:noFill/>
        </p:spPr>
        <p:txBody>
          <a:bodyPr wrap="square" rtlCol="0">
            <a:spAutoFit/>
          </a:bodyPr>
          <a:lstStyle/>
          <a:p>
            <a:r>
              <a:rPr lang="en-US" dirty="0"/>
              <a:t>This query shows the substantial overlap in names that were not completely case sensitive matched.</a:t>
            </a:r>
          </a:p>
        </p:txBody>
      </p:sp>
      <p:pic>
        <p:nvPicPr>
          <p:cNvPr id="6" name="Content Placeholder 5">
            <a:extLst>
              <a:ext uri="{FF2B5EF4-FFF2-40B4-BE49-F238E27FC236}">
                <a16:creationId xmlns:a16="http://schemas.microsoft.com/office/drawing/2014/main" id="{6F8C3CD4-54F5-4E35-9D99-8C5EDEA6CD0C}"/>
              </a:ext>
            </a:extLst>
          </p:cNvPr>
          <p:cNvPicPr>
            <a:picLocks noGrp="1" noChangeAspect="1"/>
          </p:cNvPicPr>
          <p:nvPr>
            <p:ph idx="1"/>
          </p:nvPr>
        </p:nvPicPr>
        <p:blipFill>
          <a:blip r:embed="rId2"/>
          <a:stretch>
            <a:fillRect/>
          </a:stretch>
        </p:blipFill>
        <p:spPr>
          <a:xfrm>
            <a:off x="248816" y="230090"/>
            <a:ext cx="3822322" cy="4351338"/>
          </a:xfrm>
          <a:prstGeom prst="rect">
            <a:avLst/>
          </a:prstGeom>
        </p:spPr>
      </p:pic>
      <p:sp>
        <p:nvSpPr>
          <p:cNvPr id="7" name="TextBox 6">
            <a:extLst>
              <a:ext uri="{FF2B5EF4-FFF2-40B4-BE49-F238E27FC236}">
                <a16:creationId xmlns:a16="http://schemas.microsoft.com/office/drawing/2014/main" id="{199D65E2-9FBC-46A1-ABD8-2C33FD127068}"/>
              </a:ext>
            </a:extLst>
          </p:cNvPr>
          <p:cNvSpPr txBox="1"/>
          <p:nvPr/>
        </p:nvSpPr>
        <p:spPr>
          <a:xfrm>
            <a:off x="335902" y="4982546"/>
            <a:ext cx="3735236" cy="923330"/>
          </a:xfrm>
          <a:prstGeom prst="rect">
            <a:avLst/>
          </a:prstGeom>
          <a:noFill/>
        </p:spPr>
        <p:txBody>
          <a:bodyPr wrap="square" rtlCol="0">
            <a:spAutoFit/>
          </a:bodyPr>
          <a:lstStyle/>
          <a:p>
            <a:r>
              <a:rPr lang="en-US" dirty="0"/>
              <a:t>The query shown in the previous slide was used to create a new table called </a:t>
            </a:r>
            <a:r>
              <a:rPr lang="en-US" dirty="0" err="1"/>
              <a:t>joined_stores</a:t>
            </a:r>
            <a:endParaRPr lang="en-US" dirty="0"/>
          </a:p>
        </p:txBody>
      </p:sp>
      <p:pic>
        <p:nvPicPr>
          <p:cNvPr id="8" name="Picture 7">
            <a:extLst>
              <a:ext uri="{FF2B5EF4-FFF2-40B4-BE49-F238E27FC236}">
                <a16:creationId xmlns:a16="http://schemas.microsoft.com/office/drawing/2014/main" id="{40FB773F-EE91-4E59-8F46-F50E6AFEF97E}"/>
              </a:ext>
            </a:extLst>
          </p:cNvPr>
          <p:cNvPicPr>
            <a:picLocks noChangeAspect="1"/>
          </p:cNvPicPr>
          <p:nvPr/>
        </p:nvPicPr>
        <p:blipFill>
          <a:blip r:embed="rId3"/>
          <a:stretch>
            <a:fillRect/>
          </a:stretch>
        </p:blipFill>
        <p:spPr>
          <a:xfrm>
            <a:off x="5281935" y="230090"/>
            <a:ext cx="4946360" cy="5972466"/>
          </a:xfrm>
          <a:prstGeom prst="rect">
            <a:avLst/>
          </a:prstGeom>
        </p:spPr>
      </p:pic>
    </p:spTree>
    <p:extLst>
      <p:ext uri="{BB962C8B-B14F-4D97-AF65-F5344CB8AC3E}">
        <p14:creationId xmlns:p14="http://schemas.microsoft.com/office/powerpoint/2010/main" val="413391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6033D2-573B-4792-97DC-C155ABB97412}"/>
              </a:ext>
            </a:extLst>
          </p:cNvPr>
          <p:cNvSpPr txBox="1"/>
          <p:nvPr/>
        </p:nvSpPr>
        <p:spPr>
          <a:xfrm>
            <a:off x="732367" y="5228062"/>
            <a:ext cx="4275667" cy="1200329"/>
          </a:xfrm>
          <a:prstGeom prst="rect">
            <a:avLst/>
          </a:prstGeom>
          <a:noFill/>
        </p:spPr>
        <p:txBody>
          <a:bodyPr wrap="square" rtlCol="0">
            <a:spAutoFit/>
          </a:bodyPr>
          <a:lstStyle/>
          <a:p>
            <a:r>
              <a:rPr lang="en-US" dirty="0"/>
              <a:t>New columns were created in the joined store to hold the greater price and rating between the two stores and the calculated values.</a:t>
            </a:r>
          </a:p>
        </p:txBody>
      </p:sp>
      <p:pic>
        <p:nvPicPr>
          <p:cNvPr id="6" name="Picture 5">
            <a:extLst>
              <a:ext uri="{FF2B5EF4-FFF2-40B4-BE49-F238E27FC236}">
                <a16:creationId xmlns:a16="http://schemas.microsoft.com/office/drawing/2014/main" id="{ECCFCF79-2E3A-4055-83C2-DC6EBE114BB9}"/>
              </a:ext>
            </a:extLst>
          </p:cNvPr>
          <p:cNvPicPr>
            <a:picLocks noChangeAspect="1"/>
          </p:cNvPicPr>
          <p:nvPr/>
        </p:nvPicPr>
        <p:blipFill>
          <a:blip r:embed="rId2"/>
          <a:stretch>
            <a:fillRect/>
          </a:stretch>
        </p:blipFill>
        <p:spPr>
          <a:xfrm>
            <a:off x="5454692" y="263790"/>
            <a:ext cx="6115159" cy="4899803"/>
          </a:xfrm>
          <a:prstGeom prst="rect">
            <a:avLst/>
          </a:prstGeom>
        </p:spPr>
      </p:pic>
      <p:sp>
        <p:nvSpPr>
          <p:cNvPr id="7" name="TextBox 6">
            <a:extLst>
              <a:ext uri="{FF2B5EF4-FFF2-40B4-BE49-F238E27FC236}">
                <a16:creationId xmlns:a16="http://schemas.microsoft.com/office/drawing/2014/main" id="{F8E1374B-FC4F-40A9-8427-6C24E8B722E1}"/>
              </a:ext>
            </a:extLst>
          </p:cNvPr>
          <p:cNvSpPr txBox="1"/>
          <p:nvPr/>
        </p:nvSpPr>
        <p:spPr>
          <a:xfrm>
            <a:off x="5454693" y="5505061"/>
            <a:ext cx="6115158" cy="923330"/>
          </a:xfrm>
          <a:prstGeom prst="rect">
            <a:avLst/>
          </a:prstGeom>
          <a:noFill/>
        </p:spPr>
        <p:txBody>
          <a:bodyPr wrap="square" rtlCol="0">
            <a:spAutoFit/>
          </a:bodyPr>
          <a:lstStyle/>
          <a:p>
            <a:r>
              <a:rPr lang="en-US" dirty="0"/>
              <a:t>The new </a:t>
            </a:r>
            <a:r>
              <a:rPr lang="en-US" dirty="0" err="1"/>
              <a:t>greater_price</a:t>
            </a:r>
            <a:r>
              <a:rPr lang="en-US" dirty="0"/>
              <a:t> and </a:t>
            </a:r>
            <a:r>
              <a:rPr lang="en-US" dirty="0" err="1"/>
              <a:t>greater_rating</a:t>
            </a:r>
            <a:r>
              <a:rPr lang="en-US" dirty="0"/>
              <a:t> columns were SET with data. We utilized CASE WHEN statements to select the values that filled the fields.</a:t>
            </a:r>
          </a:p>
        </p:txBody>
      </p:sp>
      <p:pic>
        <p:nvPicPr>
          <p:cNvPr id="10" name="Picture 9">
            <a:extLst>
              <a:ext uri="{FF2B5EF4-FFF2-40B4-BE49-F238E27FC236}">
                <a16:creationId xmlns:a16="http://schemas.microsoft.com/office/drawing/2014/main" id="{C256CE51-C827-4907-A4E6-68976A847B7B}"/>
              </a:ext>
            </a:extLst>
          </p:cNvPr>
          <p:cNvPicPr>
            <a:picLocks noChangeAspect="1"/>
          </p:cNvPicPr>
          <p:nvPr/>
        </p:nvPicPr>
        <p:blipFill>
          <a:blip r:embed="rId3"/>
          <a:stretch>
            <a:fillRect/>
          </a:stretch>
        </p:blipFill>
        <p:spPr>
          <a:xfrm>
            <a:off x="732367" y="263790"/>
            <a:ext cx="4305300" cy="4800600"/>
          </a:xfrm>
          <a:prstGeom prst="rect">
            <a:avLst/>
          </a:prstGeom>
        </p:spPr>
      </p:pic>
    </p:spTree>
    <p:extLst>
      <p:ext uri="{BB962C8B-B14F-4D97-AF65-F5344CB8AC3E}">
        <p14:creationId xmlns:p14="http://schemas.microsoft.com/office/powerpoint/2010/main" val="18261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6033D2-573B-4792-97DC-C155ABB97412}"/>
              </a:ext>
            </a:extLst>
          </p:cNvPr>
          <p:cNvSpPr txBox="1"/>
          <p:nvPr/>
        </p:nvSpPr>
        <p:spPr>
          <a:xfrm>
            <a:off x="281613" y="4935894"/>
            <a:ext cx="4859553" cy="646331"/>
          </a:xfrm>
          <a:prstGeom prst="rect">
            <a:avLst/>
          </a:prstGeom>
          <a:noFill/>
        </p:spPr>
        <p:txBody>
          <a:bodyPr wrap="square" rtlCol="0">
            <a:spAutoFit/>
          </a:bodyPr>
          <a:lstStyle/>
          <a:p>
            <a:r>
              <a:rPr lang="en-US" dirty="0"/>
              <a:t>A set of CASE WHENs was used to update the </a:t>
            </a:r>
            <a:r>
              <a:rPr lang="en-US" dirty="0" err="1"/>
              <a:t>months_of_longevity</a:t>
            </a:r>
            <a:r>
              <a:rPr lang="en-US" dirty="0"/>
              <a:t> column.</a:t>
            </a:r>
          </a:p>
        </p:txBody>
      </p:sp>
      <p:pic>
        <p:nvPicPr>
          <p:cNvPr id="8" name="Picture 7">
            <a:extLst>
              <a:ext uri="{FF2B5EF4-FFF2-40B4-BE49-F238E27FC236}">
                <a16:creationId xmlns:a16="http://schemas.microsoft.com/office/drawing/2014/main" id="{CEE284A4-31FF-41B9-9FCC-36BCA1B30230}"/>
              </a:ext>
            </a:extLst>
          </p:cNvPr>
          <p:cNvPicPr>
            <a:picLocks noChangeAspect="1"/>
          </p:cNvPicPr>
          <p:nvPr/>
        </p:nvPicPr>
        <p:blipFill>
          <a:blip r:embed="rId2"/>
          <a:stretch>
            <a:fillRect/>
          </a:stretch>
        </p:blipFill>
        <p:spPr>
          <a:xfrm>
            <a:off x="281613" y="214404"/>
            <a:ext cx="6565202" cy="4581532"/>
          </a:xfrm>
          <a:prstGeom prst="rect">
            <a:avLst/>
          </a:prstGeom>
        </p:spPr>
      </p:pic>
      <p:pic>
        <p:nvPicPr>
          <p:cNvPr id="9" name="Picture 8">
            <a:extLst>
              <a:ext uri="{FF2B5EF4-FFF2-40B4-BE49-F238E27FC236}">
                <a16:creationId xmlns:a16="http://schemas.microsoft.com/office/drawing/2014/main" id="{F39FF950-392A-4AF9-AE18-586F5B2A0D6E}"/>
              </a:ext>
            </a:extLst>
          </p:cNvPr>
          <p:cNvPicPr>
            <a:picLocks noChangeAspect="1"/>
          </p:cNvPicPr>
          <p:nvPr/>
        </p:nvPicPr>
        <p:blipFill>
          <a:blip r:embed="rId3"/>
          <a:stretch>
            <a:fillRect/>
          </a:stretch>
        </p:blipFill>
        <p:spPr>
          <a:xfrm>
            <a:off x="7239947" y="313266"/>
            <a:ext cx="4749537" cy="5706533"/>
          </a:xfrm>
          <a:prstGeom prst="rect">
            <a:avLst/>
          </a:prstGeom>
        </p:spPr>
      </p:pic>
    </p:spTree>
    <p:extLst>
      <p:ext uri="{BB962C8B-B14F-4D97-AF65-F5344CB8AC3E}">
        <p14:creationId xmlns:p14="http://schemas.microsoft.com/office/powerpoint/2010/main" val="421926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6033D2-573B-4792-97DC-C155ABB97412}"/>
              </a:ext>
            </a:extLst>
          </p:cNvPr>
          <p:cNvSpPr txBox="1"/>
          <p:nvPr/>
        </p:nvSpPr>
        <p:spPr>
          <a:xfrm>
            <a:off x="281613" y="4935894"/>
            <a:ext cx="4859553" cy="646331"/>
          </a:xfrm>
          <a:prstGeom prst="rect">
            <a:avLst/>
          </a:prstGeom>
          <a:noFill/>
        </p:spPr>
        <p:txBody>
          <a:bodyPr wrap="square" rtlCol="0">
            <a:spAutoFit/>
          </a:bodyPr>
          <a:lstStyle/>
          <a:p>
            <a:r>
              <a:rPr lang="en-US" dirty="0"/>
              <a:t>A set of CASE WHENs was used to update the </a:t>
            </a:r>
            <a:r>
              <a:rPr lang="en-US" dirty="0" err="1"/>
              <a:t>months_of_longevity</a:t>
            </a:r>
            <a:r>
              <a:rPr lang="en-US" dirty="0"/>
              <a:t> column.</a:t>
            </a:r>
          </a:p>
        </p:txBody>
      </p:sp>
      <p:pic>
        <p:nvPicPr>
          <p:cNvPr id="8" name="Picture 7">
            <a:extLst>
              <a:ext uri="{FF2B5EF4-FFF2-40B4-BE49-F238E27FC236}">
                <a16:creationId xmlns:a16="http://schemas.microsoft.com/office/drawing/2014/main" id="{CEE284A4-31FF-41B9-9FCC-36BCA1B30230}"/>
              </a:ext>
            </a:extLst>
          </p:cNvPr>
          <p:cNvPicPr>
            <a:picLocks noChangeAspect="1"/>
          </p:cNvPicPr>
          <p:nvPr/>
        </p:nvPicPr>
        <p:blipFill>
          <a:blip r:embed="rId2"/>
          <a:stretch>
            <a:fillRect/>
          </a:stretch>
        </p:blipFill>
        <p:spPr>
          <a:xfrm>
            <a:off x="281613" y="214404"/>
            <a:ext cx="6565202" cy="4581532"/>
          </a:xfrm>
          <a:prstGeom prst="rect">
            <a:avLst/>
          </a:prstGeom>
        </p:spPr>
      </p:pic>
      <p:pic>
        <p:nvPicPr>
          <p:cNvPr id="9" name="Picture 8">
            <a:extLst>
              <a:ext uri="{FF2B5EF4-FFF2-40B4-BE49-F238E27FC236}">
                <a16:creationId xmlns:a16="http://schemas.microsoft.com/office/drawing/2014/main" id="{F39FF950-392A-4AF9-AE18-586F5B2A0D6E}"/>
              </a:ext>
            </a:extLst>
          </p:cNvPr>
          <p:cNvPicPr>
            <a:picLocks noChangeAspect="1"/>
          </p:cNvPicPr>
          <p:nvPr/>
        </p:nvPicPr>
        <p:blipFill>
          <a:blip r:embed="rId3"/>
          <a:stretch>
            <a:fillRect/>
          </a:stretch>
        </p:blipFill>
        <p:spPr>
          <a:xfrm>
            <a:off x="7239947" y="313266"/>
            <a:ext cx="4749537" cy="5706533"/>
          </a:xfrm>
          <a:prstGeom prst="rect">
            <a:avLst/>
          </a:prstGeom>
        </p:spPr>
      </p:pic>
    </p:spTree>
    <p:extLst>
      <p:ext uri="{BB962C8B-B14F-4D97-AF65-F5344CB8AC3E}">
        <p14:creationId xmlns:p14="http://schemas.microsoft.com/office/powerpoint/2010/main" val="364042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AE3733-9D9F-46D1-A354-808D265EDFEA}"/>
              </a:ext>
            </a:extLst>
          </p:cNvPr>
          <p:cNvPicPr>
            <a:picLocks noGrp="1" noChangeAspect="1"/>
          </p:cNvPicPr>
          <p:nvPr>
            <p:ph idx="1"/>
          </p:nvPr>
        </p:nvPicPr>
        <p:blipFill>
          <a:blip r:embed="rId2"/>
          <a:stretch>
            <a:fillRect/>
          </a:stretch>
        </p:blipFill>
        <p:spPr>
          <a:xfrm>
            <a:off x="838199" y="583617"/>
            <a:ext cx="5663039" cy="5909258"/>
          </a:xfrm>
          <a:prstGeom prst="rect">
            <a:avLst/>
          </a:prstGeom>
        </p:spPr>
      </p:pic>
      <p:sp>
        <p:nvSpPr>
          <p:cNvPr id="5" name="TextBox 4">
            <a:extLst>
              <a:ext uri="{FF2B5EF4-FFF2-40B4-BE49-F238E27FC236}">
                <a16:creationId xmlns:a16="http://schemas.microsoft.com/office/drawing/2014/main" id="{C08FD1DD-1BD1-4522-83C6-342E4144BA62}"/>
              </a:ext>
            </a:extLst>
          </p:cNvPr>
          <p:cNvSpPr txBox="1"/>
          <p:nvPr/>
        </p:nvSpPr>
        <p:spPr>
          <a:xfrm>
            <a:off x="7147249" y="858416"/>
            <a:ext cx="4394718" cy="923330"/>
          </a:xfrm>
          <a:prstGeom prst="rect">
            <a:avLst/>
          </a:prstGeom>
          <a:noFill/>
        </p:spPr>
        <p:txBody>
          <a:bodyPr wrap="square" rtlCol="0">
            <a:spAutoFit/>
          </a:bodyPr>
          <a:lstStyle/>
          <a:p>
            <a:r>
              <a:rPr lang="en-US" dirty="0"/>
              <a:t>Again, utilizing a CASE WHEN the purchase price of an app was set to 10,000 * the cost of the app with a minimum cost of $10,000.</a:t>
            </a:r>
          </a:p>
        </p:txBody>
      </p:sp>
    </p:spTree>
    <p:extLst>
      <p:ext uri="{BB962C8B-B14F-4D97-AF65-F5344CB8AC3E}">
        <p14:creationId xmlns:p14="http://schemas.microsoft.com/office/powerpoint/2010/main" val="243651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EE44F2-BA89-45AE-91A8-16E6500D0CF6}"/>
              </a:ext>
            </a:extLst>
          </p:cNvPr>
          <p:cNvPicPr>
            <a:picLocks noGrp="1" noChangeAspect="1"/>
          </p:cNvPicPr>
          <p:nvPr>
            <p:ph idx="1"/>
          </p:nvPr>
        </p:nvPicPr>
        <p:blipFill>
          <a:blip r:embed="rId2"/>
          <a:stretch>
            <a:fillRect/>
          </a:stretch>
        </p:blipFill>
        <p:spPr>
          <a:xfrm>
            <a:off x="734284" y="365124"/>
            <a:ext cx="7574804" cy="5205251"/>
          </a:xfrm>
          <a:prstGeom prst="rect">
            <a:avLst/>
          </a:prstGeom>
        </p:spPr>
      </p:pic>
      <p:sp>
        <p:nvSpPr>
          <p:cNvPr id="5" name="TextBox 4">
            <a:extLst>
              <a:ext uri="{FF2B5EF4-FFF2-40B4-BE49-F238E27FC236}">
                <a16:creationId xmlns:a16="http://schemas.microsoft.com/office/drawing/2014/main" id="{77721581-6CAE-4875-8BC0-1BF0227F56F3}"/>
              </a:ext>
            </a:extLst>
          </p:cNvPr>
          <p:cNvSpPr txBox="1"/>
          <p:nvPr/>
        </p:nvSpPr>
        <p:spPr>
          <a:xfrm>
            <a:off x="8649478" y="365124"/>
            <a:ext cx="3163078" cy="2862322"/>
          </a:xfrm>
          <a:prstGeom prst="rect">
            <a:avLst/>
          </a:prstGeom>
          <a:noFill/>
        </p:spPr>
        <p:txBody>
          <a:bodyPr wrap="square" rtlCol="0">
            <a:spAutoFit/>
          </a:bodyPr>
          <a:lstStyle/>
          <a:p>
            <a:r>
              <a:rPr lang="en-US" dirty="0"/>
              <a:t>The </a:t>
            </a:r>
            <a:r>
              <a:rPr lang="en-US" dirty="0" err="1"/>
              <a:t>expected_revenue</a:t>
            </a:r>
            <a:r>
              <a:rPr lang="en-US" dirty="0"/>
              <a:t> and the </a:t>
            </a:r>
            <a:r>
              <a:rPr lang="en-US" dirty="0" err="1"/>
              <a:t>expected_cost</a:t>
            </a:r>
            <a:r>
              <a:rPr lang="en-US" dirty="0"/>
              <a:t>  fields were updated in the </a:t>
            </a:r>
            <a:r>
              <a:rPr lang="en-US" dirty="0" err="1"/>
              <a:t>joined_stores</a:t>
            </a:r>
            <a:r>
              <a:rPr lang="en-US" dirty="0"/>
              <a:t> table.</a:t>
            </a:r>
          </a:p>
          <a:p>
            <a:endParaRPr lang="en-US" dirty="0"/>
          </a:p>
          <a:p>
            <a:r>
              <a:rPr lang="en-US" dirty="0"/>
              <a:t>Revenue was defined by the assumptions as 5000/month and cost was defined as purchase price plus 1000/month of marketing.</a:t>
            </a:r>
          </a:p>
        </p:txBody>
      </p:sp>
    </p:spTree>
    <p:extLst>
      <p:ext uri="{BB962C8B-B14F-4D97-AF65-F5344CB8AC3E}">
        <p14:creationId xmlns:p14="http://schemas.microsoft.com/office/powerpoint/2010/main" val="310076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89612A-039B-4676-B2C2-B5C66C0EA168}"/>
              </a:ext>
            </a:extLst>
          </p:cNvPr>
          <p:cNvPicPr>
            <a:picLocks noGrp="1" noChangeAspect="1"/>
          </p:cNvPicPr>
          <p:nvPr>
            <p:ph idx="1"/>
          </p:nvPr>
        </p:nvPicPr>
        <p:blipFill>
          <a:blip r:embed="rId2"/>
          <a:stretch>
            <a:fillRect/>
          </a:stretch>
        </p:blipFill>
        <p:spPr>
          <a:xfrm>
            <a:off x="838199" y="365124"/>
            <a:ext cx="9550967" cy="5172075"/>
          </a:xfrm>
          <a:prstGeom prst="rect">
            <a:avLst/>
          </a:prstGeom>
        </p:spPr>
      </p:pic>
      <p:sp>
        <p:nvSpPr>
          <p:cNvPr id="5" name="TextBox 4">
            <a:extLst>
              <a:ext uri="{FF2B5EF4-FFF2-40B4-BE49-F238E27FC236}">
                <a16:creationId xmlns:a16="http://schemas.microsoft.com/office/drawing/2014/main" id="{70BE8A75-BDC0-4B71-9A96-885615DA3947}"/>
              </a:ext>
            </a:extLst>
          </p:cNvPr>
          <p:cNvSpPr txBox="1"/>
          <p:nvPr/>
        </p:nvSpPr>
        <p:spPr>
          <a:xfrm>
            <a:off x="838199" y="5808133"/>
            <a:ext cx="9550967" cy="646331"/>
          </a:xfrm>
          <a:prstGeom prst="rect">
            <a:avLst/>
          </a:prstGeom>
          <a:noFill/>
        </p:spPr>
        <p:txBody>
          <a:bodyPr wrap="square" rtlCol="0">
            <a:spAutoFit/>
          </a:bodyPr>
          <a:lstStyle/>
          <a:p>
            <a:r>
              <a:rPr lang="en-US" dirty="0"/>
              <a:t>In the last table update step, expected profit column was set as the expected revenue less the expected cost. This new column was used to sort the results from highest expected profit to lowest.</a:t>
            </a:r>
          </a:p>
        </p:txBody>
      </p:sp>
    </p:spTree>
    <p:extLst>
      <p:ext uri="{BB962C8B-B14F-4D97-AF65-F5344CB8AC3E}">
        <p14:creationId xmlns:p14="http://schemas.microsoft.com/office/powerpoint/2010/main" val="271509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C631A-252C-43A3-8772-A5A7B34B10BF}"/>
              </a:ext>
            </a:extLst>
          </p:cNvPr>
          <p:cNvPicPr>
            <a:picLocks noChangeAspect="1"/>
          </p:cNvPicPr>
          <p:nvPr/>
        </p:nvPicPr>
        <p:blipFill>
          <a:blip r:embed="rId2"/>
          <a:stretch>
            <a:fillRect/>
          </a:stretch>
        </p:blipFill>
        <p:spPr>
          <a:xfrm>
            <a:off x="190306" y="115565"/>
            <a:ext cx="4699384" cy="3125866"/>
          </a:xfrm>
          <a:prstGeom prst="rect">
            <a:avLst/>
          </a:prstGeom>
        </p:spPr>
      </p:pic>
      <p:pic>
        <p:nvPicPr>
          <p:cNvPr id="6" name="Picture 5">
            <a:extLst>
              <a:ext uri="{FF2B5EF4-FFF2-40B4-BE49-F238E27FC236}">
                <a16:creationId xmlns:a16="http://schemas.microsoft.com/office/drawing/2014/main" id="{AEEC3F25-C1F9-4AFA-915E-4D1D022DA0A3}"/>
              </a:ext>
            </a:extLst>
          </p:cNvPr>
          <p:cNvPicPr>
            <a:picLocks noChangeAspect="1"/>
          </p:cNvPicPr>
          <p:nvPr/>
        </p:nvPicPr>
        <p:blipFill>
          <a:blip r:embed="rId3"/>
          <a:stretch>
            <a:fillRect/>
          </a:stretch>
        </p:blipFill>
        <p:spPr>
          <a:xfrm>
            <a:off x="190306" y="3345982"/>
            <a:ext cx="4699384" cy="2986720"/>
          </a:xfrm>
          <a:prstGeom prst="rect">
            <a:avLst/>
          </a:prstGeom>
        </p:spPr>
      </p:pic>
      <p:pic>
        <p:nvPicPr>
          <p:cNvPr id="7" name="Picture 6">
            <a:extLst>
              <a:ext uri="{FF2B5EF4-FFF2-40B4-BE49-F238E27FC236}">
                <a16:creationId xmlns:a16="http://schemas.microsoft.com/office/drawing/2014/main" id="{26470C4C-BFE8-43CC-98D0-3907F477A930}"/>
              </a:ext>
            </a:extLst>
          </p:cNvPr>
          <p:cNvPicPr>
            <a:picLocks noChangeAspect="1"/>
          </p:cNvPicPr>
          <p:nvPr/>
        </p:nvPicPr>
        <p:blipFill>
          <a:blip r:embed="rId4"/>
          <a:stretch>
            <a:fillRect/>
          </a:stretch>
        </p:blipFill>
        <p:spPr>
          <a:xfrm>
            <a:off x="4967793" y="115565"/>
            <a:ext cx="5072296" cy="3125866"/>
          </a:xfrm>
          <a:prstGeom prst="rect">
            <a:avLst/>
          </a:prstGeom>
        </p:spPr>
      </p:pic>
      <p:pic>
        <p:nvPicPr>
          <p:cNvPr id="8" name="Picture 7">
            <a:extLst>
              <a:ext uri="{FF2B5EF4-FFF2-40B4-BE49-F238E27FC236}">
                <a16:creationId xmlns:a16="http://schemas.microsoft.com/office/drawing/2014/main" id="{8C57ED6D-5413-44E9-B998-CABABEBFB88D}"/>
              </a:ext>
            </a:extLst>
          </p:cNvPr>
          <p:cNvPicPr>
            <a:picLocks noChangeAspect="1"/>
          </p:cNvPicPr>
          <p:nvPr/>
        </p:nvPicPr>
        <p:blipFill>
          <a:blip r:embed="rId5"/>
          <a:stretch>
            <a:fillRect/>
          </a:stretch>
        </p:blipFill>
        <p:spPr>
          <a:xfrm>
            <a:off x="4967794" y="3345982"/>
            <a:ext cx="5072295" cy="2986720"/>
          </a:xfrm>
          <a:prstGeom prst="rect">
            <a:avLst/>
          </a:prstGeom>
        </p:spPr>
      </p:pic>
      <p:sp>
        <p:nvSpPr>
          <p:cNvPr id="9" name="TextBox 8">
            <a:extLst>
              <a:ext uri="{FF2B5EF4-FFF2-40B4-BE49-F238E27FC236}">
                <a16:creationId xmlns:a16="http://schemas.microsoft.com/office/drawing/2014/main" id="{539CF619-B5D6-4ACA-9487-742DC8D13A23}"/>
              </a:ext>
            </a:extLst>
          </p:cNvPr>
          <p:cNvSpPr txBox="1"/>
          <p:nvPr/>
        </p:nvSpPr>
        <p:spPr>
          <a:xfrm>
            <a:off x="10312853" y="115565"/>
            <a:ext cx="1688841" cy="5355312"/>
          </a:xfrm>
          <a:prstGeom prst="rect">
            <a:avLst/>
          </a:prstGeom>
          <a:noFill/>
        </p:spPr>
        <p:txBody>
          <a:bodyPr wrap="square" rtlCol="0">
            <a:spAutoFit/>
          </a:bodyPr>
          <a:lstStyle/>
          <a:p>
            <a:r>
              <a:rPr lang="en-US" dirty="0"/>
              <a:t>Using grouping and averaging in a subquery in the FROM clause of a query SELECTING the MIN and MAX average values we see there’s not a large difference between the highest earning categories when grouped by genre or content rating, in either store.</a:t>
            </a:r>
          </a:p>
        </p:txBody>
      </p:sp>
    </p:spTree>
    <p:extLst>
      <p:ext uri="{BB962C8B-B14F-4D97-AF65-F5344CB8AC3E}">
        <p14:creationId xmlns:p14="http://schemas.microsoft.com/office/powerpoint/2010/main" val="2552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7E09B-65FA-44A8-9BDF-52C568F14A8C}"/>
              </a:ext>
            </a:extLst>
          </p:cNvPr>
          <p:cNvPicPr>
            <a:picLocks noChangeAspect="1"/>
          </p:cNvPicPr>
          <p:nvPr/>
        </p:nvPicPr>
        <p:blipFill>
          <a:blip r:embed="rId3"/>
          <a:stretch>
            <a:fillRect/>
          </a:stretch>
        </p:blipFill>
        <p:spPr>
          <a:xfrm>
            <a:off x="102638" y="116548"/>
            <a:ext cx="10320760" cy="5687094"/>
          </a:xfrm>
          <a:prstGeom prst="rect">
            <a:avLst/>
          </a:prstGeom>
        </p:spPr>
      </p:pic>
      <p:sp>
        <p:nvSpPr>
          <p:cNvPr id="9" name="TextBox 8">
            <a:extLst>
              <a:ext uri="{FF2B5EF4-FFF2-40B4-BE49-F238E27FC236}">
                <a16:creationId xmlns:a16="http://schemas.microsoft.com/office/drawing/2014/main" id="{D42B53BB-B8AE-4D6F-B8C9-B525EEAB0E89}"/>
              </a:ext>
            </a:extLst>
          </p:cNvPr>
          <p:cNvSpPr txBox="1"/>
          <p:nvPr/>
        </p:nvSpPr>
        <p:spPr>
          <a:xfrm>
            <a:off x="102638" y="5990254"/>
            <a:ext cx="10403631" cy="646331"/>
          </a:xfrm>
          <a:prstGeom prst="rect">
            <a:avLst/>
          </a:prstGeom>
          <a:noFill/>
        </p:spPr>
        <p:txBody>
          <a:bodyPr wrap="square" rtlCol="0">
            <a:spAutoFit/>
          </a:bodyPr>
          <a:lstStyle/>
          <a:p>
            <a:r>
              <a:rPr lang="en-US" dirty="0"/>
              <a:t>This is the final results of our analysis, in the next slides we’ll show you how we arrived at this list of top 10 (and other strong candidates).</a:t>
            </a:r>
          </a:p>
        </p:txBody>
      </p:sp>
    </p:spTree>
    <p:extLst>
      <p:ext uri="{BB962C8B-B14F-4D97-AF65-F5344CB8AC3E}">
        <p14:creationId xmlns:p14="http://schemas.microsoft.com/office/powerpoint/2010/main" val="73929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8D6CD6-C0A0-436E-A0DB-681CDEE7FDB6}"/>
              </a:ext>
            </a:extLst>
          </p:cNvPr>
          <p:cNvPicPr>
            <a:picLocks noGrp="1" noChangeAspect="1"/>
          </p:cNvPicPr>
          <p:nvPr>
            <p:ph idx="1"/>
          </p:nvPr>
        </p:nvPicPr>
        <p:blipFill>
          <a:blip r:embed="rId2"/>
          <a:stretch>
            <a:fillRect/>
          </a:stretch>
        </p:blipFill>
        <p:spPr>
          <a:xfrm>
            <a:off x="838200" y="365124"/>
            <a:ext cx="5042023" cy="6061075"/>
          </a:xfrm>
          <a:prstGeom prst="rect">
            <a:avLst/>
          </a:prstGeom>
        </p:spPr>
      </p:pic>
      <p:sp>
        <p:nvSpPr>
          <p:cNvPr id="5" name="TextBox 4">
            <a:extLst>
              <a:ext uri="{FF2B5EF4-FFF2-40B4-BE49-F238E27FC236}">
                <a16:creationId xmlns:a16="http://schemas.microsoft.com/office/drawing/2014/main" id="{232BE9C0-F635-43A1-84AC-C11A9A665516}"/>
              </a:ext>
            </a:extLst>
          </p:cNvPr>
          <p:cNvSpPr txBox="1"/>
          <p:nvPr/>
        </p:nvSpPr>
        <p:spPr>
          <a:xfrm>
            <a:off x="6307667" y="634999"/>
            <a:ext cx="5122333" cy="3693319"/>
          </a:xfrm>
          <a:prstGeom prst="rect">
            <a:avLst/>
          </a:prstGeom>
          <a:noFill/>
        </p:spPr>
        <p:txBody>
          <a:bodyPr wrap="square" rtlCol="0">
            <a:spAutoFit/>
          </a:bodyPr>
          <a:lstStyle/>
          <a:p>
            <a:r>
              <a:rPr lang="en-US" dirty="0"/>
              <a:t>The greatest differences were found in the MAX and MIN values for AVG when grouped by the genres category.  A closer look at the values in that subquery show a lot of categories with similar values.</a:t>
            </a:r>
          </a:p>
          <a:p>
            <a:endParaRPr lang="en-US" dirty="0"/>
          </a:p>
          <a:p>
            <a:r>
              <a:rPr lang="en-US" dirty="0"/>
              <a:t>These results seem to suggest that neither category nor content rating are the best criteria when selecting an app to purchase/market.</a:t>
            </a:r>
          </a:p>
          <a:p>
            <a:endParaRPr lang="en-US" dirty="0"/>
          </a:p>
          <a:p>
            <a:r>
              <a:rPr lang="en-US" dirty="0"/>
              <a:t>The top earning apps are all highly rated apps with low cost. Our team suggests focusing on rating and purchase price when selecting apps.</a:t>
            </a:r>
          </a:p>
        </p:txBody>
      </p:sp>
    </p:spTree>
    <p:extLst>
      <p:ext uri="{BB962C8B-B14F-4D97-AF65-F5344CB8AC3E}">
        <p14:creationId xmlns:p14="http://schemas.microsoft.com/office/powerpoint/2010/main" val="1164811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3CE0A2-735E-45CF-908B-7832CD33C55F}"/>
              </a:ext>
            </a:extLst>
          </p:cNvPr>
          <p:cNvPicPr>
            <a:picLocks noChangeAspect="1"/>
          </p:cNvPicPr>
          <p:nvPr/>
        </p:nvPicPr>
        <p:blipFill>
          <a:blip r:embed="rId2"/>
          <a:stretch>
            <a:fillRect/>
          </a:stretch>
        </p:blipFill>
        <p:spPr>
          <a:xfrm>
            <a:off x="178330" y="147638"/>
            <a:ext cx="7334014" cy="6261630"/>
          </a:xfrm>
          <a:prstGeom prst="rect">
            <a:avLst/>
          </a:prstGeom>
        </p:spPr>
      </p:pic>
      <p:sp>
        <p:nvSpPr>
          <p:cNvPr id="9" name="TextBox 8">
            <a:extLst>
              <a:ext uri="{FF2B5EF4-FFF2-40B4-BE49-F238E27FC236}">
                <a16:creationId xmlns:a16="http://schemas.microsoft.com/office/drawing/2014/main" id="{A5910EDA-75A5-4F75-8D6B-9305789CAD95}"/>
              </a:ext>
            </a:extLst>
          </p:cNvPr>
          <p:cNvSpPr txBox="1"/>
          <p:nvPr/>
        </p:nvSpPr>
        <p:spPr>
          <a:xfrm>
            <a:off x="7780868" y="228600"/>
            <a:ext cx="3742266" cy="1754326"/>
          </a:xfrm>
          <a:prstGeom prst="rect">
            <a:avLst/>
          </a:prstGeom>
          <a:noFill/>
        </p:spPr>
        <p:txBody>
          <a:bodyPr wrap="square" rtlCol="0">
            <a:spAutoFit/>
          </a:bodyPr>
          <a:lstStyle/>
          <a:p>
            <a:r>
              <a:rPr lang="en-US" dirty="0"/>
              <a:t>The 10 highest earning Black Friday candidates.</a:t>
            </a:r>
          </a:p>
          <a:p>
            <a:endParaRPr lang="en-US" dirty="0"/>
          </a:p>
          <a:p>
            <a:r>
              <a:rPr lang="en-US" dirty="0"/>
              <a:t>The app in the 10</a:t>
            </a:r>
            <a:r>
              <a:rPr lang="en-US" baseline="30000" dirty="0"/>
              <a:t>th</a:t>
            </a:r>
            <a:r>
              <a:rPr lang="en-US" dirty="0"/>
              <a:t> spot in our analysis has quite a few other apps that had an equal expected profit.</a:t>
            </a:r>
          </a:p>
        </p:txBody>
      </p:sp>
    </p:spTree>
    <p:extLst>
      <p:ext uri="{BB962C8B-B14F-4D97-AF65-F5344CB8AC3E}">
        <p14:creationId xmlns:p14="http://schemas.microsoft.com/office/powerpoint/2010/main" val="118625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01FBFA-3803-44ED-B0C3-891FE7DECCEC}"/>
              </a:ext>
            </a:extLst>
          </p:cNvPr>
          <p:cNvSpPr txBox="1"/>
          <p:nvPr/>
        </p:nvSpPr>
        <p:spPr>
          <a:xfrm>
            <a:off x="8761445" y="503852"/>
            <a:ext cx="2817845" cy="3139321"/>
          </a:xfrm>
          <a:prstGeom prst="rect">
            <a:avLst/>
          </a:prstGeom>
          <a:noFill/>
        </p:spPr>
        <p:txBody>
          <a:bodyPr wrap="square" rtlCol="0">
            <a:spAutoFit/>
          </a:bodyPr>
          <a:lstStyle/>
          <a:p>
            <a:r>
              <a:rPr lang="en-US" dirty="0"/>
              <a:t>Does every row in each app store have a value for name?</a:t>
            </a:r>
          </a:p>
          <a:p>
            <a:endParaRPr lang="en-US" dirty="0"/>
          </a:p>
          <a:p>
            <a:r>
              <a:rPr lang="en-US" dirty="0"/>
              <a:t>Using a subquery in the SELECT statement and selecting the count of rows minus the count of names shows us that every row in both stores has a value for name.</a:t>
            </a:r>
          </a:p>
        </p:txBody>
      </p:sp>
      <p:pic>
        <p:nvPicPr>
          <p:cNvPr id="10" name="Picture 9">
            <a:extLst>
              <a:ext uri="{FF2B5EF4-FFF2-40B4-BE49-F238E27FC236}">
                <a16:creationId xmlns:a16="http://schemas.microsoft.com/office/drawing/2014/main" id="{52EA67E9-A26B-4CFC-BE52-D7701743DC9A}"/>
              </a:ext>
            </a:extLst>
          </p:cNvPr>
          <p:cNvPicPr>
            <a:picLocks noChangeAspect="1"/>
          </p:cNvPicPr>
          <p:nvPr/>
        </p:nvPicPr>
        <p:blipFill>
          <a:blip r:embed="rId3"/>
          <a:stretch>
            <a:fillRect/>
          </a:stretch>
        </p:blipFill>
        <p:spPr>
          <a:xfrm>
            <a:off x="612710" y="231808"/>
            <a:ext cx="7877467" cy="6199106"/>
          </a:xfrm>
          <a:prstGeom prst="rect">
            <a:avLst/>
          </a:prstGeom>
        </p:spPr>
      </p:pic>
    </p:spTree>
    <p:extLst>
      <p:ext uri="{BB962C8B-B14F-4D97-AF65-F5344CB8AC3E}">
        <p14:creationId xmlns:p14="http://schemas.microsoft.com/office/powerpoint/2010/main" val="75334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98FF5D-3D31-402E-AF11-EC848B75725B}"/>
              </a:ext>
            </a:extLst>
          </p:cNvPr>
          <p:cNvSpPr txBox="1"/>
          <p:nvPr/>
        </p:nvSpPr>
        <p:spPr>
          <a:xfrm>
            <a:off x="8949267" y="474133"/>
            <a:ext cx="2878665" cy="3139321"/>
          </a:xfrm>
          <a:prstGeom prst="rect">
            <a:avLst/>
          </a:prstGeom>
          <a:noFill/>
        </p:spPr>
        <p:txBody>
          <a:bodyPr wrap="square" rtlCol="0">
            <a:spAutoFit/>
          </a:bodyPr>
          <a:lstStyle/>
          <a:p>
            <a:r>
              <a:rPr lang="en-US" dirty="0"/>
              <a:t>Are there duplicates for name in either app store?</a:t>
            </a:r>
          </a:p>
          <a:p>
            <a:endParaRPr lang="en-US" dirty="0"/>
          </a:p>
          <a:p>
            <a:r>
              <a:rPr lang="en-US" dirty="0"/>
              <a:t>We used a COUNT – DISTINCT COUNT SELECT statement with a subquery in SELECT to find that the app store only had 2 duplicate names while the play store had 1181 duplicate names.</a:t>
            </a:r>
          </a:p>
        </p:txBody>
      </p:sp>
      <p:pic>
        <p:nvPicPr>
          <p:cNvPr id="3" name="Picture 2">
            <a:extLst>
              <a:ext uri="{FF2B5EF4-FFF2-40B4-BE49-F238E27FC236}">
                <a16:creationId xmlns:a16="http://schemas.microsoft.com/office/drawing/2014/main" id="{332AF013-BCDC-4126-A51B-D43F2B29B160}"/>
              </a:ext>
            </a:extLst>
          </p:cNvPr>
          <p:cNvPicPr>
            <a:picLocks noChangeAspect="1"/>
          </p:cNvPicPr>
          <p:nvPr/>
        </p:nvPicPr>
        <p:blipFill>
          <a:blip r:embed="rId3"/>
          <a:stretch>
            <a:fillRect/>
          </a:stretch>
        </p:blipFill>
        <p:spPr>
          <a:xfrm>
            <a:off x="87863" y="157162"/>
            <a:ext cx="8639098" cy="6234307"/>
          </a:xfrm>
          <a:prstGeom prst="rect">
            <a:avLst/>
          </a:prstGeom>
        </p:spPr>
      </p:pic>
    </p:spTree>
    <p:extLst>
      <p:ext uri="{BB962C8B-B14F-4D97-AF65-F5344CB8AC3E}">
        <p14:creationId xmlns:p14="http://schemas.microsoft.com/office/powerpoint/2010/main" val="268402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8A7621-BF1C-4C0C-87DD-58DB1E703A1F}"/>
              </a:ext>
            </a:extLst>
          </p:cNvPr>
          <p:cNvPicPr>
            <a:picLocks noChangeAspect="1"/>
          </p:cNvPicPr>
          <p:nvPr/>
        </p:nvPicPr>
        <p:blipFill>
          <a:blip r:embed="rId3"/>
          <a:stretch>
            <a:fillRect/>
          </a:stretch>
        </p:blipFill>
        <p:spPr>
          <a:xfrm>
            <a:off x="255716" y="277586"/>
            <a:ext cx="4962525" cy="6172200"/>
          </a:xfrm>
          <a:prstGeom prst="rect">
            <a:avLst/>
          </a:prstGeom>
        </p:spPr>
      </p:pic>
      <p:sp>
        <p:nvSpPr>
          <p:cNvPr id="3" name="TextBox 2">
            <a:extLst>
              <a:ext uri="{FF2B5EF4-FFF2-40B4-BE49-F238E27FC236}">
                <a16:creationId xmlns:a16="http://schemas.microsoft.com/office/drawing/2014/main" id="{FF2A27A5-A84A-4F81-AA07-9E2012326CB4}"/>
              </a:ext>
            </a:extLst>
          </p:cNvPr>
          <p:cNvSpPr txBox="1"/>
          <p:nvPr/>
        </p:nvSpPr>
        <p:spPr>
          <a:xfrm>
            <a:off x="5747657" y="513184"/>
            <a:ext cx="4962525" cy="923330"/>
          </a:xfrm>
          <a:prstGeom prst="rect">
            <a:avLst/>
          </a:prstGeom>
          <a:noFill/>
        </p:spPr>
        <p:txBody>
          <a:bodyPr wrap="square" rtlCol="0">
            <a:spAutoFit/>
          </a:bodyPr>
          <a:lstStyle/>
          <a:p>
            <a:r>
              <a:rPr lang="en-US" dirty="0"/>
              <a:t>This query (and one like it) were used to show the names of duplicate apps in the </a:t>
            </a:r>
            <a:r>
              <a:rPr lang="en-US" dirty="0" err="1"/>
              <a:t>app_store_apps</a:t>
            </a:r>
            <a:r>
              <a:rPr lang="en-US" dirty="0"/>
              <a:t> table and the </a:t>
            </a:r>
            <a:r>
              <a:rPr lang="en-US" dirty="0" err="1"/>
              <a:t>play_store_apps</a:t>
            </a:r>
            <a:r>
              <a:rPr lang="en-US" dirty="0"/>
              <a:t> table.</a:t>
            </a:r>
          </a:p>
        </p:txBody>
      </p:sp>
    </p:spTree>
    <p:extLst>
      <p:ext uri="{BB962C8B-B14F-4D97-AF65-F5344CB8AC3E}">
        <p14:creationId xmlns:p14="http://schemas.microsoft.com/office/powerpoint/2010/main" val="236222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30CCB-D604-4046-830F-DE1C8613E062}"/>
              </a:ext>
            </a:extLst>
          </p:cNvPr>
          <p:cNvPicPr>
            <a:picLocks noChangeAspect="1"/>
          </p:cNvPicPr>
          <p:nvPr/>
        </p:nvPicPr>
        <p:blipFill>
          <a:blip r:embed="rId3"/>
          <a:stretch>
            <a:fillRect/>
          </a:stretch>
        </p:blipFill>
        <p:spPr>
          <a:xfrm>
            <a:off x="0" y="107302"/>
            <a:ext cx="9572381" cy="6643396"/>
          </a:xfrm>
          <a:prstGeom prst="rect">
            <a:avLst/>
          </a:prstGeom>
        </p:spPr>
      </p:pic>
      <p:sp>
        <p:nvSpPr>
          <p:cNvPr id="3" name="TextBox 2">
            <a:extLst>
              <a:ext uri="{FF2B5EF4-FFF2-40B4-BE49-F238E27FC236}">
                <a16:creationId xmlns:a16="http://schemas.microsoft.com/office/drawing/2014/main" id="{EEA12950-EAB1-43A6-9A29-09B05CC30E93}"/>
              </a:ext>
            </a:extLst>
          </p:cNvPr>
          <p:cNvSpPr txBox="1"/>
          <p:nvPr/>
        </p:nvSpPr>
        <p:spPr>
          <a:xfrm>
            <a:off x="9832910" y="594913"/>
            <a:ext cx="2099387" cy="3416320"/>
          </a:xfrm>
          <a:prstGeom prst="rect">
            <a:avLst/>
          </a:prstGeom>
          <a:noFill/>
        </p:spPr>
        <p:txBody>
          <a:bodyPr wrap="square" rtlCol="0">
            <a:spAutoFit/>
          </a:bodyPr>
          <a:lstStyle/>
          <a:p>
            <a:r>
              <a:rPr lang="en-US" dirty="0"/>
              <a:t>A review of all the rows of a couple of apps identified in the play store as duplicates showed substantial overlap in many categories within an app. This lead our team to decide group these apps as they were likely copies.</a:t>
            </a:r>
          </a:p>
        </p:txBody>
      </p:sp>
    </p:spTree>
    <p:extLst>
      <p:ext uri="{BB962C8B-B14F-4D97-AF65-F5344CB8AC3E}">
        <p14:creationId xmlns:p14="http://schemas.microsoft.com/office/powerpoint/2010/main" val="396621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9FD4BB-052A-4F70-83C0-9A684115E7CA}"/>
              </a:ext>
            </a:extLst>
          </p:cNvPr>
          <p:cNvPicPr>
            <a:picLocks noChangeAspect="1"/>
          </p:cNvPicPr>
          <p:nvPr/>
        </p:nvPicPr>
        <p:blipFill>
          <a:blip r:embed="rId3"/>
          <a:stretch>
            <a:fillRect/>
          </a:stretch>
        </p:blipFill>
        <p:spPr>
          <a:xfrm>
            <a:off x="174851" y="253773"/>
            <a:ext cx="8315325" cy="6219825"/>
          </a:xfrm>
          <a:prstGeom prst="rect">
            <a:avLst/>
          </a:prstGeom>
        </p:spPr>
      </p:pic>
      <p:sp>
        <p:nvSpPr>
          <p:cNvPr id="5" name="TextBox 4">
            <a:extLst>
              <a:ext uri="{FF2B5EF4-FFF2-40B4-BE49-F238E27FC236}">
                <a16:creationId xmlns:a16="http://schemas.microsoft.com/office/drawing/2014/main" id="{60C4BCED-21D8-478D-9F06-99582144AA13}"/>
              </a:ext>
            </a:extLst>
          </p:cNvPr>
          <p:cNvSpPr txBox="1"/>
          <p:nvPr/>
        </p:nvSpPr>
        <p:spPr>
          <a:xfrm>
            <a:off x="8882743" y="513183"/>
            <a:ext cx="3134406" cy="3693319"/>
          </a:xfrm>
          <a:prstGeom prst="rect">
            <a:avLst/>
          </a:prstGeom>
          <a:noFill/>
        </p:spPr>
        <p:txBody>
          <a:bodyPr wrap="square" rtlCol="0">
            <a:spAutoFit/>
          </a:bodyPr>
          <a:lstStyle/>
          <a:p>
            <a:r>
              <a:rPr lang="en-US" dirty="0"/>
              <a:t>We elected to group the play store apps on name, rating, size, type, price, </a:t>
            </a:r>
            <a:r>
              <a:rPr lang="en-US" dirty="0" err="1"/>
              <a:t>content_rating</a:t>
            </a:r>
            <a:r>
              <a:rPr lang="en-US" dirty="0"/>
              <a:t>, and genres. If these values were the same the records would become one row in our new table.</a:t>
            </a:r>
          </a:p>
          <a:p>
            <a:endParaRPr lang="en-US" dirty="0"/>
          </a:p>
          <a:p>
            <a:r>
              <a:rPr lang="en-US" dirty="0"/>
              <a:t>After running these queries the number of name duplicates in our new </a:t>
            </a:r>
            <a:r>
              <a:rPr lang="en-US" dirty="0" err="1"/>
              <a:t>play_store_group</a:t>
            </a:r>
            <a:r>
              <a:rPr lang="en-US" dirty="0"/>
              <a:t> table was 22, much more manageable.</a:t>
            </a:r>
          </a:p>
        </p:txBody>
      </p:sp>
    </p:spTree>
    <p:extLst>
      <p:ext uri="{BB962C8B-B14F-4D97-AF65-F5344CB8AC3E}">
        <p14:creationId xmlns:p14="http://schemas.microsoft.com/office/powerpoint/2010/main" val="172224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4BCED-21D8-478D-9F06-99582144AA13}"/>
              </a:ext>
            </a:extLst>
          </p:cNvPr>
          <p:cNvSpPr txBox="1"/>
          <p:nvPr/>
        </p:nvSpPr>
        <p:spPr>
          <a:xfrm>
            <a:off x="6096000" y="513183"/>
            <a:ext cx="5921149" cy="2031325"/>
          </a:xfrm>
          <a:prstGeom prst="rect">
            <a:avLst/>
          </a:prstGeom>
          <a:noFill/>
        </p:spPr>
        <p:txBody>
          <a:bodyPr wrap="square" rtlCol="0">
            <a:spAutoFit/>
          </a:bodyPr>
          <a:lstStyle/>
          <a:p>
            <a:r>
              <a:rPr lang="en-US" dirty="0"/>
              <a:t>The </a:t>
            </a:r>
            <a:r>
              <a:rPr lang="en-US" dirty="0" err="1"/>
              <a:t>play_store_apps</a:t>
            </a:r>
            <a:r>
              <a:rPr lang="en-US" dirty="0"/>
              <a:t> table (and the new </a:t>
            </a:r>
            <a:r>
              <a:rPr lang="en-US" dirty="0" err="1"/>
              <a:t>play_store_group</a:t>
            </a:r>
            <a:r>
              <a:rPr lang="en-US" dirty="0"/>
              <a:t> table) use a text field with other characters (i.e. $) to store price data. To compare prices across the </a:t>
            </a:r>
            <a:r>
              <a:rPr lang="en-US" dirty="0" err="1"/>
              <a:t>app_store_apps</a:t>
            </a:r>
            <a:r>
              <a:rPr lang="en-US" dirty="0"/>
              <a:t> table and the </a:t>
            </a:r>
            <a:r>
              <a:rPr lang="en-US" dirty="0" err="1"/>
              <a:t>play_store_group</a:t>
            </a:r>
            <a:r>
              <a:rPr lang="en-US" dirty="0"/>
              <a:t> table we created a new column called </a:t>
            </a:r>
            <a:r>
              <a:rPr lang="en-US" dirty="0" err="1"/>
              <a:t>price_clean</a:t>
            </a:r>
            <a:r>
              <a:rPr lang="en-US" dirty="0"/>
              <a:t> and set that field to a value of the price field with the ‘$’ character removed and the field cast as a numeric.</a:t>
            </a:r>
          </a:p>
        </p:txBody>
      </p:sp>
      <p:pic>
        <p:nvPicPr>
          <p:cNvPr id="2" name="Picture 1">
            <a:extLst>
              <a:ext uri="{FF2B5EF4-FFF2-40B4-BE49-F238E27FC236}">
                <a16:creationId xmlns:a16="http://schemas.microsoft.com/office/drawing/2014/main" id="{90366BE4-85C4-444B-AE4C-BC0011051058}"/>
              </a:ext>
            </a:extLst>
          </p:cNvPr>
          <p:cNvPicPr>
            <a:picLocks noChangeAspect="1"/>
          </p:cNvPicPr>
          <p:nvPr/>
        </p:nvPicPr>
        <p:blipFill>
          <a:blip r:embed="rId3"/>
          <a:stretch>
            <a:fillRect/>
          </a:stretch>
        </p:blipFill>
        <p:spPr>
          <a:xfrm>
            <a:off x="174851" y="95250"/>
            <a:ext cx="4819650" cy="3333750"/>
          </a:xfrm>
          <a:prstGeom prst="rect">
            <a:avLst/>
          </a:prstGeom>
        </p:spPr>
      </p:pic>
      <p:pic>
        <p:nvPicPr>
          <p:cNvPr id="3" name="Picture 2">
            <a:extLst>
              <a:ext uri="{FF2B5EF4-FFF2-40B4-BE49-F238E27FC236}">
                <a16:creationId xmlns:a16="http://schemas.microsoft.com/office/drawing/2014/main" id="{B29DBB9E-7512-4F3E-9F7D-D5B70C689720}"/>
              </a:ext>
            </a:extLst>
          </p:cNvPr>
          <p:cNvPicPr>
            <a:picLocks noChangeAspect="1"/>
          </p:cNvPicPr>
          <p:nvPr/>
        </p:nvPicPr>
        <p:blipFill>
          <a:blip r:embed="rId4"/>
          <a:stretch>
            <a:fillRect/>
          </a:stretch>
        </p:blipFill>
        <p:spPr>
          <a:xfrm>
            <a:off x="174851" y="3486149"/>
            <a:ext cx="5607698" cy="3133973"/>
          </a:xfrm>
          <a:prstGeom prst="rect">
            <a:avLst/>
          </a:prstGeom>
        </p:spPr>
      </p:pic>
      <p:pic>
        <p:nvPicPr>
          <p:cNvPr id="6" name="Picture 5">
            <a:extLst>
              <a:ext uri="{FF2B5EF4-FFF2-40B4-BE49-F238E27FC236}">
                <a16:creationId xmlns:a16="http://schemas.microsoft.com/office/drawing/2014/main" id="{3FDED509-CE66-4BAE-8E1C-935E6361F908}"/>
              </a:ext>
            </a:extLst>
          </p:cNvPr>
          <p:cNvPicPr>
            <a:picLocks noChangeAspect="1"/>
          </p:cNvPicPr>
          <p:nvPr/>
        </p:nvPicPr>
        <p:blipFill>
          <a:blip r:embed="rId5"/>
          <a:stretch>
            <a:fillRect/>
          </a:stretch>
        </p:blipFill>
        <p:spPr>
          <a:xfrm>
            <a:off x="7528403" y="2808071"/>
            <a:ext cx="3979060" cy="3895583"/>
          </a:xfrm>
          <a:prstGeom prst="rect">
            <a:avLst/>
          </a:prstGeom>
        </p:spPr>
      </p:pic>
    </p:spTree>
    <p:extLst>
      <p:ext uri="{BB962C8B-B14F-4D97-AF65-F5344CB8AC3E}">
        <p14:creationId xmlns:p14="http://schemas.microsoft.com/office/powerpoint/2010/main" val="48362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4BCED-21D8-478D-9F06-99582144AA13}"/>
              </a:ext>
            </a:extLst>
          </p:cNvPr>
          <p:cNvSpPr txBox="1"/>
          <p:nvPr/>
        </p:nvSpPr>
        <p:spPr>
          <a:xfrm>
            <a:off x="7091265" y="513183"/>
            <a:ext cx="4925884" cy="2308324"/>
          </a:xfrm>
          <a:prstGeom prst="rect">
            <a:avLst/>
          </a:prstGeom>
          <a:noFill/>
        </p:spPr>
        <p:txBody>
          <a:bodyPr wrap="square" rtlCol="0">
            <a:spAutoFit/>
          </a:bodyPr>
          <a:lstStyle/>
          <a:p>
            <a:r>
              <a:rPr lang="en-US" dirty="0"/>
              <a:t>We created a new column with altered values for rating in a similar way as we modified price in the </a:t>
            </a:r>
            <a:r>
              <a:rPr lang="en-US" dirty="0" err="1"/>
              <a:t>play_store_group</a:t>
            </a:r>
            <a:r>
              <a:rPr lang="en-US" dirty="0"/>
              <a:t> table.</a:t>
            </a:r>
          </a:p>
          <a:p>
            <a:endParaRPr lang="en-US" dirty="0"/>
          </a:p>
          <a:p>
            <a:r>
              <a:rPr lang="en-US" dirty="0"/>
              <a:t>These queries were ran sequentially in order to add a column in the </a:t>
            </a:r>
            <a:r>
              <a:rPr lang="en-US" dirty="0" err="1"/>
              <a:t>play_store_group</a:t>
            </a:r>
            <a:r>
              <a:rPr lang="en-US" dirty="0"/>
              <a:t> table, round the rating to the nearest ½ number and set the new column to that value, and display the results.</a:t>
            </a:r>
          </a:p>
        </p:txBody>
      </p:sp>
      <p:pic>
        <p:nvPicPr>
          <p:cNvPr id="4" name="Picture 3">
            <a:extLst>
              <a:ext uri="{FF2B5EF4-FFF2-40B4-BE49-F238E27FC236}">
                <a16:creationId xmlns:a16="http://schemas.microsoft.com/office/drawing/2014/main" id="{C2FF420A-97D0-47B1-9898-77714676826D}"/>
              </a:ext>
            </a:extLst>
          </p:cNvPr>
          <p:cNvPicPr>
            <a:picLocks noChangeAspect="1"/>
          </p:cNvPicPr>
          <p:nvPr/>
        </p:nvPicPr>
        <p:blipFill>
          <a:blip r:embed="rId3"/>
          <a:stretch>
            <a:fillRect/>
          </a:stretch>
        </p:blipFill>
        <p:spPr>
          <a:xfrm>
            <a:off x="0" y="104775"/>
            <a:ext cx="6762750" cy="6648450"/>
          </a:xfrm>
          <a:prstGeom prst="rect">
            <a:avLst/>
          </a:prstGeom>
        </p:spPr>
      </p:pic>
    </p:spTree>
    <p:extLst>
      <p:ext uri="{BB962C8B-B14F-4D97-AF65-F5344CB8AC3E}">
        <p14:creationId xmlns:p14="http://schemas.microsoft.com/office/powerpoint/2010/main" val="502773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882</Words>
  <Application>Microsoft Office PowerPoint</Application>
  <PresentationFormat>Widescreen</PresentationFormat>
  <Paragraphs>48</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OurApp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OurApp</dc:title>
  <dc:creator>Tregoning, G. Seibert</dc:creator>
  <cp:lastModifiedBy>Tregoning, G. Seibert</cp:lastModifiedBy>
  <cp:revision>16</cp:revision>
  <dcterms:created xsi:type="dcterms:W3CDTF">2020-01-27T16:34:12Z</dcterms:created>
  <dcterms:modified xsi:type="dcterms:W3CDTF">2020-01-27T19:05:03Z</dcterms:modified>
</cp:coreProperties>
</file>