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59" r:id="rId6"/>
    <p:sldId id="266" r:id="rId7"/>
    <p:sldId id="260" r:id="rId8"/>
    <p:sldId id="267" r:id="rId9"/>
    <p:sldId id="261" r:id="rId10"/>
    <p:sldId id="268" r:id="rId11"/>
    <p:sldId id="262" r:id="rId12"/>
    <p:sldId id="269"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8" d="100"/>
          <a:sy n="68" d="100"/>
        </p:scale>
        <p:origin x="60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DCA0-C75F-445E-9D12-63BF024B91A9}"/>
              </a:ext>
            </a:extLst>
          </p:cNvPr>
          <p:cNvSpPr>
            <a:spLocks noGrp="1"/>
          </p:cNvSpPr>
          <p:nvPr>
            <p:ph type="ctrTitle"/>
          </p:nvPr>
        </p:nvSpPr>
        <p:spPr/>
        <p:txBody>
          <a:bodyPr/>
          <a:lstStyle/>
          <a:p>
            <a:r>
              <a:rPr lang="en-US" dirty="0"/>
              <a:t>2016-2019 Nashville Rock and Roll Full and Half marathon Analysis</a:t>
            </a:r>
          </a:p>
        </p:txBody>
      </p:sp>
      <p:sp>
        <p:nvSpPr>
          <p:cNvPr id="3" name="Subtitle 2">
            <a:extLst>
              <a:ext uri="{FF2B5EF4-FFF2-40B4-BE49-F238E27FC236}">
                <a16:creationId xmlns:a16="http://schemas.microsoft.com/office/drawing/2014/main" id="{8B813C8F-B112-4D4F-B7F0-A374B5898E28}"/>
              </a:ext>
            </a:extLst>
          </p:cNvPr>
          <p:cNvSpPr>
            <a:spLocks noGrp="1"/>
          </p:cNvSpPr>
          <p:nvPr>
            <p:ph type="subTitle" idx="1"/>
          </p:nvPr>
        </p:nvSpPr>
        <p:spPr/>
        <p:txBody>
          <a:bodyPr/>
          <a:lstStyle/>
          <a:p>
            <a:r>
              <a:rPr lang="en-US" dirty="0" err="1"/>
              <a:t>g.</a:t>
            </a:r>
            <a:r>
              <a:rPr lang="en-US" dirty="0"/>
              <a:t> Seibert Tregoning – April 15, 2020</a:t>
            </a:r>
          </a:p>
        </p:txBody>
      </p:sp>
    </p:spTree>
    <p:extLst>
      <p:ext uri="{BB962C8B-B14F-4D97-AF65-F5344CB8AC3E}">
        <p14:creationId xmlns:p14="http://schemas.microsoft.com/office/powerpoint/2010/main" val="2496632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2A48-62B0-4106-AFEF-3DEAAE7C064B}"/>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091F13B3-4256-4D51-AB54-1EE403593869}"/>
              </a:ext>
            </a:extLst>
          </p:cNvPr>
          <p:cNvSpPr>
            <a:spLocks noGrp="1"/>
          </p:cNvSpPr>
          <p:nvPr>
            <p:ph idx="1"/>
          </p:nvPr>
        </p:nvSpPr>
        <p:spPr/>
        <p:txBody>
          <a:bodyPr/>
          <a:lstStyle/>
          <a:p>
            <a:pPr marL="0" indent="0">
              <a:buNone/>
            </a:pPr>
            <a:r>
              <a:rPr lang="en-US" dirty="0">
                <a:effectLst/>
              </a:rPr>
              <a:t>Scott </a:t>
            </a:r>
            <a:r>
              <a:rPr lang="en-US" dirty="0" err="1">
                <a:effectLst/>
              </a:rPr>
              <a:t>Wietecha</a:t>
            </a:r>
            <a:r>
              <a:rPr lang="en-US" dirty="0">
                <a:effectLst/>
              </a:rPr>
              <a:t> has won the Rock and Roll Marathon for 7 years in a row. Compute and display the difference between </a:t>
            </a:r>
            <a:r>
              <a:rPr lang="en-US" dirty="0" err="1">
                <a:effectLst/>
              </a:rPr>
              <a:t>Wietecha’s</a:t>
            </a:r>
            <a:r>
              <a:rPr lang="en-US" dirty="0">
                <a:effectLst/>
              </a:rPr>
              <a:t> time and the next fastest runner for each year.</a:t>
            </a:r>
            <a:endParaRPr lang="en-US" dirty="0"/>
          </a:p>
        </p:txBody>
      </p:sp>
    </p:spTree>
    <p:extLst>
      <p:ext uri="{BB962C8B-B14F-4D97-AF65-F5344CB8AC3E}">
        <p14:creationId xmlns:p14="http://schemas.microsoft.com/office/powerpoint/2010/main" val="12155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AC82-C5DC-412B-B0B3-45959BC5F8B7}"/>
              </a:ext>
            </a:extLst>
          </p:cNvPr>
          <p:cNvSpPr>
            <a:spLocks noGrp="1"/>
          </p:cNvSpPr>
          <p:nvPr>
            <p:ph type="title"/>
          </p:nvPr>
        </p:nvSpPr>
        <p:spPr/>
        <p:txBody>
          <a:bodyPr/>
          <a:lstStyle/>
          <a:p>
            <a:r>
              <a:rPr lang="en-US" dirty="0"/>
              <a:t>Question 6 Answers:</a:t>
            </a:r>
          </a:p>
        </p:txBody>
      </p:sp>
      <p:pic>
        <p:nvPicPr>
          <p:cNvPr id="4" name="Content Placeholder 3">
            <a:extLst>
              <a:ext uri="{FF2B5EF4-FFF2-40B4-BE49-F238E27FC236}">
                <a16:creationId xmlns:a16="http://schemas.microsoft.com/office/drawing/2014/main" id="{9193624B-511C-434C-AD70-DBF8E1CE92AA}"/>
              </a:ext>
            </a:extLst>
          </p:cNvPr>
          <p:cNvPicPr>
            <a:picLocks noGrp="1" noChangeAspect="1"/>
          </p:cNvPicPr>
          <p:nvPr>
            <p:ph idx="1"/>
          </p:nvPr>
        </p:nvPicPr>
        <p:blipFill>
          <a:blip r:embed="rId2"/>
          <a:stretch>
            <a:fillRect/>
          </a:stretch>
        </p:blipFill>
        <p:spPr>
          <a:xfrm>
            <a:off x="681408" y="2097088"/>
            <a:ext cx="9906000" cy="823835"/>
          </a:xfrm>
          <a:prstGeom prst="rect">
            <a:avLst/>
          </a:prstGeom>
        </p:spPr>
      </p:pic>
      <p:pic>
        <p:nvPicPr>
          <p:cNvPr id="6" name="Picture 5">
            <a:extLst>
              <a:ext uri="{FF2B5EF4-FFF2-40B4-BE49-F238E27FC236}">
                <a16:creationId xmlns:a16="http://schemas.microsoft.com/office/drawing/2014/main" id="{25E94ED4-DBB3-49BF-84D9-65AE5466912E}"/>
              </a:ext>
            </a:extLst>
          </p:cNvPr>
          <p:cNvPicPr>
            <a:picLocks noChangeAspect="1"/>
          </p:cNvPicPr>
          <p:nvPr/>
        </p:nvPicPr>
        <p:blipFill>
          <a:blip r:embed="rId3"/>
          <a:stretch>
            <a:fillRect/>
          </a:stretch>
        </p:blipFill>
        <p:spPr>
          <a:xfrm>
            <a:off x="106586" y="3371647"/>
            <a:ext cx="11848213" cy="1130861"/>
          </a:xfrm>
          <a:prstGeom prst="rect">
            <a:avLst/>
          </a:prstGeom>
        </p:spPr>
      </p:pic>
    </p:spTree>
    <p:extLst>
      <p:ext uri="{BB962C8B-B14F-4D97-AF65-F5344CB8AC3E}">
        <p14:creationId xmlns:p14="http://schemas.microsoft.com/office/powerpoint/2010/main" val="2244660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DF09-655D-4A81-B296-87391A3BA769}"/>
              </a:ext>
            </a:extLst>
          </p:cNvPr>
          <p:cNvSpPr>
            <a:spLocks noGrp="1"/>
          </p:cNvSpPr>
          <p:nvPr>
            <p:ph type="title"/>
          </p:nvPr>
        </p:nvSpPr>
        <p:spPr/>
        <p:txBody>
          <a:bodyPr/>
          <a:lstStyle/>
          <a:p>
            <a:r>
              <a:rPr lang="en-US" dirty="0"/>
              <a:t>Bonus Question:</a:t>
            </a:r>
          </a:p>
        </p:txBody>
      </p:sp>
      <p:sp>
        <p:nvSpPr>
          <p:cNvPr id="3" name="Content Placeholder 2">
            <a:extLst>
              <a:ext uri="{FF2B5EF4-FFF2-40B4-BE49-F238E27FC236}">
                <a16:creationId xmlns:a16="http://schemas.microsoft.com/office/drawing/2014/main" id="{6C2D5641-6461-4D80-AC69-910AFA32B80C}"/>
              </a:ext>
            </a:extLst>
          </p:cNvPr>
          <p:cNvSpPr>
            <a:spLocks noGrp="1"/>
          </p:cNvSpPr>
          <p:nvPr>
            <p:ph idx="1"/>
          </p:nvPr>
        </p:nvSpPr>
        <p:spPr/>
        <p:txBody>
          <a:bodyPr/>
          <a:lstStyle/>
          <a:p>
            <a:pPr marL="0" indent="0">
              <a:buNone/>
            </a:pPr>
            <a:r>
              <a:rPr lang="en-US" dirty="0">
                <a:effectLst/>
              </a:rPr>
              <a:t>Find the top three runners for 2016, 2017, 2018, and 2019. Remove any duplicates across years (i.e., Scott </a:t>
            </a:r>
            <a:r>
              <a:rPr lang="en-US" dirty="0" err="1">
                <a:effectLst/>
              </a:rPr>
              <a:t>Wietecha</a:t>
            </a:r>
            <a:r>
              <a:rPr lang="en-US" dirty="0">
                <a:effectLst/>
              </a:rPr>
              <a:t> should only be in the list once). How many unique runners finished at one of the top 3 spots in the past 4 races? In how many of the 4 years did each top 3 runner finish? How has each runner’s time changed from year to year?</a:t>
            </a:r>
          </a:p>
          <a:p>
            <a:pPr marL="0" indent="0">
              <a:buNone/>
            </a:pPr>
            <a:endParaRPr lang="en-US" dirty="0"/>
          </a:p>
        </p:txBody>
      </p:sp>
    </p:spTree>
    <p:extLst>
      <p:ext uri="{BB962C8B-B14F-4D97-AF65-F5344CB8AC3E}">
        <p14:creationId xmlns:p14="http://schemas.microsoft.com/office/powerpoint/2010/main" val="1307250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110D-E52B-4CB6-AA41-A40795210F45}"/>
              </a:ext>
            </a:extLst>
          </p:cNvPr>
          <p:cNvSpPr>
            <a:spLocks noGrp="1"/>
          </p:cNvSpPr>
          <p:nvPr>
            <p:ph type="title"/>
          </p:nvPr>
        </p:nvSpPr>
        <p:spPr/>
        <p:txBody>
          <a:bodyPr/>
          <a:lstStyle/>
          <a:p>
            <a:r>
              <a:rPr lang="en-US" dirty="0"/>
              <a:t>Bonus Answers:</a:t>
            </a:r>
          </a:p>
        </p:txBody>
      </p:sp>
      <p:pic>
        <p:nvPicPr>
          <p:cNvPr id="4" name="Content Placeholder 3">
            <a:extLst>
              <a:ext uri="{FF2B5EF4-FFF2-40B4-BE49-F238E27FC236}">
                <a16:creationId xmlns:a16="http://schemas.microsoft.com/office/drawing/2014/main" id="{53366627-ACDE-459D-A2B6-111E020577B2}"/>
              </a:ext>
            </a:extLst>
          </p:cNvPr>
          <p:cNvPicPr>
            <a:picLocks noGrp="1" noChangeAspect="1"/>
          </p:cNvPicPr>
          <p:nvPr>
            <p:ph idx="1"/>
          </p:nvPr>
        </p:nvPicPr>
        <p:blipFill>
          <a:blip r:embed="rId2"/>
          <a:stretch>
            <a:fillRect/>
          </a:stretch>
        </p:blipFill>
        <p:spPr>
          <a:xfrm>
            <a:off x="400918" y="1830572"/>
            <a:ext cx="11372354" cy="3958757"/>
          </a:xfrm>
          <a:prstGeom prst="rect">
            <a:avLst/>
          </a:prstGeom>
        </p:spPr>
      </p:pic>
    </p:spTree>
    <p:extLst>
      <p:ext uri="{BB962C8B-B14F-4D97-AF65-F5344CB8AC3E}">
        <p14:creationId xmlns:p14="http://schemas.microsoft.com/office/powerpoint/2010/main" val="138707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EF9B-B5F7-4F22-A4D7-5C2B0D7E020D}"/>
              </a:ext>
            </a:extLst>
          </p:cNvPr>
          <p:cNvSpPr>
            <a:spLocks noGrp="1"/>
          </p:cNvSpPr>
          <p:nvPr>
            <p:ph type="title"/>
          </p:nvPr>
        </p:nvSpPr>
        <p:spPr/>
        <p:txBody>
          <a:bodyPr/>
          <a:lstStyle/>
          <a:p>
            <a:r>
              <a:rPr lang="en-US" dirty="0"/>
              <a:t>Bonus Formulas:</a:t>
            </a:r>
          </a:p>
        </p:txBody>
      </p:sp>
      <p:pic>
        <p:nvPicPr>
          <p:cNvPr id="4" name="Content Placeholder 3">
            <a:extLst>
              <a:ext uri="{FF2B5EF4-FFF2-40B4-BE49-F238E27FC236}">
                <a16:creationId xmlns:a16="http://schemas.microsoft.com/office/drawing/2014/main" id="{36351F16-2D2E-4BE1-A20C-7879EFD85207}"/>
              </a:ext>
            </a:extLst>
          </p:cNvPr>
          <p:cNvPicPr>
            <a:picLocks noGrp="1" noChangeAspect="1"/>
          </p:cNvPicPr>
          <p:nvPr>
            <p:ph idx="1"/>
          </p:nvPr>
        </p:nvPicPr>
        <p:blipFill>
          <a:blip r:embed="rId2"/>
          <a:stretch>
            <a:fillRect/>
          </a:stretch>
        </p:blipFill>
        <p:spPr>
          <a:xfrm>
            <a:off x="806546" y="2002704"/>
            <a:ext cx="9928958" cy="3788496"/>
          </a:xfrm>
          <a:prstGeom prst="rect">
            <a:avLst/>
          </a:prstGeom>
        </p:spPr>
      </p:pic>
    </p:spTree>
    <p:extLst>
      <p:ext uri="{BB962C8B-B14F-4D97-AF65-F5344CB8AC3E}">
        <p14:creationId xmlns:p14="http://schemas.microsoft.com/office/powerpoint/2010/main" val="1886895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271B-3338-45C8-AE2E-E2D1DEBCC45D}"/>
              </a:ext>
            </a:extLst>
          </p:cNvPr>
          <p:cNvSpPr>
            <a:spLocks noGrp="1"/>
          </p:cNvSpPr>
          <p:nvPr>
            <p:ph type="title"/>
          </p:nvPr>
        </p:nvSpPr>
        <p:spPr/>
        <p:txBody>
          <a:bodyPr/>
          <a:lstStyle/>
          <a:p>
            <a:r>
              <a:rPr lang="en-US" dirty="0"/>
              <a:t>Question 2: </a:t>
            </a:r>
          </a:p>
        </p:txBody>
      </p:sp>
      <p:sp>
        <p:nvSpPr>
          <p:cNvPr id="3" name="Content Placeholder 2">
            <a:extLst>
              <a:ext uri="{FF2B5EF4-FFF2-40B4-BE49-F238E27FC236}">
                <a16:creationId xmlns:a16="http://schemas.microsoft.com/office/drawing/2014/main" id="{613B90A9-7835-49D9-AC0A-70E56279D7A0}"/>
              </a:ext>
            </a:extLst>
          </p:cNvPr>
          <p:cNvSpPr>
            <a:spLocks noGrp="1"/>
          </p:cNvSpPr>
          <p:nvPr>
            <p:ph idx="1"/>
          </p:nvPr>
        </p:nvSpPr>
        <p:spPr/>
        <p:txBody>
          <a:bodyPr>
            <a:normAutofit/>
          </a:bodyPr>
          <a:lstStyle/>
          <a:p>
            <a:pPr marL="0" indent="0">
              <a:buNone/>
            </a:pPr>
            <a:r>
              <a:rPr lang="en-US" dirty="0">
                <a:effectLst/>
              </a:rPr>
              <a:t>Use built-in functions to answer the following questions. Be sure to display your analysis work in a neat, easy-to-follow format.</a:t>
            </a:r>
          </a:p>
          <a:p>
            <a:r>
              <a:rPr lang="en-US" dirty="0">
                <a:effectLst/>
              </a:rPr>
              <a:t>Find the fastest time, slowest time, median, and mean times for each of the 8 races.</a:t>
            </a:r>
          </a:p>
          <a:p>
            <a:r>
              <a:rPr lang="en-US" dirty="0">
                <a:effectLst/>
              </a:rPr>
              <a:t>Find the mean and median marathon finish times for all 4 years combined.</a:t>
            </a:r>
          </a:p>
          <a:p>
            <a:r>
              <a:rPr lang="en-US" dirty="0">
                <a:effectLst/>
              </a:rPr>
              <a:t>Find the mean and median half-marathon finish times for all 4 years combined.</a:t>
            </a:r>
          </a:p>
        </p:txBody>
      </p:sp>
    </p:spTree>
    <p:extLst>
      <p:ext uri="{BB962C8B-B14F-4D97-AF65-F5344CB8AC3E}">
        <p14:creationId xmlns:p14="http://schemas.microsoft.com/office/powerpoint/2010/main" val="65456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84C5-B5DF-40E4-A5FF-43C632A64EFD}"/>
              </a:ext>
            </a:extLst>
          </p:cNvPr>
          <p:cNvSpPr>
            <a:spLocks noGrp="1"/>
          </p:cNvSpPr>
          <p:nvPr>
            <p:ph type="title"/>
          </p:nvPr>
        </p:nvSpPr>
        <p:spPr/>
        <p:txBody>
          <a:bodyPr/>
          <a:lstStyle/>
          <a:p>
            <a:r>
              <a:rPr lang="en-US" dirty="0"/>
              <a:t>Question 2 Answers:</a:t>
            </a:r>
          </a:p>
        </p:txBody>
      </p:sp>
      <p:pic>
        <p:nvPicPr>
          <p:cNvPr id="7" name="Content Placeholder 6">
            <a:extLst>
              <a:ext uri="{FF2B5EF4-FFF2-40B4-BE49-F238E27FC236}">
                <a16:creationId xmlns:a16="http://schemas.microsoft.com/office/drawing/2014/main" id="{2FF5D664-B83F-48A6-8942-74EF94DAAF63}"/>
              </a:ext>
            </a:extLst>
          </p:cNvPr>
          <p:cNvPicPr>
            <a:picLocks noGrp="1" noChangeAspect="1"/>
          </p:cNvPicPr>
          <p:nvPr>
            <p:ph idx="1"/>
          </p:nvPr>
        </p:nvPicPr>
        <p:blipFill>
          <a:blip r:embed="rId2"/>
          <a:stretch>
            <a:fillRect/>
          </a:stretch>
        </p:blipFill>
        <p:spPr>
          <a:xfrm>
            <a:off x="301320" y="1863156"/>
            <a:ext cx="11121877" cy="2097839"/>
          </a:xfrm>
          <a:prstGeom prst="rect">
            <a:avLst/>
          </a:prstGeom>
        </p:spPr>
      </p:pic>
      <p:pic>
        <p:nvPicPr>
          <p:cNvPr id="8" name="Picture 7">
            <a:extLst>
              <a:ext uri="{FF2B5EF4-FFF2-40B4-BE49-F238E27FC236}">
                <a16:creationId xmlns:a16="http://schemas.microsoft.com/office/drawing/2014/main" id="{F012719F-466C-4866-BB7E-F41FD2A1AF27}"/>
              </a:ext>
            </a:extLst>
          </p:cNvPr>
          <p:cNvPicPr>
            <a:picLocks noChangeAspect="1"/>
          </p:cNvPicPr>
          <p:nvPr/>
        </p:nvPicPr>
        <p:blipFill>
          <a:blip r:embed="rId3"/>
          <a:stretch>
            <a:fillRect/>
          </a:stretch>
        </p:blipFill>
        <p:spPr>
          <a:xfrm>
            <a:off x="301320" y="4087740"/>
            <a:ext cx="11050587" cy="2509573"/>
          </a:xfrm>
          <a:prstGeom prst="rect">
            <a:avLst/>
          </a:prstGeom>
        </p:spPr>
      </p:pic>
    </p:spTree>
    <p:extLst>
      <p:ext uri="{BB962C8B-B14F-4D97-AF65-F5344CB8AC3E}">
        <p14:creationId xmlns:p14="http://schemas.microsoft.com/office/powerpoint/2010/main" val="340662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5E2B-3EAE-4301-AEA9-88F023435F85}"/>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88BBBBAA-F338-4EE1-A5D9-9730481B4D63}"/>
              </a:ext>
            </a:extLst>
          </p:cNvPr>
          <p:cNvSpPr>
            <a:spLocks noGrp="1"/>
          </p:cNvSpPr>
          <p:nvPr>
            <p:ph idx="1"/>
          </p:nvPr>
        </p:nvSpPr>
        <p:spPr/>
        <p:txBody>
          <a:bodyPr/>
          <a:lstStyle/>
          <a:p>
            <a:pPr marL="0" indent="0">
              <a:buNone/>
            </a:pPr>
            <a:r>
              <a:rPr lang="en-US" dirty="0">
                <a:effectLst/>
              </a:rPr>
              <a:t>First time marathoners sometimes set a goal of beating “Oprah’s time,” Oprah Winfrey’s time (04:29:20) in the 1994 Marine Corps Marathon when she was 40 years old.</a:t>
            </a:r>
          </a:p>
          <a:p>
            <a:r>
              <a:rPr lang="en-US" dirty="0">
                <a:effectLst/>
              </a:rPr>
              <a:t>How many runners each year beat Oprah’s time?</a:t>
            </a:r>
          </a:p>
          <a:p>
            <a:r>
              <a:rPr lang="en-US" dirty="0">
                <a:effectLst/>
              </a:rPr>
              <a:t>What percentage of runners in each of the 4 marathons beat Oprah’s time?</a:t>
            </a:r>
          </a:p>
        </p:txBody>
      </p:sp>
    </p:spTree>
    <p:extLst>
      <p:ext uri="{BB962C8B-B14F-4D97-AF65-F5344CB8AC3E}">
        <p14:creationId xmlns:p14="http://schemas.microsoft.com/office/powerpoint/2010/main" val="300452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3417-C19E-4FEB-9FC0-CC6F2EC04139}"/>
              </a:ext>
            </a:extLst>
          </p:cNvPr>
          <p:cNvSpPr>
            <a:spLocks noGrp="1"/>
          </p:cNvSpPr>
          <p:nvPr>
            <p:ph type="title"/>
          </p:nvPr>
        </p:nvSpPr>
        <p:spPr/>
        <p:txBody>
          <a:bodyPr/>
          <a:lstStyle/>
          <a:p>
            <a:r>
              <a:rPr lang="en-US" dirty="0"/>
              <a:t>Question 3 </a:t>
            </a:r>
            <a:r>
              <a:rPr lang="en-US" dirty="0" err="1"/>
              <a:t>ANswers</a:t>
            </a:r>
            <a:r>
              <a:rPr lang="en-US" dirty="0"/>
              <a:t>:</a:t>
            </a:r>
          </a:p>
        </p:txBody>
      </p:sp>
      <p:pic>
        <p:nvPicPr>
          <p:cNvPr id="4" name="Content Placeholder 3">
            <a:extLst>
              <a:ext uri="{FF2B5EF4-FFF2-40B4-BE49-F238E27FC236}">
                <a16:creationId xmlns:a16="http://schemas.microsoft.com/office/drawing/2014/main" id="{DF0AC73D-5BA2-470B-BEDB-1944BB96527D}"/>
              </a:ext>
            </a:extLst>
          </p:cNvPr>
          <p:cNvPicPr>
            <a:picLocks noGrp="1" noChangeAspect="1"/>
          </p:cNvPicPr>
          <p:nvPr>
            <p:ph idx="1"/>
          </p:nvPr>
        </p:nvPicPr>
        <p:blipFill>
          <a:blip r:embed="rId2"/>
          <a:stretch>
            <a:fillRect/>
          </a:stretch>
        </p:blipFill>
        <p:spPr>
          <a:xfrm>
            <a:off x="619700" y="1960334"/>
            <a:ext cx="9906000" cy="1470068"/>
          </a:xfrm>
          <a:prstGeom prst="rect">
            <a:avLst/>
          </a:prstGeom>
        </p:spPr>
      </p:pic>
      <p:pic>
        <p:nvPicPr>
          <p:cNvPr id="5" name="Picture 4">
            <a:extLst>
              <a:ext uri="{FF2B5EF4-FFF2-40B4-BE49-F238E27FC236}">
                <a16:creationId xmlns:a16="http://schemas.microsoft.com/office/drawing/2014/main" id="{03442631-8798-4838-9EC8-6685780C5B25}"/>
              </a:ext>
            </a:extLst>
          </p:cNvPr>
          <p:cNvPicPr>
            <a:picLocks noChangeAspect="1"/>
          </p:cNvPicPr>
          <p:nvPr/>
        </p:nvPicPr>
        <p:blipFill>
          <a:blip r:embed="rId3"/>
          <a:stretch>
            <a:fillRect/>
          </a:stretch>
        </p:blipFill>
        <p:spPr>
          <a:xfrm>
            <a:off x="90974" y="3646125"/>
            <a:ext cx="12006876" cy="1078653"/>
          </a:xfrm>
          <a:prstGeom prst="rect">
            <a:avLst/>
          </a:prstGeom>
        </p:spPr>
      </p:pic>
      <p:pic>
        <p:nvPicPr>
          <p:cNvPr id="6" name="Picture 5">
            <a:extLst>
              <a:ext uri="{FF2B5EF4-FFF2-40B4-BE49-F238E27FC236}">
                <a16:creationId xmlns:a16="http://schemas.microsoft.com/office/drawing/2014/main" id="{29C23CBD-B85A-494D-A874-24132AB20C07}"/>
              </a:ext>
            </a:extLst>
          </p:cNvPr>
          <p:cNvPicPr>
            <a:picLocks noChangeAspect="1"/>
          </p:cNvPicPr>
          <p:nvPr/>
        </p:nvPicPr>
        <p:blipFill>
          <a:blip r:embed="rId4"/>
          <a:stretch>
            <a:fillRect/>
          </a:stretch>
        </p:blipFill>
        <p:spPr>
          <a:xfrm>
            <a:off x="351924" y="4856023"/>
            <a:ext cx="11572300" cy="1878561"/>
          </a:xfrm>
          <a:prstGeom prst="rect">
            <a:avLst/>
          </a:prstGeom>
        </p:spPr>
      </p:pic>
    </p:spTree>
    <p:extLst>
      <p:ext uri="{BB962C8B-B14F-4D97-AF65-F5344CB8AC3E}">
        <p14:creationId xmlns:p14="http://schemas.microsoft.com/office/powerpoint/2010/main" val="1099124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CDFA-1590-47B3-919C-18053E90918E}"/>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C3E7EB7C-C3FE-4033-AD5F-443D0FAA3D71}"/>
              </a:ext>
            </a:extLst>
          </p:cNvPr>
          <p:cNvSpPr>
            <a:spLocks noGrp="1"/>
          </p:cNvSpPr>
          <p:nvPr>
            <p:ph idx="1"/>
          </p:nvPr>
        </p:nvSpPr>
        <p:spPr/>
        <p:txBody>
          <a:bodyPr/>
          <a:lstStyle/>
          <a:p>
            <a:pPr marL="0" indent="0">
              <a:buNone/>
            </a:pPr>
            <a:r>
              <a:rPr lang="en-US" dirty="0">
                <a:effectLst/>
              </a:rPr>
              <a:t>Quartiles help group data into buckets – the first quarter of data is the first quartile, the second quartile (same as the median) is the first half of the data, and the third quartile represents the first 75 percent. Find the values that define the first, second, and third quartiles for each half-marathon.</a:t>
            </a:r>
            <a:endParaRPr lang="en-US" dirty="0"/>
          </a:p>
        </p:txBody>
      </p:sp>
    </p:spTree>
    <p:extLst>
      <p:ext uri="{BB962C8B-B14F-4D97-AF65-F5344CB8AC3E}">
        <p14:creationId xmlns:p14="http://schemas.microsoft.com/office/powerpoint/2010/main" val="422466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A61E-C3A8-4E2F-84EC-410934EA6D62}"/>
              </a:ext>
            </a:extLst>
          </p:cNvPr>
          <p:cNvSpPr>
            <a:spLocks noGrp="1"/>
          </p:cNvSpPr>
          <p:nvPr>
            <p:ph type="title"/>
          </p:nvPr>
        </p:nvSpPr>
        <p:spPr/>
        <p:txBody>
          <a:bodyPr/>
          <a:lstStyle/>
          <a:p>
            <a:r>
              <a:rPr lang="en-US" dirty="0"/>
              <a:t>Question 4 </a:t>
            </a:r>
            <a:r>
              <a:rPr lang="en-US" dirty="0" err="1"/>
              <a:t>AnswerS</a:t>
            </a:r>
            <a:r>
              <a:rPr lang="en-US" dirty="0"/>
              <a:t>:</a:t>
            </a:r>
          </a:p>
        </p:txBody>
      </p:sp>
      <p:pic>
        <p:nvPicPr>
          <p:cNvPr id="4" name="Content Placeholder 3">
            <a:extLst>
              <a:ext uri="{FF2B5EF4-FFF2-40B4-BE49-F238E27FC236}">
                <a16:creationId xmlns:a16="http://schemas.microsoft.com/office/drawing/2014/main" id="{AEC36C9B-C2D6-447B-ADC6-29AA281FECC0}"/>
              </a:ext>
            </a:extLst>
          </p:cNvPr>
          <p:cNvPicPr>
            <a:picLocks noGrp="1" noChangeAspect="1"/>
          </p:cNvPicPr>
          <p:nvPr>
            <p:ph idx="1"/>
          </p:nvPr>
        </p:nvPicPr>
        <p:blipFill>
          <a:blip r:embed="rId2"/>
          <a:stretch>
            <a:fillRect/>
          </a:stretch>
        </p:blipFill>
        <p:spPr>
          <a:xfrm>
            <a:off x="608480" y="1959438"/>
            <a:ext cx="9906000" cy="1732030"/>
          </a:xfrm>
          <a:prstGeom prst="rect">
            <a:avLst/>
          </a:prstGeom>
        </p:spPr>
      </p:pic>
      <p:pic>
        <p:nvPicPr>
          <p:cNvPr id="5" name="Picture 4">
            <a:extLst>
              <a:ext uri="{FF2B5EF4-FFF2-40B4-BE49-F238E27FC236}">
                <a16:creationId xmlns:a16="http://schemas.microsoft.com/office/drawing/2014/main" id="{E43D78A9-21F1-48FE-B2EB-24B9E0DABB4A}"/>
              </a:ext>
            </a:extLst>
          </p:cNvPr>
          <p:cNvPicPr>
            <a:picLocks noChangeAspect="1"/>
          </p:cNvPicPr>
          <p:nvPr/>
        </p:nvPicPr>
        <p:blipFill>
          <a:blip r:embed="rId3"/>
          <a:stretch>
            <a:fillRect/>
          </a:stretch>
        </p:blipFill>
        <p:spPr>
          <a:xfrm>
            <a:off x="-1588" y="4065335"/>
            <a:ext cx="12192000" cy="1139550"/>
          </a:xfrm>
          <a:prstGeom prst="rect">
            <a:avLst/>
          </a:prstGeom>
        </p:spPr>
      </p:pic>
    </p:spTree>
    <p:extLst>
      <p:ext uri="{BB962C8B-B14F-4D97-AF65-F5344CB8AC3E}">
        <p14:creationId xmlns:p14="http://schemas.microsoft.com/office/powerpoint/2010/main" val="2133414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7DFE-37A0-4898-BF74-DE8893F0C9BD}"/>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3AA7A35F-1508-427F-B701-D6B22756174F}"/>
              </a:ext>
            </a:extLst>
          </p:cNvPr>
          <p:cNvSpPr>
            <a:spLocks noGrp="1"/>
          </p:cNvSpPr>
          <p:nvPr>
            <p:ph idx="1"/>
          </p:nvPr>
        </p:nvSpPr>
        <p:spPr/>
        <p:txBody>
          <a:bodyPr/>
          <a:lstStyle/>
          <a:p>
            <a:pPr marL="0" indent="0">
              <a:buNone/>
            </a:pPr>
            <a:r>
              <a:rPr lang="en-US" dirty="0">
                <a:effectLst/>
              </a:rPr>
              <a:t>Is there a year in which runners seem slower or faster? Formulate a hypothesis for any apparent differences.</a:t>
            </a:r>
          </a:p>
        </p:txBody>
      </p:sp>
    </p:spTree>
    <p:extLst>
      <p:ext uri="{BB962C8B-B14F-4D97-AF65-F5344CB8AC3E}">
        <p14:creationId xmlns:p14="http://schemas.microsoft.com/office/powerpoint/2010/main" val="49956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9346-3835-4645-9855-2336B2AA58CF}"/>
              </a:ext>
            </a:extLst>
          </p:cNvPr>
          <p:cNvSpPr>
            <a:spLocks noGrp="1"/>
          </p:cNvSpPr>
          <p:nvPr>
            <p:ph type="title"/>
          </p:nvPr>
        </p:nvSpPr>
        <p:spPr/>
        <p:txBody>
          <a:bodyPr/>
          <a:lstStyle/>
          <a:p>
            <a:r>
              <a:rPr lang="en-US" dirty="0"/>
              <a:t>Question 5 Answers:</a:t>
            </a:r>
          </a:p>
        </p:txBody>
      </p:sp>
      <p:pic>
        <p:nvPicPr>
          <p:cNvPr id="4" name="Content Placeholder 3">
            <a:extLst>
              <a:ext uri="{FF2B5EF4-FFF2-40B4-BE49-F238E27FC236}">
                <a16:creationId xmlns:a16="http://schemas.microsoft.com/office/drawing/2014/main" id="{77F3FBB5-0C05-43F6-97F9-331D360F4A7F}"/>
              </a:ext>
            </a:extLst>
          </p:cNvPr>
          <p:cNvPicPr>
            <a:picLocks noGrp="1" noChangeAspect="1"/>
          </p:cNvPicPr>
          <p:nvPr>
            <p:ph idx="1"/>
          </p:nvPr>
        </p:nvPicPr>
        <p:blipFill>
          <a:blip r:embed="rId2"/>
          <a:stretch>
            <a:fillRect/>
          </a:stretch>
        </p:blipFill>
        <p:spPr>
          <a:xfrm>
            <a:off x="291100" y="1845629"/>
            <a:ext cx="11272422" cy="4224192"/>
          </a:xfrm>
          <a:prstGeom prst="rect">
            <a:avLst/>
          </a:prstGeom>
        </p:spPr>
      </p:pic>
    </p:spTree>
    <p:extLst>
      <p:ext uri="{BB962C8B-B14F-4D97-AF65-F5344CB8AC3E}">
        <p14:creationId xmlns:p14="http://schemas.microsoft.com/office/powerpoint/2010/main" val="1061514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23</TotalTime>
  <Words>381</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2016-2019 Nashville Rock and Roll Full and Half marathon Analysis</vt:lpstr>
      <vt:lpstr>Question 2: </vt:lpstr>
      <vt:lpstr>Question 2 Answers:</vt:lpstr>
      <vt:lpstr>Question 3:</vt:lpstr>
      <vt:lpstr>Question 3 ANswers:</vt:lpstr>
      <vt:lpstr>Question 4:</vt:lpstr>
      <vt:lpstr>Question 4 AnswerS:</vt:lpstr>
      <vt:lpstr>Question 5:</vt:lpstr>
      <vt:lpstr>Question 5 Answers:</vt:lpstr>
      <vt:lpstr>Question 6:</vt:lpstr>
      <vt:lpstr>Question 6 Answers:</vt:lpstr>
      <vt:lpstr>Bonus Question:</vt:lpstr>
      <vt:lpstr>Bonus Answers:</vt:lpstr>
      <vt:lpstr>Bonus Formulas: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2016-2019 Nashville Rock and Roll Full and Half marathon Analysis</dc:title>
  <dc:creator>Tregoning, G. Seibert</dc:creator>
  <cp:lastModifiedBy>Tregoning, G. Seibert</cp:lastModifiedBy>
  <cp:revision>4</cp:revision>
  <dcterms:created xsi:type="dcterms:W3CDTF">2020-02-15T18:27:38Z</dcterms:created>
  <dcterms:modified xsi:type="dcterms:W3CDTF">2020-02-15T18:51:04Z</dcterms:modified>
</cp:coreProperties>
</file>