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egongs\Documents\nashville-cemetary-burials-seiberttregoning\data\City%20Cemetery%20Seibs%20Wor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egongs\Documents\nashville-cemetary-burials-seiberttregoning\data\City%20Cemetery%20Seibs%20Wor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egongs\Documents\nashville-cemetary-burials-seiberttregoning\data\City%20Cemetery%20Seibs%20Wor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egongs\Documents\nashville-cemetary-burials-seiberttregoning\data\City%20Cemetery%20Seibs%20Wor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egongs\Documents\nashville-cemetary-burials-seiberttregoning\data\City%20Cemetery%20Seibs%20Wor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egongs\Documents\nashville-cemetary-burials-seiberttregoning\data\City%20Cemetery%20Seibs%20Wor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egongs\Documents\nashville-cemetary-burials-seiberttregoning\data\City%20Cemetery%20Seibs%20Work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</a:t>
            </a:r>
            <a:r>
              <a:rPr lang="en-US" baseline="0"/>
              <a:t> Causes of Death in City Cemetery</a:t>
            </a:r>
            <a:endParaRPr lang="en-US"/>
          </a:p>
        </c:rich>
      </c:tx>
      <c:layout>
        <c:manualLayout>
          <c:xMode val="edge"/>
          <c:yMode val="edge"/>
          <c:x val="0.34297487847062191"/>
          <c:y val="4.6566703186848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1913284151560024E-2"/>
          <c:y val="4.788664316816315E-2"/>
          <c:w val="0.94015260150779589"/>
          <c:h val="0.795743456897107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A3-4194-A896-0B347EBC8FE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0A3-4194-A896-0B347EBC8FE9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0A3-4194-A896-0B347EBC8FE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0A3-4194-A896-0B347EBC8FE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0A3-4194-A896-0B347EBC8FE9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0A3-4194-A896-0B347EBC8FE9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0A3-4194-A896-0B347EBC8FE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0A3-4194-A896-0B347EBC8FE9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0A3-4194-A896-0B347EBC8FE9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20A3-4194-A896-0B347EBC8FE9}"/>
              </c:ext>
            </c:extLst>
          </c:dPt>
          <c:dLbls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A3-4194-A896-0B347EBC8FE9}"/>
                </c:ext>
              </c:extLst>
            </c:dLbl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A3-4194-A896-0B347EBC8FE9}"/>
                </c:ext>
              </c:extLst>
            </c:dLbl>
            <c:dLbl>
              <c:idx val="2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A3-4194-A896-0B347EBC8FE9}"/>
                </c:ext>
              </c:extLst>
            </c:dLbl>
            <c:dLbl>
              <c:idx val="3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0A3-4194-A896-0B347EBC8FE9}"/>
                </c:ext>
              </c:extLst>
            </c:dLbl>
            <c:dLbl>
              <c:idx val="4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0A3-4194-A896-0B347EBC8FE9}"/>
                </c:ext>
              </c:extLst>
            </c:dLbl>
            <c:dLbl>
              <c:idx val="5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0A3-4194-A896-0B347EBC8FE9}"/>
                </c:ext>
              </c:extLst>
            </c:dLbl>
            <c:dLbl>
              <c:idx val="6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0A3-4194-A896-0B347EBC8FE9}"/>
                </c:ext>
              </c:extLst>
            </c:dLbl>
            <c:dLbl>
              <c:idx val="7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0A3-4194-A896-0B347EBC8FE9}"/>
                </c:ext>
              </c:extLst>
            </c:dLbl>
            <c:dLbl>
              <c:idx val="8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0A3-4194-A896-0B347EBC8FE9}"/>
                </c:ext>
              </c:extLst>
            </c:dLbl>
            <c:dLbl>
              <c:idx val="9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0A3-4194-A896-0B347EBC8F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10 Causes of Death'!$B$21:$B$30</c:f>
              <c:strCache>
                <c:ptCount val="10"/>
                <c:pt idx="0">
                  <c:v>Consumption</c:v>
                </c:pt>
                <c:pt idx="1">
                  <c:v>Cholera</c:v>
                </c:pt>
                <c:pt idx="2">
                  <c:v>Still Born</c:v>
                </c:pt>
                <c:pt idx="3">
                  <c:v>Diarrhea/Flux</c:v>
                </c:pt>
                <c:pt idx="4">
                  <c:v>Pneumonia</c:v>
                </c:pt>
                <c:pt idx="5">
                  <c:v>Old Age</c:v>
                </c:pt>
                <c:pt idx="6">
                  <c:v>Teething</c:v>
                </c:pt>
                <c:pt idx="7">
                  <c:v>Measles</c:v>
                </c:pt>
                <c:pt idx="8">
                  <c:v>Complication</c:v>
                </c:pt>
                <c:pt idx="9">
                  <c:v>Dropsy</c:v>
                </c:pt>
              </c:strCache>
            </c:strRef>
          </c:cat>
          <c:val>
            <c:numRef>
              <c:f>'Top 10 Causes of Death'!$C$21:$C$30</c:f>
              <c:numCache>
                <c:formatCode>General</c:formatCode>
                <c:ptCount val="10"/>
                <c:pt idx="0">
                  <c:v>1769</c:v>
                </c:pt>
                <c:pt idx="1">
                  <c:v>1244</c:v>
                </c:pt>
                <c:pt idx="2">
                  <c:v>1168</c:v>
                </c:pt>
                <c:pt idx="3">
                  <c:v>686</c:v>
                </c:pt>
                <c:pt idx="4">
                  <c:v>614</c:v>
                </c:pt>
                <c:pt idx="5">
                  <c:v>610</c:v>
                </c:pt>
                <c:pt idx="6">
                  <c:v>553</c:v>
                </c:pt>
                <c:pt idx="7">
                  <c:v>460</c:v>
                </c:pt>
                <c:pt idx="8">
                  <c:v>447</c:v>
                </c:pt>
                <c:pt idx="9">
                  <c:v>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0A3-4194-A896-0B347EBC8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-27"/>
        <c:axId val="229596064"/>
        <c:axId val="2030927760"/>
      </c:barChart>
      <c:catAx>
        <c:axId val="22959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927760"/>
        <c:crosses val="autoZero"/>
        <c:auto val="1"/>
        <c:lblAlgn val="ctr"/>
        <c:lblOffset val="100"/>
        <c:noMultiLvlLbl val="0"/>
      </c:catAx>
      <c:valAx>
        <c:axId val="20309277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959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Causes</a:t>
            </a:r>
            <a:r>
              <a:rPr lang="en-US" baseline="0"/>
              <a:t> of US Death in 2017 (thousands)</a:t>
            </a:r>
            <a:endParaRPr lang="en-US"/>
          </a:p>
        </c:rich>
      </c:tx>
      <c:layout>
        <c:manualLayout>
          <c:xMode val="edge"/>
          <c:yMode val="edge"/>
          <c:x val="0.33743898951158791"/>
          <c:y val="4.32468998341312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6520892913068123E-2"/>
          <c:y val="4.84814814814815E-2"/>
          <c:w val="0.96971169632604182"/>
          <c:h val="0.7707735388062514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6E-4BA0-98FE-46F3911C428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6E-4BA0-98FE-46F3911C4287}"/>
              </c:ext>
            </c:extLst>
          </c:dPt>
          <c:dLbls>
            <c:dLbl>
              <c:idx val="7"/>
              <c:layout>
                <c:manualLayout>
                  <c:x val="0"/>
                  <c:y val="6.628929717118679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A6E-4BA0-98FE-46F3911C4287}"/>
                </c:ext>
              </c:extLst>
            </c:dLbl>
            <c:dLbl>
              <c:idx val="8"/>
              <c:layout>
                <c:manualLayout>
                  <c:x val="0"/>
                  <c:y val="6.84394867308253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A6E-4BA0-98FE-46F3911C4287}"/>
                </c:ext>
              </c:extLst>
            </c:dLbl>
            <c:dLbl>
              <c:idx val="9"/>
              <c:layout>
                <c:manualLayout>
                  <c:x val="-1.3767410760892123E-3"/>
                  <c:y val="7.10446194225721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A6E-4BA0-98FE-46F3911C42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10 Causes of Death'!$E$21:$E$30</c:f>
              <c:strCache>
                <c:ptCount val="10"/>
                <c:pt idx="0">
                  <c:v>Heart Disease</c:v>
                </c:pt>
                <c:pt idx="1">
                  <c:v>Cancer</c:v>
                </c:pt>
                <c:pt idx="2">
                  <c:v>Accidents</c:v>
                </c:pt>
                <c:pt idx="3">
                  <c:v>Chronic Lung Infections</c:v>
                </c:pt>
                <c:pt idx="4">
                  <c:v>Stroke</c:v>
                </c:pt>
                <c:pt idx="5">
                  <c:v>Alzheimer's</c:v>
                </c:pt>
                <c:pt idx="6">
                  <c:v>Diabetes</c:v>
                </c:pt>
                <c:pt idx="7">
                  <c:v>Flu and Pneumonia</c:v>
                </c:pt>
                <c:pt idx="8">
                  <c:v>Kidney Disease</c:v>
                </c:pt>
                <c:pt idx="9">
                  <c:v>Suicide</c:v>
                </c:pt>
              </c:strCache>
            </c:strRef>
          </c:cat>
          <c:val>
            <c:numRef>
              <c:f>'Top 10 Causes of Death'!$F$21:$F$30</c:f>
              <c:numCache>
                <c:formatCode>General</c:formatCode>
                <c:ptCount val="10"/>
                <c:pt idx="0">
                  <c:v>647</c:v>
                </c:pt>
                <c:pt idx="1">
                  <c:v>599</c:v>
                </c:pt>
                <c:pt idx="2">
                  <c:v>170</c:v>
                </c:pt>
                <c:pt idx="3">
                  <c:v>160</c:v>
                </c:pt>
                <c:pt idx="4">
                  <c:v>146</c:v>
                </c:pt>
                <c:pt idx="5">
                  <c:v>121</c:v>
                </c:pt>
                <c:pt idx="6">
                  <c:v>84</c:v>
                </c:pt>
                <c:pt idx="7" formatCode="#,##0">
                  <c:v>56</c:v>
                </c:pt>
                <c:pt idx="8" formatCode="#,##0">
                  <c:v>51</c:v>
                </c:pt>
                <c:pt idx="9" formatCode="#,##0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6E-4BA0-98FE-46F3911C42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-27"/>
        <c:axId val="1642130320"/>
        <c:axId val="1794839488"/>
      </c:barChart>
      <c:catAx>
        <c:axId val="164213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4839488"/>
        <c:crosses val="autoZero"/>
        <c:auto val="1"/>
        <c:lblAlgn val="ctr"/>
        <c:lblOffset val="100"/>
        <c:noMultiLvlLbl val="0"/>
      </c:catAx>
      <c:valAx>
        <c:axId val="1794839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213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Burials by Age Group </a:t>
            </a:r>
            <a:r>
              <a:rPr lang="en-US"/>
              <a:t>After 1921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012270341207349"/>
          <c:y val="0.13307370382138795"/>
          <c:w val="0.86987729658792656"/>
          <c:h val="0.7814812099024939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'Age at Death by Year Group'!$A$5</c:f>
              <c:strCache>
                <c:ptCount val="1"/>
                <c:pt idx="0">
                  <c:v>After 1921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3.720734908136483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A52-4057-90F6-523BFA0706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at Death by Year Group'!$B$1:$F$1</c:f>
              <c:strCache>
                <c:ptCount val="5"/>
                <c:pt idx="0">
                  <c:v>0-18</c:v>
                </c:pt>
                <c:pt idx="1">
                  <c:v>19-25</c:v>
                </c:pt>
                <c:pt idx="2">
                  <c:v>26-40</c:v>
                </c:pt>
                <c:pt idx="3">
                  <c:v>40-64</c:v>
                </c:pt>
                <c:pt idx="4">
                  <c:v>65+</c:v>
                </c:pt>
              </c:strCache>
            </c:strRef>
          </c:cat>
          <c:val>
            <c:numRef>
              <c:f>'Age at Death by Year Group'!$B$5:$F$5</c:f>
              <c:numCache>
                <c:formatCode>General</c:formatCode>
                <c:ptCount val="5"/>
                <c:pt idx="0">
                  <c:v>28</c:v>
                </c:pt>
                <c:pt idx="1">
                  <c:v>9</c:v>
                </c:pt>
                <c:pt idx="2">
                  <c:v>29</c:v>
                </c:pt>
                <c:pt idx="3">
                  <c:v>101</c:v>
                </c:pt>
                <c:pt idx="4">
                  <c:v>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52-4057-90F6-523BFA070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axId val="165580032"/>
        <c:axId val="498718112"/>
      </c:barChart>
      <c:catAx>
        <c:axId val="165580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718112"/>
        <c:crosses val="autoZero"/>
        <c:auto val="1"/>
        <c:lblAlgn val="ctr"/>
        <c:lblOffset val="100"/>
        <c:noMultiLvlLbl val="0"/>
      </c:catAx>
      <c:valAx>
        <c:axId val="498718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5580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Burials by Age Group </a:t>
            </a:r>
            <a:r>
              <a:rPr lang="en-US"/>
              <a:t>1901 - 1920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'Age at Death by Year Group'!$A$4</c:f>
              <c:strCache>
                <c:ptCount val="1"/>
                <c:pt idx="0">
                  <c:v>1901 - 1920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at Death by Year Group'!$B$1:$F$1</c:f>
              <c:strCache>
                <c:ptCount val="5"/>
                <c:pt idx="0">
                  <c:v>0-18</c:v>
                </c:pt>
                <c:pt idx="1">
                  <c:v>19-25</c:v>
                </c:pt>
                <c:pt idx="2">
                  <c:v>26-40</c:v>
                </c:pt>
                <c:pt idx="3">
                  <c:v>40-64</c:v>
                </c:pt>
                <c:pt idx="4">
                  <c:v>65+</c:v>
                </c:pt>
              </c:strCache>
            </c:strRef>
          </c:cat>
          <c:val>
            <c:numRef>
              <c:f>'Age at Death by Year Group'!$B$4:$F$4</c:f>
              <c:numCache>
                <c:formatCode>General</c:formatCode>
                <c:ptCount val="5"/>
                <c:pt idx="0">
                  <c:v>40</c:v>
                </c:pt>
                <c:pt idx="1">
                  <c:v>17</c:v>
                </c:pt>
                <c:pt idx="2">
                  <c:v>36</c:v>
                </c:pt>
                <c:pt idx="3">
                  <c:v>141</c:v>
                </c:pt>
                <c:pt idx="4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38-4168-ABD7-3E5BF73267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axId val="721073232"/>
        <c:axId val="595058400"/>
      </c:barChart>
      <c:catAx>
        <c:axId val="72107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058400"/>
        <c:crosses val="autoZero"/>
        <c:auto val="1"/>
        <c:lblAlgn val="ctr"/>
        <c:lblOffset val="100"/>
        <c:noMultiLvlLbl val="0"/>
      </c:catAx>
      <c:valAx>
        <c:axId val="5950584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107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Burials by Age Group Before 1880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'Age at Death by Year Group'!$A$2</c:f>
              <c:strCache>
                <c:ptCount val="1"/>
                <c:pt idx="0">
                  <c:v>Before 1880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at Death by Year Group'!$B$1:$F$1</c:f>
              <c:strCache>
                <c:ptCount val="5"/>
                <c:pt idx="0">
                  <c:v>0-18</c:v>
                </c:pt>
                <c:pt idx="1">
                  <c:v>19-25</c:v>
                </c:pt>
                <c:pt idx="2">
                  <c:v>26-40</c:v>
                </c:pt>
                <c:pt idx="3">
                  <c:v>40-64</c:v>
                </c:pt>
                <c:pt idx="4">
                  <c:v>65+</c:v>
                </c:pt>
              </c:strCache>
            </c:strRef>
          </c:cat>
          <c:val>
            <c:numRef>
              <c:f>'Age at Death by Year Group'!$B$2:$F$2</c:f>
              <c:numCache>
                <c:formatCode>General</c:formatCode>
                <c:ptCount val="5"/>
                <c:pt idx="0">
                  <c:v>2401</c:v>
                </c:pt>
                <c:pt idx="1">
                  <c:v>1443</c:v>
                </c:pt>
                <c:pt idx="2">
                  <c:v>2335</c:v>
                </c:pt>
                <c:pt idx="3">
                  <c:v>1984</c:v>
                </c:pt>
                <c:pt idx="4">
                  <c:v>1088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8-46C3-81E2-29FC49E0F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axId val="684336912"/>
        <c:axId val="498734336"/>
      </c:barChart>
      <c:catAx>
        <c:axId val="684336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734336"/>
        <c:crosses val="autoZero"/>
        <c:auto val="1"/>
        <c:lblAlgn val="ctr"/>
        <c:lblOffset val="100"/>
        <c:noMultiLvlLbl val="0"/>
      </c:catAx>
      <c:valAx>
        <c:axId val="4987343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84336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Burials by Age Group </a:t>
            </a:r>
            <a:r>
              <a:rPr lang="en-US"/>
              <a:t>1881 - 1900</a:t>
            </a:r>
          </a:p>
        </c:rich>
      </c:tx>
      <c:layout>
        <c:manualLayout>
          <c:xMode val="edge"/>
          <c:yMode val="edge"/>
          <c:x val="0.30288008530183724"/>
          <c:y val="6.29629629629629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994465326571676E-2"/>
          <c:y val="0.19001828670103305"/>
          <c:w val="0.8774629358547601"/>
          <c:h val="0.8009008140492309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'Age at Death by Year Group'!$A$3</c:f>
              <c:strCache>
                <c:ptCount val="1"/>
                <c:pt idx="0">
                  <c:v>1881 - 1900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at Death by Year Group'!$B$1:$F$1</c:f>
              <c:strCache>
                <c:ptCount val="5"/>
                <c:pt idx="0">
                  <c:v>0-18</c:v>
                </c:pt>
                <c:pt idx="1">
                  <c:v>19-25</c:v>
                </c:pt>
                <c:pt idx="2">
                  <c:v>26-40</c:v>
                </c:pt>
                <c:pt idx="3">
                  <c:v>40-64</c:v>
                </c:pt>
                <c:pt idx="4">
                  <c:v>65+</c:v>
                </c:pt>
              </c:strCache>
            </c:strRef>
          </c:cat>
          <c:val>
            <c:numRef>
              <c:f>'Age at Death by Year Group'!$B$3:$F$3</c:f>
              <c:numCache>
                <c:formatCode>General</c:formatCode>
                <c:ptCount val="5"/>
                <c:pt idx="0">
                  <c:v>177</c:v>
                </c:pt>
                <c:pt idx="1">
                  <c:v>80</c:v>
                </c:pt>
                <c:pt idx="2">
                  <c:v>145</c:v>
                </c:pt>
                <c:pt idx="3">
                  <c:v>287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05-437B-8C94-854FA481A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axId val="302577104"/>
        <c:axId val="498714368"/>
      </c:barChart>
      <c:catAx>
        <c:axId val="302577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714368"/>
        <c:crosses val="autoZero"/>
        <c:auto val="1"/>
        <c:lblAlgn val="ctr"/>
        <c:lblOffset val="100"/>
        <c:noMultiLvlLbl val="0"/>
      </c:catAx>
      <c:valAx>
        <c:axId val="4987143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2577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 of Total Deaths i</a:t>
            </a:r>
            <a:r>
              <a:rPr lang="en-US" baseline="0"/>
              <a:t>n Cohorts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676271896548774E-2"/>
          <c:y val="2.3238707161621765E-2"/>
          <c:w val="0.93432376899454606"/>
          <c:h val="0.87204584471699143"/>
        </c:manualLayout>
      </c:layout>
      <c:lineChart>
        <c:grouping val="standard"/>
        <c:varyColors val="0"/>
        <c:ser>
          <c:idx val="0"/>
          <c:order val="0"/>
          <c:tx>
            <c:strRef>
              <c:f>'Age at Death by Year Group'!$B$34</c:f>
              <c:strCache>
                <c:ptCount val="1"/>
                <c:pt idx="0">
                  <c:v>0-18</c:v>
                </c:pt>
              </c:strCache>
            </c:strRef>
          </c:tx>
          <c:spPr>
            <a:ln w="38100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'Age at Death by Year Group'!$A$35:$A$38</c:f>
              <c:strCache>
                <c:ptCount val="4"/>
                <c:pt idx="0">
                  <c:v>Before 1880</c:v>
                </c:pt>
                <c:pt idx="1">
                  <c:v>1881 - 1900</c:v>
                </c:pt>
                <c:pt idx="2">
                  <c:v>1901 - 1920</c:v>
                </c:pt>
                <c:pt idx="3">
                  <c:v>After 1921</c:v>
                </c:pt>
              </c:strCache>
            </c:strRef>
          </c:cat>
          <c:val>
            <c:numRef>
              <c:f>'Age at Death by Year Group'!$B$35:$B$38</c:f>
              <c:numCache>
                <c:formatCode>0%</c:formatCode>
                <c:ptCount val="4"/>
                <c:pt idx="0">
                  <c:v>0.25953950924224406</c:v>
                </c:pt>
                <c:pt idx="1">
                  <c:v>0.18079673135852911</c:v>
                </c:pt>
                <c:pt idx="2">
                  <c:v>9.4339622641509441E-2</c:v>
                </c:pt>
                <c:pt idx="3">
                  <c:v>6.746987951807229E-2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92-4DDA-91B8-B8CA6EAB1073}"/>
            </c:ext>
          </c:extLst>
        </c:ser>
        <c:ser>
          <c:idx val="1"/>
          <c:order val="1"/>
          <c:tx>
            <c:strRef>
              <c:f>'Age at Death by Year Group'!$C$34</c:f>
              <c:strCache>
                <c:ptCount val="1"/>
                <c:pt idx="0">
                  <c:v>19-25</c:v>
                </c:pt>
              </c:strCache>
            </c:strRef>
          </c:tx>
          <c:spPr>
            <a:ln w="38100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'Age at Death by Year Group'!$A$35:$A$38</c:f>
              <c:strCache>
                <c:ptCount val="4"/>
                <c:pt idx="0">
                  <c:v>Before 1880</c:v>
                </c:pt>
                <c:pt idx="1">
                  <c:v>1881 - 1900</c:v>
                </c:pt>
                <c:pt idx="2">
                  <c:v>1901 - 1920</c:v>
                </c:pt>
                <c:pt idx="3">
                  <c:v>After 1921</c:v>
                </c:pt>
              </c:strCache>
            </c:strRef>
          </c:cat>
          <c:val>
            <c:numRef>
              <c:f>'Age at Death by Year Group'!$C$35:$C$38</c:f>
              <c:numCache>
                <c:formatCode>0%</c:formatCode>
                <c:ptCount val="4"/>
                <c:pt idx="0">
                  <c:v>0.15598313695816668</c:v>
                </c:pt>
                <c:pt idx="1">
                  <c:v>8.1716036772216546E-2</c:v>
                </c:pt>
                <c:pt idx="2">
                  <c:v>4.0094339622641507E-2</c:v>
                </c:pt>
                <c:pt idx="3">
                  <c:v>2.1686746987951807E-2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92-4DDA-91B8-B8CA6EAB1073}"/>
            </c:ext>
          </c:extLst>
        </c:ser>
        <c:ser>
          <c:idx val="2"/>
          <c:order val="2"/>
          <c:tx>
            <c:strRef>
              <c:f>'Age at Death by Year Group'!$D$34</c:f>
              <c:strCache>
                <c:ptCount val="1"/>
                <c:pt idx="0">
                  <c:v>26-40</c:v>
                </c:pt>
              </c:strCache>
            </c:strRef>
          </c:tx>
          <c:spPr>
            <a:ln w="38100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'Age at Death by Year Group'!$A$35:$A$38</c:f>
              <c:strCache>
                <c:ptCount val="4"/>
                <c:pt idx="0">
                  <c:v>Before 1880</c:v>
                </c:pt>
                <c:pt idx="1">
                  <c:v>1881 - 1900</c:v>
                </c:pt>
                <c:pt idx="2">
                  <c:v>1901 - 1920</c:v>
                </c:pt>
                <c:pt idx="3">
                  <c:v>After 1921</c:v>
                </c:pt>
              </c:strCache>
            </c:strRef>
          </c:cat>
          <c:val>
            <c:numRef>
              <c:f>'Age at Death by Year Group'!$D$35:$D$38</c:f>
              <c:numCache>
                <c:formatCode>0%</c:formatCode>
                <c:ptCount val="4"/>
                <c:pt idx="0">
                  <c:v>0.25240514538968761</c:v>
                </c:pt>
                <c:pt idx="1">
                  <c:v>0.1481103166496425</c:v>
                </c:pt>
                <c:pt idx="2">
                  <c:v>8.4905660377358486E-2</c:v>
                </c:pt>
                <c:pt idx="3">
                  <c:v>6.9879518072289162E-2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92-4DDA-91B8-B8CA6EAB1073}"/>
            </c:ext>
          </c:extLst>
        </c:ser>
        <c:ser>
          <c:idx val="3"/>
          <c:order val="3"/>
          <c:tx>
            <c:strRef>
              <c:f>'Age at Death by Year Group'!$E$34</c:f>
              <c:strCache>
                <c:ptCount val="1"/>
                <c:pt idx="0">
                  <c:v>40-64</c:v>
                </c:pt>
              </c:strCache>
            </c:strRef>
          </c:tx>
          <c:spPr>
            <a:ln w="38100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'Age at Death by Year Group'!$A$35:$A$38</c:f>
              <c:strCache>
                <c:ptCount val="4"/>
                <c:pt idx="0">
                  <c:v>Before 1880</c:v>
                </c:pt>
                <c:pt idx="1">
                  <c:v>1881 - 1900</c:v>
                </c:pt>
                <c:pt idx="2">
                  <c:v>1901 - 1920</c:v>
                </c:pt>
                <c:pt idx="3">
                  <c:v>After 1921</c:v>
                </c:pt>
              </c:strCache>
            </c:strRef>
          </c:cat>
          <c:val>
            <c:numRef>
              <c:f>'Age at Death by Year Group'!$E$35:$E$38</c:f>
              <c:numCache>
                <c:formatCode>0%</c:formatCode>
                <c:ptCount val="4"/>
                <c:pt idx="0">
                  <c:v>0.21446330126472815</c:v>
                </c:pt>
                <c:pt idx="1">
                  <c:v>0.29315628192032689</c:v>
                </c:pt>
                <c:pt idx="2">
                  <c:v>0.33254716981132076</c:v>
                </c:pt>
                <c:pt idx="3">
                  <c:v>0.2433734939759036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92-4DDA-91B8-B8CA6EAB1073}"/>
            </c:ext>
          </c:extLst>
        </c:ser>
        <c:ser>
          <c:idx val="4"/>
          <c:order val="4"/>
          <c:tx>
            <c:strRef>
              <c:f>'Age at Death by Year Group'!$F$34</c:f>
              <c:strCache>
                <c:ptCount val="1"/>
                <c:pt idx="0">
                  <c:v>65+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'Age at Death by Year Group'!$A$35:$A$38</c:f>
              <c:strCache>
                <c:ptCount val="4"/>
                <c:pt idx="0">
                  <c:v>Before 1880</c:v>
                </c:pt>
                <c:pt idx="1">
                  <c:v>1881 - 1900</c:v>
                </c:pt>
                <c:pt idx="2">
                  <c:v>1901 - 1920</c:v>
                </c:pt>
                <c:pt idx="3">
                  <c:v>After 1921</c:v>
                </c:pt>
              </c:strCache>
            </c:strRef>
          </c:cat>
          <c:val>
            <c:numRef>
              <c:f>'Age at Death by Year Group'!$F$35:$F$38</c:f>
              <c:numCache>
                <c:formatCode>0%</c:formatCode>
                <c:ptCount val="4"/>
                <c:pt idx="0">
                  <c:v>0.1176089071451735</c:v>
                </c:pt>
                <c:pt idx="1">
                  <c:v>0.296220633299285</c:v>
                </c:pt>
                <c:pt idx="2">
                  <c:v>0.44811320754716982</c:v>
                </c:pt>
                <c:pt idx="3">
                  <c:v>0.59759036144578315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92-4DDA-91B8-B8CA6EAB10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309215"/>
        <c:axId val="35574671"/>
      </c:lineChart>
      <c:catAx>
        <c:axId val="373092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Burial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74671"/>
        <c:crosses val="autoZero"/>
        <c:auto val="1"/>
        <c:lblAlgn val="ctr"/>
        <c:lblOffset val="100"/>
        <c:noMultiLvlLbl val="0"/>
      </c:catAx>
      <c:valAx>
        <c:axId val="35574671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09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0.42499</cdr:x>
      <cdr:y>0.18719</cdr:y>
    </cdr:from>
    <cdr:to>
      <cdr:x>0.93507</cdr:x>
      <cdr:y>0.37509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A15D75-967C-4FB2-8BB8-476EB525782B}"/>
            </a:ext>
          </a:extLst>
        </cdr:cNvPr>
        <cdr:cNvSpPr txBox="1"/>
      </cdr:nvSpPr>
      <cdr:spPr>
        <a:xfrm xmlns:a="http://schemas.openxmlformats.org/drawingml/2006/main">
          <a:off x="4063253" y="589430"/>
          <a:ext cx="4876800" cy="591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0.33826</cdr:x>
      <cdr:y>0.27829</cdr:y>
    </cdr:from>
    <cdr:to>
      <cdr:x>0.8338</cdr:x>
      <cdr:y>0.50178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4C1FB27B-C1A7-4B62-BCA4-6A7FACAD45BB}"/>
            </a:ext>
          </a:extLst>
        </cdr:cNvPr>
        <cdr:cNvSpPr txBox="1"/>
      </cdr:nvSpPr>
      <cdr:spPr>
        <a:xfrm xmlns:a="http://schemas.openxmlformats.org/drawingml/2006/main">
          <a:off x="3234017" y="876301"/>
          <a:ext cx="4737847" cy="7037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>
              <a:solidFill>
                <a:schemeClr val="accent1"/>
              </a:solidFill>
            </a:rPr>
            <a:t>The vast majority</a:t>
          </a:r>
          <a:r>
            <a:rPr lang="en-US" sz="1200" baseline="0" dirty="0">
              <a:solidFill>
                <a:schemeClr val="accent1"/>
              </a:solidFill>
            </a:rPr>
            <a:t> of top 10 causes of death in the Nashville City Cemetery</a:t>
          </a:r>
        </a:p>
        <a:p xmlns:a="http://schemas.openxmlformats.org/drawingml/2006/main">
          <a:r>
            <a:rPr lang="en-US" sz="1200" baseline="0" dirty="0">
              <a:solidFill>
                <a:schemeClr val="accent1"/>
              </a:solidFill>
            </a:rPr>
            <a:t>data set were due to infectious diseases. Deaths from these diseases</a:t>
          </a:r>
        </a:p>
        <a:p xmlns:a="http://schemas.openxmlformats.org/drawingml/2006/main">
          <a:r>
            <a:rPr lang="en-US" sz="1200" baseline="0" dirty="0">
              <a:solidFill>
                <a:schemeClr val="accent1"/>
              </a:solidFill>
            </a:rPr>
            <a:t>today are very much reduced or eliminated.</a:t>
          </a:r>
          <a:endParaRPr lang="en-US" sz="1200" dirty="0">
            <a:solidFill>
              <a:schemeClr val="accent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0.14998</cdr:x>
      <cdr:y>0.72916</cdr:y>
    </cdr:from>
    <cdr:to>
      <cdr:x>0.19553</cdr:x>
      <cdr:y>0.78811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D90DF74B-5A5E-4F3D-89BB-7C5222271ADF}"/>
            </a:ext>
          </a:extLst>
        </cdr:cNvPr>
        <cdr:cNvSpPr txBox="1"/>
      </cdr:nvSpPr>
      <cdr:spPr>
        <a:xfrm xmlns:a="http://schemas.openxmlformats.org/drawingml/2006/main">
          <a:off x="1712895" y="4641076"/>
          <a:ext cx="520228" cy="3752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>
              <a:solidFill>
                <a:schemeClr val="accent1"/>
              </a:solidFill>
            </a:rPr>
            <a:t>65+</a:t>
          </a:r>
        </a:p>
      </cdr:txBody>
    </cdr:sp>
  </cdr:relSizeAnchor>
  <cdr:relSizeAnchor xmlns:cdr="http://schemas.openxmlformats.org/drawingml/2006/chartDrawing">
    <cdr:from>
      <cdr:x>0.13461</cdr:x>
      <cdr:y>0.60879</cdr:y>
    </cdr:from>
    <cdr:to>
      <cdr:x>0.20531</cdr:x>
      <cdr:y>0.66345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7A2C5F7-CAAA-42C2-9BE8-6E48647BC836}"/>
            </a:ext>
          </a:extLst>
        </cdr:cNvPr>
        <cdr:cNvSpPr txBox="1"/>
      </cdr:nvSpPr>
      <cdr:spPr>
        <a:xfrm xmlns:a="http://schemas.openxmlformats.org/drawingml/2006/main">
          <a:off x="1537415" y="3874912"/>
          <a:ext cx="807467" cy="3479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>
              <a:solidFill>
                <a:schemeClr val="bg2">
                  <a:lumMod val="50000"/>
                </a:schemeClr>
              </a:solidFill>
            </a:rPr>
            <a:t>40 - 64</a:t>
          </a:r>
        </a:p>
      </cdr:txBody>
    </cdr:sp>
  </cdr:relSizeAnchor>
  <cdr:relSizeAnchor xmlns:cdr="http://schemas.openxmlformats.org/drawingml/2006/chartDrawing">
    <cdr:from>
      <cdr:x>0.13454</cdr:x>
      <cdr:y>0.5412</cdr:y>
    </cdr:from>
    <cdr:to>
      <cdr:x>0.20592</cdr:x>
      <cdr:y>0.598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820006AA-90FF-47BA-87D8-B07B753C8A5F}"/>
            </a:ext>
          </a:extLst>
        </cdr:cNvPr>
        <cdr:cNvSpPr txBox="1"/>
      </cdr:nvSpPr>
      <cdr:spPr>
        <a:xfrm xmlns:a="http://schemas.openxmlformats.org/drawingml/2006/main">
          <a:off x="1536556" y="3444695"/>
          <a:ext cx="815233" cy="3615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>
              <a:solidFill>
                <a:schemeClr val="bg2">
                  <a:lumMod val="50000"/>
                </a:schemeClr>
              </a:solidFill>
            </a:rPr>
            <a:t>26</a:t>
          </a:r>
          <a:r>
            <a:rPr lang="en-US" sz="1100" baseline="0" dirty="0">
              <a:solidFill>
                <a:schemeClr val="bg2">
                  <a:lumMod val="50000"/>
                </a:schemeClr>
              </a:solidFill>
            </a:rPr>
            <a:t> - 40</a:t>
          </a:r>
          <a:endParaRPr lang="en-US" sz="1100" dirty="0">
            <a:solidFill>
              <a:schemeClr val="bg2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0.13541</cdr:x>
      <cdr:y>0.56906</cdr:y>
    </cdr:from>
    <cdr:to>
      <cdr:x>0.20611</cdr:x>
      <cdr:y>0.61515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7561B64D-0D0E-46B0-A693-6A289CE17E48}"/>
            </a:ext>
          </a:extLst>
        </cdr:cNvPr>
        <cdr:cNvSpPr txBox="1"/>
      </cdr:nvSpPr>
      <cdr:spPr>
        <a:xfrm xmlns:a="http://schemas.openxmlformats.org/drawingml/2006/main">
          <a:off x="1546478" y="3622021"/>
          <a:ext cx="807467" cy="2933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>
              <a:solidFill>
                <a:schemeClr val="bg2">
                  <a:lumMod val="50000"/>
                </a:schemeClr>
              </a:solidFill>
            </a:rPr>
            <a:t>19 - 25</a:t>
          </a:r>
        </a:p>
      </cdr:txBody>
    </cdr:sp>
  </cdr:relSizeAnchor>
  <cdr:relSizeAnchor xmlns:cdr="http://schemas.openxmlformats.org/drawingml/2006/chartDrawing">
    <cdr:from>
      <cdr:x>0.13989</cdr:x>
      <cdr:y>0.67681</cdr:y>
    </cdr:from>
    <cdr:to>
      <cdr:x>0.20924</cdr:x>
      <cdr:y>0.73683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F3F5689D-0CDD-41E1-95D5-B132C4CF9348}"/>
            </a:ext>
          </a:extLst>
        </cdr:cNvPr>
        <cdr:cNvSpPr txBox="1"/>
      </cdr:nvSpPr>
      <cdr:spPr>
        <a:xfrm xmlns:a="http://schemas.openxmlformats.org/drawingml/2006/main">
          <a:off x="1597697" y="4307882"/>
          <a:ext cx="792049" cy="382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>
              <a:solidFill>
                <a:schemeClr val="bg2">
                  <a:lumMod val="50000"/>
                </a:schemeClr>
              </a:solidFill>
            </a:rPr>
            <a:t>0 -</a:t>
          </a:r>
          <a:r>
            <a:rPr lang="en-US" sz="1100" baseline="0" dirty="0">
              <a:solidFill>
                <a:schemeClr val="bg2">
                  <a:lumMod val="50000"/>
                </a:schemeClr>
              </a:solidFill>
            </a:rPr>
            <a:t> 18</a:t>
          </a:r>
          <a:endParaRPr lang="en-US" sz="1100" dirty="0">
            <a:solidFill>
              <a:schemeClr val="bg2">
                <a:lumMod val="50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5121-9CFC-4C55-80FF-42ADAFD00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B75FB-DDEC-4BCB-B2A0-8380860D3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FA85B-B975-4BC7-8E39-F37DF232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F51BD-3EFA-4ED5-96A4-6963D394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7040A-FA1F-4F50-AFF6-F535FAD0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4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8BE9-04EB-4521-B2DE-D432E422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CA3B2-1EF3-4678-8FE2-693F09CB8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F0C9B-069E-41AD-B3D2-774E0F99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1EE0A-FFFA-41B8-B8D0-892D0B46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A9D67-7298-4C98-BAD1-424426C1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6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0A7A2-E1A4-4554-ADD4-E16749B8C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7DD80-7BCB-49FD-96E8-FDBEE698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A1CB2-3AC2-4DFC-B04A-89AC4B13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A036B-4AA4-4658-9E14-DF01913F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BF250-CA9F-4646-BE5A-2B5C26BD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E92C-9811-4667-8D66-9A6F57E5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ED64-B013-40C5-859A-7004923B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A5B8D-3BAE-4904-8A3B-A1CE649D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92E83-8658-47A0-997D-A287D22C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93CC6-36FA-4C8C-B7BC-E181E245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4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79B8-5C00-4C7C-B3FB-0926F43E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3DC99-3598-4277-AFEB-F3CD22FE1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0E588-C337-429A-A7A3-46AFF2E2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7A44F-EB77-4823-A3F1-D807323D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4A7FB-02D8-42A8-9FA6-FD05B836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4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AE78-9CF4-47C4-A6EE-5DAC1C54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95D75-40BE-45A7-862B-5FA601DDC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DA45E-7C24-400D-9D1A-FA39BB2F8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5D25E-FBCE-48BA-A912-5B47CEBB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F8F96-AB31-4C62-A7A2-4B00D870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3AF13-F748-4DF4-A3AB-79020C31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51B2-8251-4159-B039-811348E9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142C1-A0FB-4900-903F-891C9560D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FE35B-68C9-4F40-A007-A11466B4C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32FAC-5839-4B7B-840C-989ED83CE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DA9D1-3A90-43B4-938B-B57509F24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C530E-01E2-4CD5-8060-A2C0D36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10FA4-5ABA-4E36-9BD5-D92263ED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FDA01-2574-4327-BCA0-CCE9414F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2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1AFE-FBAB-43B2-B7DD-95D2C545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71972-2ED1-460B-9A33-5DCA3093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12D52-C471-4E80-B07A-493CB56C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EA326-B9C8-4AF7-B787-7CEF30DF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8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25739-C5A8-4155-B94C-A14B1C08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5326B-DA7B-4BB9-9FFC-AF899A46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46644-2B5D-4BB0-BBD0-6BECD3C6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C831-72B5-4C50-90C0-65EEA36D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2010-80E5-40C3-B046-9CD07B545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C6CF9-6A2D-44C2-8EB0-FF1EF0281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D4FBA-C978-41E5-A868-BBD17C01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E3E70-95E5-414F-A98B-2A7D6758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721B8-C861-40EA-BA2C-BAA7C7AF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9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9813-26E9-42B5-A97C-270BEDA7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590C9-9363-4FAB-A438-314BF278B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2B5B5-698D-4656-81F9-D9F8D2077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989CB-2C48-40E9-AEB4-4C0613DF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1B5DE-9DA1-4A13-A9CC-B1C4C6EF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FF76B-97D1-4A14-AEC6-6A39D568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7664D-D1CF-4D33-8824-27ECFEF4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9003F-744C-42FC-841C-B5720A81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292F6-A9F4-45C2-AF62-1DAF3AABE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2F9CA-F89D-4209-AA89-45B7BBE80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1E15-B7BA-4F65-820B-CA4E6ECB0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9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10FB-46F3-46F4-B070-6CF657754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City Cemetery Tour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6BA82-32F0-4B52-A08F-5A728490C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Seibert Tregoning</a:t>
            </a:r>
          </a:p>
        </p:txBody>
      </p:sp>
    </p:spTree>
    <p:extLst>
      <p:ext uri="{BB962C8B-B14F-4D97-AF65-F5344CB8AC3E}">
        <p14:creationId xmlns:p14="http://schemas.microsoft.com/office/powerpoint/2010/main" val="220954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245F5C1-3041-4807-8747-423AF79FA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787416"/>
              </p:ext>
            </p:extLst>
          </p:nvPr>
        </p:nvGraphicFramePr>
        <p:xfrm>
          <a:off x="284806" y="127885"/>
          <a:ext cx="11198488" cy="3344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85CF9A3-F767-4622-8959-39262A4EB8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911348"/>
              </p:ext>
            </p:extLst>
          </p:nvPr>
        </p:nvGraphicFramePr>
        <p:xfrm>
          <a:off x="549762" y="3590283"/>
          <a:ext cx="10877433" cy="3139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738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F4436C-49B8-457E-82AB-A04CF6373B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049350"/>
              </p:ext>
            </p:extLst>
          </p:nvPr>
        </p:nvGraphicFramePr>
        <p:xfrm>
          <a:off x="6155765" y="3544046"/>
          <a:ext cx="6029143" cy="3313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4D17A6-63EE-4BC7-A75D-752DF6EAC6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535408"/>
              </p:ext>
            </p:extLst>
          </p:nvPr>
        </p:nvGraphicFramePr>
        <p:xfrm>
          <a:off x="66857" y="3544046"/>
          <a:ext cx="6029143" cy="3152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5E20EFD-8363-48BD-89A3-0EBA3200A1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904244"/>
              </p:ext>
            </p:extLst>
          </p:nvPr>
        </p:nvGraphicFramePr>
        <p:xfrm>
          <a:off x="109815" y="172784"/>
          <a:ext cx="5986185" cy="3256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EC787D-35A2-4F33-82AA-507E3986B5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968765"/>
              </p:ext>
            </p:extLst>
          </p:nvPr>
        </p:nvGraphicFramePr>
        <p:xfrm>
          <a:off x="6096001" y="0"/>
          <a:ext cx="6096000" cy="3298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2037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1013308-3AE8-474D-9B49-3047835A3E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656551"/>
              </p:ext>
            </p:extLst>
          </p:nvPr>
        </p:nvGraphicFramePr>
        <p:xfrm>
          <a:off x="496047" y="268941"/>
          <a:ext cx="11421035" cy="6364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774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0A542C-DCEE-41B0-A7A0-930DAA95D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45389"/>
              </p:ext>
            </p:extLst>
          </p:nvPr>
        </p:nvGraphicFramePr>
        <p:xfrm>
          <a:off x="760557" y="807812"/>
          <a:ext cx="10670886" cy="2939652"/>
        </p:xfrm>
        <a:graphic>
          <a:graphicData uri="http://schemas.openxmlformats.org/drawingml/2006/table">
            <a:tbl>
              <a:tblPr/>
              <a:tblGrid>
                <a:gridCol w="1293879">
                  <a:extLst>
                    <a:ext uri="{9D8B030D-6E8A-4147-A177-3AD203B41FA5}">
                      <a16:colId xmlns:a16="http://schemas.microsoft.com/office/drawing/2014/main" val="4232558678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1930635682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3969272355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1846016016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2919044613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195631577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2790766291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1249474996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2282566059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781201910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167106773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4045584423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3856574268"/>
                    </a:ext>
                  </a:extLst>
                </a:gridCol>
                <a:gridCol w="1003119">
                  <a:extLst>
                    <a:ext uri="{9D8B030D-6E8A-4147-A177-3AD203B41FA5}">
                      <a16:colId xmlns:a16="http://schemas.microsoft.com/office/drawing/2014/main" val="618621116"/>
                    </a:ext>
                  </a:extLst>
                </a:gridCol>
              </a:tblGrid>
              <a:tr h="249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Cause of Death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May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Aug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Sep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Nov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777436"/>
                  </a:ext>
                </a:extLst>
              </a:tr>
              <a:tr h="243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Consumption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C8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7D4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1C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C8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C8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AC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1D0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2D1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8D5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3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C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183107"/>
                  </a:ext>
                </a:extLst>
              </a:tr>
              <a:tr h="243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Cholera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C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9C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92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A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187187"/>
                  </a:ext>
                </a:extLst>
              </a:tr>
              <a:tr h="243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Still Born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C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B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B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7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9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9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C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3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092192"/>
                  </a:ext>
                </a:extLst>
              </a:tr>
              <a:tr h="243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Diarrhea/Flux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2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1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9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8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C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4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194329"/>
                  </a:ext>
                </a:extLst>
              </a:tr>
              <a:tr h="243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Pneumonia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8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C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2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2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F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322070"/>
                  </a:ext>
                </a:extLst>
              </a:tr>
              <a:tr h="243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Old Age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A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A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A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A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B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A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850745"/>
                  </a:ext>
                </a:extLst>
              </a:tr>
              <a:tr h="243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Teething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4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7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6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212482"/>
                  </a:ext>
                </a:extLst>
              </a:tr>
              <a:tr h="243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Measles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4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7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B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862228"/>
                  </a:ext>
                </a:extLst>
              </a:tr>
              <a:tr h="243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Complication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4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F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4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053624"/>
                  </a:ext>
                </a:extLst>
              </a:tr>
              <a:tr h="243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Cold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EE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B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3E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F1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4F6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5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6F8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6F8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4F6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274004"/>
                  </a:ext>
                </a:extLst>
              </a:tr>
              <a:tr h="249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5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2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D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2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A7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7574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42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11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295</Words>
  <Application>Microsoft Office PowerPoint</Application>
  <PresentationFormat>Widescreen</PresentationFormat>
  <Paragraphs>200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City Cemetery Tour Visualizations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Cemetery Tour Visualizations</dc:title>
  <dc:creator>Tregoning, G. Seibert</dc:creator>
  <cp:lastModifiedBy>Tregoning, G. Seibert</cp:lastModifiedBy>
  <cp:revision>2</cp:revision>
  <dcterms:created xsi:type="dcterms:W3CDTF">2020-03-07T18:42:13Z</dcterms:created>
  <dcterms:modified xsi:type="dcterms:W3CDTF">2020-03-07T19:49:17Z</dcterms:modified>
</cp:coreProperties>
</file>