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81" r:id="rId9"/>
    <p:sldId id="268" r:id="rId10"/>
    <p:sldId id="280" r:id="rId11"/>
    <p:sldId id="282" r:id="rId12"/>
    <p:sldId id="284" r:id="rId13"/>
    <p:sldId id="285" r:id="rId14"/>
    <p:sldId id="264" r:id="rId15"/>
  </p:sldIdLst>
  <p:sldSz cx="12192000" cy="6858000"/>
  <p:notesSz cx="6858000" cy="9144000"/>
  <p:embeddedFontLst>
    <p:embeddedFont>
      <p:font typeface="Abril Fatface" panose="02000503000000020003" pitchFamily="2" charset="0"/>
      <p:regular r:id="rId17"/>
    </p:embeddedFont>
    <p:embeddedFont>
      <p:font typeface="Aldrich" panose="02000000000000000000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Varsayılan Bölüm" id="{1D301FC7-22C5-4510-A5C9-912114CA5945}">
          <p14:sldIdLst>
            <p14:sldId id="256"/>
            <p14:sldId id="257"/>
            <p14:sldId id="258"/>
            <p14:sldId id="259"/>
            <p14:sldId id="261"/>
            <p14:sldId id="265"/>
            <p14:sldId id="263"/>
            <p14:sldId id="281"/>
            <p14:sldId id="268"/>
            <p14:sldId id="280"/>
            <p14:sldId id="282"/>
            <p14:sldId id="284"/>
            <p14:sldId id="28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74" autoAdjust="0"/>
  </p:normalViewPr>
  <p:slideViewPr>
    <p:cSldViewPr snapToGrid="0">
      <p:cViewPr varScale="1">
        <p:scale>
          <a:sx n="76" d="100"/>
          <a:sy n="76" d="100"/>
        </p:scale>
        <p:origin x="9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75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512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612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83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HACETTEPE IEEE </a:t>
            </a:r>
            <a:r>
              <a:rPr lang="en-US" dirty="0">
                <a:solidFill>
                  <a:schemeClr val="accent1"/>
                </a:solidFill>
              </a:rPr>
              <a:t>PYTHON </a:t>
            </a:r>
            <a:br>
              <a:rPr lang="en-US" sz="5000" dirty="0">
                <a:solidFill>
                  <a:schemeClr val="accent1"/>
                </a:solidFill>
              </a:rPr>
            </a:br>
            <a:r>
              <a:rPr lang="en-US" sz="5000" dirty="0"/>
              <a:t>EĞİTİMİ</a:t>
            </a:r>
            <a:br>
              <a:rPr lang="en-US" sz="5000" dirty="0"/>
            </a:br>
            <a:r>
              <a:rPr lang="en-US" sz="5000" dirty="0"/>
              <a:t>DERS 1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77913" y="4802819"/>
            <a:ext cx="4972945" cy="10759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01100100 01101111 01101101 01100001 01110100 01100101 01110011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964587" y="428958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5400" b="1" dirty="0">
                <a:solidFill>
                  <a:schemeClr val="accent1"/>
                </a:solidFill>
              </a:rPr>
              <a:t>Hedefler:</a:t>
            </a:r>
            <a:endParaRPr sz="5400" b="1" dirty="0"/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0B753DEB-595E-758D-B7B7-9C9FB85A1B9B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1375942" y="1603439"/>
            <a:ext cx="9756900" cy="4293553"/>
          </a:xfrm>
        </p:spPr>
        <p:txBody>
          <a:bodyPr/>
          <a:lstStyle/>
          <a:p>
            <a:r>
              <a:rPr lang="tr-TR" sz="1600" dirty="0"/>
              <a:t>Piyasadaki yazılım dilleri kadar iddialı ve onlarla rekabet edebilecek bir dil</a:t>
            </a:r>
          </a:p>
          <a:p>
            <a:endParaRPr lang="tr-TR" sz="1600" dirty="0"/>
          </a:p>
          <a:p>
            <a:r>
              <a:rPr lang="tr-TR" sz="1600" dirty="0"/>
              <a:t>Açık Kaynak Kodlu dolayısıyla isteyen herkes dilin geliştirilmesine katkıda bulunabilir</a:t>
            </a:r>
          </a:p>
          <a:p>
            <a:endParaRPr lang="tr-TR" sz="1600" dirty="0"/>
          </a:p>
          <a:p>
            <a:r>
              <a:rPr lang="tr-TR" sz="1600" dirty="0"/>
              <a:t>Düz İngilizce ile rahatça okunabilir ve anlaşılabilir, kolay adapte olunabilir</a:t>
            </a:r>
          </a:p>
          <a:p>
            <a:endParaRPr lang="tr-TR" sz="1600" dirty="0"/>
          </a:p>
          <a:p>
            <a:r>
              <a:rPr lang="tr-TR" sz="1600" dirty="0"/>
              <a:t>Günlük işler için uygun bir dil</a:t>
            </a:r>
          </a:p>
          <a:p>
            <a:endParaRPr lang="tr-TR" sz="1600" dirty="0"/>
          </a:p>
          <a:p>
            <a:r>
              <a:rPr lang="tr-TR" sz="1600" dirty="0"/>
              <a:t>Kısa geliştirme süreleri sağlayan bir dil</a:t>
            </a:r>
          </a:p>
          <a:p>
            <a:endParaRPr lang="tr-TR" sz="1600" dirty="0"/>
          </a:p>
          <a:p>
            <a:pPr marL="139700" indent="0">
              <a:buNone/>
            </a:pPr>
            <a:r>
              <a:rPr lang="tr-TR" sz="1600" dirty="0"/>
              <a:t>Olmasını hedeflemiştir, ve günümüzde Python bu hedeflerin çok daha ötesindedir.</a:t>
            </a:r>
          </a:p>
        </p:txBody>
      </p:sp>
    </p:spTree>
    <p:extLst>
      <p:ext uri="{BB962C8B-B14F-4D97-AF65-F5344CB8AC3E}">
        <p14:creationId xmlns:p14="http://schemas.microsoft.com/office/powerpoint/2010/main" val="315607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783210" y="589107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800" dirty="0" err="1">
                <a:solidFill>
                  <a:schemeClr val="accent3"/>
                </a:solidFill>
              </a:rPr>
              <a:t>Python’un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 err="1">
                <a:solidFill>
                  <a:schemeClr val="accent3"/>
                </a:solidFill>
              </a:rPr>
              <a:t>Özellikleri</a:t>
            </a:r>
            <a:r>
              <a:rPr lang="en-US" sz="2800" dirty="0">
                <a:solidFill>
                  <a:schemeClr val="accent3"/>
                </a:solidFill>
              </a:rPr>
              <a:t>: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0B753DEB-595E-758D-B7B7-9C9FB85A1B9B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1080390" y="1959122"/>
            <a:ext cx="9756900" cy="3122899"/>
          </a:xfrm>
        </p:spPr>
        <p:txBody>
          <a:bodyPr/>
          <a:lstStyle/>
          <a:p>
            <a:r>
              <a:rPr lang="en-US" sz="2800" dirty="0" err="1"/>
              <a:t>Nesne</a:t>
            </a:r>
            <a:r>
              <a:rPr lang="en-US" sz="2800" dirty="0"/>
              <a:t> </a:t>
            </a:r>
            <a:r>
              <a:rPr lang="en-US" sz="2800" dirty="0" err="1"/>
              <a:t>Tabanlı</a:t>
            </a:r>
            <a:r>
              <a:rPr lang="en-US" sz="2800" dirty="0"/>
              <a:t> </a:t>
            </a:r>
            <a:r>
              <a:rPr lang="en-US" sz="2800" dirty="0" err="1"/>
              <a:t>Olması</a:t>
            </a:r>
            <a:r>
              <a:rPr lang="en-US" sz="2800" dirty="0"/>
              <a:t> ( Object-Oriented )</a:t>
            </a:r>
          </a:p>
          <a:p>
            <a:r>
              <a:rPr lang="en-US" sz="2800" dirty="0" err="1"/>
              <a:t>Yorumlayıcı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Dil</a:t>
            </a:r>
            <a:endParaRPr lang="en-US" sz="2800" dirty="0"/>
          </a:p>
          <a:p>
            <a:r>
              <a:rPr lang="en-US" sz="2800" dirty="0" err="1"/>
              <a:t>Girintili</a:t>
            </a:r>
            <a:r>
              <a:rPr lang="en-US" sz="2800" dirty="0"/>
              <a:t> </a:t>
            </a:r>
            <a:r>
              <a:rPr lang="en-US" sz="2800" dirty="0" err="1"/>
              <a:t>yazılır</a:t>
            </a:r>
            <a:endParaRPr lang="en-US" sz="2800" dirty="0"/>
          </a:p>
          <a:p>
            <a:r>
              <a:rPr lang="en-US" sz="2800" dirty="0" err="1"/>
              <a:t>Platformdan</a:t>
            </a:r>
            <a:r>
              <a:rPr lang="en-US" sz="2800" dirty="0"/>
              <a:t> </a:t>
            </a:r>
            <a:r>
              <a:rPr lang="en-US" sz="2800" dirty="0" err="1"/>
              <a:t>bağımsızdır</a:t>
            </a:r>
            <a:r>
              <a:rPr lang="en-US" sz="2800" dirty="0"/>
              <a:t> *</a:t>
            </a:r>
          </a:p>
          <a:p>
            <a:r>
              <a:rPr lang="en-US" sz="2800" dirty="0" err="1"/>
              <a:t>Açık</a:t>
            </a:r>
            <a:r>
              <a:rPr lang="en-US" sz="2800" dirty="0"/>
              <a:t> Kaynak </a:t>
            </a:r>
            <a:r>
              <a:rPr lang="en-US" sz="2800" dirty="0" err="1"/>
              <a:t>kodludur</a:t>
            </a:r>
            <a:endParaRPr lang="en-US" sz="2800" dirty="0"/>
          </a:p>
          <a:p>
            <a:r>
              <a:rPr lang="en-US" sz="2800" dirty="0" err="1"/>
              <a:t>Dinamik</a:t>
            </a:r>
            <a:r>
              <a:rPr lang="en-US" sz="2800" dirty="0"/>
              <a:t> </a:t>
            </a:r>
            <a:r>
              <a:rPr lang="en-US" sz="2800" dirty="0" err="1"/>
              <a:t>belleklidir</a:t>
            </a:r>
            <a:endParaRPr lang="en-US" sz="2800" dirty="0"/>
          </a:p>
          <a:p>
            <a:pPr marL="13970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4413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7304622" cy="1740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bg2"/>
                </a:solidFill>
              </a:rPr>
              <a:t>Neler Öğreneceğiz? </a:t>
            </a:r>
            <a:endParaRPr sz="6800" dirty="0">
              <a:solidFill>
                <a:schemeClr val="bg2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6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4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accent4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4"/>
              </a:solidFill>
              <a:latin typeface="Roboto Mono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DC7F3D-5C89-22A3-CA32-0594FCB60812}"/>
              </a:ext>
            </a:extLst>
          </p:cNvPr>
          <p:cNvSpPr txBox="1"/>
          <p:nvPr/>
        </p:nvSpPr>
        <p:spPr>
          <a:xfrm>
            <a:off x="1927860" y="4168140"/>
            <a:ext cx="542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11973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IDE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Integrated</a:t>
            </a:r>
            <a:r>
              <a:rPr lang="tr-TR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development</a:t>
            </a:r>
            <a:r>
              <a:rPr lang="tr-TR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environment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Yazılımcıların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kolay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kod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yazabilmesi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için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yaratılan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uygulamalardır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bu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uygulamalar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sayesinde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kodu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çok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hızlı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şekilde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test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edebilir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yazabilirler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tr-T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5"/>
                </a:solidFill>
              </a:rPr>
              <a:t>IDE </a:t>
            </a:r>
            <a:r>
              <a:rPr lang="en-US" sz="6800" dirty="0" err="1">
                <a:solidFill>
                  <a:schemeClr val="bg2"/>
                </a:solidFill>
              </a:rPr>
              <a:t>Nedir</a:t>
            </a:r>
            <a:r>
              <a:rPr lang="en-US" sz="6800" dirty="0">
                <a:solidFill>
                  <a:schemeClr val="bg2"/>
                </a:solidFill>
              </a:rPr>
              <a:t>?</a:t>
            </a:r>
            <a:endParaRPr sz="6800" dirty="0">
              <a:solidFill>
                <a:schemeClr val="accent5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5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5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accent5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95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F2DD4A-7A4C-C0AB-AF91-383DD576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720" y="3367315"/>
            <a:ext cx="5577840" cy="2301965"/>
          </a:xfrm>
        </p:spPr>
        <p:txBody>
          <a:bodyPr/>
          <a:lstStyle/>
          <a:p>
            <a:r>
              <a:rPr lang="en-US" dirty="0"/>
              <a:t>replit.com</a:t>
            </a:r>
            <a:endParaRPr lang="tr-TR" dirty="0"/>
          </a:p>
        </p:txBody>
      </p:sp>
      <p:pic>
        <p:nvPicPr>
          <p:cNvPr id="2054" name="Picture 6" descr="Repl.it: Browser Coding with Amjad Masad - Software Engineering Daily">
            <a:extLst>
              <a:ext uri="{FF2B5EF4-FFF2-40B4-BE49-F238E27FC236}">
                <a16:creationId xmlns:a16="http://schemas.microsoft.com/office/drawing/2014/main" id="{66DC9BEA-4723-219D-9586-926914F1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0" y="838199"/>
            <a:ext cx="5646069" cy="30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25" y="1110623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MERHABA! ..</a:t>
            </a:r>
            <a:endParaRPr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1983625"/>
            <a:ext cx="5322600" cy="35777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Ben Emre Can Mert, eğitim boyunca eğitmeniniz olacağım.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Python ile yaklaşık 2,5 yıllık tecrübem var, ve şu anda Hacettepe Üniversitesinde 2. Sınıf İstatistik Öğrencisiyim aynı zamanda da Asistan Stajyer olarak çalışmaktayım.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Yapay zeka tabanlı bir deprem risk haritası oluşturma üzerinde çalışıyorum.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Bu derste öğreneceklerimiz: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Programlama dili </a:t>
            </a:r>
            <a:r>
              <a:rPr lang="en" dirty="0">
                <a:solidFill>
                  <a:schemeClr val="accent1"/>
                </a:solidFill>
              </a:rPr>
              <a:t>nedir?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Neden</a:t>
            </a:r>
            <a:r>
              <a:rPr lang="en" dirty="0">
                <a:solidFill>
                  <a:schemeClr val="accent3"/>
                </a:solidFill>
              </a:rPr>
              <a:t> Python</a:t>
            </a:r>
            <a:r>
              <a:rPr lang="en" dirty="0"/>
              <a:t>?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Neler öğreneceğiz?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4870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IDE</a:t>
            </a:r>
            <a:r>
              <a:rPr lang="en" dirty="0"/>
              <a:t> nedir? Nasıl </a:t>
            </a:r>
            <a:r>
              <a:rPr lang="en" dirty="0">
                <a:solidFill>
                  <a:schemeClr val="accent3"/>
                </a:solidFill>
              </a:rPr>
              <a:t>kod </a:t>
            </a:r>
            <a:r>
              <a:rPr lang="en" dirty="0"/>
              <a:t>ve nerede </a:t>
            </a:r>
            <a:r>
              <a:rPr lang="en" dirty="0">
                <a:solidFill>
                  <a:schemeClr val="accent3"/>
                </a:solidFill>
              </a:rPr>
              <a:t>kod</a:t>
            </a:r>
            <a:r>
              <a:rPr lang="en" dirty="0"/>
              <a:t> yazacağız?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Pythonun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Özellikleri</a:t>
            </a:r>
            <a:r>
              <a:rPr lang="en" dirty="0"/>
              <a:t>.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321450" y="470722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Kodlamaya </a:t>
            </a:r>
            <a:r>
              <a:rPr lang="en" dirty="0"/>
              <a:t>giriş.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49"/>
            <a:ext cx="8894400" cy="14860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tr-TR" dirty="0"/>
              <a:t>Programlama dili, bir bilgisayara ne yapmasını istediğini anlatmamızın tepkileştirilmiş bir yoludur. Bilgisayara nasıl bir işlem yapacağını, işlemi nasıl yapacağını ve hangi koşullarda işlemi nasıl yapacağını söyler.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Programlama dili </a:t>
            </a:r>
            <a:r>
              <a:rPr lang="en" sz="6800" dirty="0">
                <a:solidFill>
                  <a:schemeClr val="accent1"/>
                </a:solidFill>
              </a:rPr>
              <a:t>Nedir?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Derleme </a:t>
            </a:r>
            <a:r>
              <a:rPr lang="en" sz="6000" dirty="0">
                <a:solidFill>
                  <a:schemeClr val="tx1"/>
                </a:solidFill>
              </a:rPr>
              <a:t>ve </a:t>
            </a:r>
            <a:r>
              <a:rPr lang="en" sz="6000" dirty="0">
                <a:solidFill>
                  <a:schemeClr val="accent3"/>
                </a:solidFill>
              </a:rPr>
              <a:t>Yorumlama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1704513"/>
            <a:ext cx="4154400" cy="43187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Yorumlanan Diller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Bilgisayar tarafından anlaşılması için yorumlayıcı kullanılması gereken dillerdir. Yazılanlar komut komut okunur ve çalışılan makinenin komut setlerine çevrilerek çalıştırılır.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315075" y="1718040"/>
            <a:ext cx="4154400" cy="43187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Derlenen Diller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Bilgisayar tarafından anlaşılması için derleyici kullanılması gereken dillerdir. Yazılanlar direkt anlaşılmak yerine derleyici tarafından makine diline çevrilerek bilgisayar tarafından anlaşılır.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tr-TR" dirty="0">
                <a:solidFill>
                  <a:schemeClr val="accent3"/>
                </a:solidFill>
              </a:rPr>
              <a:t>Kolay, Gelişmiş ve Esnek</a:t>
            </a: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Neden </a:t>
            </a:r>
            <a:r>
              <a:rPr lang="en" sz="6800" dirty="0">
                <a:solidFill>
                  <a:schemeClr val="accent3"/>
                </a:solidFill>
              </a:rPr>
              <a:t>Python? 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Neden </a:t>
            </a:r>
            <a:r>
              <a:rPr lang="en" sz="6000" dirty="0">
                <a:solidFill>
                  <a:schemeClr val="accent2"/>
                </a:solidFill>
              </a:rPr>
              <a:t>PYTHON?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tr-TR" dirty="0">
                <a:solidFill>
                  <a:schemeClr val="accent3"/>
                </a:solidFill>
              </a:rPr>
              <a:t>Kolaylık</a:t>
            </a:r>
            <a:endParaRPr lang="tr-TR" dirty="0"/>
          </a:p>
        </p:txBody>
      </p:sp>
      <p:sp>
        <p:nvSpPr>
          <p:cNvPr id="442" name="Google Shape;442;p29"/>
          <p:cNvSpPr txBox="1">
            <a:spLocks noGrp="1"/>
          </p:cNvSpPr>
          <p:nvPr>
            <p:ph type="body" idx="5"/>
          </p:nvPr>
        </p:nvSpPr>
        <p:spPr>
          <a:xfrm>
            <a:off x="1217550" y="3293617"/>
            <a:ext cx="9755100" cy="1260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tr-TR" dirty="0"/>
              <a:t>Python’un sağladığı kolaylıklardan</a:t>
            </a:r>
            <a:r>
              <a:rPr lang="en-US" dirty="0"/>
              <a:t> </a:t>
            </a:r>
            <a:r>
              <a:rPr lang="tr-TR" dirty="0"/>
              <a:t>ötürü</a:t>
            </a:r>
            <a:r>
              <a:rPr lang="en-US" dirty="0"/>
              <a:t> </a:t>
            </a:r>
            <a:r>
              <a:rPr lang="tr-TR" dirty="0"/>
              <a:t>sürekli olarak büyüyen bir kitlesi </a:t>
            </a:r>
            <a:r>
              <a:rPr lang="en-US" dirty="0"/>
              <a:t>var, </a:t>
            </a:r>
            <a:r>
              <a:rPr lang="tr-TR" dirty="0"/>
              <a:t>bu</a:t>
            </a:r>
            <a:r>
              <a:rPr lang="en-US" dirty="0"/>
              <a:t> </a:t>
            </a:r>
            <a:r>
              <a:rPr lang="tr-TR" dirty="0"/>
              <a:t>sayede</a:t>
            </a:r>
            <a:r>
              <a:rPr lang="en-US" dirty="0"/>
              <a:t> </a:t>
            </a:r>
            <a:r>
              <a:rPr lang="tr-TR" dirty="0"/>
              <a:t>düzenli olarak gelişen kütüphaneleri mevcut, kütüphaneler herhangi bir uygulama veya amacın geliştirilme sürecini önemli ölçüde</a:t>
            </a:r>
            <a:r>
              <a:rPr lang="en-US" dirty="0"/>
              <a:t> </a:t>
            </a:r>
            <a:r>
              <a:rPr lang="tr-TR" dirty="0"/>
              <a:t>hızlandırır</a:t>
            </a:r>
            <a:r>
              <a:rPr lang="en-US" dirty="0"/>
              <a:t>.</a:t>
            </a:r>
            <a:endParaRPr lang="tr-TR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lang="tr-TR"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Gelişen Topluluk ve Kütüphaneler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1217550" y="4785063"/>
            <a:ext cx="9756900" cy="15447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</a:t>
            </a:r>
            <a:r>
              <a:rPr lang="tr-TR" dirty="0"/>
              <a:t>genel</a:t>
            </a:r>
            <a:r>
              <a:rPr lang="en-US" dirty="0"/>
              <a:t>-</a:t>
            </a:r>
            <a:r>
              <a:rPr lang="tr-TR" dirty="0"/>
              <a:t>amaçlı bir programlama dili</a:t>
            </a:r>
            <a:r>
              <a:rPr lang="en-US" dirty="0"/>
              <a:t> </a:t>
            </a:r>
            <a:r>
              <a:rPr lang="tr-TR" dirty="0"/>
              <a:t>olarak bilinir her alan için en ideali olmasa da her programlama alanının var olmasına olanak sağlar ve geniş kütüphane imkanıyla çoğu geliştirme sürecini önemli ölçüde hızlandırır. </a:t>
            </a:r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5177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Esneklik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Diğer yazılım dillerinin çoğundan; öğrenmesi, yazılması ve okunması çok daha kolay bir dil ve bunun beraberinde bir sürü avantajı var.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7304622" cy="1740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Python</a:t>
            </a:r>
            <a:r>
              <a:rPr lang="en" sz="5800" dirty="0">
                <a:solidFill>
                  <a:schemeClr val="bg2"/>
                </a:solidFill>
              </a:rPr>
              <a:t>’un</a:t>
            </a:r>
            <a:br>
              <a:rPr lang="en" sz="5800" dirty="0">
                <a:solidFill>
                  <a:schemeClr val="accent3"/>
                </a:solidFill>
              </a:rPr>
            </a:br>
            <a:r>
              <a:rPr lang="en" sz="5800" dirty="0">
                <a:solidFill>
                  <a:schemeClr val="accent3"/>
                </a:solidFill>
              </a:rPr>
              <a:t>                 </a:t>
            </a:r>
            <a:r>
              <a:rPr lang="en" sz="6800" dirty="0">
                <a:solidFill>
                  <a:schemeClr val="bg2"/>
                </a:solidFill>
              </a:rPr>
              <a:t>Özellikleri </a:t>
            </a:r>
            <a:endParaRPr sz="6800" dirty="0">
              <a:solidFill>
                <a:schemeClr val="bg2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62229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290425" y="229950"/>
            <a:ext cx="11648700" cy="6398100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5808147" y="309734"/>
            <a:ext cx="5374200" cy="2157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solidFill>
                  <a:srgbClr val="0070C0"/>
                </a:solidFill>
              </a:rPr>
              <a:t>Guido van Rossum</a:t>
            </a:r>
            <a:endParaRPr sz="6500" dirty="0">
              <a:solidFill>
                <a:srgbClr val="0070C0"/>
              </a:solidFill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5995434" y="1624614"/>
            <a:ext cx="5374200" cy="45317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tr-TR" dirty="0"/>
              <a:t>Python yazılım dili 19</a:t>
            </a:r>
            <a:r>
              <a:rPr lang="en-US" dirty="0"/>
              <a:t>89</a:t>
            </a:r>
            <a:r>
              <a:rPr lang="tr-TR" dirty="0"/>
              <a:t>’d</a:t>
            </a:r>
            <a:r>
              <a:rPr lang="en-US" dirty="0"/>
              <a:t>a</a:t>
            </a:r>
            <a:r>
              <a:rPr lang="tr-TR" dirty="0"/>
              <a:t> Hollandalı </a:t>
            </a:r>
            <a:r>
              <a:rPr lang="tr-TR" dirty="0" err="1"/>
              <a:t>Guido</a:t>
            </a:r>
            <a:r>
              <a:rPr lang="tr-TR" dirty="0"/>
              <a:t> </a:t>
            </a:r>
            <a:r>
              <a:rPr lang="tr-TR" dirty="0" err="1"/>
              <a:t>van</a:t>
            </a:r>
            <a:r>
              <a:rPr lang="tr-TR" dirty="0"/>
              <a:t> </a:t>
            </a:r>
            <a:r>
              <a:rPr lang="tr-TR" dirty="0" err="1"/>
              <a:t>Rossum</a:t>
            </a:r>
            <a:r>
              <a:rPr lang="tr-TR" dirty="0"/>
              <a:t> tarafından</a:t>
            </a:r>
            <a:r>
              <a:rPr lang="en-US" dirty="0"/>
              <a:t> </a:t>
            </a:r>
            <a:r>
              <a:rPr lang="tr-TR" dirty="0"/>
              <a:t>bir hobi olarak geliştirilmeye başlandı 1991’de ise ilk kez bir tam sürümü (0.9) yayınlandı.</a:t>
            </a: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/>
              <a:t>Guido, 1999’da “Programming For Everybody.” </a:t>
            </a:r>
            <a:r>
              <a:rPr lang="tr-TR" dirty="0"/>
              <a:t>adlı bir teklifi </a:t>
            </a:r>
            <a:r>
              <a:rPr lang="en-US" dirty="0"/>
              <a:t>ARPA(Advanced Research Projects Agency)’e s</a:t>
            </a:r>
            <a:r>
              <a:rPr lang="tr-TR" dirty="0"/>
              <a:t>undu ve Python için hedeflerinden bahsetti.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504" name="Google Shape;504;p34"/>
          <p:cNvGrpSpPr/>
          <p:nvPr/>
        </p:nvGrpSpPr>
        <p:grpSpPr>
          <a:xfrm>
            <a:off x="413996" y="309734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The Mind at Work: Guido van Rossum on how Python makes thinking in code  easier | Dropbox Blog">
            <a:extLst>
              <a:ext uri="{FF2B5EF4-FFF2-40B4-BE49-F238E27FC236}">
                <a16:creationId xmlns:a16="http://schemas.microsoft.com/office/drawing/2014/main" id="{5E306A8A-EA51-F561-B436-0EDE7DC7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36" y="668471"/>
            <a:ext cx="4620508" cy="462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0" name="Google Shape;500;p34"/>
          <p:cNvGrpSpPr/>
          <p:nvPr/>
        </p:nvGrpSpPr>
        <p:grpSpPr>
          <a:xfrm>
            <a:off x="930020" y="874911"/>
            <a:ext cx="635280" cy="147600"/>
            <a:chOff x="2147366" y="4139382"/>
            <a:chExt cx="635280" cy="147600"/>
          </a:xfrm>
        </p:grpSpPr>
        <p:sp>
          <p:nvSpPr>
            <p:cNvPr id="501" name="Google Shape;501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481</Words>
  <Application>Microsoft Office PowerPoint</Application>
  <PresentationFormat>Geniş ekran</PresentationFormat>
  <Paragraphs>70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Calibri</vt:lpstr>
      <vt:lpstr>Aldrich</vt:lpstr>
      <vt:lpstr>Roboto</vt:lpstr>
      <vt:lpstr>Roboto Mono</vt:lpstr>
      <vt:lpstr>Arial</vt:lpstr>
      <vt:lpstr>Abril Fatface</vt:lpstr>
      <vt:lpstr>SlidesMania</vt:lpstr>
      <vt:lpstr>HACETTEPE IEEE PYTHON  EĞİTİMİ DERS 1</vt:lpstr>
      <vt:lpstr>MERHABA! ..</vt:lpstr>
      <vt:lpstr>06</vt:lpstr>
      <vt:lpstr>Programlama dili Nedir?</vt:lpstr>
      <vt:lpstr>Derleme ve Yorumlama</vt:lpstr>
      <vt:lpstr>Neden Python? </vt:lpstr>
      <vt:lpstr>Neden PYTHON?</vt:lpstr>
      <vt:lpstr>Python’un                  Özellikleri </vt:lpstr>
      <vt:lpstr>Guido van Rossum</vt:lpstr>
      <vt:lpstr>PowerPoint Sunusu</vt:lpstr>
      <vt:lpstr>PowerPoint Sunusu</vt:lpstr>
      <vt:lpstr>Neler Öğreneceğiz? </vt:lpstr>
      <vt:lpstr>IDE Nedir?</vt:lpstr>
      <vt:lpstr>replit.com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HACETTEPE IEEE PYTHON  EĞİTİMİ DERS 1</dc:title>
  <dc:creator>Sei Goku</dc:creator>
  <cp:lastModifiedBy>Sei -</cp:lastModifiedBy>
  <cp:revision>13</cp:revision>
  <dcterms:modified xsi:type="dcterms:W3CDTF">2022-11-11T20:34:18Z</dcterms:modified>
</cp:coreProperties>
</file>