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4" r:id="rId4"/>
    <p:sldId id="290" r:id="rId5"/>
    <p:sldId id="298" r:id="rId6"/>
    <p:sldId id="265" r:id="rId7"/>
    <p:sldId id="291" r:id="rId8"/>
    <p:sldId id="296" r:id="rId9"/>
    <p:sldId id="292" r:id="rId10"/>
    <p:sldId id="293" r:id="rId11"/>
    <p:sldId id="294" r:id="rId12"/>
    <p:sldId id="297" r:id="rId13"/>
    <p:sldId id="270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0E3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81858" autoAdjust="0"/>
  </p:normalViewPr>
  <p:slideViewPr>
    <p:cSldViewPr>
      <p:cViewPr varScale="1">
        <p:scale>
          <a:sx n="95" d="100"/>
          <a:sy n="95" d="100"/>
        </p:scale>
        <p:origin x="1120" y="2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5F66D-A815-46F0-B813-2852535AB1F2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BD66-3DBC-4FD8-812B-00C7C9A7C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8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Flat files are pretty easy to work with, but if you need any of the features provided by a database, then you need a true database. The key is picking the right database with the correct level of sophistication for the job you are doing.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8BD66-3DBC-4FD8-812B-00C7C9A7C6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63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Vertical scaling = sharding,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8BD66-3DBC-4FD8-812B-00C7C9A7C6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75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MongoDB allows for ACID compliance within a specific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8BD66-3DBC-4FD8-812B-00C7C9A7C6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09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8CBAD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3/31/23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8CBAD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609600" y="1577340"/>
            <a:ext cx="10972800" cy="553998"/>
          </a:xfr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n-US" dirty="0" err="1"/>
              <a:t>Sdf</a:t>
            </a:r>
            <a:endParaRPr lang="en-US" dirty="0"/>
          </a:p>
          <a:p>
            <a:pPr lvl="1"/>
            <a:r>
              <a:rPr lang="en-US" dirty="0" err="1"/>
              <a:t>asdf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8CBAD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3/31/23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8CBAD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8CBAD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3/31/23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8CBAD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8CBAD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3/31/23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8CBAD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8CBAD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3/31/23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8CBAD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544830"/>
          </a:xfrm>
          <a:custGeom>
            <a:avLst/>
            <a:gdLst/>
            <a:ahLst/>
            <a:cxnLst/>
            <a:rect l="l" t="t" r="r" b="b"/>
            <a:pathLst>
              <a:path w="12192000" h="544830">
                <a:moveTo>
                  <a:pt x="12192000" y="0"/>
                </a:moveTo>
                <a:lnTo>
                  <a:pt x="0" y="0"/>
                </a:lnTo>
                <a:lnTo>
                  <a:pt x="0" y="544512"/>
                </a:lnTo>
                <a:lnTo>
                  <a:pt x="12192000" y="544512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13200" y="-98890"/>
            <a:ext cx="4165599" cy="623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dirty="0" err="1"/>
              <a:t>Asdf</a:t>
            </a:r>
            <a:endParaRPr lang="en-US" dirty="0"/>
          </a:p>
          <a:p>
            <a:pPr lvl="1"/>
            <a:r>
              <a:rPr lang="en-US" dirty="0" err="1"/>
              <a:t>sdf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6939" y="6428920"/>
            <a:ext cx="54483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8CBAD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3/31/23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45202" y="6428920"/>
            <a:ext cx="16637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8CBAD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285750" indent="-285750">
        <a:buFont typeface="Arial" panose="020B0604020202020204" pitchFamily="34" charset="0"/>
        <a:buChar char="•"/>
        <a:defRPr>
          <a:latin typeface="+mn-lt"/>
          <a:ea typeface="+mn-ea"/>
          <a:cs typeface="+mn-cs"/>
        </a:defRPr>
      </a:lvl1pPr>
      <a:lvl2pPr marL="742950" indent="-285750">
        <a:buFont typeface="Arial" panose="020B0604020202020204" pitchFamily="34" charset="0"/>
        <a:buChar char="•"/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057400" y="1828800"/>
            <a:ext cx="10820400" cy="2133597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83515" marR="5080" indent="-171450" algn="ctr">
              <a:lnSpc>
                <a:spcPts val="2000"/>
              </a:lnSpc>
            </a:pPr>
            <a:r>
              <a:rPr lang="en-US" sz="2800" b="1" dirty="0">
                <a:solidFill>
                  <a:srgbClr val="44546A"/>
                </a:solidFill>
                <a:latin typeface="Arial"/>
                <a:cs typeface="Arial"/>
              </a:rPr>
              <a:t>DSA Workshop:</a:t>
            </a:r>
            <a:br>
              <a:rPr lang="en-US" sz="2800" b="1" dirty="0">
                <a:solidFill>
                  <a:srgbClr val="44546A"/>
                </a:solidFill>
                <a:latin typeface="Arial"/>
                <a:cs typeface="Arial"/>
              </a:rPr>
            </a:br>
            <a:br>
              <a:rPr lang="en-US" sz="2800" b="1" dirty="0">
                <a:solidFill>
                  <a:srgbClr val="44546A"/>
                </a:solidFill>
                <a:latin typeface="Arial"/>
                <a:cs typeface="Arial"/>
              </a:rPr>
            </a:br>
            <a:br>
              <a:rPr lang="en-US" sz="2800" b="1" dirty="0">
                <a:solidFill>
                  <a:srgbClr val="44546A"/>
                </a:solidFill>
                <a:latin typeface="Arial"/>
                <a:cs typeface="Arial"/>
              </a:rPr>
            </a:br>
            <a:r>
              <a:rPr lang="en-US" sz="2800" b="1" dirty="0">
                <a:solidFill>
                  <a:srgbClr val="A20E32"/>
                </a:solidFill>
                <a:latin typeface="Arial"/>
                <a:cs typeface="Arial"/>
              </a:rPr>
              <a:t>Don’t Use Excel:</a:t>
            </a:r>
            <a:br>
              <a:rPr lang="en-US" sz="2800" b="1" dirty="0">
                <a:solidFill>
                  <a:srgbClr val="A20E32"/>
                </a:solidFill>
                <a:latin typeface="Arial"/>
                <a:cs typeface="Arial"/>
              </a:rPr>
            </a:br>
            <a:br>
              <a:rPr lang="en-US" sz="2800" b="1" dirty="0">
                <a:solidFill>
                  <a:srgbClr val="A20E32"/>
                </a:solidFill>
                <a:latin typeface="Arial"/>
                <a:cs typeface="Arial"/>
              </a:rPr>
            </a:br>
            <a:r>
              <a:rPr lang="en-US" sz="2800" b="1" dirty="0">
                <a:solidFill>
                  <a:srgbClr val="A20E32"/>
                </a:solidFill>
                <a:latin typeface="Arial"/>
                <a:cs typeface="Arial"/>
              </a:rPr>
              <a:t>Selecting the Right Database </a:t>
            </a:r>
            <a:br>
              <a:rPr lang="en-US" sz="2800" b="1" dirty="0">
                <a:solidFill>
                  <a:srgbClr val="A20E32"/>
                </a:solidFill>
                <a:latin typeface="Arial"/>
                <a:cs typeface="Arial"/>
              </a:rPr>
            </a:br>
            <a:br>
              <a:rPr lang="en-US" sz="2800" b="1" dirty="0">
                <a:solidFill>
                  <a:srgbClr val="A20E32"/>
                </a:solidFill>
                <a:latin typeface="Arial"/>
                <a:cs typeface="Arial"/>
              </a:rPr>
            </a:br>
            <a:r>
              <a:rPr lang="en-US" sz="2800" b="1" dirty="0">
                <a:solidFill>
                  <a:srgbClr val="A20E32"/>
                </a:solidFill>
                <a:latin typeface="Arial"/>
                <a:cs typeface="Arial"/>
              </a:rPr>
              <a:t>for the Data Science Job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813" y="4154302"/>
            <a:ext cx="4371975" cy="2061846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lang="en-US" sz="2000" b="1" spc="-10" dirty="0">
                <a:latin typeface="Arial"/>
                <a:cs typeface="Arial"/>
              </a:rPr>
              <a:t>Scott Seidenberger</a:t>
            </a:r>
            <a:endParaRPr sz="2000" dirty="0">
              <a:latin typeface="Arial"/>
              <a:cs typeface="Arial"/>
            </a:endParaRPr>
          </a:p>
          <a:p>
            <a:pPr marL="12700" marR="5080" algn="ctr">
              <a:lnSpc>
                <a:spcPct val="129000"/>
              </a:lnSpc>
              <a:spcBef>
                <a:spcPts val="95"/>
              </a:spcBef>
            </a:pPr>
            <a:r>
              <a:rPr lang="en-US" sz="2000" spc="-50" dirty="0">
                <a:latin typeface="Arial"/>
                <a:cs typeface="Arial"/>
              </a:rPr>
              <a:t>OU Data Science &amp; Analytics Institute</a:t>
            </a:r>
          </a:p>
          <a:p>
            <a:pPr marL="12700" marR="5080" algn="ctr">
              <a:lnSpc>
                <a:spcPct val="129000"/>
              </a:lnSpc>
              <a:spcBef>
                <a:spcPts val="95"/>
              </a:spcBef>
            </a:pPr>
            <a:r>
              <a:rPr lang="en-US" sz="2000" spc="-20" dirty="0" err="1">
                <a:latin typeface="Arial"/>
                <a:cs typeface="Arial"/>
              </a:rPr>
              <a:t>SecretLab</a:t>
            </a:r>
            <a:endParaRPr lang="en-US" sz="2000" spc="-20" dirty="0">
              <a:latin typeface="Arial"/>
              <a:cs typeface="Arial"/>
            </a:endParaRPr>
          </a:p>
          <a:p>
            <a:pPr marL="12700" marR="5080" algn="ctr">
              <a:lnSpc>
                <a:spcPct val="129000"/>
              </a:lnSpc>
              <a:spcBef>
                <a:spcPts val="95"/>
              </a:spcBef>
            </a:pPr>
            <a:r>
              <a:rPr lang="en-US" sz="2000" spc="-20" dirty="0" err="1">
                <a:latin typeface="Arial"/>
                <a:cs typeface="Arial"/>
              </a:rPr>
              <a:t>seidenberger@ou.edu</a:t>
            </a:r>
            <a:endParaRPr sz="2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20"/>
              </a:spcBef>
            </a:pPr>
            <a:endParaRPr lang="en-US" sz="2000" spc="-1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587" y="231906"/>
            <a:ext cx="3254493" cy="949651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E240210-D2B7-5D55-8ED8-0CCE9AB92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90700"/>
            <a:ext cx="5825066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B469-CE86-2C8E-7C47-C5A054E8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200"/>
            <a:ext cx="12192000" cy="600164"/>
          </a:xfrm>
        </p:spPr>
        <p:txBody>
          <a:bodyPr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8D7E3-1BA9-807D-A720-D31E5E287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32235"/>
            <a:ext cx="10972800" cy="5016758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Structured Query Language</a:t>
            </a:r>
          </a:p>
          <a:p>
            <a:r>
              <a:rPr lang="en-US" sz="2800" dirty="0">
                <a:solidFill>
                  <a:schemeClr val="tx1"/>
                </a:solidFill>
              </a:rPr>
              <a:t>Emerged as a way to handle Relational Database architectures (RDBS)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Table Schemas are set at creation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Rows and Fixed Columns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Rows in tables can be linked to other tables via keys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MySQL</a:t>
            </a:r>
          </a:p>
          <a:p>
            <a:r>
              <a:rPr lang="en-US" sz="2800" dirty="0">
                <a:solidFill>
                  <a:schemeClr val="tx1"/>
                </a:solidFill>
              </a:rPr>
              <a:t>Postgres</a:t>
            </a:r>
          </a:p>
          <a:p>
            <a:pPr lvl="1"/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Vertical Scaling</a:t>
            </a:r>
          </a:p>
          <a:p>
            <a:r>
              <a:rPr lang="en-US" sz="2800" dirty="0">
                <a:solidFill>
                  <a:schemeClr val="tx1"/>
                </a:solidFill>
              </a:rPr>
              <a:t>Transaction Guarantees (ACID)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722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B469-CE86-2C8E-7C47-C5A054E8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200"/>
            <a:ext cx="12192000" cy="600164"/>
          </a:xfrm>
        </p:spPr>
        <p:txBody>
          <a:bodyPr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8D7E3-1BA9-807D-A720-D31E5E287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32235"/>
            <a:ext cx="10972800" cy="5878532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Emerged as a way to handle unstructured or loosely structured data</a:t>
            </a:r>
          </a:p>
          <a:p>
            <a:r>
              <a:rPr lang="en-US" sz="2800" dirty="0">
                <a:solidFill>
                  <a:schemeClr val="tx1"/>
                </a:solidFill>
              </a:rPr>
              <a:t>Did away with the rigidity of SQL and relational systems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Records are represented as </a:t>
            </a:r>
            <a:r>
              <a:rPr lang="en-US" sz="2800" b="1" dirty="0">
                <a:solidFill>
                  <a:srgbClr val="A20E32"/>
                </a:solidFill>
              </a:rPr>
              <a:t>documents</a:t>
            </a:r>
            <a:r>
              <a:rPr lang="en-US" sz="2800" dirty="0">
                <a:solidFill>
                  <a:schemeClr val="tx1"/>
                </a:solidFill>
              </a:rPr>
              <a:t> and not rows/columns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This allows them to have </a:t>
            </a:r>
            <a:r>
              <a:rPr lang="en-US" sz="2800" b="1" dirty="0">
                <a:solidFill>
                  <a:srgbClr val="A20E32"/>
                </a:solidFill>
              </a:rPr>
              <a:t>nested structures </a:t>
            </a:r>
            <a:r>
              <a:rPr lang="en-US" sz="2800" dirty="0">
                <a:solidFill>
                  <a:schemeClr val="tx1"/>
                </a:solidFill>
              </a:rPr>
              <a:t>like you’d see in JSON</a:t>
            </a:r>
          </a:p>
          <a:p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MongoDB</a:t>
            </a:r>
          </a:p>
          <a:p>
            <a:r>
              <a:rPr lang="en-US" sz="2800" dirty="0">
                <a:solidFill>
                  <a:schemeClr val="tx1"/>
                </a:solidFill>
              </a:rPr>
              <a:t>Elasticsearch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Horizontal Scaling</a:t>
            </a:r>
          </a:p>
          <a:p>
            <a:r>
              <a:rPr lang="en-US" sz="2800" dirty="0">
                <a:solidFill>
                  <a:schemeClr val="tx1"/>
                </a:solidFill>
              </a:rPr>
              <a:t>No transaction guarantees, eventual consistency*</a:t>
            </a:r>
          </a:p>
          <a:p>
            <a:pPr lvl="1"/>
            <a:endParaRPr lang="en-US" sz="2800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20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B469-CE86-2C8E-7C47-C5A054E8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200"/>
            <a:ext cx="12192000" cy="600164"/>
          </a:xfrm>
        </p:spPr>
        <p:txBody>
          <a:bodyPr/>
          <a:lstStyle/>
          <a:p>
            <a:pPr algn="ctr"/>
            <a:r>
              <a:rPr lang="en-US" dirty="0"/>
              <a:t>SQL vs NoSQL</a:t>
            </a:r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C9B418E4-307D-00A1-EB9D-A7AEDA479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12192000" cy="566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306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33400" y="1828800"/>
            <a:ext cx="10820400" cy="2390078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83515" marR="5080" indent="-171450" algn="ctr">
              <a:lnSpc>
                <a:spcPts val="2000"/>
              </a:lnSpc>
            </a:pPr>
            <a:r>
              <a:rPr lang="en-US" sz="2800" b="1" dirty="0">
                <a:solidFill>
                  <a:srgbClr val="44546A"/>
                </a:solidFill>
                <a:latin typeface="Arial"/>
                <a:cs typeface="Arial"/>
              </a:rPr>
              <a:t>DSA Workshop:</a:t>
            </a:r>
            <a:br>
              <a:rPr lang="en-US" sz="2800" b="1" dirty="0">
                <a:solidFill>
                  <a:srgbClr val="44546A"/>
                </a:solidFill>
                <a:latin typeface="Arial"/>
                <a:cs typeface="Arial"/>
              </a:rPr>
            </a:br>
            <a:br>
              <a:rPr lang="en-US" sz="2800" b="1" dirty="0">
                <a:solidFill>
                  <a:srgbClr val="44546A"/>
                </a:solidFill>
                <a:latin typeface="Arial"/>
                <a:cs typeface="Arial"/>
              </a:rPr>
            </a:br>
            <a:br>
              <a:rPr lang="en-US" sz="2800" b="1" dirty="0">
                <a:solidFill>
                  <a:srgbClr val="44546A"/>
                </a:solidFill>
                <a:latin typeface="Arial"/>
                <a:cs typeface="Arial"/>
              </a:rPr>
            </a:br>
            <a:r>
              <a:rPr lang="en-US" sz="2800" b="1" dirty="0">
                <a:solidFill>
                  <a:srgbClr val="A20E32"/>
                </a:solidFill>
                <a:latin typeface="Arial"/>
                <a:cs typeface="Arial"/>
              </a:rPr>
              <a:t>Don’t Use Excel:</a:t>
            </a:r>
            <a:br>
              <a:rPr lang="en-US" sz="2800" b="1" dirty="0">
                <a:solidFill>
                  <a:srgbClr val="A20E32"/>
                </a:solidFill>
                <a:latin typeface="Arial"/>
                <a:cs typeface="Arial"/>
              </a:rPr>
            </a:br>
            <a:br>
              <a:rPr lang="en-US" sz="2800" b="1" dirty="0">
                <a:solidFill>
                  <a:srgbClr val="A20E32"/>
                </a:solidFill>
                <a:latin typeface="Arial"/>
                <a:cs typeface="Arial"/>
              </a:rPr>
            </a:br>
            <a:r>
              <a:rPr lang="en-US" sz="2800" b="1" dirty="0">
                <a:solidFill>
                  <a:srgbClr val="A20E32"/>
                </a:solidFill>
                <a:latin typeface="Arial"/>
                <a:cs typeface="Arial"/>
              </a:rPr>
              <a:t>Selecting the Right Database for</a:t>
            </a:r>
            <a:br>
              <a:rPr lang="en-US" sz="2800" b="1" dirty="0">
                <a:solidFill>
                  <a:srgbClr val="A20E32"/>
                </a:solidFill>
                <a:latin typeface="Arial"/>
                <a:cs typeface="Arial"/>
              </a:rPr>
            </a:br>
            <a:br>
              <a:rPr lang="en-US" sz="2800" b="1" dirty="0">
                <a:solidFill>
                  <a:srgbClr val="A20E32"/>
                </a:solidFill>
                <a:latin typeface="Arial"/>
                <a:cs typeface="Arial"/>
              </a:rPr>
            </a:br>
            <a:r>
              <a:rPr lang="en-US" sz="2800" b="1" dirty="0">
                <a:solidFill>
                  <a:srgbClr val="A20E32"/>
                </a:solidFill>
                <a:latin typeface="Arial"/>
                <a:cs typeface="Arial"/>
              </a:rPr>
              <a:t>the Data Science Job</a:t>
            </a:r>
            <a:br>
              <a:rPr lang="en-US" sz="2800" b="1" dirty="0">
                <a:solidFill>
                  <a:srgbClr val="A20E32"/>
                </a:solidFill>
                <a:latin typeface="Arial"/>
                <a:cs typeface="Arial"/>
              </a:rPr>
            </a:b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403" y="4191000"/>
            <a:ext cx="8636794" cy="1501693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lang="en-US" sz="2800" b="1" spc="-10" dirty="0">
                <a:latin typeface="Arial"/>
                <a:cs typeface="Arial"/>
              </a:rPr>
              <a:t>Demo:</a:t>
            </a:r>
          </a:p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lang="en-US" sz="2800" b="1" spc="-10" dirty="0">
                <a:latin typeface="Arial"/>
                <a:cs typeface="Arial"/>
              </a:rPr>
              <a:t>Performance Differences by DB vs </a:t>
            </a:r>
            <a:r>
              <a:rPr lang="en-US" sz="2800" b="1" spc="-10" dirty="0" err="1">
                <a:latin typeface="Arial"/>
                <a:cs typeface="Arial"/>
              </a:rPr>
              <a:t>Flatfile</a:t>
            </a:r>
            <a:endParaRPr sz="2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20"/>
              </a:spcBef>
            </a:pPr>
            <a:endParaRPr lang="en-US" sz="2000" spc="-1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587" y="231906"/>
            <a:ext cx="3254493" cy="94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2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B4A1-6260-EB82-7B99-E93CAA25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390E5-00A4-27A9-B106-D4BBE1F279CE}"/>
              </a:ext>
            </a:extLst>
          </p:cNvPr>
          <p:cNvSpPr txBox="1"/>
          <p:nvPr/>
        </p:nvSpPr>
        <p:spPr>
          <a:xfrm>
            <a:off x="594658" y="1077106"/>
            <a:ext cx="7620000" cy="622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/>
              <a:t>Scott Seidenberger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PhD Candidate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SecretLab</a:t>
            </a:r>
            <a:r>
              <a:rPr lang="en-US" sz="2800" dirty="0"/>
              <a:t> with Dr. Maiti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Distributed systems, p2p networks, cybersecurity data science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Prior to OU, ran a small tech startup in Ethereum node operations and 7 years in the USAF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7B3F3F-E6DC-DE30-5AD9-B49EAACD2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447" y="1095035"/>
            <a:ext cx="3302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3F43D8-2B8C-4799-9DFB-8AF0002F708F}"/>
              </a:ext>
            </a:extLst>
          </p:cNvPr>
          <p:cNvSpPr txBox="1"/>
          <p:nvPr/>
        </p:nvSpPr>
        <p:spPr>
          <a:xfrm>
            <a:off x="9594852" y="4620469"/>
            <a:ext cx="19845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/>
              <a:t>🤫</a:t>
            </a:r>
          </a:p>
        </p:txBody>
      </p:sp>
    </p:spTree>
    <p:extLst>
      <p:ext uri="{BB962C8B-B14F-4D97-AF65-F5344CB8AC3E}">
        <p14:creationId xmlns:p14="http://schemas.microsoft.com/office/powerpoint/2010/main" val="113629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44AE-3FAC-BCC3-A28C-1180D32E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200"/>
            <a:ext cx="12192000" cy="600880"/>
          </a:xfrm>
        </p:spPr>
        <p:txBody>
          <a:bodyPr/>
          <a:lstStyle/>
          <a:p>
            <a:pPr algn="ctr"/>
            <a:r>
              <a:rPr lang="en-US" dirty="0"/>
              <a:t>Why Learn Databases?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D631D-720E-CE5F-BC64-B1B58089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308872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800" dirty="0"/>
              <a:t>Databases are </a:t>
            </a:r>
            <a:r>
              <a:rPr lang="en-US" sz="2800" b="1" dirty="0">
                <a:solidFill>
                  <a:srgbClr val="A20E32"/>
                </a:solidFill>
              </a:rPr>
              <a:t>purpose-built software systems </a:t>
            </a:r>
            <a:r>
              <a:rPr lang="en-US" sz="2800" dirty="0">
                <a:solidFill>
                  <a:schemeClr val="tx1"/>
                </a:solidFill>
              </a:rPr>
              <a:t>designed and implemented for various workloads. </a:t>
            </a:r>
          </a:p>
          <a:p>
            <a:pPr marL="457200" lvl="1" indent="0">
              <a:buNone/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There is the </a:t>
            </a:r>
            <a:r>
              <a:rPr lang="en-US" sz="2800" i="1" dirty="0">
                <a:solidFill>
                  <a:schemeClr val="tx1"/>
                </a:solidFill>
              </a:rPr>
              <a:t>theory</a:t>
            </a:r>
            <a:r>
              <a:rPr lang="en-US" sz="2800" dirty="0">
                <a:solidFill>
                  <a:schemeClr val="tx1"/>
                </a:solidFill>
              </a:rPr>
              <a:t> of databases, which is different from the </a:t>
            </a:r>
            <a:r>
              <a:rPr lang="en-US" sz="2800" i="1" dirty="0">
                <a:solidFill>
                  <a:schemeClr val="tx1"/>
                </a:solidFill>
              </a:rPr>
              <a:t>practical application </a:t>
            </a:r>
            <a:r>
              <a:rPr lang="en-US" sz="2800" dirty="0">
                <a:solidFill>
                  <a:schemeClr val="tx1"/>
                </a:solidFill>
              </a:rPr>
              <a:t>of databases. </a:t>
            </a:r>
          </a:p>
          <a:p>
            <a:pPr marL="457200" lvl="1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2800" b="1" dirty="0">
                <a:solidFill>
                  <a:srgbClr val="A20E32"/>
                </a:solidFill>
              </a:rPr>
              <a:t>Data Science relies on…data! You can’t do your job without it.</a:t>
            </a:r>
          </a:p>
          <a:p>
            <a:pPr marL="457200" lvl="1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Data needs to be stored, accessed, transported, processed, analyzed, and then stored again! </a:t>
            </a:r>
          </a:p>
        </p:txBody>
      </p:sp>
    </p:spTree>
    <p:extLst>
      <p:ext uri="{BB962C8B-B14F-4D97-AF65-F5344CB8AC3E}">
        <p14:creationId xmlns:p14="http://schemas.microsoft.com/office/powerpoint/2010/main" val="349163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44AE-3FAC-BCC3-A28C-1180D32E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200"/>
            <a:ext cx="12192000" cy="600880"/>
          </a:xfrm>
        </p:spPr>
        <p:txBody>
          <a:bodyPr/>
          <a:lstStyle/>
          <a:p>
            <a:pPr algn="ctr"/>
            <a:r>
              <a:rPr lang="en-US" dirty="0"/>
              <a:t>Not my Job!?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D631D-720E-CE5F-BC64-B1B58089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739759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The growing demand for managing data pipelines has led to the rise of the </a:t>
            </a:r>
            <a:r>
              <a:rPr lang="en-US" sz="2800" b="1" dirty="0">
                <a:solidFill>
                  <a:srgbClr val="A20E32"/>
                </a:solidFill>
              </a:rPr>
              <a:t>Data Engineer </a:t>
            </a:r>
            <a:r>
              <a:rPr lang="en-US" sz="2800" dirty="0">
                <a:solidFill>
                  <a:schemeClr val="tx1"/>
                </a:solidFill>
              </a:rPr>
              <a:t>role. Shouldn’t they be the ones to care about DBs?</a:t>
            </a:r>
          </a:p>
          <a:p>
            <a:pPr marL="457200" lvl="1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Data Engineer vs. Data Analyst vs. Data Scientist</a:t>
            </a:r>
          </a:p>
          <a:p>
            <a:pPr marL="457200" lvl="1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Data Scientists are expected to be able to </a:t>
            </a:r>
            <a:r>
              <a:rPr lang="en-US" sz="2800" b="1" dirty="0">
                <a:solidFill>
                  <a:srgbClr val="A20E32"/>
                </a:solidFill>
              </a:rPr>
              <a:t>construct and conduct their own experiments</a:t>
            </a:r>
            <a:r>
              <a:rPr lang="en-US" sz="2800" dirty="0">
                <a:solidFill>
                  <a:schemeClr val="tx1"/>
                </a:solidFill>
              </a:rPr>
              <a:t>, which means </a:t>
            </a:r>
            <a:r>
              <a:rPr lang="en-US" sz="2800" b="1" dirty="0">
                <a:solidFill>
                  <a:srgbClr val="A20E32"/>
                </a:solidFill>
              </a:rPr>
              <a:t>building data pipelines </a:t>
            </a:r>
            <a:r>
              <a:rPr lang="en-US" sz="2800" dirty="0">
                <a:solidFill>
                  <a:schemeClr val="tx1"/>
                </a:solidFill>
              </a:rPr>
              <a:t>that most likely don’t yet exist! </a:t>
            </a:r>
          </a:p>
          <a:p>
            <a:pPr marL="457200" lvl="1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A Data Scientist should be able to </a:t>
            </a:r>
            <a:r>
              <a:rPr lang="en-US" sz="2800" b="1" dirty="0">
                <a:solidFill>
                  <a:srgbClr val="A20E32"/>
                </a:solidFill>
              </a:rPr>
              <a:t>act both independently </a:t>
            </a:r>
            <a:r>
              <a:rPr lang="en-US" sz="2800" dirty="0">
                <a:solidFill>
                  <a:schemeClr val="tx1"/>
                </a:solidFill>
              </a:rPr>
              <a:t>and part of a team, in both small and large orgs at </a:t>
            </a:r>
            <a:r>
              <a:rPr lang="en-US" sz="2800" b="1" dirty="0">
                <a:solidFill>
                  <a:srgbClr val="A20E32"/>
                </a:solidFill>
              </a:rPr>
              <a:t>varying levels of complexity. </a:t>
            </a:r>
          </a:p>
        </p:txBody>
      </p:sp>
    </p:spTree>
    <p:extLst>
      <p:ext uri="{BB962C8B-B14F-4D97-AF65-F5344CB8AC3E}">
        <p14:creationId xmlns:p14="http://schemas.microsoft.com/office/powerpoint/2010/main" val="1115419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8D86-035C-C0C9-ECA1-9865870E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200"/>
            <a:ext cx="12192000" cy="600164"/>
          </a:xfrm>
        </p:spPr>
        <p:txBody>
          <a:bodyPr/>
          <a:lstStyle/>
          <a:p>
            <a:pPr algn="ctr"/>
            <a:r>
              <a:rPr lang="en-US" dirty="0"/>
              <a:t>A wildly oversimplified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6AE00-0B29-CD35-E413-65ED16D79CCF}"/>
              </a:ext>
            </a:extLst>
          </p:cNvPr>
          <p:cNvSpPr/>
          <p:nvPr/>
        </p:nvSpPr>
        <p:spPr>
          <a:xfrm>
            <a:off x="2819400" y="4813606"/>
            <a:ext cx="4572000" cy="1143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1584DF-8C87-38EC-D4ED-4E8574A4E9A5}"/>
              </a:ext>
            </a:extLst>
          </p:cNvPr>
          <p:cNvSpPr/>
          <p:nvPr/>
        </p:nvSpPr>
        <p:spPr>
          <a:xfrm>
            <a:off x="6947649" y="934373"/>
            <a:ext cx="2743200" cy="990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Scientist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6BE182-6352-F61F-B489-E2EAA65F5CDC}"/>
              </a:ext>
            </a:extLst>
          </p:cNvPr>
          <p:cNvSpPr/>
          <p:nvPr/>
        </p:nvSpPr>
        <p:spPr>
          <a:xfrm>
            <a:off x="6947649" y="1924973"/>
            <a:ext cx="1371600" cy="990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Storage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9670F-6E70-7BFF-3330-6A57F9DDFC86}"/>
              </a:ext>
            </a:extLst>
          </p:cNvPr>
          <p:cNvSpPr/>
          <p:nvPr/>
        </p:nvSpPr>
        <p:spPr>
          <a:xfrm>
            <a:off x="8319248" y="1924973"/>
            <a:ext cx="1371600" cy="990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Compute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BBEE8E-8C2F-F153-77B0-572734DCEC2B}"/>
              </a:ext>
            </a:extLst>
          </p:cNvPr>
          <p:cNvSpPr/>
          <p:nvPr/>
        </p:nvSpPr>
        <p:spPr>
          <a:xfrm>
            <a:off x="7862048" y="4813606"/>
            <a:ext cx="4572000" cy="1143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Compute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BB411F-E0D5-A7B3-342E-73855A80DD06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7391400" y="5385106"/>
            <a:ext cx="47064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0B071041-8BCD-DA90-D4E5-163A8383A4F7}"/>
              </a:ext>
            </a:extLst>
          </p:cNvPr>
          <p:cNvCxnSpPr>
            <a:stCxn id="5" idx="3"/>
            <a:endCxn id="10" idx="0"/>
          </p:cNvCxnSpPr>
          <p:nvPr/>
        </p:nvCxnSpPr>
        <p:spPr>
          <a:xfrm>
            <a:off x="9690849" y="1429673"/>
            <a:ext cx="457199" cy="3383933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109595C-1154-BD74-9EB7-CE1F56723E7D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5400000" flipH="1" flipV="1">
            <a:off x="5420408" y="2600566"/>
            <a:ext cx="1898033" cy="2528049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7CC21C-459B-D0C7-AAC3-0DF5BB15EA43}"/>
              </a:ext>
            </a:extLst>
          </p:cNvPr>
          <p:cNvGrpSpPr/>
          <p:nvPr/>
        </p:nvGrpSpPr>
        <p:grpSpPr>
          <a:xfrm>
            <a:off x="748552" y="1142999"/>
            <a:ext cx="1371601" cy="990601"/>
            <a:chOff x="152400" y="1035668"/>
            <a:chExt cx="2743200" cy="1981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FDCF316-70C1-D9CA-0FB1-81428B8A6D45}"/>
                </a:ext>
              </a:extLst>
            </p:cNvPr>
            <p:cNvSpPr/>
            <p:nvPr/>
          </p:nvSpPr>
          <p:spPr>
            <a:xfrm>
              <a:off x="152400" y="1035668"/>
              <a:ext cx="2743200" cy="990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User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0F0956-6E17-5F6F-7447-8CCBBB1BD3AE}"/>
                </a:ext>
              </a:extLst>
            </p:cNvPr>
            <p:cNvSpPr/>
            <p:nvPr/>
          </p:nvSpPr>
          <p:spPr>
            <a:xfrm>
              <a:off x="152400" y="2026268"/>
              <a:ext cx="1371600" cy="990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B994A9D-5F4D-E14D-66AB-A9B73B5A5F5D}"/>
                </a:ext>
              </a:extLst>
            </p:cNvPr>
            <p:cNvSpPr/>
            <p:nvPr/>
          </p:nvSpPr>
          <p:spPr>
            <a:xfrm>
              <a:off x="1523999" y="2026268"/>
              <a:ext cx="1371600" cy="990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875DCBB-456D-29A5-13A9-1759E975264C}"/>
              </a:ext>
            </a:extLst>
          </p:cNvPr>
          <p:cNvGrpSpPr/>
          <p:nvPr/>
        </p:nvGrpSpPr>
        <p:grpSpPr>
          <a:xfrm>
            <a:off x="900951" y="1282390"/>
            <a:ext cx="1371601" cy="990601"/>
            <a:chOff x="152400" y="1035668"/>
            <a:chExt cx="2743200" cy="19812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508DB8-1D2F-860E-E7C5-2F67786A1032}"/>
                </a:ext>
              </a:extLst>
            </p:cNvPr>
            <p:cNvSpPr/>
            <p:nvPr/>
          </p:nvSpPr>
          <p:spPr>
            <a:xfrm>
              <a:off x="152400" y="1035668"/>
              <a:ext cx="2743200" cy="990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User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8B04B0A-098E-4BD4-5866-B2E241FB112F}"/>
                </a:ext>
              </a:extLst>
            </p:cNvPr>
            <p:cNvSpPr/>
            <p:nvPr/>
          </p:nvSpPr>
          <p:spPr>
            <a:xfrm>
              <a:off x="152400" y="2026268"/>
              <a:ext cx="1371600" cy="990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1E09B5-7237-2610-C753-4412F0E305D4}"/>
                </a:ext>
              </a:extLst>
            </p:cNvPr>
            <p:cNvSpPr/>
            <p:nvPr/>
          </p:nvSpPr>
          <p:spPr>
            <a:xfrm>
              <a:off x="1523999" y="2026268"/>
              <a:ext cx="1371600" cy="990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DC8BA8A-36BA-4FA8-19FA-E807998B9DF7}"/>
              </a:ext>
            </a:extLst>
          </p:cNvPr>
          <p:cNvGrpSpPr/>
          <p:nvPr/>
        </p:nvGrpSpPr>
        <p:grpSpPr>
          <a:xfrm>
            <a:off x="1053352" y="1421783"/>
            <a:ext cx="1371601" cy="990601"/>
            <a:chOff x="152400" y="1035668"/>
            <a:chExt cx="2743200" cy="1981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792B146-8E8C-5F9F-6787-0C5558987EB2}"/>
                </a:ext>
              </a:extLst>
            </p:cNvPr>
            <p:cNvSpPr/>
            <p:nvPr/>
          </p:nvSpPr>
          <p:spPr>
            <a:xfrm>
              <a:off x="152400" y="1035668"/>
              <a:ext cx="2743200" cy="990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User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31FC124-A1B4-368B-F3DF-21628E6319F4}"/>
                </a:ext>
              </a:extLst>
            </p:cNvPr>
            <p:cNvSpPr/>
            <p:nvPr/>
          </p:nvSpPr>
          <p:spPr>
            <a:xfrm>
              <a:off x="152400" y="2026268"/>
              <a:ext cx="1371600" cy="990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B488C1D-6976-64F4-E0CD-120AD7CBE17E}"/>
                </a:ext>
              </a:extLst>
            </p:cNvPr>
            <p:cNvSpPr/>
            <p:nvPr/>
          </p:nvSpPr>
          <p:spPr>
            <a:xfrm>
              <a:off x="1523999" y="2026268"/>
              <a:ext cx="1371600" cy="990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CBF202B-2F87-2B88-7E42-7C4A52DEF4FE}"/>
              </a:ext>
            </a:extLst>
          </p:cNvPr>
          <p:cNvGrpSpPr/>
          <p:nvPr/>
        </p:nvGrpSpPr>
        <p:grpSpPr>
          <a:xfrm>
            <a:off x="3555627" y="1142077"/>
            <a:ext cx="2055159" cy="2045313"/>
            <a:chOff x="152400" y="195629"/>
            <a:chExt cx="2743200" cy="28212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3BBB791-C5BC-C03F-607E-98966FC17801}"/>
                </a:ext>
              </a:extLst>
            </p:cNvPr>
            <p:cNvSpPr/>
            <p:nvPr/>
          </p:nvSpPr>
          <p:spPr>
            <a:xfrm>
              <a:off x="152400" y="195629"/>
              <a:ext cx="2743200" cy="183064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App Server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9694802-24E6-5663-3572-675AE04D038F}"/>
                </a:ext>
              </a:extLst>
            </p:cNvPr>
            <p:cNvSpPr/>
            <p:nvPr/>
          </p:nvSpPr>
          <p:spPr>
            <a:xfrm>
              <a:off x="152400" y="2026268"/>
              <a:ext cx="1371600" cy="990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E006B8C-7CAB-8788-FE67-DB3F8248432C}"/>
                </a:ext>
              </a:extLst>
            </p:cNvPr>
            <p:cNvSpPr/>
            <p:nvPr/>
          </p:nvSpPr>
          <p:spPr>
            <a:xfrm>
              <a:off x="1523999" y="2026268"/>
              <a:ext cx="1371600" cy="990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DB08491-EAB6-18B4-022A-01B006C65A0B}"/>
              </a:ext>
            </a:extLst>
          </p:cNvPr>
          <p:cNvGrpSpPr/>
          <p:nvPr/>
        </p:nvGrpSpPr>
        <p:grpSpPr>
          <a:xfrm>
            <a:off x="784410" y="2862180"/>
            <a:ext cx="1371601" cy="990601"/>
            <a:chOff x="152400" y="1035668"/>
            <a:chExt cx="2743200" cy="19812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DD2D663-2223-B456-10F0-B3EDC98DE572}"/>
                </a:ext>
              </a:extLst>
            </p:cNvPr>
            <p:cNvSpPr/>
            <p:nvPr/>
          </p:nvSpPr>
          <p:spPr>
            <a:xfrm>
              <a:off x="152400" y="1035668"/>
              <a:ext cx="2743200" cy="990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User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F23BC98-7BE5-A659-E7C5-D982E4DCB016}"/>
                </a:ext>
              </a:extLst>
            </p:cNvPr>
            <p:cNvSpPr/>
            <p:nvPr/>
          </p:nvSpPr>
          <p:spPr>
            <a:xfrm>
              <a:off x="152400" y="2026268"/>
              <a:ext cx="1371600" cy="990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72A81D4-E0A4-475A-727F-3C9A3019FA6A}"/>
                </a:ext>
              </a:extLst>
            </p:cNvPr>
            <p:cNvSpPr/>
            <p:nvPr/>
          </p:nvSpPr>
          <p:spPr>
            <a:xfrm>
              <a:off x="1523999" y="2026268"/>
              <a:ext cx="1371600" cy="990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C8882B7-6650-209C-AF72-B0AEC1DE9907}"/>
              </a:ext>
            </a:extLst>
          </p:cNvPr>
          <p:cNvGrpSpPr/>
          <p:nvPr/>
        </p:nvGrpSpPr>
        <p:grpSpPr>
          <a:xfrm>
            <a:off x="936809" y="3001571"/>
            <a:ext cx="1371601" cy="990601"/>
            <a:chOff x="152400" y="1035668"/>
            <a:chExt cx="2743200" cy="19812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0E0CD2B-C722-234D-DE14-27D373EB37DD}"/>
                </a:ext>
              </a:extLst>
            </p:cNvPr>
            <p:cNvSpPr/>
            <p:nvPr/>
          </p:nvSpPr>
          <p:spPr>
            <a:xfrm>
              <a:off x="152400" y="1035668"/>
              <a:ext cx="2743200" cy="990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User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EAFD2FE-067A-682E-98BE-A77ACA20151F}"/>
                </a:ext>
              </a:extLst>
            </p:cNvPr>
            <p:cNvSpPr/>
            <p:nvPr/>
          </p:nvSpPr>
          <p:spPr>
            <a:xfrm>
              <a:off x="152400" y="2026268"/>
              <a:ext cx="1371600" cy="990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2620FB6-61E6-2FBD-A28B-48E31C847346}"/>
                </a:ext>
              </a:extLst>
            </p:cNvPr>
            <p:cNvSpPr/>
            <p:nvPr/>
          </p:nvSpPr>
          <p:spPr>
            <a:xfrm>
              <a:off x="1523999" y="2026268"/>
              <a:ext cx="1371600" cy="990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BC9901A-DC31-7A97-55B0-2E7E6E9B1A90}"/>
              </a:ext>
            </a:extLst>
          </p:cNvPr>
          <p:cNvGrpSpPr/>
          <p:nvPr/>
        </p:nvGrpSpPr>
        <p:grpSpPr>
          <a:xfrm>
            <a:off x="1089210" y="3140964"/>
            <a:ext cx="1371601" cy="990601"/>
            <a:chOff x="152400" y="1035668"/>
            <a:chExt cx="2743200" cy="19812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E77A19F-A0E7-EF29-63FF-AA224679591B}"/>
                </a:ext>
              </a:extLst>
            </p:cNvPr>
            <p:cNvSpPr/>
            <p:nvPr/>
          </p:nvSpPr>
          <p:spPr>
            <a:xfrm>
              <a:off x="152400" y="1035668"/>
              <a:ext cx="2743200" cy="990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User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17D103C-7B10-6007-717C-89114BD427F3}"/>
                </a:ext>
              </a:extLst>
            </p:cNvPr>
            <p:cNvSpPr/>
            <p:nvPr/>
          </p:nvSpPr>
          <p:spPr>
            <a:xfrm>
              <a:off x="152400" y="2026268"/>
              <a:ext cx="1371600" cy="990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2EB826B-4391-5AC7-E238-E84FD09747AB}"/>
                </a:ext>
              </a:extLst>
            </p:cNvPr>
            <p:cNvSpPr/>
            <p:nvPr/>
          </p:nvSpPr>
          <p:spPr>
            <a:xfrm>
              <a:off x="1523999" y="2026268"/>
              <a:ext cx="1371600" cy="990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</p:grp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03213B9-63E6-84E8-60CC-550CECE72B55}"/>
              </a:ext>
            </a:extLst>
          </p:cNvPr>
          <p:cNvCxnSpPr>
            <a:cxnSpLocks/>
            <a:stCxn id="34" idx="3"/>
            <a:endCxn id="5" idx="1"/>
          </p:cNvCxnSpPr>
          <p:nvPr/>
        </p:nvCxnSpPr>
        <p:spPr>
          <a:xfrm flipV="1">
            <a:off x="5610786" y="1429673"/>
            <a:ext cx="1336863" cy="375984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83207E1E-1F2A-3942-0659-7D4E972D38FC}"/>
              </a:ext>
            </a:extLst>
          </p:cNvPr>
          <p:cNvCxnSpPr>
            <a:cxnSpLocks/>
            <a:stCxn id="4" idx="0"/>
            <a:endCxn id="35" idx="2"/>
          </p:cNvCxnSpPr>
          <p:nvPr/>
        </p:nvCxnSpPr>
        <p:spPr>
          <a:xfrm rot="16200000" flipV="1">
            <a:off x="3774301" y="3482506"/>
            <a:ext cx="1626216" cy="1035983"/>
          </a:xfrm>
          <a:prstGeom prst="bentConnector3">
            <a:avLst>
              <a:gd name="adj1" fmla="val 58269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B287B376-494A-CEEC-557C-02810C9DFD44}"/>
              </a:ext>
            </a:extLst>
          </p:cNvPr>
          <p:cNvCxnSpPr>
            <a:cxnSpLocks/>
            <a:stCxn id="34" idx="1"/>
            <a:endCxn id="30" idx="3"/>
          </p:cNvCxnSpPr>
          <p:nvPr/>
        </p:nvCxnSpPr>
        <p:spPr>
          <a:xfrm rot="10800000">
            <a:off x="2424953" y="1669435"/>
            <a:ext cx="1130674" cy="136223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3FD68686-EEFA-6128-6481-4461962EFF29}"/>
              </a:ext>
            </a:extLst>
          </p:cNvPr>
          <p:cNvCxnSpPr>
            <a:cxnSpLocks/>
            <a:stCxn id="34" idx="1"/>
            <a:endCxn id="50" idx="3"/>
          </p:cNvCxnSpPr>
          <p:nvPr/>
        </p:nvCxnSpPr>
        <p:spPr>
          <a:xfrm rot="10800000" flipV="1">
            <a:off x="2460811" y="1805657"/>
            <a:ext cx="1094816" cy="1582958"/>
          </a:xfrm>
          <a:prstGeom prst="bentConnector3">
            <a:avLst>
              <a:gd name="adj1" fmla="val 51228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399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B469-CE86-2C8E-7C47-C5A054E8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200"/>
            <a:ext cx="12192000" cy="600164"/>
          </a:xfrm>
        </p:spPr>
        <p:txBody>
          <a:bodyPr/>
          <a:lstStyle/>
          <a:p>
            <a:pPr algn="ctr"/>
            <a:r>
              <a:rPr lang="en-US" dirty="0"/>
              <a:t>Flat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8D7E3-1BA9-807D-A720-D31E5E287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32235"/>
            <a:ext cx="10972800" cy="58785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The most common type of data storage format in computing is the flat file. This is what most people are introduced to when starting their data science or statistics journey.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Includes common file formats like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CSV (Comma Separated Values) or Delimited (tab, semi-colon, etc.)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JSON (JavaScript Object Notation)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XML (X Markup Language)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XLSX (Excel Format)</a:t>
            </a:r>
          </a:p>
          <a:p>
            <a:pPr lvl="1"/>
            <a:endParaRPr lang="en-US" sz="2800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8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B469-CE86-2C8E-7C47-C5A054E8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200"/>
            <a:ext cx="12192000" cy="600164"/>
          </a:xfrm>
        </p:spPr>
        <p:txBody>
          <a:bodyPr/>
          <a:lstStyle/>
          <a:p>
            <a:pPr algn="ctr"/>
            <a:r>
              <a:rPr lang="en-US" dirty="0"/>
              <a:t>Flat File vs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8D7E3-1BA9-807D-A720-D31E5E287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825579"/>
            <a:ext cx="11049000" cy="6032421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Databases create features and functionality that flat files do not have…because they are files and not software systems.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There are certain properties we desire: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CRUD (Create, Read, Update, Delete)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ACID (Atomicity, Consistency, Isolation, Durability)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Scalability</a:t>
            </a:r>
          </a:p>
          <a:p>
            <a:r>
              <a:rPr lang="en-US" sz="2800" dirty="0">
                <a:solidFill>
                  <a:schemeClr val="tx1"/>
                </a:solidFill>
              </a:rPr>
              <a:t>Availability</a:t>
            </a:r>
          </a:p>
          <a:p>
            <a:r>
              <a:rPr lang="en-US" sz="2800" dirty="0">
                <a:solidFill>
                  <a:schemeClr val="tx1"/>
                </a:solidFill>
              </a:rPr>
              <a:t>Resilience</a:t>
            </a:r>
          </a:p>
          <a:p>
            <a:r>
              <a:rPr lang="en-US" sz="2800" dirty="0">
                <a:solidFill>
                  <a:schemeClr val="tx1"/>
                </a:solidFill>
              </a:rPr>
              <a:t>Integrity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Remember, DBs are </a:t>
            </a:r>
            <a:r>
              <a:rPr lang="en-US" sz="2800" b="1" dirty="0">
                <a:solidFill>
                  <a:srgbClr val="A20E32"/>
                </a:solidFill>
              </a:rPr>
              <a:t>software systems </a:t>
            </a:r>
            <a:r>
              <a:rPr lang="en-US" sz="2800" dirty="0">
                <a:solidFill>
                  <a:schemeClr val="tx1"/>
                </a:solidFill>
              </a:rPr>
              <a:t>so they can be deployed as such! Containers, cloud, serverless, the works! </a:t>
            </a:r>
            <a:endParaRPr lang="en-US" sz="2800" b="1" dirty="0">
              <a:solidFill>
                <a:srgbClr val="A20E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450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2209800"/>
            <a:ext cx="7772400" cy="2108206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83515" marR="5080" indent="-171450" algn="ctr">
              <a:lnSpc>
                <a:spcPct val="200000"/>
              </a:lnSpc>
            </a:pPr>
            <a:r>
              <a:rPr lang="en-US" sz="3600" b="1" dirty="0">
                <a:solidFill>
                  <a:srgbClr val="44546A"/>
                </a:solidFill>
                <a:latin typeface="Arial"/>
                <a:cs typeface="Arial"/>
              </a:rPr>
              <a:t>So you’re convinced you need a database, what are your options?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587" y="231906"/>
            <a:ext cx="3254493" cy="94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3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B469-CE86-2C8E-7C47-C5A054E8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200"/>
            <a:ext cx="12192000" cy="600164"/>
          </a:xfrm>
        </p:spPr>
        <p:txBody>
          <a:bodyPr/>
          <a:lstStyle/>
          <a:p>
            <a:pPr algn="ctr"/>
            <a:r>
              <a:rPr lang="en-US" dirty="0"/>
              <a:t>Common Database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8D7E3-1BA9-807D-A720-D31E5E287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32235"/>
            <a:ext cx="10972800" cy="5016758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SQL</a:t>
            </a:r>
          </a:p>
          <a:p>
            <a:r>
              <a:rPr lang="en-US" sz="2800" dirty="0">
                <a:solidFill>
                  <a:schemeClr val="tx1"/>
                </a:solidFill>
              </a:rPr>
              <a:t>NoSQL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Purpose built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Key-Value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Graph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Vector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Time Series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Blob</a:t>
            </a:r>
          </a:p>
          <a:p>
            <a:pPr lvl="1"/>
            <a:endParaRPr lang="en-US" sz="2800" dirty="0">
              <a:solidFill>
                <a:schemeClr val="tx1"/>
              </a:solidFill>
            </a:endParaRPr>
          </a:p>
          <a:p>
            <a:pPr lvl="1"/>
            <a:endParaRPr lang="en-US" sz="2800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146" name="Picture 2" descr="15 Types of Databases and When to Use Them">
            <a:extLst>
              <a:ext uri="{FF2B5EF4-FFF2-40B4-BE49-F238E27FC236}">
                <a16:creationId xmlns:a16="http://schemas.microsoft.com/office/drawing/2014/main" id="{D2475618-7A92-DABF-96FD-213A079AD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132235"/>
            <a:ext cx="8730205" cy="522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74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15163</TotalTime>
  <Words>651</Words>
  <Application>Microsoft Macintosh PowerPoint</Application>
  <PresentationFormat>Widescreen</PresentationFormat>
  <Paragraphs>122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DSA Workshop:   Don’t Use Excel:  Selecting the Right Database   for the Data Science Job</vt:lpstr>
      <vt:lpstr>Introduction</vt:lpstr>
      <vt:lpstr>Why Learn Databases?</vt:lpstr>
      <vt:lpstr>Not my Job!?</vt:lpstr>
      <vt:lpstr>A wildly oversimplified architecture</vt:lpstr>
      <vt:lpstr>Flat File</vt:lpstr>
      <vt:lpstr>Flat File vs Database</vt:lpstr>
      <vt:lpstr>So you’re convinced you need a database, what are your options?</vt:lpstr>
      <vt:lpstr>Common Database Types</vt:lpstr>
      <vt:lpstr>SQL</vt:lpstr>
      <vt:lpstr>NoSQL</vt:lpstr>
      <vt:lpstr>SQL vs NoSQL</vt:lpstr>
      <vt:lpstr>DSA Workshop:   Don’t Use Excel:  Selecting the Right Database for  the Data Science Job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Number Today’s Topic</dc:title>
  <cp:lastModifiedBy>Seidenberger, Scott T.</cp:lastModifiedBy>
  <cp:revision>163</cp:revision>
  <dcterms:created xsi:type="dcterms:W3CDTF">2023-06-01T13:57:06Z</dcterms:created>
  <dcterms:modified xsi:type="dcterms:W3CDTF">2024-09-17T21:43:14Z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2023-06-01T00:00:00Z</vt:filetime>
  </property>
  <property fmtid="{D5CDD505-2E9C-101B-9397-08002B2CF9AE}" pid="3" name="LastSaved">
    <vt:filetime>2023-06-01T00:00:00Z</vt:filetime>
  </property>
  <property fmtid="{D5CDD505-2E9C-101B-9397-08002B2CF9AE}" pid="4" name="Producer">
    <vt:lpwstr>macOS Version 13.4 (Build 22F66) Quartz PDFContext</vt:lpwstr>
  </property>
</Properties>
</file>