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5" r:id="rId7"/>
    <p:sldId id="271" r:id="rId8"/>
    <p:sldId id="272" r:id="rId9"/>
    <p:sldId id="270" r:id="rId10"/>
    <p:sldId id="266" r:id="rId11"/>
    <p:sldId id="273" r:id="rId12"/>
    <p:sldId id="27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idi mohammad" userId="37ee0782b758759a" providerId="LiveId" clId="{B9F67858-715C-48C3-BF86-5FB8B052AE02}"/>
    <pc:docChg chg="modSld">
      <pc:chgData name="seidi mohammad" userId="37ee0782b758759a" providerId="LiveId" clId="{B9F67858-715C-48C3-BF86-5FB8B052AE02}" dt="2020-09-10T18:16:37.065" v="73" actId="20577"/>
      <pc:docMkLst>
        <pc:docMk/>
      </pc:docMkLst>
      <pc:sldChg chg="modSp mod">
        <pc:chgData name="seidi mohammad" userId="37ee0782b758759a" providerId="LiveId" clId="{B9F67858-715C-48C3-BF86-5FB8B052AE02}" dt="2020-09-10T18:15:08.044" v="44" actId="20577"/>
        <pc:sldMkLst>
          <pc:docMk/>
          <pc:sldMk cId="1242386014" sldId="263"/>
        </pc:sldMkLst>
        <pc:spChg chg="mod">
          <ac:chgData name="seidi mohammad" userId="37ee0782b758759a" providerId="LiveId" clId="{B9F67858-715C-48C3-BF86-5FB8B052AE02}" dt="2020-09-10T18:15:08.044" v="44" actId="20577"/>
          <ac:spMkLst>
            <pc:docMk/>
            <pc:sldMk cId="1242386014" sldId="263"/>
            <ac:spMk id="2" creationId="{AF9C735F-6E07-4D37-AAB8-A7221DD4DDBA}"/>
          </ac:spMkLst>
        </pc:spChg>
      </pc:sldChg>
      <pc:sldChg chg="modSp mod">
        <pc:chgData name="seidi mohammad" userId="37ee0782b758759a" providerId="LiveId" clId="{B9F67858-715C-48C3-BF86-5FB8B052AE02}" dt="2020-09-10T18:16:10.179" v="62" actId="20577"/>
        <pc:sldMkLst>
          <pc:docMk/>
          <pc:sldMk cId="632929097" sldId="265"/>
        </pc:sldMkLst>
        <pc:spChg chg="mod">
          <ac:chgData name="seidi mohammad" userId="37ee0782b758759a" providerId="LiveId" clId="{B9F67858-715C-48C3-BF86-5FB8B052AE02}" dt="2020-09-10T18:16:10.179" v="62" actId="20577"/>
          <ac:spMkLst>
            <pc:docMk/>
            <pc:sldMk cId="632929097" sldId="265"/>
            <ac:spMk id="2" creationId="{BF3AADB2-8FCE-4265-A1C4-D830D2C1C704}"/>
          </ac:spMkLst>
        </pc:spChg>
      </pc:sldChg>
      <pc:sldChg chg="modSp mod">
        <pc:chgData name="seidi mohammad" userId="37ee0782b758759a" providerId="LiveId" clId="{B9F67858-715C-48C3-BF86-5FB8B052AE02}" dt="2020-09-10T18:16:37.065" v="73" actId="20577"/>
        <pc:sldMkLst>
          <pc:docMk/>
          <pc:sldMk cId="629177075" sldId="266"/>
        </pc:sldMkLst>
        <pc:spChg chg="mod">
          <ac:chgData name="seidi mohammad" userId="37ee0782b758759a" providerId="LiveId" clId="{B9F67858-715C-48C3-BF86-5FB8B052AE02}" dt="2020-09-10T18:16:37.065" v="73" actId="20577"/>
          <ac:spMkLst>
            <pc:docMk/>
            <pc:sldMk cId="629177075" sldId="266"/>
            <ac:spMk id="2" creationId="{0A9D5E7E-0294-4E69-8B75-458B61A3C875}"/>
          </ac:spMkLst>
        </pc:spChg>
      </pc:sldChg>
      <pc:sldChg chg="modSp mod">
        <pc:chgData name="seidi mohammad" userId="37ee0782b758759a" providerId="LiveId" clId="{B9F67858-715C-48C3-BF86-5FB8B052AE02}" dt="2020-09-10T18:12:16.552" v="5" actId="1076"/>
        <pc:sldMkLst>
          <pc:docMk/>
          <pc:sldMk cId="2891920712" sldId="274"/>
        </pc:sldMkLst>
        <pc:spChg chg="mod">
          <ac:chgData name="seidi mohammad" userId="37ee0782b758759a" providerId="LiveId" clId="{B9F67858-715C-48C3-BF86-5FB8B052AE02}" dt="2020-09-10T18:12:12.991" v="4" actId="20577"/>
          <ac:spMkLst>
            <pc:docMk/>
            <pc:sldMk cId="2891920712" sldId="274"/>
            <ac:spMk id="2" creationId="{31B9ACA0-2599-4159-9462-566DB77736D3}"/>
          </ac:spMkLst>
        </pc:spChg>
        <pc:picChg chg="mod">
          <ac:chgData name="seidi mohammad" userId="37ee0782b758759a" providerId="LiveId" clId="{B9F67858-715C-48C3-BF86-5FB8B052AE02}" dt="2020-09-10T18:12:16.552" v="5" actId="1076"/>
          <ac:picMkLst>
            <pc:docMk/>
            <pc:sldMk cId="2891920712" sldId="274"/>
            <ac:picMk id="6" creationId="{BAFF0DB1-32FB-4F8C-B200-30FEB198D7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nviolencearchive.org/reports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nviolencearchive.org/accidental-deaths" TargetMode="External"/><Relationship Id="rId4" Type="http://schemas.openxmlformats.org/officeDocument/2006/relationships/hyperlink" Target="https://www.gunviolencearchive.org/mass-shoo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92" y="-126599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975105"/>
            <a:ext cx="4775075" cy="133080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gun violence </a:t>
            </a:r>
            <a:r>
              <a:rPr lang="en-US" sz="4400" dirty="0" err="1">
                <a:solidFill>
                  <a:schemeClr val="tx1"/>
                </a:solidFill>
              </a:rPr>
              <a:t>usa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305909"/>
            <a:ext cx="4775075" cy="15769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By Seidi Mohammad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By Hunter Johnson</a:t>
            </a:r>
          </a:p>
          <a:p>
            <a:pPr>
              <a:spcAft>
                <a:spcPts val="600"/>
              </a:spcAft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244E-6489-4F26-A774-8851B384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sources data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FE18-D502-427B-BC85-EB75321E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https://www.gunviolencearchive.org/reports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https://www.gunviolencearchive.org/mass-shooting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b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https://www.gunviolencearchive.org/accidental-deaths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35F-6E07-4D37-AAB8-A7221DD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(E)TL-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6036-822B-4ED7-8BF7-BAA692DD7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700" dirty="0"/>
              <a:t>We use </a:t>
            </a:r>
            <a:r>
              <a:rPr lang="en-US" sz="2700" b="1" dirty="0"/>
              <a:t>3 </a:t>
            </a:r>
            <a:r>
              <a:rPr lang="en-US" sz="2700" dirty="0"/>
              <a:t>different datasets from the public platform Kaggle. The data  contained gun violence broken into </a:t>
            </a:r>
            <a:r>
              <a:rPr lang="en-US" sz="2700" b="1" dirty="0"/>
              <a:t>3</a:t>
            </a:r>
            <a:r>
              <a:rPr lang="en-US" sz="2700" dirty="0"/>
              <a:t> categories</a:t>
            </a:r>
          </a:p>
          <a:p>
            <a:pPr algn="ctr"/>
            <a:r>
              <a:rPr lang="en-US" sz="2700" dirty="0"/>
              <a:t>Accidental deaths</a:t>
            </a:r>
          </a:p>
          <a:p>
            <a:pPr algn="ctr"/>
            <a:r>
              <a:rPr lang="en-US" sz="2700" dirty="0"/>
              <a:t>Mass shootings</a:t>
            </a:r>
          </a:p>
          <a:p>
            <a:pPr algn="ctr"/>
            <a:r>
              <a:rPr lang="en-US" sz="2700" dirty="0"/>
              <a:t>Accidental injuries</a:t>
            </a:r>
          </a:p>
          <a:p>
            <a:r>
              <a:rPr lang="en-US" sz="2700" dirty="0"/>
              <a:t>Each record in the files contained the below data</a:t>
            </a:r>
          </a:p>
          <a:p>
            <a:pPr lvl="1"/>
            <a:r>
              <a:rPr lang="en-US" sz="2500" dirty="0"/>
              <a:t>Incident date</a:t>
            </a:r>
          </a:p>
          <a:p>
            <a:pPr lvl="1"/>
            <a:r>
              <a:rPr lang="en-US" sz="2500" dirty="0"/>
              <a:t>State</a:t>
            </a:r>
          </a:p>
          <a:p>
            <a:pPr lvl="1"/>
            <a:r>
              <a:rPr lang="en-US" sz="2500" dirty="0"/>
              <a:t>City</a:t>
            </a:r>
            <a:endParaRPr lang="en-US" dirty="0"/>
          </a:p>
          <a:p>
            <a:pPr lvl="1"/>
            <a:r>
              <a:rPr lang="en-US" sz="2500" dirty="0"/>
              <a:t>Number </a:t>
            </a:r>
            <a:r>
              <a:rPr lang="en-US" sz="2500" b="1" dirty="0"/>
              <a:t>injured</a:t>
            </a:r>
            <a:r>
              <a:rPr lang="en-US" sz="2500" dirty="0"/>
              <a:t> and/or number </a:t>
            </a:r>
            <a:r>
              <a:rPr lang="en-US" sz="2500" b="1" dirty="0"/>
              <a:t>killed</a:t>
            </a:r>
          </a:p>
          <a:p>
            <a:r>
              <a:rPr lang="en-US" sz="2900" dirty="0"/>
              <a:t>The data is from </a:t>
            </a:r>
            <a:r>
              <a:rPr lang="en-US" sz="2900" b="1" dirty="0"/>
              <a:t>8/31/2020</a:t>
            </a:r>
            <a:r>
              <a:rPr lang="en-US" sz="2900" dirty="0"/>
              <a:t>  to </a:t>
            </a:r>
            <a:r>
              <a:rPr lang="en-US" sz="2900" b="1" dirty="0"/>
              <a:t>9/05/2020</a:t>
            </a:r>
          </a:p>
          <a:p>
            <a:endParaRPr lang="en-US" dirty="0"/>
          </a:p>
        </p:txBody>
      </p:sp>
      <p:pic>
        <p:nvPicPr>
          <p:cNvPr id="5" name="Content Placeholder 4" descr="A person standing in front of a car&#10;&#10;Description automatically generated">
            <a:extLst>
              <a:ext uri="{FF2B5EF4-FFF2-40B4-BE49-F238E27FC236}">
                <a16:creationId xmlns:a16="http://schemas.microsoft.com/office/drawing/2014/main" id="{7EE46857-2C1C-4A78-8F8F-6AB24B950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96502"/>
            <a:ext cx="5644323" cy="3189898"/>
          </a:xfrm>
        </p:spPr>
      </p:pic>
    </p:spTree>
    <p:extLst>
      <p:ext uri="{BB962C8B-B14F-4D97-AF65-F5344CB8AC3E}">
        <p14:creationId xmlns:p14="http://schemas.microsoft.com/office/powerpoint/2010/main" val="12423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DB2-8FCE-4265-A1C4-D830D2C1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E(T)L -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9FA8-CE25-4EE4-BB3D-D0611ACD58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Our data transformation process:</a:t>
            </a:r>
          </a:p>
          <a:p>
            <a:pPr lvl="1"/>
            <a:r>
              <a:rPr lang="en-US" sz="1800" dirty="0"/>
              <a:t>Used Pandas functions in </a:t>
            </a:r>
            <a:r>
              <a:rPr lang="en-US" sz="1800" dirty="0" err="1"/>
              <a:t>Jupyter</a:t>
            </a:r>
            <a:r>
              <a:rPr lang="en-US" sz="1800" dirty="0"/>
              <a:t> notebook to load all three CSV files 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postgrsSQL</a:t>
            </a:r>
            <a:r>
              <a:rPr lang="en-US" sz="1800" dirty="0"/>
              <a:t> drop the column operator and create queries</a:t>
            </a:r>
          </a:p>
          <a:p>
            <a:pPr lvl="1"/>
            <a:r>
              <a:rPr lang="en-US" sz="1800" dirty="0"/>
              <a:t>Reviewed the fields into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/>
              <a:t>Removed the operator column because did not have nothing </a:t>
            </a:r>
          </a:p>
          <a:p>
            <a:pPr lvl="1"/>
            <a:r>
              <a:rPr lang="en-US" sz="1800" dirty="0"/>
              <a:t>Sorted the data by the state</a:t>
            </a:r>
          </a:p>
          <a:p>
            <a:pPr lvl="1"/>
            <a:r>
              <a:rPr lang="en-US" sz="1800" dirty="0"/>
              <a:t>Merged by state and included number of injured and killed</a:t>
            </a:r>
          </a:p>
        </p:txBody>
      </p:sp>
      <p:pic>
        <p:nvPicPr>
          <p:cNvPr id="1026" name="Picture 2" descr="Bullit 2">
            <a:extLst>
              <a:ext uri="{FF2B5EF4-FFF2-40B4-BE49-F238E27FC236}">
                <a16:creationId xmlns:a16="http://schemas.microsoft.com/office/drawing/2014/main" id="{28FC0263-805B-4A74-9146-4EFAAB8EB5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426"/>
            <a:ext cx="5333085" cy="36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2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B66-075E-4D40-A078-19390D77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Accidental Injuries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EB748-2AE6-43CA-817B-195C7F957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4" y="2014194"/>
            <a:ext cx="8848578" cy="2644892"/>
          </a:xfrm>
        </p:spPr>
      </p:pic>
    </p:spTree>
    <p:extLst>
      <p:ext uri="{BB962C8B-B14F-4D97-AF65-F5344CB8AC3E}">
        <p14:creationId xmlns:p14="http://schemas.microsoft.com/office/powerpoint/2010/main" val="291508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0A46-2590-4B21-AD83-C45B657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Accidental Deaths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515545-EA2E-4186-85F2-7B39995F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93" y="2014194"/>
            <a:ext cx="8268213" cy="3148649"/>
          </a:xfrm>
        </p:spPr>
      </p:pic>
    </p:spTree>
    <p:extLst>
      <p:ext uri="{BB962C8B-B14F-4D97-AF65-F5344CB8AC3E}">
        <p14:creationId xmlns:p14="http://schemas.microsoft.com/office/powerpoint/2010/main" val="288867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2F9B-9A8C-499E-9F7C-1095A769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Mass Shootings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2D85C-D7F4-4187-B2F7-C3FD0806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4" y="2014194"/>
            <a:ext cx="9115864" cy="3108960"/>
          </a:xfrm>
        </p:spPr>
      </p:pic>
    </p:spTree>
    <p:extLst>
      <p:ext uri="{BB962C8B-B14F-4D97-AF65-F5344CB8AC3E}">
        <p14:creationId xmlns:p14="http://schemas.microsoft.com/office/powerpoint/2010/main" val="5559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5E7E-0294-4E69-8B75-458B61A3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8134"/>
            <a:ext cx="10058400" cy="1263701"/>
          </a:xfrm>
        </p:spPr>
        <p:txBody>
          <a:bodyPr/>
          <a:lstStyle/>
          <a:p>
            <a:pPr algn="ctr"/>
            <a:r>
              <a:rPr lang="en-US" b="1" u="sng" dirty="0"/>
              <a:t>ET(L )-  Load Postgres Database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94D0C9-782E-476D-A33A-3413DF6C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10" y="1631835"/>
            <a:ext cx="11256579" cy="4382814"/>
          </a:xfrm>
        </p:spPr>
      </p:pic>
    </p:spTree>
    <p:extLst>
      <p:ext uri="{BB962C8B-B14F-4D97-AF65-F5344CB8AC3E}">
        <p14:creationId xmlns:p14="http://schemas.microsoft.com/office/powerpoint/2010/main" val="62917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82F2-9323-4669-AADD-40748162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51E8-45AD-441E-98CE-21045C3EB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sz="2000" dirty="0"/>
              <a:t>There is </a:t>
            </a:r>
            <a:r>
              <a:rPr lang="en-US" sz="2000" b="1" dirty="0"/>
              <a:t>not</a:t>
            </a:r>
            <a:r>
              <a:rPr lang="en-US" sz="2000" dirty="0"/>
              <a:t> a significant difference in injuries/deaths from mass shootings compared to accidental shootings.</a:t>
            </a:r>
          </a:p>
          <a:p>
            <a:r>
              <a:rPr lang="en-US" sz="2000" b="1" dirty="0"/>
              <a:t>3</a:t>
            </a:r>
            <a:r>
              <a:rPr lang="en-US" sz="2000" dirty="0"/>
              <a:t> of the top </a:t>
            </a:r>
            <a:r>
              <a:rPr lang="en-US" sz="2000" b="1" dirty="0"/>
              <a:t>5</a:t>
            </a:r>
            <a:r>
              <a:rPr lang="en-US" sz="2000" dirty="0"/>
              <a:t> states with the most gun violence are states with strict gun control laws </a:t>
            </a:r>
            <a:r>
              <a:rPr lang="en-US" sz="2000" i="1" dirty="0"/>
              <a:t>(Illinois, California, and New York)</a:t>
            </a:r>
          </a:p>
          <a:p>
            <a:r>
              <a:rPr lang="en-US" sz="2000" dirty="0"/>
              <a:t>These states also the highest number accidental Injury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F3248B-7FD6-479E-8562-AC6F2209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Target IV">
            <a:extLst>
              <a:ext uri="{FF2B5EF4-FFF2-40B4-BE49-F238E27FC236}">
                <a16:creationId xmlns:a16="http://schemas.microsoft.com/office/drawing/2014/main" id="{80090917-D4F1-4A1B-BF8B-653BB23711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2" y="2103120"/>
            <a:ext cx="499872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ACA0-2599-4159-9462-566DB777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2255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Top 5 Gun violence in USA State</a:t>
            </a:r>
            <a:br>
              <a:rPr lang="en-US" b="1" dirty="0"/>
            </a:br>
            <a:r>
              <a:rPr lang="en-US" sz="4000" b="1" dirty="0"/>
              <a:t>accidental Injury &amp; mass shootings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FF0DB1-32FB-4F8C-B200-30FEB198D7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9175" y="2107096"/>
            <a:ext cx="3806825" cy="2716040"/>
          </a:xfrm>
        </p:spPr>
      </p:pic>
      <p:pic>
        <p:nvPicPr>
          <p:cNvPr id="10" name="Content Placeholder 9" descr="A picture containing meter&#10;&#10;Description automatically generated">
            <a:extLst>
              <a:ext uri="{FF2B5EF4-FFF2-40B4-BE49-F238E27FC236}">
                <a16:creationId xmlns:a16="http://schemas.microsoft.com/office/drawing/2014/main" id="{97CDEF30-C336-4A09-A83A-23E8A6606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9200" y="2093844"/>
            <a:ext cx="3556000" cy="2570921"/>
          </a:xfrm>
        </p:spPr>
      </p:pic>
    </p:spTree>
    <p:extLst>
      <p:ext uri="{BB962C8B-B14F-4D97-AF65-F5344CB8AC3E}">
        <p14:creationId xmlns:p14="http://schemas.microsoft.com/office/powerpoint/2010/main" val="289192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{832E8489-74AA-4A44-9C00-6DEB046892E9}tf78438558_win32</Template>
  <TotalTime>1670</TotalTime>
  <Words>254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SavonVTI</vt:lpstr>
      <vt:lpstr>gun violence usa</vt:lpstr>
      <vt:lpstr>(E)TL- Extraction </vt:lpstr>
      <vt:lpstr>E(T)L - Transformation </vt:lpstr>
      <vt:lpstr>Accidental Injuries</vt:lpstr>
      <vt:lpstr>Accidental Deaths</vt:lpstr>
      <vt:lpstr>Mass Shootings</vt:lpstr>
      <vt:lpstr>ET(L )-  Load Postgres Database</vt:lpstr>
      <vt:lpstr>Summary </vt:lpstr>
      <vt:lpstr>The Top 5 Gun violence in USA State accidental Injury &amp; mass shootings </vt:lpstr>
      <vt:lpstr>Our sources data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 gun violence usa</dc:title>
  <dc:creator>seidi mohammad</dc:creator>
  <cp:lastModifiedBy>seidi mohammad</cp:lastModifiedBy>
  <cp:revision>11</cp:revision>
  <dcterms:created xsi:type="dcterms:W3CDTF">2020-09-07T21:00:38Z</dcterms:created>
  <dcterms:modified xsi:type="dcterms:W3CDTF">2020-09-10T18:16:59Z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