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0" r:id="rId3"/>
    <p:sldId id="281" r:id="rId4"/>
    <p:sldId id="275" r:id="rId5"/>
    <p:sldId id="273" r:id="rId6"/>
    <p:sldId id="274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9" r:id="rId22"/>
    <p:sldId id="297" r:id="rId23"/>
    <p:sldId id="298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934"/>
  </p:normalViewPr>
  <p:slideViewPr>
    <p:cSldViewPr snapToGrid="0" snapToObjects="1">
      <p:cViewPr varScale="1">
        <p:scale>
          <a:sx n="98" d="100"/>
          <a:sy n="98" d="100"/>
        </p:scale>
        <p:origin x="72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88081/manilla%20folder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with.mu/es/tutorials/1.1/" TargetMode="Externa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reamlit.io/crafting-a-dashboard-app-in-python-using-streamlit/#3-build-your-dashboard-with-streamlit" TargetMode="External"/><Relationship Id="rId2" Type="http://schemas.openxmlformats.org/officeDocument/2006/relationships/hyperlink" Target="https://www.pythonguis.com/tutorials/getting-started-with-streamli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warithm.com/interactive-dashboards-with-plotly-and-streamlit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916C-2BE3-3C45-895F-AB378D76F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0438" y="2429123"/>
            <a:ext cx="10744751" cy="902679"/>
          </a:xfrm>
        </p:spPr>
        <p:txBody>
          <a:bodyPr>
            <a:normAutofit/>
          </a:bodyPr>
          <a:lstStyle/>
          <a:p>
            <a:r>
              <a:rPr lang="en-US" sz="4000" dirty="0"/>
              <a:t>Dashboards using </a:t>
            </a:r>
            <a:r>
              <a:rPr lang="en-US" sz="4000" dirty="0" err="1"/>
              <a:t>streamlit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2094E-FA08-5741-839D-E9DDA4FE1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CSC221(Advanced Python)</a:t>
            </a:r>
          </a:p>
        </p:txBody>
      </p:sp>
    </p:spTree>
    <p:extLst>
      <p:ext uri="{BB962C8B-B14F-4D97-AF65-F5344CB8AC3E}">
        <p14:creationId xmlns:p14="http://schemas.microsoft.com/office/powerpoint/2010/main" val="181097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55F4-8EDC-4388-948C-A7577B5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using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sz="1400" i="1" dirty="0"/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82E4-FFBA-443D-BE36-4ED675FF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784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Displaying images or audio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21316F-074F-41DF-8955-10D49411D8D3}"/>
              </a:ext>
            </a:extLst>
          </p:cNvPr>
          <p:cNvSpPr/>
          <p:nvPr/>
        </p:nvSpPr>
        <p:spPr>
          <a:xfrm>
            <a:off x="1367061" y="2390849"/>
            <a:ext cx="18352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st.image</a:t>
            </a:r>
            <a:r>
              <a:rPr lang="en-US" dirty="0"/>
              <a:t>()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st.audio</a:t>
            </a:r>
            <a:r>
              <a:rPr lang="en-US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st.video</a:t>
            </a:r>
            <a:r>
              <a:rPr lang="en-US" dirty="0"/>
              <a:t>()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B3C1A4-B46E-4D51-9209-FDE8F478E7A1}"/>
              </a:ext>
            </a:extLst>
          </p:cNvPr>
          <p:cNvSpPr txBox="1">
            <a:spLocks/>
          </p:cNvSpPr>
          <p:nvPr/>
        </p:nvSpPr>
        <p:spPr>
          <a:xfrm>
            <a:off x="1412668" y="3334445"/>
            <a:ext cx="9603275" cy="47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To add widgets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9A1E7-3B0A-42BF-9373-5603E2116CED}"/>
              </a:ext>
            </a:extLst>
          </p:cNvPr>
          <p:cNvSpPr/>
          <p:nvPr/>
        </p:nvSpPr>
        <p:spPr>
          <a:xfrm>
            <a:off x="1250977" y="3745157"/>
            <a:ext cx="10733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st.checkbox</a:t>
            </a:r>
            <a:r>
              <a:rPr lang="en-US" dirty="0"/>
              <a:t>(): Creates a checkbox that returns a Boolean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st.button</a:t>
            </a:r>
            <a:r>
              <a:rPr lang="en-US" dirty="0"/>
              <a:t>() : used to display a button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st.radio</a:t>
            </a:r>
            <a:r>
              <a:rPr lang="en-US" dirty="0"/>
              <a:t>(): used to add radio buttons.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st.seelctbox</a:t>
            </a:r>
            <a:r>
              <a:rPr lang="en-US" dirty="0"/>
              <a:t>(): used to allow user to choose from a series of items, allows selecting from list or a column from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st.multiselect</a:t>
            </a:r>
            <a:r>
              <a:rPr lang="en-US" dirty="0"/>
              <a:t>(): used to allow users to choose from a series of multiple selections, used to filter a </a:t>
            </a:r>
            <a:r>
              <a:rPr lang="en-US" dirty="0" err="1"/>
              <a:t>DataFrame</a:t>
            </a:r>
            <a:r>
              <a:rPr lang="en-US" dirty="0"/>
              <a:t> based on one or more values of a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st.slider</a:t>
            </a:r>
            <a:r>
              <a:rPr lang="en-US" dirty="0"/>
              <a:t>(): displays a slide bar allowing a user to choose a number that is within a certain range.</a:t>
            </a:r>
          </a:p>
        </p:txBody>
      </p:sp>
    </p:spTree>
    <p:extLst>
      <p:ext uri="{BB962C8B-B14F-4D97-AF65-F5344CB8AC3E}">
        <p14:creationId xmlns:p14="http://schemas.microsoft.com/office/powerpoint/2010/main" val="3180484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555F4-8EDC-4388-948C-A7577B5F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using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sz="1400" i="1" dirty="0"/>
              <a:t>continued…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82E4-FFBA-443D-BE36-4ED675FF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784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For direct user input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19A1E7-3B0A-42BF-9373-5603E2116CED}"/>
              </a:ext>
            </a:extLst>
          </p:cNvPr>
          <p:cNvSpPr/>
          <p:nvPr/>
        </p:nvSpPr>
        <p:spPr>
          <a:xfrm>
            <a:off x="1212066" y="4574305"/>
            <a:ext cx="107334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st.progress</a:t>
            </a:r>
            <a:r>
              <a:rPr lang="en-US" dirty="0"/>
              <a:t>(): used to display a progress 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st.error</a:t>
            </a:r>
            <a:r>
              <a:rPr lang="en-US" dirty="0"/>
              <a:t>(): used to display an error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st.warning</a:t>
            </a:r>
            <a:r>
              <a:rPr lang="en-US" dirty="0"/>
              <a:t>(): to display a warning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st.success</a:t>
            </a:r>
            <a:r>
              <a:rPr lang="en-US" dirty="0"/>
              <a:t>() : used to display a success message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715A71-55E2-4BEA-89EA-7C95FF8E7BE1}"/>
              </a:ext>
            </a:extLst>
          </p:cNvPr>
          <p:cNvSpPr/>
          <p:nvPr/>
        </p:nvSpPr>
        <p:spPr>
          <a:xfrm>
            <a:off x="1328826" y="2349431"/>
            <a:ext cx="107334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st.number_input</a:t>
            </a:r>
            <a:r>
              <a:rPr lang="en-US" dirty="0"/>
              <a:t>(): used to allow user to enter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st.text_input</a:t>
            </a:r>
            <a:r>
              <a:rPr lang="en-US" dirty="0"/>
              <a:t>() : used to allow text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st.date_input</a:t>
            </a:r>
            <a:r>
              <a:rPr lang="en-US" dirty="0"/>
              <a:t>(): displays a date widget that a user can select from.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st.time_input</a:t>
            </a:r>
            <a:r>
              <a:rPr lang="en-US" dirty="0"/>
              <a:t>(): displays a time input widget allowing user to select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st.file_uploader</a:t>
            </a:r>
            <a:r>
              <a:rPr lang="en-US" dirty="0"/>
              <a:t>(): used to display the file uploader widget which allows a user to select a file from folder.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95CF9C-7D5C-41FF-A152-DEF730F03412}"/>
              </a:ext>
            </a:extLst>
          </p:cNvPr>
          <p:cNvSpPr txBox="1">
            <a:spLocks/>
          </p:cNvSpPr>
          <p:nvPr/>
        </p:nvSpPr>
        <p:spPr>
          <a:xfrm>
            <a:off x="1294362" y="4083216"/>
            <a:ext cx="9603275" cy="478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Other useful widgets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794461-5CF2-4D4C-B161-29592E35B5E2}"/>
              </a:ext>
            </a:extLst>
          </p:cNvPr>
          <p:cNvSpPr txBox="1"/>
          <p:nvPr/>
        </p:nvSpPr>
        <p:spPr>
          <a:xfrm>
            <a:off x="6955276" y="5574579"/>
            <a:ext cx="447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For more widgets, check the </a:t>
            </a:r>
            <a:r>
              <a:rPr lang="en-US" sz="2000" b="1" i="1" dirty="0"/>
              <a:t>resources </a:t>
            </a:r>
            <a:r>
              <a:rPr lang="en-US" sz="2000" i="1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37732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Creating static 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5D43-C124-422C-A9D3-7C9C9E1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13992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content into a </a:t>
            </a:r>
            <a:r>
              <a:rPr lang="en-US" dirty="0" err="1"/>
              <a:t>DataFrame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st.write</a:t>
            </a:r>
            <a:r>
              <a:rPr lang="en-US" dirty="0"/>
              <a:t>() method to display a </a:t>
            </a:r>
            <a:r>
              <a:rPr lang="en-US" dirty="0" err="1"/>
              <a:t>DataFrame</a:t>
            </a:r>
            <a:r>
              <a:rPr lang="en-US" dirty="0"/>
              <a:t> in 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94CCF-CAB1-46BA-86C3-A948DD3D6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2965" y="3933696"/>
            <a:ext cx="4344014" cy="2019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B33B4D-D2C8-4C4D-9369-59987C169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3" y="3317631"/>
            <a:ext cx="4322834" cy="26707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3DCD46-49ED-464B-A22A-200F371019B9}"/>
              </a:ext>
            </a:extLst>
          </p:cNvPr>
          <p:cNvSpPr/>
          <p:nvPr/>
        </p:nvSpPr>
        <p:spPr>
          <a:xfrm>
            <a:off x="4934175" y="4758845"/>
            <a:ext cx="2193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02060"/>
                </a:solidFill>
              </a:rPr>
              <a:t>streamlit</a:t>
            </a:r>
            <a:r>
              <a:rPr lang="en-US" i="1" dirty="0">
                <a:solidFill>
                  <a:srgbClr val="002060"/>
                </a:solidFill>
              </a:rPr>
              <a:t> run st_app.py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0C55C6-A505-4A9C-960E-C38DA1569DEB}"/>
              </a:ext>
            </a:extLst>
          </p:cNvPr>
          <p:cNvSpPr/>
          <p:nvPr/>
        </p:nvSpPr>
        <p:spPr>
          <a:xfrm>
            <a:off x="3972776" y="4914414"/>
            <a:ext cx="844361" cy="1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F7F79C1-26E1-48BE-8F05-9EE18DD20A01}"/>
              </a:ext>
            </a:extLst>
          </p:cNvPr>
          <p:cNvSpPr/>
          <p:nvPr/>
        </p:nvSpPr>
        <p:spPr>
          <a:xfrm>
            <a:off x="7097948" y="4859853"/>
            <a:ext cx="844361" cy="1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5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Creating static dashboards </a:t>
            </a:r>
            <a:r>
              <a:rPr lang="en-US" sz="1800" dirty="0"/>
              <a:t>continued…..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5D43-C124-422C-A9D3-7C9C9E14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3614586" cy="6885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Adding Charts to Dashboards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01965-911D-4C6D-A62D-CA1CB419E812}"/>
              </a:ext>
            </a:extLst>
          </p:cNvPr>
          <p:cNvSpPr txBox="1"/>
          <p:nvPr/>
        </p:nvSpPr>
        <p:spPr>
          <a:xfrm>
            <a:off x="1630356" y="2661488"/>
            <a:ext cx="8610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done using the following: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b="1" dirty="0" err="1"/>
              <a:t>streamlit</a:t>
            </a:r>
            <a:r>
              <a:rPr lang="en-US" b="1" dirty="0"/>
              <a:t> built-in methods : </a:t>
            </a:r>
            <a:r>
              <a:rPr lang="en-US" dirty="0"/>
              <a:t>Such as examples shown below</a:t>
            </a:r>
            <a:br>
              <a:rPr lang="en-US" dirty="0"/>
            </a:br>
            <a:r>
              <a:rPr lang="en-US" dirty="0"/>
              <a:t> . </a:t>
            </a:r>
            <a:r>
              <a:rPr lang="en-US" dirty="0" err="1"/>
              <a:t>st.line_chart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.  </a:t>
            </a:r>
            <a:r>
              <a:rPr lang="en-US" dirty="0" err="1"/>
              <a:t>st.bar_chart</a:t>
            </a:r>
            <a:r>
              <a:rPr lang="en-US" dirty="0"/>
              <a:t>()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Using </a:t>
            </a:r>
            <a:r>
              <a:rPr lang="en-US" b="1" dirty="0"/>
              <a:t>Matplotlib </a:t>
            </a:r>
            <a:r>
              <a:rPr lang="en-US" b="1" dirty="0" err="1"/>
              <a:t>pyplot</a:t>
            </a:r>
            <a:r>
              <a:rPr lang="en-US" b="1" dirty="0"/>
              <a:t> </a:t>
            </a:r>
            <a:r>
              <a:rPr lang="en-US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38865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Creating static dashboards </a:t>
            </a:r>
            <a:r>
              <a:rPr lang="en-US" sz="1800" dirty="0"/>
              <a:t>continued…..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01965-911D-4C6D-A62D-CA1CB419E812}"/>
              </a:ext>
            </a:extLst>
          </p:cNvPr>
          <p:cNvSpPr txBox="1"/>
          <p:nvPr/>
        </p:nvSpPr>
        <p:spPr>
          <a:xfrm>
            <a:off x="1420239" y="1992225"/>
            <a:ext cx="861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Using </a:t>
            </a:r>
            <a:r>
              <a:rPr lang="en-US" b="1" dirty="0" err="1"/>
              <a:t>streamlit</a:t>
            </a:r>
            <a:r>
              <a:rPr lang="en-US" b="1" dirty="0"/>
              <a:t> built-in methods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78135-487F-4704-BD90-103F57242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28" y="2626468"/>
            <a:ext cx="4652433" cy="2953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79B407A-D9AB-4BE8-A354-0FECBEE02FD6}"/>
              </a:ext>
            </a:extLst>
          </p:cNvPr>
          <p:cNvSpPr/>
          <p:nvPr/>
        </p:nvSpPr>
        <p:spPr>
          <a:xfrm>
            <a:off x="89494" y="4992235"/>
            <a:ext cx="1980552" cy="24124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74A11A-9149-4AD1-9EF2-4EE38A79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88626"/>
            <a:ext cx="4806892" cy="34290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0E0A41C-67D4-4696-A1D2-FDECEC22051D}"/>
              </a:ext>
            </a:extLst>
          </p:cNvPr>
          <p:cNvSpPr/>
          <p:nvPr/>
        </p:nvSpPr>
        <p:spPr>
          <a:xfrm>
            <a:off x="5055950" y="4291844"/>
            <a:ext cx="844361" cy="1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63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D890A6-3F22-4304-9531-D89DF977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4" y="2671215"/>
            <a:ext cx="4555162" cy="4035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Creating static dashboards </a:t>
            </a:r>
            <a:r>
              <a:rPr lang="en-US" sz="1800" dirty="0"/>
              <a:t>continued…..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01965-911D-4C6D-A62D-CA1CB419E812}"/>
              </a:ext>
            </a:extLst>
          </p:cNvPr>
          <p:cNvSpPr txBox="1"/>
          <p:nvPr/>
        </p:nvSpPr>
        <p:spPr>
          <a:xfrm>
            <a:off x="1420239" y="1992225"/>
            <a:ext cx="861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Using </a:t>
            </a:r>
            <a:r>
              <a:rPr lang="en-US" b="1" dirty="0"/>
              <a:t>Matplotlib </a:t>
            </a:r>
            <a:r>
              <a:rPr lang="en-US" b="1" dirty="0" err="1"/>
              <a:t>pyplot</a:t>
            </a:r>
            <a:r>
              <a:rPr lang="en-US" b="1" dirty="0"/>
              <a:t> </a:t>
            </a:r>
            <a:r>
              <a:rPr lang="en-US" dirty="0"/>
              <a:t>library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9B407A-D9AB-4BE8-A354-0FECBEE02FD6}"/>
              </a:ext>
            </a:extLst>
          </p:cNvPr>
          <p:cNvSpPr/>
          <p:nvPr/>
        </p:nvSpPr>
        <p:spPr>
          <a:xfrm>
            <a:off x="256184" y="4688731"/>
            <a:ext cx="3868344" cy="175098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E0A41C-67D4-4696-A1D2-FDECEC22051D}"/>
              </a:ext>
            </a:extLst>
          </p:cNvPr>
          <p:cNvSpPr/>
          <p:nvPr/>
        </p:nvSpPr>
        <p:spPr>
          <a:xfrm>
            <a:off x="5408855" y="4688731"/>
            <a:ext cx="844361" cy="1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84A18-5C54-4160-9914-834E7934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655" y="2420242"/>
            <a:ext cx="3790589" cy="36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Adding Sidebars and filters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01965-911D-4C6D-A62D-CA1CB419E812}"/>
              </a:ext>
            </a:extLst>
          </p:cNvPr>
          <p:cNvSpPr txBox="1"/>
          <p:nvPr/>
        </p:nvSpPr>
        <p:spPr>
          <a:xfrm>
            <a:off x="1420239" y="1988334"/>
            <a:ext cx="8610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Sidebars and commonly used to add dashboard filters.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Streamlit</a:t>
            </a:r>
            <a:r>
              <a:rPr lang="en-US" dirty="0"/>
              <a:t> allows adding a sidebar using the </a:t>
            </a:r>
            <a:r>
              <a:rPr lang="en-US" b="1" dirty="0" err="1">
                <a:solidFill>
                  <a:srgbClr val="00B0F0"/>
                </a:solidFill>
              </a:rPr>
              <a:t>st.sidebar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attribute</a:t>
            </a:r>
            <a:r>
              <a:rPr lang="en-US" b="1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FC0A1-D096-4802-ACD3-6BB98B346E8B}"/>
              </a:ext>
            </a:extLst>
          </p:cNvPr>
          <p:cNvSpPr txBox="1"/>
          <p:nvPr/>
        </p:nvSpPr>
        <p:spPr>
          <a:xfrm>
            <a:off x="1420239" y="3101178"/>
            <a:ext cx="392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4422F-4F37-4C4A-8D4C-19A9BFFC5468}"/>
              </a:ext>
            </a:extLst>
          </p:cNvPr>
          <p:cNvSpPr/>
          <p:nvPr/>
        </p:nvSpPr>
        <p:spPr>
          <a:xfrm>
            <a:off x="1451578" y="3660790"/>
            <a:ext cx="9470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Add a sidebar using </a:t>
            </a:r>
            <a:r>
              <a:rPr lang="en-US" b="1" dirty="0" err="1">
                <a:solidFill>
                  <a:srgbClr val="00B0F0"/>
                </a:solidFill>
              </a:rPr>
              <a:t>st.sidebar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dirty="0"/>
              <a:t>followed by the widget you want to add.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Add filter(s). For example , these could be based columns , rows , both columns and rows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filters on </a:t>
            </a:r>
            <a:r>
              <a:rPr lang="en-US" dirty="0" err="1"/>
              <a:t>DataFrame</a:t>
            </a:r>
            <a:r>
              <a:rPr lang="en-US" dirty="0"/>
              <a:t> and plot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C36FC-664C-4067-A5F2-A975B73C780A}"/>
              </a:ext>
            </a:extLst>
          </p:cNvPr>
          <p:cNvSpPr txBox="1"/>
          <p:nvPr/>
        </p:nvSpPr>
        <p:spPr>
          <a:xfrm>
            <a:off x="7120265" y="5382931"/>
            <a:ext cx="447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Example in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642987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Adding Sidebars and filters </a:t>
            </a:r>
            <a:r>
              <a:rPr lang="en-US" sz="1600" dirty="0"/>
              <a:t>continued…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275CE6-6EB0-4DCA-8EB1-995E876C4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89" y="2016019"/>
            <a:ext cx="5377628" cy="47743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0B9C01-D349-4B7B-9D57-43AEAE39CE4E}"/>
              </a:ext>
            </a:extLst>
          </p:cNvPr>
          <p:cNvSpPr txBox="1"/>
          <p:nvPr/>
        </p:nvSpPr>
        <p:spPr>
          <a:xfrm>
            <a:off x="2835883" y="5647922"/>
            <a:ext cx="2432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Filters applied on plot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8D099-638F-4520-BA25-BDCCE74915B2}"/>
              </a:ext>
            </a:extLst>
          </p:cNvPr>
          <p:cNvSpPr txBox="1"/>
          <p:nvPr/>
        </p:nvSpPr>
        <p:spPr>
          <a:xfrm>
            <a:off x="3383425" y="2377919"/>
            <a:ext cx="4284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 err="1">
                <a:solidFill>
                  <a:srgbClr val="00B0F0"/>
                </a:solidFill>
              </a:rPr>
              <a:t>st.sidebar.header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/>
              <a:t>used to add sidebar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9AAF88-F1D2-4607-94EB-8F33A22BAF3C}"/>
              </a:ext>
            </a:extLst>
          </p:cNvPr>
          <p:cNvSpPr txBox="1"/>
          <p:nvPr/>
        </p:nvSpPr>
        <p:spPr>
          <a:xfrm>
            <a:off x="3894610" y="4487076"/>
            <a:ext cx="1592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Filters added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9CE78-9E03-44CB-B4EC-75CDB8A8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512" y="2823694"/>
            <a:ext cx="6247177" cy="355465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AB0FF3-2644-45DD-91FA-63ED300FACAB}"/>
              </a:ext>
            </a:extLst>
          </p:cNvPr>
          <p:cNvSpPr/>
          <p:nvPr/>
        </p:nvSpPr>
        <p:spPr>
          <a:xfrm>
            <a:off x="5353793" y="4856046"/>
            <a:ext cx="844361" cy="1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57FDEF-A3D3-4BDD-9862-B892FF57284B}"/>
              </a:ext>
            </a:extLst>
          </p:cNvPr>
          <p:cNvSpPr/>
          <p:nvPr/>
        </p:nvSpPr>
        <p:spPr>
          <a:xfrm rot="8253336">
            <a:off x="1947917" y="3503366"/>
            <a:ext cx="2461862" cy="636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30D53FD-6E77-4071-A61F-AC3CB6FBEFC8}"/>
              </a:ext>
            </a:extLst>
          </p:cNvPr>
          <p:cNvSpPr/>
          <p:nvPr/>
        </p:nvSpPr>
        <p:spPr>
          <a:xfrm rot="10800000">
            <a:off x="2476897" y="4692437"/>
            <a:ext cx="128166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AF8295D-AB03-424A-AEF8-8D0F303D34AC}"/>
              </a:ext>
            </a:extLst>
          </p:cNvPr>
          <p:cNvSpPr/>
          <p:nvPr/>
        </p:nvSpPr>
        <p:spPr>
          <a:xfrm rot="10800000" flipV="1">
            <a:off x="2617624" y="5801316"/>
            <a:ext cx="331803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7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EE6B-A24F-4E88-BACD-4440549C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displaying content in different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FC0A1-D096-4802-ACD3-6BB98B346E8B}"/>
              </a:ext>
            </a:extLst>
          </p:cNvPr>
          <p:cNvSpPr txBox="1"/>
          <p:nvPr/>
        </p:nvSpPr>
        <p:spPr>
          <a:xfrm>
            <a:off x="210118" y="2186778"/>
            <a:ext cx="649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Opening a new page using </a:t>
            </a:r>
            <a:r>
              <a:rPr lang="en-US" b="1" dirty="0" err="1"/>
              <a:t>streamlit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C36FC-664C-4067-A5F2-A975B73C780A}"/>
              </a:ext>
            </a:extLst>
          </p:cNvPr>
          <p:cNvSpPr txBox="1"/>
          <p:nvPr/>
        </p:nvSpPr>
        <p:spPr>
          <a:xfrm>
            <a:off x="2515849" y="5500593"/>
            <a:ext cx="447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Example in following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73C6DA-1F68-4DFE-BFFB-EB04E7273557}"/>
              </a:ext>
            </a:extLst>
          </p:cNvPr>
          <p:cNvSpPr txBox="1"/>
          <p:nvPr/>
        </p:nvSpPr>
        <p:spPr>
          <a:xfrm>
            <a:off x="210118" y="2801566"/>
            <a:ext cx="39027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Have the right folder breakdown, see example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Content in the homepage will appear in the first page of app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 of files under the “pages” folder will appear in the sidebar on the homepage.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19CCE8-B41F-4F56-8013-38A786945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67249" y="2068013"/>
            <a:ext cx="685276" cy="6090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1E68758-711B-48C4-92C8-C5F67DC12DDD}"/>
              </a:ext>
            </a:extLst>
          </p:cNvPr>
          <p:cNvSpPr txBox="1"/>
          <p:nvPr/>
        </p:nvSpPr>
        <p:spPr>
          <a:xfrm>
            <a:off x="6626482" y="2129496"/>
            <a:ext cx="238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project folder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F4C57C-426F-4EE2-881E-AC4829426DF3}"/>
              </a:ext>
            </a:extLst>
          </p:cNvPr>
          <p:cNvGrpSpPr/>
          <p:nvPr/>
        </p:nvGrpSpPr>
        <p:grpSpPr>
          <a:xfrm>
            <a:off x="6253216" y="3834708"/>
            <a:ext cx="794426" cy="692481"/>
            <a:chOff x="6369023" y="3193653"/>
            <a:chExt cx="794426" cy="70604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C255D45-F93B-4DBA-B33F-0C1D34E3F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6369023" y="3193653"/>
              <a:ext cx="794426" cy="70604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F2AF875-C5F8-42C8-B359-6FBC0987174C}"/>
                </a:ext>
              </a:extLst>
            </p:cNvPr>
            <p:cNvSpPr txBox="1"/>
            <p:nvPr/>
          </p:nvSpPr>
          <p:spPr>
            <a:xfrm>
              <a:off x="6369023" y="3313506"/>
              <a:ext cx="739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pages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6F852B-8172-4749-8DD2-035537854817}"/>
              </a:ext>
            </a:extLst>
          </p:cNvPr>
          <p:cNvCxnSpPr>
            <a:cxnSpLocks/>
          </p:cNvCxnSpPr>
          <p:nvPr/>
        </p:nvCxnSpPr>
        <p:spPr>
          <a:xfrm flipH="1">
            <a:off x="6506999" y="2356963"/>
            <a:ext cx="173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4CD06EB-E128-48BF-A4F9-5624D0DD45C8}"/>
              </a:ext>
            </a:extLst>
          </p:cNvPr>
          <p:cNvGrpSpPr/>
          <p:nvPr/>
        </p:nvGrpSpPr>
        <p:grpSpPr>
          <a:xfrm>
            <a:off x="5824923" y="2719854"/>
            <a:ext cx="428293" cy="1474713"/>
            <a:chOff x="5824923" y="2719854"/>
            <a:chExt cx="428293" cy="147471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FEEE7E4-B1C0-4C45-92F1-9F8B82DC2617}"/>
                </a:ext>
              </a:extLst>
            </p:cNvPr>
            <p:cNvCxnSpPr/>
            <p:nvPr/>
          </p:nvCxnSpPr>
          <p:spPr>
            <a:xfrm>
              <a:off x="5824923" y="2719854"/>
              <a:ext cx="0" cy="1474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FDE2253-5CA1-482A-B5DF-B7B3468666B8}"/>
                </a:ext>
              </a:extLst>
            </p:cNvPr>
            <p:cNvCxnSpPr/>
            <p:nvPr/>
          </p:nvCxnSpPr>
          <p:spPr>
            <a:xfrm>
              <a:off x="5824923" y="3338533"/>
              <a:ext cx="428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9D3619-705A-4F46-B526-ABA22336A544}"/>
                </a:ext>
              </a:extLst>
            </p:cNvPr>
            <p:cNvCxnSpPr/>
            <p:nvPr/>
          </p:nvCxnSpPr>
          <p:spPr>
            <a:xfrm>
              <a:off x="5824923" y="4194567"/>
              <a:ext cx="428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D6854EE-709C-4D1A-AD2F-A1708C3E81AF}"/>
              </a:ext>
            </a:extLst>
          </p:cNvPr>
          <p:cNvGrpSpPr/>
          <p:nvPr/>
        </p:nvGrpSpPr>
        <p:grpSpPr>
          <a:xfrm>
            <a:off x="6680956" y="4527189"/>
            <a:ext cx="495018" cy="593146"/>
            <a:chOff x="5824923" y="2719854"/>
            <a:chExt cx="428293" cy="147471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1FAFA1-2D29-4BE3-A2CF-6C5C2A358ED2}"/>
                </a:ext>
              </a:extLst>
            </p:cNvPr>
            <p:cNvCxnSpPr/>
            <p:nvPr/>
          </p:nvCxnSpPr>
          <p:spPr>
            <a:xfrm>
              <a:off x="5824923" y="2719854"/>
              <a:ext cx="0" cy="14747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77C9FC0-D37B-4C0C-A47E-07A60AC0AF87}"/>
                </a:ext>
              </a:extLst>
            </p:cNvPr>
            <p:cNvCxnSpPr/>
            <p:nvPr/>
          </p:nvCxnSpPr>
          <p:spPr>
            <a:xfrm>
              <a:off x="5824923" y="3338533"/>
              <a:ext cx="428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97198D-FF20-4E28-A7FF-8D88E4677B96}"/>
                </a:ext>
              </a:extLst>
            </p:cNvPr>
            <p:cNvCxnSpPr/>
            <p:nvPr/>
          </p:nvCxnSpPr>
          <p:spPr>
            <a:xfrm>
              <a:off x="5824923" y="4194567"/>
              <a:ext cx="4282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CAA4567A-47B4-44BC-BBFD-CF28F696E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 flipV="1">
            <a:off x="6313026" y="3085824"/>
            <a:ext cx="626911" cy="40229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7948DEF-6939-46DB-AD21-733777597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 flipV="1">
            <a:off x="7298113" y="4536709"/>
            <a:ext cx="626911" cy="4022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2041E4F-035D-4D37-940A-0EA7EBCCC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 flipV="1">
            <a:off x="7298113" y="5000452"/>
            <a:ext cx="626911" cy="40229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5CF9C71-00D1-4796-93E9-D95867C3E6B5}"/>
              </a:ext>
            </a:extLst>
          </p:cNvPr>
          <p:cNvSpPr txBox="1"/>
          <p:nvPr/>
        </p:nvSpPr>
        <p:spPr>
          <a:xfrm>
            <a:off x="7210026" y="3137329"/>
            <a:ext cx="2962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python file(home page)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19772E-BB9D-4746-AFF5-D6217C3F1071}"/>
              </a:ext>
            </a:extLst>
          </p:cNvPr>
          <p:cNvCxnSpPr>
            <a:cxnSpLocks/>
          </p:cNvCxnSpPr>
          <p:nvPr/>
        </p:nvCxnSpPr>
        <p:spPr>
          <a:xfrm flipH="1">
            <a:off x="6992518" y="3345942"/>
            <a:ext cx="1739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3B7FC1-4415-42C8-944E-8CD5264AB399}"/>
              </a:ext>
            </a:extLst>
          </p:cNvPr>
          <p:cNvGrpSpPr/>
          <p:nvPr/>
        </p:nvGrpSpPr>
        <p:grpSpPr>
          <a:xfrm>
            <a:off x="8047646" y="4776029"/>
            <a:ext cx="469266" cy="459503"/>
            <a:chOff x="8047646" y="4776029"/>
            <a:chExt cx="469266" cy="45950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0FEEC7E-2A1D-41B4-AA51-D164946636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7646" y="4776029"/>
              <a:ext cx="466002" cy="2628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EC5F092-1EDA-46F7-BBA7-B872211EF4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47646" y="5042312"/>
              <a:ext cx="469266" cy="193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8BA80F-3EAA-444B-93E1-5215CBBB0096}"/>
              </a:ext>
            </a:extLst>
          </p:cNvPr>
          <p:cNvSpPr txBox="1"/>
          <p:nvPr/>
        </p:nvSpPr>
        <p:spPr>
          <a:xfrm>
            <a:off x="8634313" y="4854262"/>
            <a:ext cx="2962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python files in subfolder(pages)</a:t>
            </a:r>
          </a:p>
        </p:txBody>
      </p:sp>
    </p:spTree>
    <p:extLst>
      <p:ext uri="{BB962C8B-B14F-4D97-AF65-F5344CB8AC3E}">
        <p14:creationId xmlns:p14="http://schemas.microsoft.com/office/powerpoint/2010/main" val="2306517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5F619-9003-44D1-82A8-EB656FA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3" y="2056650"/>
            <a:ext cx="2327261" cy="18772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62AE09-219A-4EEA-AE3C-61260651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41" y="975726"/>
            <a:ext cx="9603275" cy="1049235"/>
          </a:xfrm>
        </p:spPr>
        <p:txBody>
          <a:bodyPr/>
          <a:lstStyle/>
          <a:p>
            <a:r>
              <a:rPr lang="en-US" dirty="0"/>
              <a:t>4 displaying content in different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FEC1F-0CD5-4E4A-A3F9-4B56D93C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77" y="1918011"/>
            <a:ext cx="4136201" cy="12255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6DF6F0-E50E-4F0A-82E2-E4912C7EC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603" y="4119487"/>
            <a:ext cx="6741333" cy="129054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A56DFA7-30B8-4D88-8F2E-F5BCD973A218}"/>
              </a:ext>
            </a:extLst>
          </p:cNvPr>
          <p:cNvSpPr/>
          <p:nvPr/>
        </p:nvSpPr>
        <p:spPr>
          <a:xfrm>
            <a:off x="2135883" y="3217908"/>
            <a:ext cx="2218217" cy="1673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B8363C-7C4A-4B71-8C32-36C25C9655DB}"/>
              </a:ext>
            </a:extLst>
          </p:cNvPr>
          <p:cNvSpPr/>
          <p:nvPr/>
        </p:nvSpPr>
        <p:spPr>
          <a:xfrm rot="5400000">
            <a:off x="6608820" y="3973424"/>
            <a:ext cx="629208" cy="122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FC4E0-94C2-4BE8-A110-B38614BD9F6E}"/>
              </a:ext>
            </a:extLst>
          </p:cNvPr>
          <p:cNvSpPr txBox="1"/>
          <p:nvPr/>
        </p:nvSpPr>
        <p:spPr>
          <a:xfrm>
            <a:off x="291830" y="4119487"/>
            <a:ext cx="278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“</a:t>
            </a:r>
            <a:r>
              <a:rPr lang="en-US" b="1" dirty="0"/>
              <a:t>home.py</a:t>
            </a:r>
            <a:r>
              <a:rPr lang="en-US" dirty="0"/>
              <a:t>” is in the root folder.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7D3E3-3DA7-480A-B59C-E63B1316DD38}"/>
              </a:ext>
            </a:extLst>
          </p:cNvPr>
          <p:cNvSpPr/>
          <p:nvPr/>
        </p:nvSpPr>
        <p:spPr>
          <a:xfrm>
            <a:off x="2883178" y="3472778"/>
            <a:ext cx="9182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When running “</a:t>
            </a:r>
            <a:r>
              <a:rPr lang="en-US" b="1" dirty="0" err="1"/>
              <a:t>streamlit</a:t>
            </a:r>
            <a:r>
              <a:rPr lang="en-US" b="1" dirty="0"/>
              <a:t> run home.py</a:t>
            </a:r>
            <a:r>
              <a:rPr lang="en-US" dirty="0"/>
              <a:t>” sidebar displays names of file(s) in the “</a:t>
            </a:r>
            <a:r>
              <a:rPr lang="en-US" b="1" dirty="0"/>
              <a:t>pages</a:t>
            </a:r>
            <a:r>
              <a:rPr lang="en-US" dirty="0"/>
              <a:t>” folder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8DF58-F883-4605-B4C0-2622C41EA5CF}"/>
              </a:ext>
            </a:extLst>
          </p:cNvPr>
          <p:cNvSpPr txBox="1"/>
          <p:nvPr/>
        </p:nvSpPr>
        <p:spPr>
          <a:xfrm>
            <a:off x="4583672" y="5687408"/>
            <a:ext cx="447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Example in following slide</a:t>
            </a:r>
          </a:p>
        </p:txBody>
      </p:sp>
    </p:spTree>
    <p:extLst>
      <p:ext uri="{BB962C8B-B14F-4D97-AF65-F5344CB8AC3E}">
        <p14:creationId xmlns:p14="http://schemas.microsoft.com/office/powerpoint/2010/main" val="297179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F291-472F-422E-8E40-B6EE469B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3D9D-A5C0-4802-A422-A01B8B8A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735226" cy="256404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Creating an app , adding text to application using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endParaRPr lang="en-US" b="1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an app and adding a STATIC Dashboard using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endParaRPr lang="en-US" b="1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an app and adding </a:t>
            </a:r>
            <a:r>
              <a:rPr lang="en-US" b="1" dirty="0"/>
              <a:t>filters</a:t>
            </a:r>
            <a:r>
              <a:rPr lang="en-US" dirty="0"/>
              <a:t> that allow </a:t>
            </a:r>
            <a:r>
              <a:rPr lang="en-US" i="1" dirty="0"/>
              <a:t>manipulating</a:t>
            </a:r>
            <a:r>
              <a:rPr lang="en-US" dirty="0"/>
              <a:t> a Dashboard using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endParaRPr lang="en-US" b="1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Displaying Dashboards in different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Interactive</a:t>
            </a:r>
            <a:r>
              <a:rPr lang="en-US" dirty="0"/>
              <a:t> Dashboards using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79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B5F619-9003-44D1-82A8-EB656FA72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89" y="1844042"/>
            <a:ext cx="1805006" cy="145595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62AE09-219A-4EEA-AE3C-61260651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296" y="975726"/>
            <a:ext cx="10358353" cy="1049235"/>
          </a:xfrm>
        </p:spPr>
        <p:txBody>
          <a:bodyPr/>
          <a:lstStyle/>
          <a:p>
            <a:r>
              <a:rPr lang="en-US" dirty="0"/>
              <a:t>4 displaying content in different page </a:t>
            </a:r>
            <a:r>
              <a:rPr lang="en-US" sz="1600" dirty="0"/>
              <a:t>continued…</a:t>
            </a:r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A56DFA7-30B8-4D88-8F2E-F5BCD973A218}"/>
              </a:ext>
            </a:extLst>
          </p:cNvPr>
          <p:cNvSpPr/>
          <p:nvPr/>
        </p:nvSpPr>
        <p:spPr>
          <a:xfrm>
            <a:off x="1275958" y="2475975"/>
            <a:ext cx="895256" cy="112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E31A74-2F42-4B7D-A100-64B2D82F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595" y="2208532"/>
            <a:ext cx="5766843" cy="34240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90F4C1-0D33-4C87-AD9B-1EF572188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214" y="2317990"/>
            <a:ext cx="3563322" cy="272374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2ADD32-6153-459D-9EEE-DE28E6BE9B60}"/>
              </a:ext>
            </a:extLst>
          </p:cNvPr>
          <p:cNvSpPr/>
          <p:nvPr/>
        </p:nvSpPr>
        <p:spPr>
          <a:xfrm>
            <a:off x="6066169" y="2532396"/>
            <a:ext cx="1143972" cy="24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B8363C-7C4A-4B71-8C32-36C25C9655DB}"/>
              </a:ext>
            </a:extLst>
          </p:cNvPr>
          <p:cNvSpPr/>
          <p:nvPr/>
        </p:nvSpPr>
        <p:spPr>
          <a:xfrm rot="2386269" flipV="1">
            <a:off x="6956519" y="3307578"/>
            <a:ext cx="1355395" cy="99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FC4E0-94C2-4BE8-A110-B38614BD9F6E}"/>
              </a:ext>
            </a:extLst>
          </p:cNvPr>
          <p:cNvSpPr txBox="1"/>
          <p:nvPr/>
        </p:nvSpPr>
        <p:spPr>
          <a:xfrm>
            <a:off x="5812237" y="4012319"/>
            <a:ext cx="27821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clicking a file name that appears in the sidebar, the content is displayed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374C2-73E5-4CB6-9569-9263CCACE8CC}"/>
              </a:ext>
            </a:extLst>
          </p:cNvPr>
          <p:cNvSpPr txBox="1"/>
          <p:nvPr/>
        </p:nvSpPr>
        <p:spPr>
          <a:xfrm>
            <a:off x="4840484" y="5646528"/>
            <a:ext cx="7960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If the subpages have a sidebar,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3100775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B413E0-03A9-4C8B-9E80-2A31F102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704" y="3231035"/>
            <a:ext cx="5701085" cy="28241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AC673-A2D0-4D5E-8A35-E3D5750EA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802" y="2082268"/>
            <a:ext cx="1166070" cy="57304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462AE09-219A-4EEA-AE3C-61260651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296" y="975726"/>
            <a:ext cx="10358353" cy="1049235"/>
          </a:xfrm>
        </p:spPr>
        <p:txBody>
          <a:bodyPr/>
          <a:lstStyle/>
          <a:p>
            <a:r>
              <a:rPr lang="en-US" dirty="0"/>
              <a:t>4 displaying content in different page </a:t>
            </a:r>
            <a:r>
              <a:rPr lang="en-US" sz="1600" dirty="0"/>
              <a:t>continued…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2ADD32-6153-459D-9EEE-DE28E6BE9B60}"/>
              </a:ext>
            </a:extLst>
          </p:cNvPr>
          <p:cNvSpPr/>
          <p:nvPr/>
        </p:nvSpPr>
        <p:spPr>
          <a:xfrm>
            <a:off x="6520236" y="3816532"/>
            <a:ext cx="1143972" cy="2458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FC4E0-94C2-4BE8-A110-B38614BD9F6E}"/>
              </a:ext>
            </a:extLst>
          </p:cNvPr>
          <p:cNvSpPr txBox="1"/>
          <p:nvPr/>
        </p:nvSpPr>
        <p:spPr>
          <a:xfrm>
            <a:off x="1443298" y="1814324"/>
            <a:ext cx="6009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wanting to add sidebar to page2.py , use </a:t>
            </a:r>
            <a:r>
              <a:rPr lang="en-US" b="1" dirty="0" err="1">
                <a:solidFill>
                  <a:srgbClr val="C00000"/>
                </a:solidFill>
              </a:rPr>
              <a:t>st.sidebar.subheader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6E52EF-A455-4F8B-9A96-149F674B7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02" y="2885504"/>
            <a:ext cx="6260617" cy="3836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6519A4B-1E67-4B28-8296-A6DA43943F50}"/>
              </a:ext>
            </a:extLst>
          </p:cNvPr>
          <p:cNvSpPr/>
          <p:nvPr/>
        </p:nvSpPr>
        <p:spPr>
          <a:xfrm>
            <a:off x="131985" y="4275056"/>
            <a:ext cx="2503871" cy="2458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B8363C-7C4A-4B71-8C32-36C25C9655DB}"/>
              </a:ext>
            </a:extLst>
          </p:cNvPr>
          <p:cNvSpPr/>
          <p:nvPr/>
        </p:nvSpPr>
        <p:spPr>
          <a:xfrm flipV="1">
            <a:off x="5778722" y="5299381"/>
            <a:ext cx="1355395" cy="99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EEA4E-590E-444C-A828-E214F3BE1E7F}"/>
              </a:ext>
            </a:extLst>
          </p:cNvPr>
          <p:cNvCxnSpPr/>
          <p:nvPr/>
        </p:nvCxnSpPr>
        <p:spPr>
          <a:xfrm>
            <a:off x="985962" y="2460655"/>
            <a:ext cx="1590261" cy="6522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CB6FC6-8F58-4FFD-ADB9-E59F84ABDA39}"/>
              </a:ext>
            </a:extLst>
          </p:cNvPr>
          <p:cNvCxnSpPr>
            <a:cxnSpLocks/>
          </p:cNvCxnSpPr>
          <p:nvPr/>
        </p:nvCxnSpPr>
        <p:spPr>
          <a:xfrm flipH="1">
            <a:off x="1844706" y="2488758"/>
            <a:ext cx="1359675" cy="1721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110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62AE09-219A-4EEA-AE3C-61260651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7" y="95181"/>
            <a:ext cx="10358353" cy="1049235"/>
          </a:xfrm>
        </p:spPr>
        <p:txBody>
          <a:bodyPr/>
          <a:lstStyle/>
          <a:p>
            <a:r>
              <a:rPr lang="en-US" dirty="0"/>
              <a:t>5 Interactive dashboards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48F295-E8E0-454B-887B-11F0B8BFB6EF}"/>
              </a:ext>
            </a:extLst>
          </p:cNvPr>
          <p:cNvSpPr txBox="1"/>
          <p:nvPr/>
        </p:nvSpPr>
        <p:spPr>
          <a:xfrm>
            <a:off x="186771" y="1915021"/>
            <a:ext cx="35369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Must import “</a:t>
            </a:r>
            <a:r>
              <a:rPr lang="en-US" b="1" dirty="0" err="1"/>
              <a:t>plotly.express</a:t>
            </a:r>
            <a:r>
              <a:rPr lang="en-US" dirty="0"/>
              <a:t>” for interactive plotting 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Assign </a:t>
            </a:r>
            <a:r>
              <a:rPr lang="en-US" b="1" dirty="0" err="1">
                <a:solidFill>
                  <a:srgbClr val="00B0F0"/>
                </a:solidFill>
              </a:rPr>
              <a:t>st.dataframe</a:t>
            </a:r>
            <a:r>
              <a:rPr lang="en-US" b="1" dirty="0">
                <a:solidFill>
                  <a:srgbClr val="00B0F0"/>
                </a:solidFill>
              </a:rPr>
              <a:t>() </a:t>
            </a:r>
            <a:r>
              <a:rPr lang="en-US" dirty="0"/>
              <a:t>“</a:t>
            </a:r>
            <a:r>
              <a:rPr lang="en-US" b="1" dirty="0" err="1"/>
              <a:t>use_container_width</a:t>
            </a:r>
            <a:r>
              <a:rPr lang="en-US" b="1" dirty="0"/>
              <a:t>” </a:t>
            </a:r>
            <a:r>
              <a:rPr lang="en-US" dirty="0"/>
              <a:t>attribute a value of “</a:t>
            </a:r>
            <a:r>
              <a:rPr lang="en-US" b="1" dirty="0"/>
              <a:t>True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added to adjust width of chart according to need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 err="1"/>
              <a:t>df.melt</a:t>
            </a:r>
            <a:r>
              <a:rPr lang="en-US" b="1" dirty="0"/>
              <a:t>() </a:t>
            </a:r>
            <a:r>
              <a:rPr lang="en-US" dirty="0"/>
              <a:t>to adjust chart width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 err="1"/>
              <a:t>plotly.express</a:t>
            </a:r>
            <a:r>
              <a:rPr lang="en-US" b="1" dirty="0"/>
              <a:t> </a:t>
            </a:r>
            <a:r>
              <a:rPr lang="en-US" dirty="0"/>
              <a:t>to plot adjust chart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6C5DF-1458-4F21-96B2-73F188945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61" y="575878"/>
            <a:ext cx="7989851" cy="618694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B9AE3F-308C-4E1A-AF8E-97816BB9B0BA}"/>
              </a:ext>
            </a:extLst>
          </p:cNvPr>
          <p:cNvCxnSpPr/>
          <p:nvPr/>
        </p:nvCxnSpPr>
        <p:spPr>
          <a:xfrm flipV="1">
            <a:off x="2789893" y="1322962"/>
            <a:ext cx="1357981" cy="11011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1CCED6B-5830-43F3-B6A7-784E1C91F272}"/>
              </a:ext>
            </a:extLst>
          </p:cNvPr>
          <p:cNvCxnSpPr>
            <a:cxnSpLocks/>
          </p:cNvCxnSpPr>
          <p:nvPr/>
        </p:nvCxnSpPr>
        <p:spPr>
          <a:xfrm flipV="1">
            <a:off x="3124524" y="3237365"/>
            <a:ext cx="2101175" cy="3112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3D5C6A-282E-4DF4-BC38-A2D0C486232A}"/>
              </a:ext>
            </a:extLst>
          </p:cNvPr>
          <p:cNvCxnSpPr>
            <a:cxnSpLocks/>
          </p:cNvCxnSpPr>
          <p:nvPr/>
        </p:nvCxnSpPr>
        <p:spPr>
          <a:xfrm flipV="1">
            <a:off x="2026496" y="4108963"/>
            <a:ext cx="2886420" cy="4212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974601-0C82-481E-B19E-4BCEB9D06008}"/>
              </a:ext>
            </a:extLst>
          </p:cNvPr>
          <p:cNvCxnSpPr>
            <a:cxnSpLocks/>
          </p:cNvCxnSpPr>
          <p:nvPr/>
        </p:nvCxnSpPr>
        <p:spPr>
          <a:xfrm flipV="1">
            <a:off x="2263302" y="4761054"/>
            <a:ext cx="2036324" cy="10230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9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62AE09-219A-4EEA-AE3C-61260651D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296" y="962108"/>
            <a:ext cx="10358353" cy="1049235"/>
          </a:xfrm>
        </p:spPr>
        <p:txBody>
          <a:bodyPr/>
          <a:lstStyle/>
          <a:p>
            <a:r>
              <a:rPr lang="en-US" dirty="0"/>
              <a:t>5 Interactive dashboards </a:t>
            </a:r>
            <a:r>
              <a:rPr lang="en-US" sz="1600" dirty="0"/>
              <a:t>continued…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E5A647-1923-4623-9EF1-84AEA2BE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8" y="2249034"/>
            <a:ext cx="5434044" cy="30700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EB606A-BADE-4F7D-9439-846FF92F9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23" y="2988018"/>
            <a:ext cx="5524955" cy="29458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0F0418-CA72-46AE-80DD-E7FE9B8A7B62}"/>
              </a:ext>
            </a:extLst>
          </p:cNvPr>
          <p:cNvSpPr txBox="1"/>
          <p:nvPr/>
        </p:nvSpPr>
        <p:spPr>
          <a:xfrm>
            <a:off x="2750981" y="5428034"/>
            <a:ext cx="3140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Tips appear when hovering over chart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6F882-49BD-43D9-A8DC-D865A107D4CF}"/>
              </a:ext>
            </a:extLst>
          </p:cNvPr>
          <p:cNvSpPr txBox="1"/>
          <p:nvPr/>
        </p:nvSpPr>
        <p:spPr>
          <a:xfrm>
            <a:off x="7361892" y="1953313"/>
            <a:ext cx="41563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to hide/show category in chart (notice the difference between this chart and the one on the left)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3AD990-A93F-417E-84DE-5C997504CFCE}"/>
              </a:ext>
            </a:extLst>
          </p:cNvPr>
          <p:cNvCxnSpPr/>
          <p:nvPr/>
        </p:nvCxnSpPr>
        <p:spPr>
          <a:xfrm flipV="1">
            <a:off x="4774335" y="4525307"/>
            <a:ext cx="435799" cy="902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940935-FF73-42E0-926A-689A9149C5EB}"/>
              </a:ext>
            </a:extLst>
          </p:cNvPr>
          <p:cNvCxnSpPr>
            <a:cxnSpLocks/>
          </p:cNvCxnSpPr>
          <p:nvPr/>
        </p:nvCxnSpPr>
        <p:spPr>
          <a:xfrm>
            <a:off x="9996790" y="2762655"/>
            <a:ext cx="1287294" cy="204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64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66B58-3F71-4B5D-B64A-3CA8E8EB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5B458-388C-4C99-BFE6-8B15CFC25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https://www.pythonguis.com/tutorials/getting-started-with-streamlit/</a:t>
            </a:r>
            <a:endParaRPr lang="en-US" dirty="0"/>
          </a:p>
          <a:p>
            <a:r>
              <a:rPr lang="en-US" dirty="0">
                <a:hlinkClick r:id="rId3"/>
              </a:rPr>
              <a:t>https://blog.streamlit.io/crafting-a-dashboard-app-in-python-using-streamlit/#3-build-your-dashboard-with-streamlit</a:t>
            </a:r>
            <a:endParaRPr lang="en-US" dirty="0"/>
          </a:p>
          <a:p>
            <a:r>
              <a:rPr lang="en-US" dirty="0">
                <a:hlinkClick r:id="rId4"/>
              </a:rPr>
              <a:t>https://kawarithm.com/interactive-dashboards-with-plotly-and-streamlit/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95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C3AE-281F-4CAC-BA67-B72B9FB0C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AA9E-4C5B-4D48-BAAF-0C0B4422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8681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solidFill>
                  <a:srgbClr val="00B0F0"/>
                </a:solidFill>
              </a:rPr>
              <a:t>streamlit</a:t>
            </a:r>
            <a:r>
              <a:rPr lang="en-US" dirty="0"/>
              <a:t> MUST be installed. </a:t>
            </a:r>
          </a:p>
          <a:p>
            <a:pPr marL="0" indent="0">
              <a:buNone/>
            </a:pPr>
            <a:r>
              <a:rPr lang="en-US" dirty="0"/>
              <a:t>You might need to create a virtual environment, shown in following slides</a:t>
            </a:r>
          </a:p>
        </p:txBody>
      </p:sp>
    </p:spTree>
    <p:extLst>
      <p:ext uri="{BB962C8B-B14F-4D97-AF65-F5344CB8AC3E}">
        <p14:creationId xmlns:p14="http://schemas.microsoft.com/office/powerpoint/2010/main" val="406315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8C2F-1011-354A-8B20-A47FE533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Virtual Environment in VS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A5B35-23FE-B84A-AD27-2FF458083A08}"/>
              </a:ext>
            </a:extLst>
          </p:cNvPr>
          <p:cNvSpPr txBox="1"/>
          <p:nvPr/>
        </p:nvSpPr>
        <p:spPr>
          <a:xfrm>
            <a:off x="1451579" y="2114550"/>
            <a:ext cx="777814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the folder that contains program</a:t>
            </a:r>
          </a:p>
          <a:p>
            <a:pPr marL="342900" indent="-342900">
              <a:buAutoNum type="arabicPeriod"/>
            </a:pPr>
            <a:r>
              <a:rPr lang="en-US" dirty="0"/>
              <a:t>Create Virtual Environment (below creates a folder named env)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python -m </a:t>
            </a:r>
            <a:r>
              <a:rPr lang="en-US" dirty="0" err="1"/>
              <a:t>venv</a:t>
            </a:r>
            <a:r>
              <a:rPr lang="en-US" dirty="0"/>
              <a:t> env</a:t>
            </a:r>
          </a:p>
          <a:p>
            <a:r>
              <a:rPr lang="en-US" sz="1200" i="1" dirty="0">
                <a:solidFill>
                  <a:srgbClr val="FF0000"/>
                </a:solidFill>
              </a:rPr>
              <a:t>Or </a:t>
            </a:r>
          </a:p>
          <a:p>
            <a:r>
              <a:rPr lang="en-US" dirty="0" err="1"/>
              <a:t>py</a:t>
            </a:r>
            <a:r>
              <a:rPr lang="en-US" dirty="0"/>
              <a:t> –m </a:t>
            </a:r>
            <a:r>
              <a:rPr lang="en-US" dirty="0" err="1"/>
              <a:t>venv</a:t>
            </a:r>
            <a:r>
              <a:rPr lang="en-US" dirty="0"/>
              <a:t> env</a:t>
            </a:r>
          </a:p>
          <a:p>
            <a:r>
              <a:rPr lang="en-US" sz="1100" i="1" dirty="0">
                <a:solidFill>
                  <a:srgbClr val="FF0000"/>
                </a:solidFill>
              </a:rPr>
              <a:t>Or</a:t>
            </a:r>
          </a:p>
          <a:p>
            <a:r>
              <a:rPr lang="en-US" dirty="0"/>
              <a:t>python3 –m </a:t>
            </a:r>
            <a:r>
              <a:rPr lang="en-US" dirty="0" err="1"/>
              <a:t>venv</a:t>
            </a:r>
            <a:r>
              <a:rPr lang="en-US" dirty="0"/>
              <a:t> env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46C207-56AE-274F-98C4-D6EF4D63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0" y="2880678"/>
            <a:ext cx="78232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6E1072-1BDF-764B-9A04-E39F9EC441DF}"/>
              </a:ext>
            </a:extLst>
          </p:cNvPr>
          <p:cNvSpPr txBox="1"/>
          <p:nvPr/>
        </p:nvSpPr>
        <p:spPr>
          <a:xfrm>
            <a:off x="1585913" y="4303078"/>
            <a:ext cx="644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Activate Environment </a:t>
            </a:r>
          </a:p>
          <a:p>
            <a:r>
              <a:rPr lang="en-US" dirty="0"/>
              <a:t> Mac       : source </a:t>
            </a:r>
            <a:r>
              <a:rPr lang="en-US" dirty="0" err="1">
                <a:solidFill>
                  <a:srgbClr val="C00000"/>
                </a:solidFill>
              </a:rPr>
              <a:t>env</a:t>
            </a:r>
            <a:r>
              <a:rPr lang="en-US" dirty="0"/>
              <a:t>/bin/activate</a:t>
            </a:r>
            <a:br>
              <a:rPr lang="en-US" dirty="0"/>
            </a:br>
            <a:r>
              <a:rPr lang="en-US" dirty="0"/>
              <a:t>Windows: .\</a:t>
            </a:r>
            <a:r>
              <a:rPr lang="en-US" dirty="0" err="1">
                <a:solidFill>
                  <a:srgbClr val="C00000"/>
                </a:solidFill>
              </a:rPr>
              <a:t>env</a:t>
            </a:r>
            <a:r>
              <a:rPr lang="en-US" dirty="0"/>
              <a:t>\Scripts\activate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975566-C31D-494F-85B1-CD6F66114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525" y="4509090"/>
            <a:ext cx="7581900" cy="16418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40CF6F-2575-48B0-AAE0-29557B449A5E}"/>
              </a:ext>
            </a:extLst>
          </p:cNvPr>
          <p:cNvSpPr txBox="1"/>
          <p:nvPr/>
        </p:nvSpPr>
        <p:spPr>
          <a:xfrm>
            <a:off x="0" y="5387272"/>
            <a:ext cx="507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If needed, Refer to ppt and video on creating virtual environments for more detail</a:t>
            </a:r>
          </a:p>
        </p:txBody>
      </p:sp>
    </p:spTree>
    <p:extLst>
      <p:ext uri="{BB962C8B-B14F-4D97-AF65-F5344CB8AC3E}">
        <p14:creationId xmlns:p14="http://schemas.microsoft.com/office/powerpoint/2010/main" val="19441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628D-E8BD-284A-9C51-83A95A85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Make sure the virtual environment is selected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FCDDA-0C74-864D-BB2F-36B83E337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0" y="1329136"/>
            <a:ext cx="7188200" cy="749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4967901-018A-4855-8356-41D21E78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03" y="2164219"/>
            <a:ext cx="10885129" cy="249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9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28A6-2E26-2847-86B3-CA68707C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streamlit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B2400-FA91-A042-8CE4-942B167453A9}"/>
              </a:ext>
            </a:extLst>
          </p:cNvPr>
          <p:cNvSpPr/>
          <p:nvPr/>
        </p:nvSpPr>
        <p:spPr>
          <a:xfrm>
            <a:off x="359592" y="2531759"/>
            <a:ext cx="37238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streamlit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  <a:p>
            <a:endParaRPr lang="en-US" dirty="0"/>
          </a:p>
          <a:p>
            <a:r>
              <a:rPr lang="en-US" dirty="0"/>
              <a:t>python -m pip install </a:t>
            </a:r>
            <a:r>
              <a:rPr lang="en-US" dirty="0" err="1"/>
              <a:t>streamlit</a:t>
            </a:r>
            <a:br>
              <a:rPr lang="en-US" dirty="0"/>
            </a:br>
            <a:r>
              <a:rPr lang="en-US" dirty="0"/>
              <a:t>or </a:t>
            </a:r>
            <a:br>
              <a:rPr lang="en-US" dirty="0"/>
            </a:br>
            <a:r>
              <a:rPr lang="en-US" dirty="0"/>
              <a:t>pip install </a:t>
            </a:r>
            <a:r>
              <a:rPr lang="en-US" dirty="0" err="1"/>
              <a:t>streamlit</a:t>
            </a:r>
            <a:endParaRPr lang="en-US" i="1" dirty="0"/>
          </a:p>
          <a:p>
            <a:r>
              <a:rPr lang="en-US" i="1" dirty="0"/>
              <a:t>   or</a:t>
            </a:r>
          </a:p>
          <a:p>
            <a:r>
              <a:rPr lang="en-US" i="1" dirty="0" err="1"/>
              <a:t>Py</a:t>
            </a:r>
            <a:r>
              <a:rPr lang="en-US" i="1" dirty="0"/>
              <a:t> –m pip install </a:t>
            </a:r>
            <a:r>
              <a:rPr lang="en-US" i="1" dirty="0" err="1"/>
              <a:t>streamlit</a:t>
            </a:r>
            <a:endParaRPr lang="en-US" i="1" dirty="0"/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B2FD6-9D87-4AB0-86C0-7C71A4605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826" y="3020055"/>
            <a:ext cx="7479952" cy="15877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C8940B8-4C36-4F92-94E1-49761A6AA0B1}"/>
              </a:ext>
            </a:extLst>
          </p:cNvPr>
          <p:cNvSpPr/>
          <p:nvPr/>
        </p:nvSpPr>
        <p:spPr>
          <a:xfrm>
            <a:off x="8603311" y="3518452"/>
            <a:ext cx="1641945" cy="40949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43193-E72E-477E-AF94-6C6F75CB5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using </a:t>
            </a:r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CCE8-58FB-4FE3-98D6-3C857B367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to add Text to a </a:t>
            </a:r>
            <a:r>
              <a:rPr lang="en-US" dirty="0" err="1"/>
              <a:t>streamlit</a:t>
            </a:r>
            <a:r>
              <a:rPr lang="en-US" dirty="0"/>
              <a:t> app:</a:t>
            </a:r>
          </a:p>
          <a:p>
            <a:pPr marL="0" indent="0">
              <a:buNone/>
            </a:pPr>
            <a:r>
              <a:rPr lang="en-US" dirty="0"/>
              <a:t>Assuming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r>
              <a:rPr lang="en-US" dirty="0"/>
              <a:t> was imported as </a:t>
            </a:r>
            <a:r>
              <a:rPr lang="en-US" b="1" dirty="0" err="1">
                <a:solidFill>
                  <a:srgbClr val="00B0F0"/>
                </a:solidFill>
              </a:rPr>
              <a:t>st</a:t>
            </a:r>
            <a:endParaRPr lang="en-US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import </a:t>
            </a:r>
            <a:r>
              <a:rPr lang="en-US" i="1" dirty="0" err="1">
                <a:solidFill>
                  <a:srgbClr val="00B0F0"/>
                </a:solidFill>
              </a:rPr>
              <a:t>streamlit</a:t>
            </a:r>
            <a:r>
              <a:rPr lang="en-US" i="1" dirty="0">
                <a:solidFill>
                  <a:srgbClr val="00B0F0"/>
                </a:solidFill>
              </a:rPr>
              <a:t> as </a:t>
            </a:r>
            <a:r>
              <a:rPr lang="en-US" i="1" dirty="0" err="1">
                <a:solidFill>
                  <a:srgbClr val="00B0F0"/>
                </a:solidFill>
              </a:rPr>
              <a:t>st</a:t>
            </a:r>
            <a:endParaRPr lang="en-US" i="1" dirty="0">
              <a:solidFill>
                <a:srgbClr val="00B0F0"/>
              </a:solidFill>
            </a:endParaRPr>
          </a:p>
          <a:p>
            <a:r>
              <a:rPr lang="en-US" dirty="0" err="1"/>
              <a:t>st.write</a:t>
            </a:r>
            <a:r>
              <a:rPr lang="en-US" dirty="0"/>
              <a:t>() : used to handle text, Markdown, and even complex objects like data frames.</a:t>
            </a:r>
          </a:p>
          <a:p>
            <a:r>
              <a:rPr lang="en-US" dirty="0" err="1"/>
              <a:t>St.title</a:t>
            </a:r>
            <a:r>
              <a:rPr lang="en-US" dirty="0"/>
              <a:t>() : used to add a title (will appear bigger than remaining content on page)</a:t>
            </a:r>
          </a:p>
          <a:p>
            <a:r>
              <a:rPr lang="en-US" dirty="0" err="1"/>
              <a:t>St.header</a:t>
            </a:r>
            <a:r>
              <a:rPr lang="en-US" dirty="0"/>
              <a:t>() : used to set header of a section</a:t>
            </a:r>
          </a:p>
          <a:p>
            <a:r>
              <a:rPr lang="en-US" dirty="0" err="1"/>
              <a:t>St.subheader</a:t>
            </a:r>
            <a:r>
              <a:rPr lang="en-US" dirty="0"/>
              <a:t>() : used for </a:t>
            </a:r>
            <a:r>
              <a:rPr lang="en-US" dirty="0" err="1"/>
              <a:t>subheader</a:t>
            </a:r>
            <a:r>
              <a:rPr lang="en-US" dirty="0"/>
              <a:t> sections</a:t>
            </a:r>
          </a:p>
          <a:p>
            <a:r>
              <a:rPr lang="en-US" dirty="0" err="1"/>
              <a:t>St.caption</a:t>
            </a:r>
            <a:r>
              <a:rPr lang="en-US" dirty="0"/>
              <a:t>() : used to write a caption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186C8-E53D-447C-8EE1-E22A1030F5C3}"/>
              </a:ext>
            </a:extLst>
          </p:cNvPr>
          <p:cNvSpPr txBox="1"/>
          <p:nvPr/>
        </p:nvSpPr>
        <p:spPr>
          <a:xfrm>
            <a:off x="6791852" y="5354103"/>
            <a:ext cx="4476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See how to use the above in next page</a:t>
            </a:r>
          </a:p>
        </p:txBody>
      </p:sp>
    </p:spTree>
    <p:extLst>
      <p:ext uri="{BB962C8B-B14F-4D97-AF65-F5344CB8AC3E}">
        <p14:creationId xmlns:p14="http://schemas.microsoft.com/office/powerpoint/2010/main" val="1141402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4256-2325-465E-9A5E-C3F11E92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using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sz="1400" i="1" dirty="0"/>
              <a:t>continued…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B84C6-7E55-4B8F-A33C-1AC656C8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03" y="1525401"/>
            <a:ext cx="4945542" cy="1190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2445D-C8F3-4923-8568-A7992BC1525E}"/>
              </a:ext>
            </a:extLst>
          </p:cNvPr>
          <p:cNvSpPr txBox="1"/>
          <p:nvPr/>
        </p:nvSpPr>
        <p:spPr>
          <a:xfrm>
            <a:off x="5443599" y="194139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. After pip installing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r>
              <a:rPr lang="en-US" dirty="0"/>
              <a:t>, create python file. Add code shown in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90291-7058-44AC-A98D-C783153993D7}"/>
              </a:ext>
            </a:extLst>
          </p:cNvPr>
          <p:cNvSpPr txBox="1"/>
          <p:nvPr/>
        </p:nvSpPr>
        <p:spPr>
          <a:xfrm>
            <a:off x="7591465" y="3083069"/>
            <a:ext cx="42179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r>
              <a:rPr lang="en-US" dirty="0"/>
              <a:t>.  In terminal , run file using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Command “</a:t>
            </a:r>
            <a:r>
              <a:rPr lang="en-US" b="1" dirty="0" err="1"/>
              <a:t>streamlit</a:t>
            </a:r>
            <a:r>
              <a:rPr lang="en-US" b="1" dirty="0"/>
              <a:t> run filename.py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In example here the file name is </a:t>
            </a:r>
            <a:r>
              <a:rPr lang="en-US" b="1" dirty="0"/>
              <a:t>st_app.py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7DF84D-0771-41BC-BAE1-795C5F178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78" y="2886603"/>
            <a:ext cx="6971814" cy="373215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67CDD0-ECC2-40A4-9926-7FA089EFEB1D}"/>
              </a:ext>
            </a:extLst>
          </p:cNvPr>
          <p:cNvSpPr/>
          <p:nvPr/>
        </p:nvSpPr>
        <p:spPr>
          <a:xfrm>
            <a:off x="5326380" y="5756668"/>
            <a:ext cx="1466931" cy="24902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A1454-D6D6-40B8-B887-BA45A49B6249}"/>
              </a:ext>
            </a:extLst>
          </p:cNvPr>
          <p:cNvSpPr txBox="1"/>
          <p:nvPr/>
        </p:nvSpPr>
        <p:spPr>
          <a:xfrm>
            <a:off x="8905333" y="5681105"/>
            <a:ext cx="447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Go to next slide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A94B504-0CC6-4C24-90B9-9D699CCC6D5E}"/>
              </a:ext>
            </a:extLst>
          </p:cNvPr>
          <p:cNvSpPr/>
          <p:nvPr/>
        </p:nvSpPr>
        <p:spPr>
          <a:xfrm>
            <a:off x="4824919" y="2120797"/>
            <a:ext cx="618680" cy="174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B8BC04B0-1CC4-40B1-A656-CCC404E115E3}"/>
              </a:ext>
            </a:extLst>
          </p:cNvPr>
          <p:cNvSpPr/>
          <p:nvPr/>
        </p:nvSpPr>
        <p:spPr>
          <a:xfrm rot="19750390">
            <a:off x="7004100" y="5093897"/>
            <a:ext cx="2049531" cy="1584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3EFBD-F67A-4C89-A827-A6179E9A0767}"/>
              </a:ext>
            </a:extLst>
          </p:cNvPr>
          <p:cNvSpPr txBox="1"/>
          <p:nvPr/>
        </p:nvSpPr>
        <p:spPr>
          <a:xfrm>
            <a:off x="4480562" y="6204325"/>
            <a:ext cx="285054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Notice a </a:t>
            </a:r>
            <a:r>
              <a:rPr lang="en-US" b="1" dirty="0" err="1">
                <a:solidFill>
                  <a:srgbClr val="002060"/>
                </a:solidFill>
              </a:rPr>
              <a:t>url</a:t>
            </a:r>
            <a:r>
              <a:rPr lang="en-US" dirty="0"/>
              <a:t> is created after running the application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2CC17B9-FF20-4C3A-B28E-DE6C7DD26D0C}"/>
              </a:ext>
            </a:extLst>
          </p:cNvPr>
          <p:cNvSpPr/>
          <p:nvPr/>
        </p:nvSpPr>
        <p:spPr>
          <a:xfrm>
            <a:off x="2898250" y="6365160"/>
            <a:ext cx="1387270" cy="174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59E36-8DA8-498F-B4FD-85B260DC4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0263"/>
            <a:ext cx="6277555" cy="341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A84256-2325-465E-9A5E-C3F11E929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app using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sz="1400" i="1" dirty="0"/>
              <a:t>continued…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4B84C6-7E55-4B8F-A33C-1AC656C8F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3" y="1525401"/>
            <a:ext cx="4945542" cy="11907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2445D-C8F3-4923-8568-A7992BC1525E}"/>
              </a:ext>
            </a:extLst>
          </p:cNvPr>
          <p:cNvSpPr txBox="1"/>
          <p:nvPr/>
        </p:nvSpPr>
        <p:spPr>
          <a:xfrm>
            <a:off x="5443599" y="1941393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r>
              <a:rPr lang="en-US" dirty="0"/>
              <a:t>. After pip installing </a:t>
            </a:r>
            <a:r>
              <a:rPr lang="en-US" b="1" dirty="0" err="1">
                <a:solidFill>
                  <a:srgbClr val="00B0F0"/>
                </a:solidFill>
              </a:rPr>
              <a:t>streamlit</a:t>
            </a:r>
            <a:r>
              <a:rPr lang="en-US" dirty="0"/>
              <a:t>, create python file. Add code shown in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90291-7058-44AC-A98D-C783153993D7}"/>
              </a:ext>
            </a:extLst>
          </p:cNvPr>
          <p:cNvSpPr txBox="1"/>
          <p:nvPr/>
        </p:nvSpPr>
        <p:spPr>
          <a:xfrm>
            <a:off x="7591465" y="3083069"/>
            <a:ext cx="42179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browser should automatically open after running the app showing results of code added. </a:t>
            </a:r>
          </a:p>
          <a:p>
            <a:endParaRPr lang="en-US" b="1" dirty="0"/>
          </a:p>
          <a:p>
            <a:r>
              <a:rPr lang="en-US" b="1" dirty="0"/>
              <a:t>If not, </a:t>
            </a:r>
            <a:r>
              <a:rPr lang="en-US" dirty="0" err="1"/>
              <a:t>ctrl+click</a:t>
            </a:r>
            <a:r>
              <a:rPr lang="en-US" dirty="0"/>
              <a:t> the given </a:t>
            </a:r>
            <a:r>
              <a:rPr lang="en-US" dirty="0" err="1"/>
              <a:t>url</a:t>
            </a:r>
            <a:r>
              <a:rPr lang="en-US" dirty="0"/>
              <a:t> and open in </a:t>
            </a:r>
            <a:r>
              <a:rPr lang="en-US" dirty="0" err="1"/>
              <a:t>browswer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A1454-D6D6-40B8-B887-BA45A49B6249}"/>
              </a:ext>
            </a:extLst>
          </p:cNvPr>
          <p:cNvSpPr txBox="1"/>
          <p:nvPr/>
        </p:nvSpPr>
        <p:spPr>
          <a:xfrm>
            <a:off x="8905333" y="5681105"/>
            <a:ext cx="4476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Go to next slide</a:t>
            </a:r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EA94B504-0CC6-4C24-90B9-9D699CCC6D5E}"/>
              </a:ext>
            </a:extLst>
          </p:cNvPr>
          <p:cNvSpPr/>
          <p:nvPr/>
        </p:nvSpPr>
        <p:spPr>
          <a:xfrm rot="16200000">
            <a:off x="1771620" y="3097093"/>
            <a:ext cx="618680" cy="1749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98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1275</TotalTime>
  <Words>1202</Words>
  <Application>Microsoft Office PowerPoint</Application>
  <PresentationFormat>Widescreen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Dashboards using streamlit</vt:lpstr>
      <vt:lpstr>Content</vt:lpstr>
      <vt:lpstr>Start….</vt:lpstr>
      <vt:lpstr>creating Virtual Environment in VS Code</vt:lpstr>
      <vt:lpstr>Make sure the virtual environment is selected</vt:lpstr>
      <vt:lpstr>Installing streamlit </vt:lpstr>
      <vt:lpstr>Creating an app using streamlit</vt:lpstr>
      <vt:lpstr>Creating an app using streamlit continued…</vt:lpstr>
      <vt:lpstr>Creating an app using streamlit continued…</vt:lpstr>
      <vt:lpstr>Creating an app using streamlit continued…</vt:lpstr>
      <vt:lpstr>Creating an app using streamlit continued…</vt:lpstr>
      <vt:lpstr>2 Creating static dashboards</vt:lpstr>
      <vt:lpstr>2 Creating static dashboards continued…..</vt:lpstr>
      <vt:lpstr>2 Creating static dashboards continued…..</vt:lpstr>
      <vt:lpstr>2 Creating static dashboards continued…..</vt:lpstr>
      <vt:lpstr>3 Adding Sidebars and filters</vt:lpstr>
      <vt:lpstr>3 Adding Sidebars and filters continued…</vt:lpstr>
      <vt:lpstr>4 displaying content in different page</vt:lpstr>
      <vt:lpstr>4 displaying content in different page</vt:lpstr>
      <vt:lpstr>4 displaying content in different page continued…</vt:lpstr>
      <vt:lpstr>4 displaying content in different page continued…</vt:lpstr>
      <vt:lpstr>5 Interactive dashboards</vt:lpstr>
      <vt:lpstr>5 Interactive dashboards continued…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standards and Testing</dc:title>
  <dc:creator>Hana Seidi</dc:creator>
  <cp:lastModifiedBy>Hana Seidi</cp:lastModifiedBy>
  <cp:revision>65</cp:revision>
  <dcterms:created xsi:type="dcterms:W3CDTF">2023-10-10T13:07:14Z</dcterms:created>
  <dcterms:modified xsi:type="dcterms:W3CDTF">2025-04-16T16:51:38Z</dcterms:modified>
</cp:coreProperties>
</file>