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81" r:id="rId4"/>
    <p:sldId id="282" r:id="rId5"/>
    <p:sldId id="284" r:id="rId6"/>
    <p:sldId id="283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57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99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144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50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952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15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0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3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04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604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088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5378D6-E321-4453-A3F4-F7ECAD5D26C3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114DD78-391D-48A1-8859-4CABC7D96F9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53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hyperlink" Target="https://openclipart.org/detail/1695/zeimusu-warning-sign-by-zeimusu" TargetMode="Externa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loomber.io/blog/streamlit_ex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share.streamlit.i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hare.streamlit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1D517-E0B2-4161-91FE-65B735BC9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865" y="802298"/>
            <a:ext cx="9906988" cy="2541431"/>
          </a:xfrm>
        </p:spPr>
        <p:txBody>
          <a:bodyPr>
            <a:noAutofit/>
          </a:bodyPr>
          <a:lstStyle/>
          <a:p>
            <a:pPr algn="ctr"/>
            <a:r>
              <a:rPr lang="en-US" sz="3200" dirty="0" err="1"/>
              <a:t>Streamlit</a:t>
            </a:r>
            <a:r>
              <a:rPr lang="en-US" sz="3200" dirty="0"/>
              <a:t> (Multipage App , sharing  app and converting to exe)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E3CB4-579A-44E0-88F9-C7029BD2B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6691" y="3605135"/>
            <a:ext cx="8637072" cy="562195"/>
          </a:xfrm>
        </p:spPr>
        <p:txBody>
          <a:bodyPr/>
          <a:lstStyle/>
          <a:p>
            <a:r>
              <a:rPr lang="en-US" dirty="0"/>
              <a:t>CSC221(Advanced Python)</a:t>
            </a:r>
          </a:p>
        </p:txBody>
      </p:sp>
    </p:spTree>
    <p:extLst>
      <p:ext uri="{BB962C8B-B14F-4D97-AF65-F5344CB8AC3E}">
        <p14:creationId xmlns:p14="http://schemas.microsoft.com/office/powerpoint/2010/main" val="8511151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D5-15CA-4DD5-9AFC-134784F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  <a:r>
              <a:rPr lang="en-US" sz="2000" i="1" dirty="0"/>
              <a:t>continued…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ED9-6F04-4352-8B33-C2574FDD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49011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the file structure is similar to what is shown below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B61C38-31ED-47A6-A9AE-E580E353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45" y="2509449"/>
            <a:ext cx="5400797" cy="1431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C35EEF-02F1-4A06-8B52-F1A9686891A4}"/>
              </a:ext>
            </a:extLst>
          </p:cNvPr>
          <p:cNvSpPr txBox="1"/>
          <p:nvPr/>
        </p:nvSpPr>
        <p:spPr>
          <a:xfrm>
            <a:off x="1451579" y="4159547"/>
            <a:ext cx="8696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virtual environment should have been created prior to adding the start up file. Pip installs must have also been done for all required libraries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2977FD-DAB7-40ED-9353-7FCD84F6779B}"/>
              </a:ext>
            </a:extLst>
          </p:cNvPr>
          <p:cNvSpPr txBox="1"/>
          <p:nvPr/>
        </p:nvSpPr>
        <p:spPr>
          <a:xfrm>
            <a:off x="1743845" y="4988992"/>
            <a:ext cx="7824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Pip install auto-</a:t>
            </a:r>
            <a:r>
              <a:rPr lang="en-US" dirty="0" err="1"/>
              <a:t>py</a:t>
            </a:r>
            <a:r>
              <a:rPr lang="en-US" dirty="0"/>
              <a:t>-to-exe . </a:t>
            </a:r>
          </a:p>
        </p:txBody>
      </p:sp>
    </p:spTree>
    <p:extLst>
      <p:ext uri="{BB962C8B-B14F-4D97-AF65-F5344CB8AC3E}">
        <p14:creationId xmlns:p14="http://schemas.microsoft.com/office/powerpoint/2010/main" val="311163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D5-15CA-4DD5-9AFC-134784F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  <a:r>
              <a:rPr lang="en-US" sz="2000" i="1" dirty="0"/>
              <a:t>continued…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5761F-DBC0-491E-AA5B-BFB62132EC7A}"/>
              </a:ext>
            </a:extLst>
          </p:cNvPr>
          <p:cNvSpPr txBox="1"/>
          <p:nvPr/>
        </p:nvSpPr>
        <p:spPr>
          <a:xfrm>
            <a:off x="97278" y="1962785"/>
            <a:ext cx="4272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Run auto-</a:t>
            </a:r>
            <a:r>
              <a:rPr lang="en-US" dirty="0" err="1"/>
              <a:t>py</a:t>
            </a:r>
            <a:r>
              <a:rPr lang="en-US" dirty="0"/>
              <a:t>-to-exe, see below. 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5C01ED-11E6-4E9F-A803-0306C9C9D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10" y="2441148"/>
            <a:ext cx="7562299" cy="39526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6E0740F-0DF5-4029-B519-AE5B4C8076A0}"/>
              </a:ext>
            </a:extLst>
          </p:cNvPr>
          <p:cNvSpPr/>
          <p:nvPr/>
        </p:nvSpPr>
        <p:spPr>
          <a:xfrm>
            <a:off x="5572003" y="5969896"/>
            <a:ext cx="1136191" cy="286935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83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D5-15CA-4DD5-9AFC-134784F41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07" y="285495"/>
            <a:ext cx="11116835" cy="862369"/>
          </a:xfrm>
        </p:spPr>
        <p:txBody>
          <a:bodyPr>
            <a:normAutofit fontScale="90000"/>
          </a:bodyPr>
          <a:lstStyle/>
          <a:p>
            <a:r>
              <a:rPr lang="en-US" dirty="0"/>
              <a:t>3. 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  <a:r>
              <a:rPr lang="en-US" sz="2000" i="1" dirty="0"/>
              <a:t>continued…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5761F-DBC0-491E-AA5B-BFB62132EC7A}"/>
              </a:ext>
            </a:extLst>
          </p:cNvPr>
          <p:cNvSpPr txBox="1"/>
          <p:nvPr/>
        </p:nvSpPr>
        <p:spPr>
          <a:xfrm>
            <a:off x="97278" y="1908269"/>
            <a:ext cx="4272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The “</a:t>
            </a:r>
            <a:r>
              <a:rPr lang="en-US" b="1" dirty="0"/>
              <a:t>Auto </a:t>
            </a:r>
            <a:r>
              <a:rPr lang="en-US" b="1" dirty="0" err="1"/>
              <a:t>Py</a:t>
            </a:r>
            <a:r>
              <a:rPr lang="en-US" b="1" dirty="0"/>
              <a:t> to Exe </a:t>
            </a:r>
            <a:r>
              <a:rPr lang="en-US" dirty="0"/>
              <a:t>“ window will open. Make sure fields are filled as per instructions below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7B41F7-5BCD-47E6-8A37-B901B31E864B}"/>
              </a:ext>
            </a:extLst>
          </p:cNvPr>
          <p:cNvSpPr/>
          <p:nvPr/>
        </p:nvSpPr>
        <p:spPr>
          <a:xfrm>
            <a:off x="59939" y="2853890"/>
            <a:ext cx="6096000" cy="332398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buAutoNum type="arabicPeriod"/>
            </a:pPr>
            <a:r>
              <a:rPr lang="en-US" sz="1400" dirty="0"/>
              <a:t>Under </a:t>
            </a:r>
            <a:r>
              <a:rPr lang="en-US" sz="1400" b="1" dirty="0"/>
              <a:t>Script Location</a:t>
            </a:r>
            <a:r>
              <a:rPr lang="en-US" sz="1400" dirty="0"/>
              <a:t>, select the location of the startup file. In the program we are working with  , it’s “</a:t>
            </a:r>
            <a:r>
              <a:rPr lang="en-US" sz="1400" b="1" dirty="0"/>
              <a:t>setup.py</a:t>
            </a:r>
            <a:r>
              <a:rPr lang="en-US" sz="1400" dirty="0"/>
              <a:t>”</a:t>
            </a:r>
          </a:p>
          <a:p>
            <a:pPr marL="228600" indent="-228600">
              <a:buAutoNum type="arabicPeriod"/>
            </a:pPr>
            <a:r>
              <a:rPr lang="en-US" sz="1400" dirty="0"/>
              <a:t>Under </a:t>
            </a:r>
            <a:r>
              <a:rPr lang="en-US" sz="1400" b="1" dirty="0" err="1"/>
              <a:t>Onefile</a:t>
            </a:r>
            <a:r>
              <a:rPr lang="en-US" sz="1400" dirty="0"/>
              <a:t> select </a:t>
            </a:r>
            <a:r>
              <a:rPr lang="en-US" sz="1400" b="1" dirty="0"/>
              <a:t>One file</a:t>
            </a:r>
            <a:r>
              <a:rPr lang="en-US" sz="1400" dirty="0"/>
              <a:t>.</a:t>
            </a:r>
          </a:p>
          <a:p>
            <a:pPr marL="228600" indent="-228600">
              <a:buAutoNum type="arabicPeriod"/>
            </a:pPr>
            <a:r>
              <a:rPr lang="en-US" sz="1400" dirty="0"/>
              <a:t>Select </a:t>
            </a:r>
            <a:r>
              <a:rPr lang="en-US" sz="1400" b="1" dirty="0"/>
              <a:t>Console Based </a:t>
            </a:r>
            <a:r>
              <a:rPr lang="en-US" sz="1400" dirty="0"/>
              <a:t>under </a:t>
            </a:r>
            <a:r>
              <a:rPr lang="en-US" sz="1400" b="1" dirty="0"/>
              <a:t>Console Window. </a:t>
            </a:r>
            <a:r>
              <a:rPr lang="en-US" sz="1400" dirty="0"/>
              <a:t>This is a good starting point because errors will be displayed in the console window , making it easier to debug if errors were to occur.</a:t>
            </a:r>
          </a:p>
          <a:p>
            <a:pPr marL="228600" indent="-228600">
              <a:buAutoNum type="arabicPeriod"/>
            </a:pPr>
            <a:r>
              <a:rPr lang="en-US" sz="1400" dirty="0"/>
              <a:t>If you wish to assign an .</a:t>
            </a:r>
            <a:r>
              <a:rPr lang="en-US" sz="1400" dirty="0" err="1"/>
              <a:t>ico</a:t>
            </a:r>
            <a:r>
              <a:rPr lang="en-US" sz="1400" dirty="0"/>
              <a:t> image to the  .exe file,  specify the path under </a:t>
            </a:r>
            <a:r>
              <a:rPr lang="en-US" sz="1400" b="1" dirty="0"/>
              <a:t>Icon</a:t>
            </a:r>
            <a:r>
              <a:rPr lang="en-US" sz="1400" dirty="0"/>
              <a:t>.</a:t>
            </a:r>
          </a:p>
          <a:p>
            <a:pPr marL="228600" indent="-228600">
              <a:buAutoNum type="arabicPeriod"/>
            </a:pPr>
            <a:r>
              <a:rPr lang="en-US" sz="1400" dirty="0"/>
              <a:t>Under </a:t>
            </a:r>
            <a:r>
              <a:rPr lang="en-US" sz="1400" b="1" dirty="0"/>
              <a:t>Additional Files </a:t>
            </a:r>
            <a:r>
              <a:rPr lang="en-US" sz="1400" dirty="0"/>
              <a:t>add the folder that references the main code file. If the file is not in a folder, select add the file. In our case here, the main file is called </a:t>
            </a:r>
            <a:r>
              <a:rPr lang="en-US" sz="1400" b="1" dirty="0"/>
              <a:t>app.py</a:t>
            </a:r>
          </a:p>
          <a:p>
            <a:pPr marL="228600" indent="-228600">
              <a:buAutoNum type="arabicPeriod"/>
            </a:pPr>
            <a:r>
              <a:rPr lang="en-US" sz="1400" dirty="0"/>
              <a:t>Under </a:t>
            </a:r>
            <a:r>
              <a:rPr lang="en-US" sz="1400" b="1" dirty="0"/>
              <a:t>Advanced</a:t>
            </a:r>
            <a:r>
              <a:rPr lang="en-US" sz="1400" dirty="0"/>
              <a:t> give </a:t>
            </a:r>
            <a:r>
              <a:rPr lang="en-US" sz="1400" b="1" dirty="0"/>
              <a:t>your .exe file a name.</a:t>
            </a:r>
          </a:p>
          <a:p>
            <a:pPr marL="228600" indent="-228600">
              <a:buAutoNum type="arabicPeriod"/>
            </a:pPr>
            <a:r>
              <a:rPr lang="en-US" sz="1400" b="1" dirty="0">
                <a:solidFill>
                  <a:srgbClr val="C00000"/>
                </a:solidFill>
              </a:rPr>
              <a:t>Include all imported libraries </a:t>
            </a:r>
            <a:r>
              <a:rPr lang="en-US" sz="1400" dirty="0"/>
              <a:t>, such as </a:t>
            </a:r>
            <a:r>
              <a:rPr lang="en-US" sz="1400" dirty="0" err="1"/>
              <a:t>streamlit</a:t>
            </a:r>
            <a:r>
              <a:rPr lang="en-US" sz="1400" dirty="0"/>
              <a:t> under </a:t>
            </a:r>
            <a:r>
              <a:rPr lang="en-US" sz="1400" b="1" dirty="0">
                <a:solidFill>
                  <a:srgbClr val="C00000"/>
                </a:solidFill>
              </a:rPr>
              <a:t>hidden-imports, collect-all, and copy-metadata </a:t>
            </a:r>
            <a:r>
              <a:rPr lang="en-US" sz="1400" dirty="0"/>
              <a:t>. </a:t>
            </a:r>
          </a:p>
          <a:p>
            <a:pPr marL="228600" indent="-228600">
              <a:buAutoNum type="arabicPeriod"/>
            </a:pPr>
            <a:r>
              <a:rPr lang="en-US" sz="1400" dirty="0"/>
              <a:t>Click “</a:t>
            </a:r>
            <a:r>
              <a:rPr lang="en-US" sz="1400" b="1" dirty="0"/>
              <a:t>CONVERT .PY TO .EXE </a:t>
            </a:r>
            <a:r>
              <a:rPr lang="en-US" sz="1400" dirty="0"/>
              <a:t>“ to convert the application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B54DDF-D499-483C-A7E3-AD806D503E37}"/>
              </a:ext>
            </a:extLst>
          </p:cNvPr>
          <p:cNvGrpSpPr/>
          <p:nvPr/>
        </p:nvGrpSpPr>
        <p:grpSpPr>
          <a:xfrm>
            <a:off x="7661878" y="664266"/>
            <a:ext cx="4272388" cy="6193734"/>
            <a:chOff x="7140061" y="721998"/>
            <a:chExt cx="4789639" cy="69153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178144-21DD-440D-B72E-96532A2BC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53681" y="721998"/>
              <a:ext cx="4762401" cy="4102921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DBB67E8C-4862-4485-AE03-5DE81FECF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40061" y="4779185"/>
              <a:ext cx="4789639" cy="2858134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1708AB-0E08-44E4-ABF8-7B50F6EBA611}"/>
              </a:ext>
            </a:extLst>
          </p:cNvPr>
          <p:cNvCxnSpPr>
            <a:cxnSpLocks/>
          </p:cNvCxnSpPr>
          <p:nvPr/>
        </p:nvCxnSpPr>
        <p:spPr>
          <a:xfrm flipV="1">
            <a:off x="1400783" y="3369415"/>
            <a:ext cx="6490294" cy="1794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4EFC783-43C9-4612-95E5-4A037ACD2556}"/>
              </a:ext>
            </a:extLst>
          </p:cNvPr>
          <p:cNvSpPr/>
          <p:nvPr/>
        </p:nvSpPr>
        <p:spPr>
          <a:xfrm>
            <a:off x="7108974" y="5222964"/>
            <a:ext cx="4964998" cy="294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7CBE51-31E3-4D96-8538-BAEEAB63FE2A}"/>
              </a:ext>
            </a:extLst>
          </p:cNvPr>
          <p:cNvCxnSpPr>
            <a:cxnSpLocks/>
          </p:cNvCxnSpPr>
          <p:nvPr/>
        </p:nvCxnSpPr>
        <p:spPr>
          <a:xfrm flipV="1">
            <a:off x="3107939" y="1884772"/>
            <a:ext cx="6973807" cy="136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5C797F-8FCB-41E8-85E1-4B77C751C514}"/>
              </a:ext>
            </a:extLst>
          </p:cNvPr>
          <p:cNvCxnSpPr>
            <a:cxnSpLocks/>
          </p:cNvCxnSpPr>
          <p:nvPr/>
        </p:nvCxnSpPr>
        <p:spPr>
          <a:xfrm flipV="1">
            <a:off x="2801566" y="2074390"/>
            <a:ext cx="4906631" cy="137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189F69B-39FC-4C0D-AA24-CE339537647A}"/>
              </a:ext>
            </a:extLst>
          </p:cNvPr>
          <p:cNvCxnSpPr>
            <a:cxnSpLocks/>
          </p:cNvCxnSpPr>
          <p:nvPr/>
        </p:nvCxnSpPr>
        <p:spPr>
          <a:xfrm flipV="1">
            <a:off x="3038921" y="2670194"/>
            <a:ext cx="4669276" cy="1398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8E06117-BBE1-4D9E-B565-1874FBF91BCD}"/>
              </a:ext>
            </a:extLst>
          </p:cNvPr>
          <p:cNvSpPr/>
          <p:nvPr/>
        </p:nvSpPr>
        <p:spPr>
          <a:xfrm>
            <a:off x="7163173" y="5635331"/>
            <a:ext cx="4964998" cy="294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E07032-D98C-41A6-8260-D2E65BFAF8B8}"/>
              </a:ext>
            </a:extLst>
          </p:cNvPr>
          <p:cNvSpPr/>
          <p:nvPr/>
        </p:nvSpPr>
        <p:spPr>
          <a:xfrm>
            <a:off x="7171606" y="6030594"/>
            <a:ext cx="4964998" cy="6153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57A445-1B83-4A50-975A-2556546C096C}"/>
              </a:ext>
            </a:extLst>
          </p:cNvPr>
          <p:cNvSpPr/>
          <p:nvPr/>
        </p:nvSpPr>
        <p:spPr>
          <a:xfrm>
            <a:off x="7074603" y="4030672"/>
            <a:ext cx="4964998" cy="294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D5-15CA-4DD5-9AFC-134784F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  <a:r>
              <a:rPr lang="en-US" sz="2000" i="1" dirty="0"/>
              <a:t>continued…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5761F-DBC0-491E-AA5B-BFB62132EC7A}"/>
              </a:ext>
            </a:extLst>
          </p:cNvPr>
          <p:cNvSpPr txBox="1"/>
          <p:nvPr/>
        </p:nvSpPr>
        <p:spPr>
          <a:xfrm>
            <a:off x="97279" y="1962785"/>
            <a:ext cx="24682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6. The .exe file will be created and added under a folder named “</a:t>
            </a:r>
            <a:r>
              <a:rPr lang="en-US" sz="1600" b="1" dirty="0"/>
              <a:t>output</a:t>
            </a:r>
            <a:r>
              <a:rPr lang="en-US" sz="1600" dirty="0"/>
              <a:t>”.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7A2523-DC3F-40F7-AC3A-E87243148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9" y="2905405"/>
            <a:ext cx="1574628" cy="19182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ACED05-5841-4F86-A887-329A5E88A7C0}"/>
              </a:ext>
            </a:extLst>
          </p:cNvPr>
          <p:cNvSpPr/>
          <p:nvPr/>
        </p:nvSpPr>
        <p:spPr>
          <a:xfrm>
            <a:off x="165464" y="3039291"/>
            <a:ext cx="1820090" cy="48212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6C06A-CA35-458C-B470-1ABD27CC6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510" y="3009979"/>
            <a:ext cx="5901209" cy="34980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DD87380-5072-4AA3-8E35-0694A0B14D76}"/>
              </a:ext>
            </a:extLst>
          </p:cNvPr>
          <p:cNvSpPr/>
          <p:nvPr/>
        </p:nvSpPr>
        <p:spPr>
          <a:xfrm>
            <a:off x="2431553" y="2920372"/>
            <a:ext cx="6047122" cy="8793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3A43D-F051-4191-82D9-4B9812E42B3A}"/>
              </a:ext>
            </a:extLst>
          </p:cNvPr>
          <p:cNvSpPr/>
          <p:nvPr/>
        </p:nvSpPr>
        <p:spPr>
          <a:xfrm>
            <a:off x="2286230" y="4126946"/>
            <a:ext cx="6322624" cy="249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BD3E4683-E724-4911-B798-4D6E5BC30CBB}"/>
              </a:ext>
            </a:extLst>
          </p:cNvPr>
          <p:cNvSpPr/>
          <p:nvPr/>
        </p:nvSpPr>
        <p:spPr>
          <a:xfrm>
            <a:off x="4985432" y="3424047"/>
            <a:ext cx="517512" cy="10093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DD3F5-F54D-408E-A5E8-4FBA4B1117E0}"/>
              </a:ext>
            </a:extLst>
          </p:cNvPr>
          <p:cNvSpPr txBox="1"/>
          <p:nvPr/>
        </p:nvSpPr>
        <p:spPr>
          <a:xfrm>
            <a:off x="2822374" y="1995226"/>
            <a:ext cx="2995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7. Double-click on app to open. Console window opens and launches app in browser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20B3E8B-0F13-4045-9273-0BAAF6F4A565}"/>
              </a:ext>
            </a:extLst>
          </p:cNvPr>
          <p:cNvGrpSpPr/>
          <p:nvPr/>
        </p:nvGrpSpPr>
        <p:grpSpPr>
          <a:xfrm>
            <a:off x="8681812" y="3387470"/>
            <a:ext cx="3412910" cy="2804324"/>
            <a:chOff x="8171422" y="3601426"/>
            <a:chExt cx="3770441" cy="2221797"/>
          </a:xfrm>
        </p:grpSpPr>
        <p:sp>
          <p:nvSpPr>
            <p:cNvPr id="17" name="Explosion: 8 Points 16">
              <a:extLst>
                <a:ext uri="{FF2B5EF4-FFF2-40B4-BE49-F238E27FC236}">
                  <a16:creationId xmlns:a16="http://schemas.microsoft.com/office/drawing/2014/main" id="{9B205EF7-C7E3-47A3-9D6B-8BAA43148BF0}"/>
                </a:ext>
              </a:extLst>
            </p:cNvPr>
            <p:cNvSpPr/>
            <p:nvPr/>
          </p:nvSpPr>
          <p:spPr>
            <a:xfrm>
              <a:off x="8171422" y="3601426"/>
              <a:ext cx="3770441" cy="2221797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11D11F-DB7F-4470-82D0-B102B44FB0BB}"/>
                </a:ext>
              </a:extLst>
            </p:cNvPr>
            <p:cNvSpPr txBox="1"/>
            <p:nvPr/>
          </p:nvSpPr>
          <p:spPr>
            <a:xfrm>
              <a:off x="9360148" y="4408169"/>
              <a:ext cx="2149394" cy="667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You </a:t>
              </a:r>
              <a:r>
                <a:rPr lang="en-US" sz="1200" b="1" dirty="0">
                  <a:solidFill>
                    <a:srgbClr val="C00000"/>
                  </a:solidFill>
                </a:rPr>
                <a:t>MUST</a:t>
              </a:r>
              <a:r>
                <a:rPr lang="en-US" sz="1200" dirty="0"/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close the Console window </a:t>
              </a:r>
              <a:r>
                <a:rPr lang="en-US" sz="1200" dirty="0"/>
                <a:t>or else app </a:t>
              </a:r>
              <a:r>
                <a:rPr lang="en-US" sz="1200" b="1" dirty="0"/>
                <a:t>will continue to run in the background</a:t>
              </a:r>
              <a:r>
                <a:rPr lang="en-US" sz="1200" dirty="0"/>
                <a:t>.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6CD66E0-1F23-4617-878F-0216991AD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790734" y="2031628"/>
            <a:ext cx="556128" cy="46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5DF06EF-C1FE-4BD5-A07D-35EEA4AF5B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4674" y="2712718"/>
            <a:ext cx="2882442" cy="47470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F8E2EB4-E23D-4CD9-9460-A4E892350B6E}"/>
              </a:ext>
            </a:extLst>
          </p:cNvPr>
          <p:cNvSpPr txBox="1"/>
          <p:nvPr/>
        </p:nvSpPr>
        <p:spPr>
          <a:xfrm>
            <a:off x="9492343" y="1960070"/>
            <a:ext cx="2602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 </a:t>
            </a:r>
            <a:r>
              <a:rPr lang="en-US" b="1" dirty="0">
                <a:solidFill>
                  <a:srgbClr val="C00000"/>
                </a:solidFill>
              </a:rPr>
              <a:t>CLOSE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console</a:t>
            </a:r>
            <a:r>
              <a:rPr lang="en-US" dirty="0"/>
              <a:t> to PROPERLY close app.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1968CC-FA6D-4855-88B3-748314AA7A1E}"/>
              </a:ext>
            </a:extLst>
          </p:cNvPr>
          <p:cNvSpPr/>
          <p:nvPr/>
        </p:nvSpPr>
        <p:spPr>
          <a:xfrm>
            <a:off x="11497822" y="2609046"/>
            <a:ext cx="454776" cy="31132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9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D96D-8090-409E-9C24-11036AC2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Converting </a:t>
            </a:r>
            <a:r>
              <a:rPr lang="en-US" dirty="0" err="1"/>
              <a:t>Streamlit</a:t>
            </a:r>
            <a:r>
              <a:rPr lang="en-US" dirty="0"/>
              <a:t> App to EXE file (Window Based)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D6FB-9984-4B28-87F3-C7DD02B6E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5809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IMPORTANT</a:t>
            </a:r>
            <a:r>
              <a:rPr lang="en-US" dirty="0"/>
              <a:t> thing to remember with a windowed </a:t>
            </a:r>
            <a:r>
              <a:rPr lang="en-US" dirty="0" err="1"/>
              <a:t>streamlit</a:t>
            </a:r>
            <a:r>
              <a:rPr lang="en-US" dirty="0"/>
              <a:t> app , </a:t>
            </a:r>
            <a:r>
              <a:rPr lang="en-US" b="1" dirty="0"/>
              <a:t>closing the browser </a:t>
            </a:r>
            <a:r>
              <a:rPr lang="en-US" dirty="0"/>
              <a:t>tab </a:t>
            </a:r>
            <a:r>
              <a:rPr lang="en-US" b="1" dirty="0">
                <a:solidFill>
                  <a:srgbClr val="C00000"/>
                </a:solidFill>
              </a:rPr>
              <a:t>DOES NOT STOP the app</a:t>
            </a:r>
            <a:r>
              <a:rPr lang="en-US" dirty="0"/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0800B0-F852-4AC3-BF31-A53ACFDDCF98}"/>
              </a:ext>
            </a:extLst>
          </p:cNvPr>
          <p:cNvSpPr txBox="1"/>
          <p:nvPr/>
        </p:nvSpPr>
        <p:spPr>
          <a:xfrm>
            <a:off x="1863635" y="2880751"/>
            <a:ext cx="91178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Remember, you had to close the console with a console-based app.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6A8F04-6CCE-4E8B-BC49-5228B7908195}"/>
              </a:ext>
            </a:extLst>
          </p:cNvPr>
          <p:cNvSpPr txBox="1"/>
          <p:nvPr/>
        </p:nvSpPr>
        <p:spPr>
          <a:xfrm>
            <a:off x="1493520" y="3509554"/>
            <a:ext cx="9204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create a Window-Based app and configure it to close properly , refer to following instructions: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1251B-78AA-4D56-8616-F505C73F095E}"/>
              </a:ext>
            </a:extLst>
          </p:cNvPr>
          <p:cNvSpPr txBox="1"/>
          <p:nvPr/>
        </p:nvSpPr>
        <p:spPr>
          <a:xfrm>
            <a:off x="1637211" y="4119154"/>
            <a:ext cx="8203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Add script </a:t>
            </a:r>
            <a:r>
              <a:rPr lang="en-US" dirty="0"/>
              <a:t>to properly close app. We will consider an “Exit” button.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b="1" dirty="0"/>
              <a:t>auto-</a:t>
            </a:r>
            <a:r>
              <a:rPr lang="en-US" b="1" dirty="0" err="1"/>
              <a:t>py</a:t>
            </a:r>
            <a:r>
              <a:rPr lang="en-US" b="1" dirty="0"/>
              <a:t>-to-exe to convert the app </a:t>
            </a:r>
            <a:r>
              <a:rPr lang="en-US" dirty="0"/>
              <a:t>to a window-based exe.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65C80-4F7D-49D1-9EA4-9CDAD9246B76}"/>
              </a:ext>
            </a:extLst>
          </p:cNvPr>
          <p:cNvSpPr txBox="1"/>
          <p:nvPr/>
        </p:nvSpPr>
        <p:spPr>
          <a:xfrm>
            <a:off x="1863635" y="5225143"/>
            <a:ext cx="51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next slide</a:t>
            </a:r>
          </a:p>
        </p:txBody>
      </p:sp>
    </p:spTree>
    <p:extLst>
      <p:ext uri="{BB962C8B-B14F-4D97-AF65-F5344CB8AC3E}">
        <p14:creationId xmlns:p14="http://schemas.microsoft.com/office/powerpoint/2010/main" val="87507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DD96D-8090-409E-9C24-11036AC22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4. Converting </a:t>
            </a:r>
            <a:r>
              <a:rPr lang="en-US" dirty="0" err="1"/>
              <a:t>Streamlit</a:t>
            </a:r>
            <a:r>
              <a:rPr lang="en-US" dirty="0"/>
              <a:t> App to EXE file (Window Based)</a:t>
            </a:r>
            <a:r>
              <a:rPr lang="en-US" sz="2200" i="1" dirty="0"/>
              <a:t>continued…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31251B-78AA-4D56-8616-F505C73F095E}"/>
              </a:ext>
            </a:extLst>
          </p:cNvPr>
          <p:cNvSpPr txBox="1"/>
          <p:nvPr/>
        </p:nvSpPr>
        <p:spPr>
          <a:xfrm>
            <a:off x="269967" y="1958954"/>
            <a:ext cx="4302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Add script </a:t>
            </a:r>
            <a:r>
              <a:rPr lang="en-US" dirty="0"/>
              <a:t>to properly close app. We will consider an “Exit” button.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3F496-9D87-424C-8B5E-E09CC940426D}"/>
              </a:ext>
            </a:extLst>
          </p:cNvPr>
          <p:cNvSpPr txBox="1"/>
          <p:nvPr/>
        </p:nvSpPr>
        <p:spPr>
          <a:xfrm>
            <a:off x="666205" y="2610047"/>
            <a:ext cx="4637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 </a:t>
            </a:r>
            <a:r>
              <a:rPr lang="en-US" b="1" dirty="0"/>
              <a:t>shutdown</a:t>
            </a:r>
            <a:r>
              <a:rPr lang="en-US" dirty="0"/>
              <a:t> function to main app file. See below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CCDB92-B416-44BE-9ED3-C26287E95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" y="3332556"/>
            <a:ext cx="4137398" cy="6154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7DDE65-C56B-4FB7-B40F-DE81D91EF76B}"/>
              </a:ext>
            </a:extLst>
          </p:cNvPr>
          <p:cNvSpPr txBox="1"/>
          <p:nvPr/>
        </p:nvSpPr>
        <p:spPr>
          <a:xfrm>
            <a:off x="694508" y="4111321"/>
            <a:ext cx="4844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“</a:t>
            </a:r>
            <a:r>
              <a:rPr lang="en-US" b="1" dirty="0"/>
              <a:t>Exit</a:t>
            </a:r>
            <a:r>
              <a:rPr lang="en-US" dirty="0"/>
              <a:t>” button to all app pages. When clicked , the </a:t>
            </a:r>
            <a:r>
              <a:rPr lang="en-US" b="1" dirty="0"/>
              <a:t>shutdown() </a:t>
            </a:r>
            <a:r>
              <a:rPr lang="en-US" dirty="0"/>
              <a:t>function is called.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8C4FEF-638D-478B-9F21-3BA644912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345" y="1329136"/>
            <a:ext cx="4050763" cy="533297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12A5342-0DED-4F1C-92AE-4C36E715F0BC}"/>
              </a:ext>
            </a:extLst>
          </p:cNvPr>
          <p:cNvSpPr/>
          <p:nvPr/>
        </p:nvSpPr>
        <p:spPr>
          <a:xfrm>
            <a:off x="7080069" y="4685211"/>
            <a:ext cx="4676502" cy="31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34D37E-7999-4E2A-9801-447ECA4E2C3C}"/>
              </a:ext>
            </a:extLst>
          </p:cNvPr>
          <p:cNvSpPr/>
          <p:nvPr/>
        </p:nvSpPr>
        <p:spPr>
          <a:xfrm>
            <a:off x="6775634" y="1333489"/>
            <a:ext cx="5155109" cy="44305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BE72B7-52D5-46A0-80AB-C0BAE3A4FD5E}"/>
              </a:ext>
            </a:extLst>
          </p:cNvPr>
          <p:cNvSpPr/>
          <p:nvPr/>
        </p:nvSpPr>
        <p:spPr>
          <a:xfrm>
            <a:off x="7227475" y="5969725"/>
            <a:ext cx="4676502" cy="3190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E8DEFB-6889-4951-A9AF-DC9989C4AD38}"/>
              </a:ext>
            </a:extLst>
          </p:cNvPr>
          <p:cNvSpPr txBox="1"/>
          <p:nvPr/>
        </p:nvSpPr>
        <p:spPr>
          <a:xfrm>
            <a:off x="5568314" y="3669138"/>
            <a:ext cx="1378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Home page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1DF16CD-FE53-4275-B871-69FF2E9A78E6}"/>
              </a:ext>
            </a:extLst>
          </p:cNvPr>
          <p:cNvGrpSpPr/>
          <p:nvPr/>
        </p:nvGrpSpPr>
        <p:grpSpPr>
          <a:xfrm>
            <a:off x="6946971" y="3050289"/>
            <a:ext cx="561008" cy="1892995"/>
            <a:chOff x="6946971" y="3050289"/>
            <a:chExt cx="561008" cy="189299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3303B6E-D42C-4BD4-9EC1-330E359CD89E}"/>
                </a:ext>
              </a:extLst>
            </p:cNvPr>
            <p:cNvCxnSpPr>
              <a:stCxn id="18" idx="3"/>
            </p:cNvCxnSpPr>
            <p:nvPr/>
          </p:nvCxnSpPr>
          <p:spPr>
            <a:xfrm>
              <a:off x="6946971" y="3838415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7D5B56C-5A00-423C-B71C-6B99CFE022D9}"/>
                </a:ext>
              </a:extLst>
            </p:cNvPr>
            <p:cNvCxnSpPr>
              <a:cxnSpLocks/>
            </p:cNvCxnSpPr>
            <p:nvPr/>
          </p:nvCxnSpPr>
          <p:spPr>
            <a:xfrm>
              <a:off x="7227475" y="3050289"/>
              <a:ext cx="0" cy="1892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5D1196B-AC9B-4728-8D96-1E947CBF7D67}"/>
                </a:ext>
              </a:extLst>
            </p:cNvPr>
            <p:cNvCxnSpPr/>
            <p:nvPr/>
          </p:nvCxnSpPr>
          <p:spPr>
            <a:xfrm>
              <a:off x="7227475" y="3050289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CACBD20-8096-40FC-B834-B971A472D398}"/>
                </a:ext>
              </a:extLst>
            </p:cNvPr>
            <p:cNvCxnSpPr/>
            <p:nvPr/>
          </p:nvCxnSpPr>
          <p:spPr>
            <a:xfrm>
              <a:off x="7227475" y="4923802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63B906A-5BDA-4DE6-AE20-3915F9BD5DBF}"/>
              </a:ext>
            </a:extLst>
          </p:cNvPr>
          <p:cNvSpPr txBox="1"/>
          <p:nvPr/>
        </p:nvSpPr>
        <p:spPr>
          <a:xfrm>
            <a:off x="5563887" y="5620397"/>
            <a:ext cx="137865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Results page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7C70888-F440-41E6-A511-81F2F9540511}"/>
              </a:ext>
            </a:extLst>
          </p:cNvPr>
          <p:cNvGrpSpPr/>
          <p:nvPr/>
        </p:nvGrpSpPr>
        <p:grpSpPr>
          <a:xfrm>
            <a:off x="6946971" y="5106011"/>
            <a:ext cx="593374" cy="947470"/>
            <a:chOff x="6946971" y="3050289"/>
            <a:chExt cx="561008" cy="1892995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BB4FEE-BC13-421C-AFB5-5E3ED8D11EFA}"/>
                </a:ext>
              </a:extLst>
            </p:cNvPr>
            <p:cNvCxnSpPr/>
            <p:nvPr/>
          </p:nvCxnSpPr>
          <p:spPr>
            <a:xfrm>
              <a:off x="6946971" y="3838415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8ADDD09-2D17-4D48-9F4E-87E4F9D1DBB1}"/>
                </a:ext>
              </a:extLst>
            </p:cNvPr>
            <p:cNvCxnSpPr>
              <a:cxnSpLocks/>
            </p:cNvCxnSpPr>
            <p:nvPr/>
          </p:nvCxnSpPr>
          <p:spPr>
            <a:xfrm>
              <a:off x="7227475" y="3050289"/>
              <a:ext cx="0" cy="18929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0A0C58-1361-4B48-A258-B9283BFC1E6E}"/>
                </a:ext>
              </a:extLst>
            </p:cNvPr>
            <p:cNvCxnSpPr/>
            <p:nvPr/>
          </p:nvCxnSpPr>
          <p:spPr>
            <a:xfrm>
              <a:off x="7227475" y="3050289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31A6329-7A1C-4712-8D22-DB0AC3196F75}"/>
                </a:ext>
              </a:extLst>
            </p:cNvPr>
            <p:cNvCxnSpPr/>
            <p:nvPr/>
          </p:nvCxnSpPr>
          <p:spPr>
            <a:xfrm>
              <a:off x="7227475" y="4923802"/>
              <a:ext cx="2805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9258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210C2A-ACF7-47F9-A3A6-4DA64454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4. Converting </a:t>
            </a:r>
            <a:r>
              <a:rPr lang="en-US" dirty="0" err="1"/>
              <a:t>Streamlit</a:t>
            </a:r>
            <a:r>
              <a:rPr lang="en-US" dirty="0"/>
              <a:t> App to EXE file (Window Based)</a:t>
            </a:r>
            <a:r>
              <a:rPr lang="en-US" sz="2200" i="1" dirty="0"/>
              <a:t>continued…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5D152-6E93-4427-B6C6-7090F993F8EC}"/>
              </a:ext>
            </a:extLst>
          </p:cNvPr>
          <p:cNvSpPr/>
          <p:nvPr/>
        </p:nvSpPr>
        <p:spPr>
          <a:xfrm>
            <a:off x="339634" y="1982429"/>
            <a:ext cx="43891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2. Use </a:t>
            </a:r>
            <a:r>
              <a:rPr lang="en-US" b="1" dirty="0"/>
              <a:t>auto-</a:t>
            </a:r>
            <a:r>
              <a:rPr lang="en-US" b="1" dirty="0" err="1"/>
              <a:t>py</a:t>
            </a:r>
            <a:r>
              <a:rPr lang="en-US" b="1" dirty="0"/>
              <a:t>-to-exe to convert the app </a:t>
            </a:r>
            <a:r>
              <a:rPr lang="en-US" dirty="0"/>
              <a:t>to a window-based exe.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C2556-DDBB-411F-AC35-E6A41785C04D}"/>
              </a:ext>
            </a:extLst>
          </p:cNvPr>
          <p:cNvSpPr txBox="1"/>
          <p:nvPr/>
        </p:nvSpPr>
        <p:spPr>
          <a:xfrm>
            <a:off x="627018" y="2690948"/>
            <a:ext cx="49290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Run </a:t>
            </a:r>
            <a:r>
              <a:rPr lang="en-US" sz="1600" b="1" dirty="0"/>
              <a:t>auto-</a:t>
            </a:r>
            <a:r>
              <a:rPr lang="en-US" sz="1600" b="1" dirty="0" err="1"/>
              <a:t>py</a:t>
            </a:r>
            <a:r>
              <a:rPr lang="en-US" sz="1600" b="1" dirty="0"/>
              <a:t>-to-exe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Select same options selected when creating Console-Based only here, </a:t>
            </a:r>
            <a:r>
              <a:rPr lang="en-US" sz="1600" b="1" dirty="0"/>
              <a:t>select “</a:t>
            </a:r>
            <a:r>
              <a:rPr lang="en-US" sz="1600" b="1" dirty="0">
                <a:solidFill>
                  <a:srgbClr val="C00000"/>
                </a:solidFill>
              </a:rPr>
              <a:t>Window Based (</a:t>
            </a:r>
            <a:r>
              <a:rPr lang="en-US" sz="1400" b="1" dirty="0">
                <a:solidFill>
                  <a:srgbClr val="C00000"/>
                </a:solidFill>
              </a:rPr>
              <a:t>hide the console</a:t>
            </a:r>
            <a:r>
              <a:rPr lang="en-US" sz="1600" b="1" dirty="0">
                <a:solidFill>
                  <a:srgbClr val="C00000"/>
                </a:solidFill>
              </a:rPr>
              <a:t>)” </a:t>
            </a:r>
            <a:r>
              <a:rPr lang="en-US" sz="1600" dirty="0"/>
              <a:t>instead. See image on right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AB060B-B085-4FF6-84FB-566901C20A20}"/>
              </a:ext>
            </a:extLst>
          </p:cNvPr>
          <p:cNvGrpSpPr/>
          <p:nvPr/>
        </p:nvGrpSpPr>
        <p:grpSpPr>
          <a:xfrm>
            <a:off x="7802880" y="1233733"/>
            <a:ext cx="3770811" cy="5586842"/>
            <a:chOff x="7802880" y="1233733"/>
            <a:chExt cx="3770811" cy="55868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4D1CA7-29EC-4D28-9C19-3551DDEB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2880" y="1233733"/>
              <a:ext cx="3762102" cy="41298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13FD894-9A98-4451-8470-C347597AA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1589" y="5336610"/>
              <a:ext cx="3762102" cy="1483965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8F5AC09-DC1C-47F6-AC92-6F0642344A20}"/>
              </a:ext>
            </a:extLst>
          </p:cNvPr>
          <p:cNvSpPr/>
          <p:nvPr/>
        </p:nvSpPr>
        <p:spPr>
          <a:xfrm>
            <a:off x="8351520" y="2531430"/>
            <a:ext cx="1280160" cy="3423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C97A9-BF97-45A1-9A83-6FF2A7742265}"/>
              </a:ext>
            </a:extLst>
          </p:cNvPr>
          <p:cNvSpPr/>
          <p:nvPr/>
        </p:nvSpPr>
        <p:spPr>
          <a:xfrm>
            <a:off x="7711440" y="1746892"/>
            <a:ext cx="4053840" cy="34239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D3B4BC-539C-4B44-B03A-CFF2F39D8FD2}"/>
              </a:ext>
            </a:extLst>
          </p:cNvPr>
          <p:cNvSpPr/>
          <p:nvPr/>
        </p:nvSpPr>
        <p:spPr>
          <a:xfrm>
            <a:off x="7604760" y="3049905"/>
            <a:ext cx="4053840" cy="60769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8C09B6-DC29-4465-9D0B-B8C5ABA1197D}"/>
              </a:ext>
            </a:extLst>
          </p:cNvPr>
          <p:cNvSpPr/>
          <p:nvPr/>
        </p:nvSpPr>
        <p:spPr>
          <a:xfrm>
            <a:off x="7665720" y="3879661"/>
            <a:ext cx="3992880" cy="255597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E6E879-2827-4154-AEA2-BAF38C517C90}"/>
              </a:ext>
            </a:extLst>
          </p:cNvPr>
          <p:cNvCxnSpPr/>
          <p:nvPr/>
        </p:nvCxnSpPr>
        <p:spPr>
          <a:xfrm flipV="1">
            <a:off x="5381897" y="2690948"/>
            <a:ext cx="2838994" cy="966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EE9BF99-B279-439A-B8E5-4DDF5B1D08B4}"/>
              </a:ext>
            </a:extLst>
          </p:cNvPr>
          <p:cNvSpPr/>
          <p:nvPr/>
        </p:nvSpPr>
        <p:spPr>
          <a:xfrm>
            <a:off x="339634" y="4385995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/>
              <a:t>After Clicking the  “</a:t>
            </a:r>
            <a:r>
              <a:rPr lang="en-US" sz="1600" b="1" dirty="0"/>
              <a:t>CONVERT .PY TO .EXE </a:t>
            </a:r>
            <a:r>
              <a:rPr lang="en-US" sz="1600" dirty="0"/>
              <a:t>“ , an exe file will be created under a folder named “</a:t>
            </a:r>
            <a:r>
              <a:rPr lang="en-US" sz="1600" b="1" dirty="0"/>
              <a:t>output</a:t>
            </a:r>
            <a:r>
              <a:rPr lang="en-US" sz="16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189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387420-9D56-4B48-B0B7-8586392C2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4. Converting </a:t>
            </a:r>
            <a:r>
              <a:rPr lang="en-US" dirty="0" err="1"/>
              <a:t>Streamlit</a:t>
            </a:r>
            <a:r>
              <a:rPr lang="en-US" dirty="0"/>
              <a:t> App to EXE file (Window Based)</a:t>
            </a:r>
            <a:r>
              <a:rPr lang="en-US" sz="2200" i="1" dirty="0"/>
              <a:t>continued…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793B1E-FA58-4D68-9B42-8EBB280E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458" y="2323147"/>
            <a:ext cx="1714500" cy="17240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F1F73F-455B-4B8B-9A87-A033D5D195D6}"/>
              </a:ext>
            </a:extLst>
          </p:cNvPr>
          <p:cNvSpPr/>
          <p:nvPr/>
        </p:nvSpPr>
        <p:spPr>
          <a:xfrm>
            <a:off x="622663" y="3021874"/>
            <a:ext cx="1946366" cy="40712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826F5-13C1-4F49-BFF8-F835BCF4D9AB}"/>
              </a:ext>
            </a:extLst>
          </p:cNvPr>
          <p:cNvSpPr/>
          <p:nvPr/>
        </p:nvSpPr>
        <p:spPr>
          <a:xfrm>
            <a:off x="2708365" y="20623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When double-clicking the exe, app opens in browser.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1D9089-7109-4C48-9AC3-6450E9614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211" y="2867994"/>
            <a:ext cx="4336570" cy="35098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114476-2A73-4BAB-8E0E-AEC2D4A77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6982" y="2803416"/>
            <a:ext cx="3287240" cy="363898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3E8EEDB-9B02-463B-A124-58BC9D2E093D}"/>
              </a:ext>
            </a:extLst>
          </p:cNvPr>
          <p:cNvSpPr/>
          <p:nvPr/>
        </p:nvSpPr>
        <p:spPr>
          <a:xfrm>
            <a:off x="3566010" y="6053481"/>
            <a:ext cx="1384662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6DBD10-311A-4CCB-A27B-1AA54112FEF2}"/>
              </a:ext>
            </a:extLst>
          </p:cNvPr>
          <p:cNvSpPr/>
          <p:nvPr/>
        </p:nvSpPr>
        <p:spPr>
          <a:xfrm>
            <a:off x="8312181" y="5868815"/>
            <a:ext cx="984368" cy="36933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0BB38C-2741-4E35-8B6F-654027AA8FA2}"/>
              </a:ext>
            </a:extLst>
          </p:cNvPr>
          <p:cNvGrpSpPr/>
          <p:nvPr/>
        </p:nvGrpSpPr>
        <p:grpSpPr>
          <a:xfrm>
            <a:off x="262109" y="4047172"/>
            <a:ext cx="3201501" cy="2571342"/>
            <a:chOff x="8171422" y="3601426"/>
            <a:chExt cx="3770441" cy="2221797"/>
          </a:xfrm>
        </p:grpSpPr>
        <p:sp>
          <p:nvSpPr>
            <p:cNvPr id="13" name="Explosion: 8 Points 12">
              <a:extLst>
                <a:ext uri="{FF2B5EF4-FFF2-40B4-BE49-F238E27FC236}">
                  <a16:creationId xmlns:a16="http://schemas.microsoft.com/office/drawing/2014/main" id="{639A892B-3A16-4726-BFEF-271487BC9337}"/>
                </a:ext>
              </a:extLst>
            </p:cNvPr>
            <p:cNvSpPr/>
            <p:nvPr/>
          </p:nvSpPr>
          <p:spPr>
            <a:xfrm>
              <a:off x="8171422" y="3601426"/>
              <a:ext cx="3770441" cy="2221797"/>
            </a:xfrm>
            <a:prstGeom prst="irregularSeal1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51387E9-976D-4FC0-91AB-0DCF14E177A5}"/>
                </a:ext>
              </a:extLst>
            </p:cNvPr>
            <p:cNvSpPr txBox="1"/>
            <p:nvPr/>
          </p:nvSpPr>
          <p:spPr>
            <a:xfrm>
              <a:off x="9116164" y="4310393"/>
              <a:ext cx="2161856" cy="6583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If  </a:t>
              </a:r>
              <a:r>
                <a:rPr lang="en-US" sz="1200" b="1" dirty="0">
                  <a:solidFill>
                    <a:srgbClr val="C00000"/>
                  </a:solidFill>
                </a:rPr>
                <a:t>Exit button NOT used to close app. </a:t>
              </a:r>
              <a:r>
                <a:rPr lang="en-US" sz="1200" dirty="0"/>
                <a:t>The app </a:t>
              </a:r>
              <a:r>
                <a:rPr lang="en-US" sz="1200" b="1" dirty="0"/>
                <a:t>will continue to run in the background</a:t>
              </a:r>
              <a:r>
                <a:rPr lang="en-US" sz="1200" dirty="0"/>
                <a:t>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926BC702-F398-416A-958D-D021D93F23C7}"/>
              </a:ext>
            </a:extLst>
          </p:cNvPr>
          <p:cNvSpPr/>
          <p:nvPr/>
        </p:nvSpPr>
        <p:spPr>
          <a:xfrm>
            <a:off x="3939568" y="2498662"/>
            <a:ext cx="75769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C00000"/>
                </a:solidFill>
              </a:rPr>
              <a:t>If app is NOT properly closed using the “Exit” button, browser tab will NOT open</a:t>
            </a:r>
          </a:p>
        </p:txBody>
      </p:sp>
    </p:spTree>
    <p:extLst>
      <p:ext uri="{BB962C8B-B14F-4D97-AF65-F5344CB8AC3E}">
        <p14:creationId xmlns:p14="http://schemas.microsoft.com/office/powerpoint/2010/main" val="2659772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3516-F9C9-4B5A-B704-1DBEA7D3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2823-D2FB-4029-AEED-E781095FE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6577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https://ploomber.io/blog/streamlit_exe/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65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5F291-472F-422E-8E40-B6EE469B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3D9D-A5C0-4802-A422-A01B8B8A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8735226" cy="256404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Creating a multipage </a:t>
            </a:r>
            <a:r>
              <a:rPr lang="en-US" dirty="0" err="1"/>
              <a:t>streamlit</a:t>
            </a:r>
            <a:r>
              <a:rPr lang="en-US" dirty="0"/>
              <a:t> app, not using sidebar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Sharing </a:t>
            </a:r>
            <a:r>
              <a:rPr lang="en-US" dirty="0" err="1"/>
              <a:t>streamlit</a:t>
            </a:r>
            <a:r>
              <a:rPr lang="en-US" dirty="0"/>
              <a:t> app (using </a:t>
            </a:r>
            <a:r>
              <a:rPr lang="en-US" dirty="0" err="1">
                <a:hlinkClick r:id="rId2"/>
              </a:rPr>
              <a:t>Streamlit</a:t>
            </a:r>
            <a:r>
              <a:rPr lang="en-US" dirty="0">
                <a:hlinkClick r:id="rId2"/>
              </a:rPr>
              <a:t> Community Cloud </a:t>
            </a:r>
            <a:r>
              <a:rPr lang="en-US" dirty="0"/>
              <a:t>and </a:t>
            </a:r>
            <a:r>
              <a:rPr lang="en-US" dirty="0">
                <a:hlinkClick r:id="rId3"/>
              </a:rPr>
              <a:t>GitHub</a:t>
            </a:r>
            <a:r>
              <a:rPr lang="en-US" dirty="0"/>
              <a:t>)</a:t>
            </a:r>
            <a:endParaRPr lang="en-US" b="1" dirty="0">
              <a:solidFill>
                <a:srgbClr val="00B0F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Converting </a:t>
            </a:r>
            <a:r>
              <a:rPr lang="en-US" dirty="0" err="1"/>
              <a:t>Streamlit</a:t>
            </a:r>
            <a:r>
              <a:rPr lang="en-US" dirty="0"/>
              <a:t> App to EXE file (Window Based)</a:t>
            </a:r>
          </a:p>
        </p:txBody>
      </p:sp>
    </p:spTree>
    <p:extLst>
      <p:ext uri="{BB962C8B-B14F-4D97-AF65-F5344CB8AC3E}">
        <p14:creationId xmlns:p14="http://schemas.microsoft.com/office/powerpoint/2010/main" val="396779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7D41C-7F17-4489-995B-BE7023D7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2163" y="1290902"/>
            <a:ext cx="9603275" cy="1049235"/>
          </a:xfrm>
        </p:spPr>
        <p:txBody>
          <a:bodyPr>
            <a:normAutofit/>
          </a:bodyPr>
          <a:lstStyle/>
          <a:p>
            <a:r>
              <a:rPr lang="en-US" sz="2400" dirty="0"/>
              <a:t>1 Creating a multipage </a:t>
            </a:r>
            <a:r>
              <a:rPr lang="en-US" sz="2400" dirty="0" err="1"/>
              <a:t>streamlit</a:t>
            </a:r>
            <a:r>
              <a:rPr lang="en-US" sz="2400" dirty="0"/>
              <a:t> app, not using sidebar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B795-C9BC-4B77-AAC8-2D71D62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450" y="1779107"/>
            <a:ext cx="9603275" cy="14978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Use </a:t>
            </a:r>
            <a:r>
              <a:rPr lang="en-US" dirty="0" err="1">
                <a:solidFill>
                  <a:srgbClr val="C00000"/>
                </a:solidFill>
              </a:rPr>
              <a:t>st.session_state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for Navigation</a:t>
            </a:r>
          </a:p>
          <a:p>
            <a:r>
              <a:rPr lang="en-US" dirty="0"/>
              <a:t>Create a "</a:t>
            </a:r>
            <a:r>
              <a:rPr lang="en-US" dirty="0">
                <a:solidFill>
                  <a:srgbClr val="C00000"/>
                </a:solidFill>
              </a:rPr>
              <a:t>page</a:t>
            </a:r>
            <a:r>
              <a:rPr lang="en-US" dirty="0"/>
              <a:t>" key in </a:t>
            </a:r>
            <a:r>
              <a:rPr lang="en-US" dirty="0" err="1">
                <a:solidFill>
                  <a:srgbClr val="C00000"/>
                </a:solidFill>
              </a:rPr>
              <a:t>st.session_state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to track which page should be shown.</a:t>
            </a:r>
          </a:p>
          <a:p>
            <a:r>
              <a:rPr lang="en-US" dirty="0"/>
              <a:t>Update this key when a button is clicked to simulate page navigation.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7196FE-63F0-45ED-973D-983F9BC47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163" y="3225692"/>
            <a:ext cx="3837359" cy="81939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EBF68-9B25-4779-B99C-73A8FCC28288}"/>
              </a:ext>
            </a:extLst>
          </p:cNvPr>
          <p:cNvSpPr txBox="1">
            <a:spLocks/>
          </p:cNvSpPr>
          <p:nvPr/>
        </p:nvSpPr>
        <p:spPr>
          <a:xfrm>
            <a:off x="1347169" y="4045086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Use </a:t>
            </a:r>
            <a:r>
              <a:rPr lang="en-US" dirty="0" err="1">
                <a:solidFill>
                  <a:srgbClr val="C00000"/>
                </a:solidFill>
              </a:rPr>
              <a:t>st.experimental_rerun</a:t>
            </a:r>
            <a:r>
              <a:rPr lang="en-US" dirty="0">
                <a:solidFill>
                  <a:srgbClr val="C00000"/>
                </a:solidFill>
              </a:rPr>
              <a:t>() </a:t>
            </a:r>
            <a:r>
              <a:rPr lang="en-US" dirty="0"/>
              <a:t>for quick navigation between pages </a:t>
            </a:r>
          </a:p>
          <a:p>
            <a:pPr marL="0" indent="0">
              <a:buNone/>
            </a:pPr>
            <a:r>
              <a:rPr lang="en-US" dirty="0"/>
              <a:t>    (without </a:t>
            </a:r>
            <a:r>
              <a:rPr lang="en-US" sz="1600" i="1" dirty="0" err="1">
                <a:solidFill>
                  <a:srgbClr val="C00000"/>
                </a:solidFill>
              </a:rPr>
              <a:t>st.experimental_rerun</a:t>
            </a:r>
            <a:r>
              <a:rPr lang="en-US" sz="1600" i="1" dirty="0">
                <a:solidFill>
                  <a:srgbClr val="C00000"/>
                </a:solidFill>
              </a:rPr>
              <a:t>()</a:t>
            </a:r>
            <a:r>
              <a:rPr lang="en-US" sz="1600" i="1" dirty="0"/>
              <a:t> the program won’t change until the next interaction).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6A8B6-583A-4724-88C1-D1180C51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163" y="5107827"/>
            <a:ext cx="3463097" cy="91854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B9B021-9B95-48A2-B5B0-0D5168B43C4B}"/>
              </a:ext>
            </a:extLst>
          </p:cNvPr>
          <p:cNvSpPr/>
          <p:nvPr/>
        </p:nvSpPr>
        <p:spPr>
          <a:xfrm>
            <a:off x="1673157" y="5696517"/>
            <a:ext cx="2727636" cy="31128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91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CE3683F-E853-4A09-BDE7-7E65D826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463" y="1289871"/>
            <a:ext cx="5034599" cy="5507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7D41C-7F17-4489-995B-BE7023D79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632" y="1009121"/>
            <a:ext cx="9603275" cy="561500"/>
          </a:xfrm>
        </p:spPr>
        <p:txBody>
          <a:bodyPr>
            <a:normAutofit/>
          </a:bodyPr>
          <a:lstStyle/>
          <a:p>
            <a:r>
              <a:rPr lang="en-US" sz="2000" dirty="0"/>
              <a:t>1 Creating a multipage </a:t>
            </a:r>
            <a:r>
              <a:rPr lang="en-US" sz="2000" dirty="0" err="1"/>
              <a:t>streamlit</a:t>
            </a:r>
            <a:r>
              <a:rPr lang="en-US" sz="2000" dirty="0"/>
              <a:t> app, not using sidebar </a:t>
            </a:r>
            <a:r>
              <a:rPr lang="en-US" sz="1200" dirty="0"/>
              <a:t>continued….. 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B795-C9BC-4B77-AAC8-2D71D62D6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632" y="1856047"/>
            <a:ext cx="9603275" cy="47771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Store user input in  </a:t>
            </a:r>
            <a:r>
              <a:rPr lang="en-US" dirty="0" err="1">
                <a:solidFill>
                  <a:srgbClr val="C00000"/>
                </a:solidFill>
              </a:rPr>
              <a:t>st.session_state</a:t>
            </a:r>
            <a:r>
              <a:rPr lang="en-US" dirty="0">
                <a:solidFill>
                  <a:srgbClr val="C00000"/>
                </a:solidFill>
              </a:rPr>
              <a:t> 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BCD944-D3F6-4F45-BFD1-CEC9AA106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User Inputs in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st.session_state</a:t>
            </a:r>
            <a:r>
              <a:rPr kumimoji="0" lang="en-US" altLang="en-US" sz="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5CE639-1999-4851-8021-2CDBF614F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905" y="2333757"/>
            <a:ext cx="4373029" cy="5837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9CEB46-200F-43AC-B065-2A1D5901920D}"/>
              </a:ext>
            </a:extLst>
          </p:cNvPr>
          <p:cNvSpPr/>
          <p:nvPr/>
        </p:nvSpPr>
        <p:spPr>
          <a:xfrm>
            <a:off x="6171521" y="2069530"/>
            <a:ext cx="2890765" cy="102042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7E5C8E-349E-4EE4-AB3A-D6535B19FDCF}"/>
              </a:ext>
            </a:extLst>
          </p:cNvPr>
          <p:cNvSpPr/>
          <p:nvPr/>
        </p:nvSpPr>
        <p:spPr>
          <a:xfrm>
            <a:off x="6168280" y="4033086"/>
            <a:ext cx="2975720" cy="70913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4E0CC9-403B-48A1-B1A4-2E6F76AFD595}"/>
              </a:ext>
            </a:extLst>
          </p:cNvPr>
          <p:cNvSpPr/>
          <p:nvPr/>
        </p:nvSpPr>
        <p:spPr>
          <a:xfrm>
            <a:off x="6171521" y="5085285"/>
            <a:ext cx="2975720" cy="2343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7273F9-D049-4608-BDC3-C1B4F7E3E41C}"/>
              </a:ext>
            </a:extLst>
          </p:cNvPr>
          <p:cNvSpPr/>
          <p:nvPr/>
        </p:nvSpPr>
        <p:spPr>
          <a:xfrm>
            <a:off x="6163739" y="6121635"/>
            <a:ext cx="2975720" cy="23439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2B8B78-3824-4CCC-91FA-DB485A5B0CDA}"/>
              </a:ext>
            </a:extLst>
          </p:cNvPr>
          <p:cNvSpPr txBox="1"/>
          <p:nvPr/>
        </p:nvSpPr>
        <p:spPr>
          <a:xfrm>
            <a:off x="824905" y="3029919"/>
            <a:ext cx="426849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i="1" dirty="0" err="1">
                <a:solidFill>
                  <a:srgbClr val="C00000"/>
                </a:solidFill>
              </a:rPr>
              <a:t>st.session_state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used to define and set initial values for page and variables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32F20-8EF4-48A9-B31A-0D19D0D2CEEE}"/>
              </a:ext>
            </a:extLst>
          </p:cNvPr>
          <p:cNvSpPr txBox="1"/>
          <p:nvPr/>
        </p:nvSpPr>
        <p:spPr>
          <a:xfrm>
            <a:off x="854319" y="3910747"/>
            <a:ext cx="4268497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.When button clicked, user input captured and </a:t>
            </a:r>
            <a:r>
              <a:rPr lang="en-US" i="1" dirty="0" err="1">
                <a:solidFill>
                  <a:srgbClr val="C00000"/>
                </a:solidFill>
              </a:rPr>
              <a:t>st.session_state</a:t>
            </a:r>
            <a:r>
              <a:rPr lang="en-US" i="1" dirty="0">
                <a:solidFill>
                  <a:srgbClr val="C00000"/>
                </a:solidFill>
              </a:rPr>
              <a:t> </a:t>
            </a:r>
            <a:r>
              <a:rPr lang="en-US" dirty="0"/>
              <a:t>for variable values changed.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652117-D575-4380-8CB0-2E9C6AAC735F}"/>
              </a:ext>
            </a:extLst>
          </p:cNvPr>
          <p:cNvSpPr txBox="1"/>
          <p:nvPr/>
        </p:nvSpPr>
        <p:spPr>
          <a:xfrm>
            <a:off x="844361" y="5085285"/>
            <a:ext cx="4268497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3 . </a:t>
            </a:r>
            <a:r>
              <a:rPr lang="en-US" i="1" dirty="0" err="1">
                <a:solidFill>
                  <a:srgbClr val="C00000"/>
                </a:solidFill>
              </a:rPr>
              <a:t>st.experimental_rerun</a:t>
            </a:r>
            <a:r>
              <a:rPr lang="en-US" i="1" dirty="0">
                <a:solidFill>
                  <a:srgbClr val="C00000"/>
                </a:solidFill>
              </a:rPr>
              <a:t>() </a:t>
            </a:r>
            <a:r>
              <a:rPr lang="en-US" dirty="0"/>
              <a:t>called for quick navigation between pages.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9B4D733-1388-40E5-B1B8-08B942A8A178}"/>
              </a:ext>
            </a:extLst>
          </p:cNvPr>
          <p:cNvCxnSpPr/>
          <p:nvPr/>
        </p:nvCxnSpPr>
        <p:spPr>
          <a:xfrm flipV="1">
            <a:off x="4813246" y="3088981"/>
            <a:ext cx="1213217" cy="518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54ABEFD-75F1-4C40-B3CD-29EFA38E427D}"/>
              </a:ext>
            </a:extLst>
          </p:cNvPr>
          <p:cNvCxnSpPr>
            <a:cxnSpLocks/>
          </p:cNvCxnSpPr>
          <p:nvPr/>
        </p:nvCxnSpPr>
        <p:spPr>
          <a:xfrm flipV="1">
            <a:off x="4633710" y="4431474"/>
            <a:ext cx="1490824" cy="215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DB86A5A-D5B4-411C-A3E9-88A452D4051A}"/>
              </a:ext>
            </a:extLst>
          </p:cNvPr>
          <p:cNvCxnSpPr>
            <a:cxnSpLocks/>
          </p:cNvCxnSpPr>
          <p:nvPr/>
        </p:nvCxnSpPr>
        <p:spPr>
          <a:xfrm flipV="1">
            <a:off x="4651307" y="5319681"/>
            <a:ext cx="1444693" cy="27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23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C3B4-CDA6-4A10-9369-C725675E4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45" y="185840"/>
            <a:ext cx="9603275" cy="1049235"/>
          </a:xfrm>
        </p:spPr>
        <p:txBody>
          <a:bodyPr/>
          <a:lstStyle/>
          <a:p>
            <a:r>
              <a:rPr lang="en-US" dirty="0"/>
              <a:t>Application and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6E9C6E-0572-489C-ABA2-0DF5BE72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57" y="677045"/>
            <a:ext cx="4300147" cy="61225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BB74A2-6B47-47BC-9BE0-3375FAD45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6243" y="753427"/>
            <a:ext cx="5564222" cy="2928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3E4E6-5972-4F55-A406-E05A3770E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758" y="4225074"/>
            <a:ext cx="5490291" cy="244708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0499DA4-A764-40A5-AA4B-BE4BEC624684}"/>
              </a:ext>
            </a:extLst>
          </p:cNvPr>
          <p:cNvSpPr/>
          <p:nvPr/>
        </p:nvSpPr>
        <p:spPr>
          <a:xfrm>
            <a:off x="3894955" y="2175105"/>
            <a:ext cx="1233467" cy="3424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D236A4-8C85-4AB4-9804-438AA5D59CE3}"/>
              </a:ext>
            </a:extLst>
          </p:cNvPr>
          <p:cNvSpPr/>
          <p:nvPr/>
        </p:nvSpPr>
        <p:spPr>
          <a:xfrm rot="5400000">
            <a:off x="7870707" y="3515807"/>
            <a:ext cx="688275" cy="331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9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CAB-8107-49E9-955C-5F9576F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Sharing </a:t>
            </a:r>
            <a:r>
              <a:rPr lang="en-US" dirty="0" err="1"/>
              <a:t>streamlit</a:t>
            </a:r>
            <a:r>
              <a:rPr lang="en-US" dirty="0"/>
              <a:t> app (using </a:t>
            </a:r>
            <a:r>
              <a:rPr lang="en-US" dirty="0" err="1">
                <a:solidFill>
                  <a:srgbClr val="C00000"/>
                </a:solidFill>
              </a:rPr>
              <a:t>Streamlit</a:t>
            </a:r>
            <a:r>
              <a:rPr lang="en-US" dirty="0">
                <a:solidFill>
                  <a:srgbClr val="C00000"/>
                </a:solidFill>
              </a:rPr>
              <a:t> Community Cloud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GitHub</a:t>
            </a:r>
            <a:r>
              <a:rPr lang="en-US" dirty="0"/>
              <a:t>)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05C5B-55B7-4C3B-AD4E-4E7C4B58C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8908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approach to consider when wanting to share a </a:t>
            </a:r>
            <a:r>
              <a:rPr lang="en-US" dirty="0" err="1"/>
              <a:t>streamlit</a:t>
            </a:r>
            <a:r>
              <a:rPr lang="en-US" dirty="0"/>
              <a:t> app WITHOUT creating an exe is by using </a:t>
            </a:r>
            <a:r>
              <a:rPr lang="en-US" dirty="0" err="1">
                <a:hlinkClick r:id="rId2"/>
              </a:rPr>
              <a:t>Streamlit</a:t>
            </a:r>
            <a:r>
              <a:rPr lang="en-US" dirty="0">
                <a:hlinkClick r:id="rId2"/>
              </a:rPr>
              <a:t> Community Cloud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16BE8-96F8-4A74-A1DC-36F83C413C5C}"/>
              </a:ext>
            </a:extLst>
          </p:cNvPr>
          <p:cNvSpPr txBox="1"/>
          <p:nvPr/>
        </p:nvSpPr>
        <p:spPr>
          <a:xfrm>
            <a:off x="1540861" y="3011683"/>
            <a:ext cx="929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Advantages of this approach is that the app can run on any platform, it can also be made private.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7FC60-D763-4E5A-9421-05676E58618E}"/>
              </a:ext>
            </a:extLst>
          </p:cNvPr>
          <p:cNvSpPr txBox="1"/>
          <p:nvPr/>
        </p:nvSpPr>
        <p:spPr>
          <a:xfrm>
            <a:off x="1630356" y="3513631"/>
            <a:ext cx="9739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Upload the </a:t>
            </a:r>
            <a:r>
              <a:rPr lang="en-US" dirty="0" err="1"/>
              <a:t>streamlit</a:t>
            </a:r>
            <a:r>
              <a:rPr lang="en-US" dirty="0"/>
              <a:t> code (</a:t>
            </a:r>
            <a:r>
              <a:rPr lang="en-US" b="1" dirty="0"/>
              <a:t>python file(s)</a:t>
            </a:r>
            <a:r>
              <a:rPr lang="en-US" dirty="0"/>
              <a:t>) AND “</a:t>
            </a:r>
            <a:r>
              <a:rPr lang="en-US" b="1" dirty="0"/>
              <a:t>requirements</a:t>
            </a:r>
            <a:r>
              <a:rPr lang="en-US" dirty="0"/>
              <a:t>.txt” to </a:t>
            </a:r>
            <a:r>
              <a:rPr lang="en-US" b="1" dirty="0" err="1"/>
              <a:t>github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>(App </a:t>
            </a:r>
            <a:r>
              <a:rPr lang="en-US" b="1" dirty="0"/>
              <a:t>MUST</a:t>
            </a:r>
            <a:r>
              <a:rPr lang="en-US" dirty="0"/>
              <a:t> be public at this point)</a:t>
            </a:r>
            <a:r>
              <a:rPr lang="en-US" b="1" dirty="0"/>
              <a:t> </a:t>
            </a:r>
            <a:br>
              <a:rPr lang="en-US" b="1" dirty="0"/>
            </a:br>
            <a:endParaRPr lang="en-US" b="1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to </a:t>
            </a:r>
            <a:r>
              <a:rPr lang="en-US" dirty="0" err="1">
                <a:hlinkClick r:id="rId2"/>
              </a:rPr>
              <a:t>Streamlit</a:t>
            </a:r>
            <a:r>
              <a:rPr lang="en-US" dirty="0">
                <a:hlinkClick r:id="rId2"/>
              </a:rPr>
              <a:t> Community Cloud </a:t>
            </a:r>
            <a:r>
              <a:rPr lang="en-US" dirty="0"/>
              <a:t>,  Click the “</a:t>
            </a:r>
            <a:r>
              <a:rPr lang="en-US" b="1" dirty="0"/>
              <a:t>Create app</a:t>
            </a:r>
            <a:r>
              <a:rPr lang="en-US" dirty="0"/>
              <a:t>” button. See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58E85-2B6A-46E2-A9EA-2F6C717C8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481" y="4679403"/>
            <a:ext cx="6669331" cy="17992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DF836-8A9B-4A57-8382-7EC3DFB127D6}"/>
              </a:ext>
            </a:extLst>
          </p:cNvPr>
          <p:cNvSpPr/>
          <p:nvPr/>
        </p:nvSpPr>
        <p:spPr>
          <a:xfrm>
            <a:off x="7443899" y="4649662"/>
            <a:ext cx="1692319" cy="3912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1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CAB-8107-49E9-955C-5F9576F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Sharing </a:t>
            </a:r>
            <a:r>
              <a:rPr lang="en-US" dirty="0" err="1"/>
              <a:t>streamlit</a:t>
            </a:r>
            <a:r>
              <a:rPr lang="en-US" dirty="0"/>
              <a:t> app (using </a:t>
            </a:r>
            <a:r>
              <a:rPr lang="en-US" dirty="0" err="1">
                <a:solidFill>
                  <a:srgbClr val="C00000"/>
                </a:solidFill>
              </a:rPr>
              <a:t>Streamlit</a:t>
            </a:r>
            <a:r>
              <a:rPr lang="en-US" dirty="0">
                <a:solidFill>
                  <a:srgbClr val="C00000"/>
                </a:solidFill>
              </a:rPr>
              <a:t> Community Cloud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GitHub</a:t>
            </a:r>
            <a:r>
              <a:rPr lang="en-US" dirty="0"/>
              <a:t>) </a:t>
            </a:r>
            <a:r>
              <a:rPr lang="en-US" sz="2000" i="1" dirty="0"/>
              <a:t>continued…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17FC60-D763-4E5A-9421-05676E58618E}"/>
              </a:ext>
            </a:extLst>
          </p:cNvPr>
          <p:cNvSpPr txBox="1"/>
          <p:nvPr/>
        </p:nvSpPr>
        <p:spPr>
          <a:xfrm>
            <a:off x="348250" y="4629885"/>
            <a:ext cx="4464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Select GitHub repository , make sure main python file is selected in the “</a:t>
            </a:r>
            <a:r>
              <a:rPr lang="en-US" b="1" dirty="0"/>
              <a:t>Main file Path</a:t>
            </a:r>
            <a:r>
              <a:rPr lang="en-US" dirty="0"/>
              <a:t>” field then click the “</a:t>
            </a:r>
            <a:r>
              <a:rPr lang="en-US" b="1" dirty="0"/>
              <a:t>Deploy</a:t>
            </a:r>
            <a:r>
              <a:rPr lang="en-US" dirty="0"/>
              <a:t>” button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58E85-2B6A-46E2-A9EA-2F6C717C8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16" y="2921263"/>
            <a:ext cx="4676601" cy="126163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8DF836-8A9B-4A57-8382-7EC3DFB127D6}"/>
              </a:ext>
            </a:extLst>
          </p:cNvPr>
          <p:cNvSpPr/>
          <p:nvPr/>
        </p:nvSpPr>
        <p:spPr>
          <a:xfrm>
            <a:off x="3395328" y="2899673"/>
            <a:ext cx="1692319" cy="3912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4F481D-E287-4094-903E-DE35BA669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610" y="2118156"/>
            <a:ext cx="4990564" cy="17992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F5FCDE7-11A1-44B2-9CF1-9D6D660E7BBB}"/>
              </a:ext>
            </a:extLst>
          </p:cNvPr>
          <p:cNvSpPr/>
          <p:nvPr/>
        </p:nvSpPr>
        <p:spPr>
          <a:xfrm>
            <a:off x="6051548" y="2773252"/>
            <a:ext cx="1692319" cy="103530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721D924-B973-4E8D-949C-6A1DB0BD4DE0}"/>
              </a:ext>
            </a:extLst>
          </p:cNvPr>
          <p:cNvSpPr/>
          <p:nvPr/>
        </p:nvSpPr>
        <p:spPr>
          <a:xfrm>
            <a:off x="5190680" y="2991890"/>
            <a:ext cx="828797" cy="249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991B25-1AC5-41A5-81CC-9BA694697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184" y="4026554"/>
            <a:ext cx="4464766" cy="2831446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CB6FA6D9-BDD2-4551-80DB-A129237AA8DD}"/>
              </a:ext>
            </a:extLst>
          </p:cNvPr>
          <p:cNvSpPr/>
          <p:nvPr/>
        </p:nvSpPr>
        <p:spPr>
          <a:xfrm rot="5400000">
            <a:off x="7009196" y="3833285"/>
            <a:ext cx="392812" cy="118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5C6DFF-DF45-4ABE-98C6-3854D7267CAE}"/>
              </a:ext>
            </a:extLst>
          </p:cNvPr>
          <p:cNvCxnSpPr>
            <a:cxnSpLocks/>
          </p:cNvCxnSpPr>
          <p:nvPr/>
        </p:nvCxnSpPr>
        <p:spPr>
          <a:xfrm>
            <a:off x="4365300" y="2427807"/>
            <a:ext cx="1440167" cy="19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C11FD44-6686-4130-983C-EBD6C28A76F1}"/>
              </a:ext>
            </a:extLst>
          </p:cNvPr>
          <p:cNvSpPr txBox="1"/>
          <p:nvPr/>
        </p:nvSpPr>
        <p:spPr>
          <a:xfrm>
            <a:off x="461739" y="2372414"/>
            <a:ext cx="9739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Select Deploy a public app from GitHub.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95994A-AC6D-4EF4-948D-160E0F081264}"/>
              </a:ext>
            </a:extLst>
          </p:cNvPr>
          <p:cNvCxnSpPr>
            <a:cxnSpLocks/>
          </p:cNvCxnSpPr>
          <p:nvPr/>
        </p:nvCxnSpPr>
        <p:spPr>
          <a:xfrm>
            <a:off x="4365300" y="5054492"/>
            <a:ext cx="1802036" cy="439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6EA963-E3CF-4AA1-B18C-8D7B700C57B4}"/>
              </a:ext>
            </a:extLst>
          </p:cNvPr>
          <p:cNvSpPr txBox="1"/>
          <p:nvPr/>
        </p:nvSpPr>
        <p:spPr>
          <a:xfrm>
            <a:off x="315919" y="6053481"/>
            <a:ext cx="437939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Once button is clicked , the app will be created and displayed, see next slide</a:t>
            </a:r>
          </a:p>
        </p:txBody>
      </p:sp>
    </p:spTree>
    <p:extLst>
      <p:ext uri="{BB962C8B-B14F-4D97-AF65-F5344CB8AC3E}">
        <p14:creationId xmlns:p14="http://schemas.microsoft.com/office/powerpoint/2010/main" val="4084945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CCAB-8107-49E9-955C-5F9576FCD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Sharing </a:t>
            </a:r>
            <a:r>
              <a:rPr lang="en-US" dirty="0" err="1"/>
              <a:t>streamlit</a:t>
            </a:r>
            <a:r>
              <a:rPr lang="en-US" dirty="0"/>
              <a:t> app (using </a:t>
            </a:r>
            <a:r>
              <a:rPr lang="en-US" dirty="0" err="1">
                <a:solidFill>
                  <a:srgbClr val="C00000"/>
                </a:solidFill>
              </a:rPr>
              <a:t>Streamlit</a:t>
            </a:r>
            <a:r>
              <a:rPr lang="en-US" dirty="0">
                <a:solidFill>
                  <a:srgbClr val="C00000"/>
                </a:solidFill>
              </a:rPr>
              <a:t> Community Cloud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GitHub</a:t>
            </a:r>
            <a:r>
              <a:rPr lang="en-US" dirty="0"/>
              <a:t>) </a:t>
            </a:r>
            <a:r>
              <a:rPr lang="en-US" sz="2000" i="1" dirty="0"/>
              <a:t>continued…</a:t>
            </a:r>
            <a:br>
              <a:rPr lang="en-US" b="1" dirty="0">
                <a:solidFill>
                  <a:srgbClr val="00B0F0"/>
                </a:solidFill>
              </a:rPr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BE7906-B3BC-4963-BB11-0243E96B6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50" y="2501955"/>
            <a:ext cx="5271719" cy="31595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FC801D-0958-4048-AEBB-0C8885260682}"/>
              </a:ext>
            </a:extLst>
          </p:cNvPr>
          <p:cNvSpPr txBox="1"/>
          <p:nvPr/>
        </p:nvSpPr>
        <p:spPr>
          <a:xfrm>
            <a:off x="6811333" y="5130151"/>
            <a:ext cx="4950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 Make private by unselecting the “Make this app public” option.  Add email of person to share with and click the “</a:t>
            </a:r>
            <a:r>
              <a:rPr lang="en-US" b="1" dirty="0"/>
              <a:t>Invite</a:t>
            </a:r>
            <a:r>
              <a:rPr lang="en-US" dirty="0"/>
              <a:t>” button.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6AD6F-050F-4462-927D-DDAE8406589E}"/>
              </a:ext>
            </a:extLst>
          </p:cNvPr>
          <p:cNvSpPr/>
          <p:nvPr/>
        </p:nvSpPr>
        <p:spPr>
          <a:xfrm>
            <a:off x="3883576" y="2501955"/>
            <a:ext cx="1692319" cy="3912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BE0C34-CE91-4F3B-A385-640659B76D5D}"/>
              </a:ext>
            </a:extLst>
          </p:cNvPr>
          <p:cNvCxnSpPr>
            <a:cxnSpLocks/>
          </p:cNvCxnSpPr>
          <p:nvPr/>
        </p:nvCxnSpPr>
        <p:spPr>
          <a:xfrm>
            <a:off x="3061794" y="2363822"/>
            <a:ext cx="700865" cy="276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85D321-4B43-4F6F-A822-B3C6B42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388798"/>
            <a:ext cx="4818182" cy="2688599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34FA003D-C8D4-4F4E-9A2B-5C2AA777A01A}"/>
              </a:ext>
            </a:extLst>
          </p:cNvPr>
          <p:cNvSpPr/>
          <p:nvPr/>
        </p:nvSpPr>
        <p:spPr>
          <a:xfrm>
            <a:off x="5524386" y="3875161"/>
            <a:ext cx="828797" cy="2490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B463C1-2AFC-4602-8E5B-FEDF75BEFF75}"/>
              </a:ext>
            </a:extLst>
          </p:cNvPr>
          <p:cNvSpPr txBox="1"/>
          <p:nvPr/>
        </p:nvSpPr>
        <p:spPr>
          <a:xfrm>
            <a:off x="512972" y="2171866"/>
            <a:ext cx="4950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To share, click the “</a:t>
            </a:r>
            <a:r>
              <a:rPr lang="en-US" b="1" dirty="0"/>
              <a:t>Share</a:t>
            </a:r>
            <a:r>
              <a:rPr lang="en-US" dirty="0"/>
              <a:t>” link.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934C9D-588B-4F77-A65B-838F91D39F95}"/>
              </a:ext>
            </a:extLst>
          </p:cNvPr>
          <p:cNvSpPr/>
          <p:nvPr/>
        </p:nvSpPr>
        <p:spPr>
          <a:xfrm>
            <a:off x="7929491" y="2336044"/>
            <a:ext cx="3319575" cy="246942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6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AED5-15CA-4DD5-9AFC-134784F41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3. Converting </a:t>
            </a:r>
            <a:r>
              <a:rPr lang="en-US" dirty="0" err="1"/>
              <a:t>Streamlit</a:t>
            </a:r>
            <a:r>
              <a:rPr lang="en-US" dirty="0"/>
              <a:t> App to EXE file (</a:t>
            </a:r>
            <a:r>
              <a:rPr lang="en-US" b="1" dirty="0"/>
              <a:t>Console based) 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EED9-6F04-4352-8B33-C2574FDDA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305432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Create a Startup Python File</a:t>
            </a:r>
          </a:p>
          <a:p>
            <a:pPr marL="0" indent="0">
              <a:buNone/>
            </a:pPr>
            <a:r>
              <a:rPr lang="en-US" sz="1800" dirty="0" err="1"/>
              <a:t>Becauase</a:t>
            </a:r>
            <a:r>
              <a:rPr lang="en-US" sz="1800" dirty="0"/>
              <a:t> </a:t>
            </a:r>
            <a:r>
              <a:rPr lang="en-US" sz="1800" dirty="0" err="1"/>
              <a:t>Streamlit</a:t>
            </a:r>
            <a:r>
              <a:rPr lang="en-US" sz="1800" dirty="0"/>
              <a:t> apps are server-based and you launch them with </a:t>
            </a:r>
            <a:r>
              <a:rPr lang="en-US" sz="1800" b="1" dirty="0" err="1">
                <a:solidFill>
                  <a:srgbClr val="C00000"/>
                </a:solidFill>
              </a:rPr>
              <a:t>streamlit</a:t>
            </a:r>
            <a:r>
              <a:rPr lang="en-US" sz="1800" b="1" dirty="0">
                <a:solidFill>
                  <a:srgbClr val="C00000"/>
                </a:solidFill>
              </a:rPr>
              <a:t> run app.py.</a:t>
            </a:r>
            <a:r>
              <a:rPr lang="en-US" sz="1800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We</a:t>
            </a:r>
            <a:r>
              <a:rPr lang="en-US" sz="1800" b="1" dirty="0">
                <a:solidFill>
                  <a:srgbClr val="C00000"/>
                </a:solidFill>
              </a:rPr>
              <a:t> </a:t>
            </a:r>
            <a:r>
              <a:rPr lang="en-US" sz="1800" dirty="0"/>
              <a:t>need to create a startup Python script (e.g., start.py) that will handle running your </a:t>
            </a:r>
            <a:r>
              <a:rPr lang="en-US" sz="1800" dirty="0" err="1"/>
              <a:t>Streamlit</a:t>
            </a:r>
            <a:r>
              <a:rPr lang="en-US" sz="1800" dirty="0"/>
              <a:t> app when the executable is launched.</a:t>
            </a:r>
          </a:p>
          <a:p>
            <a:pPr marL="0" indent="0">
              <a:buNone/>
            </a:pPr>
            <a:r>
              <a:rPr lang="en-US" dirty="0"/>
              <a:t>2. The startup file should be added in the root folder (same place main python file is located). </a:t>
            </a:r>
            <a:br>
              <a:rPr lang="en-US" dirty="0"/>
            </a:br>
            <a:r>
              <a:rPr lang="en-US" dirty="0"/>
              <a:t>See image of start file created for “app.py” below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5DE08-A097-45B2-8676-30029CD814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85" y="5152351"/>
            <a:ext cx="7175122" cy="163547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B521222-D254-4B33-8E98-3EF007C58E6B}"/>
              </a:ext>
            </a:extLst>
          </p:cNvPr>
          <p:cNvSpPr/>
          <p:nvPr/>
        </p:nvSpPr>
        <p:spPr>
          <a:xfrm>
            <a:off x="4229586" y="6053481"/>
            <a:ext cx="525294" cy="16833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618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Override1.xml><?xml version="1.0" encoding="utf-8"?>
<a:themeOverride xmlns:a="http://schemas.openxmlformats.org/drawingml/2006/main">
  <a:clrScheme name="Gallery">
    <a:dk1>
      <a:sysClr val="windowText" lastClr="000000"/>
    </a:dk1>
    <a:lt1>
      <a:sysClr val="window" lastClr="FFFFFF"/>
    </a:lt1>
    <a:dk2>
      <a:srgbClr val="454545"/>
    </a:dk2>
    <a:lt2>
      <a:srgbClr val="DFDBD5"/>
    </a:lt2>
    <a:accent1>
      <a:srgbClr val="B71E42"/>
    </a:accent1>
    <a:accent2>
      <a:srgbClr val="DE478E"/>
    </a:accent2>
    <a:accent3>
      <a:srgbClr val="BC72F0"/>
    </a:accent3>
    <a:accent4>
      <a:srgbClr val="795FAF"/>
    </a:accent4>
    <a:accent5>
      <a:srgbClr val="586EA6"/>
    </a:accent5>
    <a:accent6>
      <a:srgbClr val="6892A0"/>
    </a:accent6>
    <a:hlink>
      <a:srgbClr val="FA2B5C"/>
    </a:hlink>
    <a:folHlink>
      <a:srgbClr val="BC658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1237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Gill Sans MT</vt:lpstr>
      <vt:lpstr>Gallery</vt:lpstr>
      <vt:lpstr>Streamlit (Multipage App , sharing  app and converting to exe)</vt:lpstr>
      <vt:lpstr>Content</vt:lpstr>
      <vt:lpstr>1 Creating a multipage streamlit app, not using sidebar </vt:lpstr>
      <vt:lpstr>1 Creating a multipage streamlit app, not using sidebar continued….. </vt:lpstr>
      <vt:lpstr>Application and output</vt:lpstr>
      <vt:lpstr>2 Sharing streamlit app (using Streamlit Community Cloud and GitHub) </vt:lpstr>
      <vt:lpstr>2 Sharing streamlit app (using Streamlit Community Cloud and GitHub) continued… </vt:lpstr>
      <vt:lpstr>2 Sharing streamlit app (using Streamlit Community Cloud and GitHub) continued… </vt:lpstr>
      <vt:lpstr>3. Converting Streamlit App to EXE file (Console based)  </vt:lpstr>
      <vt:lpstr>3. Converting Streamlit App to EXE file (Console based) continued… </vt:lpstr>
      <vt:lpstr>3. Converting Streamlit App to EXE file (Console based) continued… </vt:lpstr>
      <vt:lpstr>3. Converting Streamlit App to EXE file (Console based) continued… </vt:lpstr>
      <vt:lpstr>3. Converting Streamlit App to EXE file (Console based) continued… </vt:lpstr>
      <vt:lpstr>4. Converting Streamlit App to EXE file (Window Based) </vt:lpstr>
      <vt:lpstr>4. Converting Streamlit App to EXE file (Window Based)continued… </vt:lpstr>
      <vt:lpstr>4. Converting Streamlit App to EXE file (Window Based)continued… </vt:lpstr>
      <vt:lpstr>4. Converting Streamlit App to EXE file (Window Based)continued… 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Multipage streamit , sharing streamlit app and converting to exe</dc:title>
  <dc:creator>Hana Seidi</dc:creator>
  <cp:lastModifiedBy>Hana Seidi</cp:lastModifiedBy>
  <cp:revision>27</cp:revision>
  <dcterms:created xsi:type="dcterms:W3CDTF">2025-04-24T03:54:21Z</dcterms:created>
  <dcterms:modified xsi:type="dcterms:W3CDTF">2025-04-24T15:58:03Z</dcterms:modified>
</cp:coreProperties>
</file>