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8EDD-12FB-DB4B-7EC7-16A87C263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M152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Präsentation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B632B-D457-C7FB-B880-CB3E7273E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To-Do App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1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9275-6184-6D95-E3E8-2E5D888C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75949-8093-CCB1-9261-415B879B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Requests</a:t>
            </a:r>
          </a:p>
          <a:p>
            <a:r>
              <a:rPr lang="en-US" dirty="0" err="1"/>
              <a:t>Datenverarbeitung</a:t>
            </a:r>
            <a:r>
              <a:rPr lang="en-US" dirty="0"/>
              <a:t> / -</a:t>
            </a:r>
            <a:r>
              <a:rPr lang="en-US" dirty="0" err="1"/>
              <a:t>aufbereitung</a:t>
            </a:r>
            <a:endParaRPr lang="en-US" dirty="0"/>
          </a:p>
          <a:p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CCD95-7711-D873-D84C-598A84B1C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08" y="3246246"/>
            <a:ext cx="10812384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4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D4FF-A614-3160-C86F-37B3FEDA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61608-CBCD-4CAE-D0DC-B198E7385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Frontend und Backend</a:t>
            </a:r>
          </a:p>
          <a:p>
            <a:r>
              <a:rPr lang="en-US" dirty="0"/>
              <a:t>Authorization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5389C-101D-C38D-6C46-C2081ECAB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821" y="3596012"/>
            <a:ext cx="8337179" cy="32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5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FB7B-C71F-18AB-AB83-7D8AE6AA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0572C-8C06-06A8-8E86-B8B4197ED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 err="1"/>
              <a:t>Middlewares</a:t>
            </a:r>
            <a:endParaRPr lang="en-US" dirty="0"/>
          </a:p>
          <a:p>
            <a:pPr lvl="1"/>
            <a:r>
              <a:rPr lang="en-US" dirty="0"/>
              <a:t>Sub-APIs</a:t>
            </a:r>
            <a:endParaRPr lang="en-CH" dirty="0"/>
          </a:p>
          <a:p>
            <a:r>
              <a:rPr lang="en-US" dirty="0"/>
              <a:t>API Files</a:t>
            </a:r>
          </a:p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84920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3A9E-B4F2-91DF-B4C3-5AB7536E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B24AE-FEF9-11D8-3905-D932A3046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Testkonzept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Herausgezögert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Testdurchführung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H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40377E-7B26-500B-83E2-E9D474834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968455"/>
              </p:ext>
            </p:extLst>
          </p:nvPr>
        </p:nvGraphicFramePr>
        <p:xfrm>
          <a:off x="1228508" y="3566795"/>
          <a:ext cx="6864070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2272">
                  <a:extLst>
                    <a:ext uri="{9D8B030D-6E8A-4147-A177-3AD203B41FA5}">
                      <a16:colId xmlns:a16="http://schemas.microsoft.com/office/drawing/2014/main" val="3946127365"/>
                    </a:ext>
                  </a:extLst>
                </a:gridCol>
                <a:gridCol w="3099328">
                  <a:extLst>
                    <a:ext uri="{9D8B030D-6E8A-4147-A177-3AD203B41FA5}">
                      <a16:colId xmlns:a16="http://schemas.microsoft.com/office/drawing/2014/main" val="832453433"/>
                    </a:ext>
                  </a:extLst>
                </a:gridCol>
                <a:gridCol w="1306018">
                  <a:extLst>
                    <a:ext uri="{9D8B030D-6E8A-4147-A177-3AD203B41FA5}">
                      <a16:colId xmlns:a16="http://schemas.microsoft.com/office/drawing/2014/main" val="2188377391"/>
                    </a:ext>
                  </a:extLst>
                </a:gridCol>
                <a:gridCol w="1366452">
                  <a:extLst>
                    <a:ext uri="{9D8B030D-6E8A-4147-A177-3AD203B41FA5}">
                      <a16:colId xmlns:a16="http://schemas.microsoft.com/office/drawing/2014/main" val="2973773564"/>
                    </a:ext>
                  </a:extLst>
                </a:gridCol>
              </a:tblGrid>
              <a:tr h="153493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Nr.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Resultat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Bestanden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Durchgeführt von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1991265"/>
                  </a:ext>
                </a:extLst>
              </a:tr>
              <a:tr h="153493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Testfall #1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 User wird eingeloggt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Bestanden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Sven Merz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1287230"/>
                  </a:ext>
                </a:extLst>
              </a:tr>
              <a:tr h="306986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Testfall #2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 User wird nicht eingeloggt und Feedback wird gegeben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Bestanden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Sven Merz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380957"/>
                  </a:ext>
                </a:extLst>
              </a:tr>
              <a:tr h="153493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Testfall #3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 User wird erstellt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Bestanden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Sven Merz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228017"/>
                  </a:ext>
                </a:extLst>
              </a:tr>
              <a:tr h="306986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Testfall #4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 User wird nicht erstellt und die falschen Daten werden angezeigt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Bestanden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Sven Merz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2897671"/>
                  </a:ext>
                </a:extLst>
              </a:tr>
              <a:tr h="153493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Testfall #5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ToDo wird erstellt und angezeigt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Bestanden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Sven Merz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6574579"/>
                  </a:ext>
                </a:extLst>
              </a:tr>
              <a:tr h="306986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Testfall #6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ToDo</a:t>
                      </a:r>
                      <a:r>
                        <a:rPr lang="de-D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wird nicht erstellt und die Fehlermeldung wird im GUI angezeigt</a:t>
                      </a:r>
                      <a:endParaRPr lang="en-CH" sz="1200" dirty="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Bestanden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Sven Merz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8848320"/>
                  </a:ext>
                </a:extLst>
              </a:tr>
              <a:tr h="306986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Testfall #7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ToDo</a:t>
                      </a:r>
                      <a:r>
                        <a:rPr lang="de-D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kann nicht editiert werden, weil die Page nicht existiert</a:t>
                      </a:r>
                      <a:endParaRPr lang="en-CH" sz="1200" dirty="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Nicht bestanden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Sven Merz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5705793"/>
                  </a:ext>
                </a:extLst>
              </a:tr>
              <a:tr h="306986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Testfall #8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kann nicht editiert werden, da die Page nicht existiert</a:t>
                      </a:r>
                      <a:endParaRPr lang="en-CH" sz="1200" dirty="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Nicht bestanden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Sven Merz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1796493"/>
                  </a:ext>
                </a:extLst>
              </a:tr>
              <a:tr h="306986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Testfall #9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ToDo kann nicht editiert werden, da das Admin Panel nicht existiert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Nicht bestanden</a:t>
                      </a:r>
                      <a:endParaRPr lang="en-CH" sz="120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Sven Merz</a:t>
                      </a:r>
                      <a:endParaRPr lang="en-CH" sz="1200" dirty="0">
                        <a:effectLst/>
                        <a:latin typeface="Arial" panose="020B0604020202020204" pitchFamily="34" charset="0"/>
                        <a:ea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521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218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4E69-2293-CB19-ABB5-5D0CDC9D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Ergebnis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2F980-F634-DB34-CC21-DA0A59EB4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Positiv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Backend (API Endpoint)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fertig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DB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Komplett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implementiert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Service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komplett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Negativ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alle Components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implementiert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Gekürzte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Dokumentation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09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1264-788C-3214-76B3-BAB028A4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Verbesserungen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7187-8EED-63DB-1F28-8D3F1DE13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Mehr Zeit für Doku </a:t>
            </a:r>
            <a:r>
              <a:rPr lang="en-US" dirty="0" err="1"/>
              <a:t>aufwenden</a:t>
            </a:r>
            <a:endParaRPr lang="en-US" dirty="0"/>
          </a:p>
          <a:p>
            <a:r>
              <a:rPr lang="en-US" dirty="0" err="1"/>
              <a:t>Testkonzept</a:t>
            </a:r>
            <a:r>
              <a:rPr lang="en-US" dirty="0"/>
              <a:t> am </a:t>
            </a:r>
            <a:r>
              <a:rPr lang="en-US" dirty="0" err="1"/>
              <a:t>Anfang</a:t>
            </a:r>
            <a:r>
              <a:rPr lang="en-US" dirty="0"/>
              <a:t> </a:t>
            </a:r>
            <a:r>
              <a:rPr lang="en-US" dirty="0" err="1"/>
              <a:t>machen</a:t>
            </a:r>
            <a:endParaRPr lang="en-US" dirty="0"/>
          </a:p>
          <a:p>
            <a:r>
              <a:rPr lang="en-US" dirty="0"/>
              <a:t>Mehr </a:t>
            </a:r>
            <a:r>
              <a:rPr lang="en-US" dirty="0" err="1"/>
              <a:t>Vorbereitungsarbeiten</a:t>
            </a:r>
            <a:r>
              <a:rPr lang="en-US" dirty="0"/>
              <a:t> </a:t>
            </a:r>
            <a:r>
              <a:rPr lang="en-US" dirty="0" err="1"/>
              <a:t>ausführen</a:t>
            </a:r>
            <a:endParaRPr lang="en-US" dirty="0"/>
          </a:p>
          <a:p>
            <a:r>
              <a:rPr lang="en-US" dirty="0" err="1"/>
              <a:t>Genügend</a:t>
            </a:r>
            <a:r>
              <a:rPr lang="en-US" dirty="0"/>
              <a:t> </a:t>
            </a:r>
            <a:r>
              <a:rPr lang="en-US" dirty="0" err="1"/>
              <a:t>früh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Abgabe</a:t>
            </a:r>
            <a:r>
              <a:rPr lang="en-US" dirty="0"/>
              <a:t> </a:t>
            </a:r>
            <a:r>
              <a:rPr lang="en-US" dirty="0" err="1"/>
              <a:t>anfangen</a:t>
            </a:r>
            <a:endParaRPr lang="en-US" dirty="0"/>
          </a:p>
          <a:p>
            <a:r>
              <a:rPr lang="en-US" dirty="0" err="1"/>
              <a:t>Kleinere</a:t>
            </a:r>
            <a:r>
              <a:rPr lang="en-US" dirty="0"/>
              <a:t> </a:t>
            </a:r>
            <a:r>
              <a:rPr lang="en-US" dirty="0" err="1"/>
              <a:t>Fehlentscheidungen</a:t>
            </a:r>
            <a:r>
              <a:rPr lang="en-US" dirty="0"/>
              <a:t> </a:t>
            </a:r>
            <a:r>
              <a:rPr lang="en-US" dirty="0" err="1"/>
              <a:t>ausbügeln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5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7C2C-BCB0-F0AB-F582-536E32118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171" y="2412927"/>
            <a:ext cx="9144000" cy="1641490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7954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E12A-DCE1-E043-88A8-44B8312B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057CE-297E-6720-8DEB-8AB24C71F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Projektaufgabe</a:t>
            </a:r>
            <a:endParaRPr lang="en-US" dirty="0"/>
          </a:p>
          <a:p>
            <a:r>
              <a:rPr lang="en-US" dirty="0" err="1"/>
              <a:t>Projektspezifikationen</a:t>
            </a:r>
            <a:endParaRPr lang="en-US" dirty="0"/>
          </a:p>
          <a:p>
            <a:pPr lvl="1"/>
            <a:r>
              <a:rPr lang="en-US" dirty="0" err="1"/>
              <a:t>Einzelne</a:t>
            </a:r>
            <a:r>
              <a:rPr lang="en-US" dirty="0"/>
              <a:t> </a:t>
            </a:r>
            <a:r>
              <a:rPr lang="en-US" dirty="0" err="1"/>
              <a:t>Kriterien</a:t>
            </a:r>
            <a:endParaRPr lang="en-US" dirty="0"/>
          </a:p>
          <a:p>
            <a:pPr lvl="1"/>
            <a:r>
              <a:rPr lang="en-US" dirty="0"/>
              <a:t>Allgemeine </a:t>
            </a:r>
            <a:r>
              <a:rPr lang="en-US" dirty="0" err="1"/>
              <a:t>Kriterien</a:t>
            </a:r>
            <a:endParaRPr lang="en-US" dirty="0"/>
          </a:p>
          <a:p>
            <a:r>
              <a:rPr lang="en-US" dirty="0" err="1"/>
              <a:t>Planung</a:t>
            </a:r>
            <a:endParaRPr lang="en-US" dirty="0"/>
          </a:p>
          <a:p>
            <a:r>
              <a:rPr lang="en-US" dirty="0" err="1"/>
              <a:t>Implementierung</a:t>
            </a:r>
            <a:r>
              <a:rPr lang="en-US" dirty="0"/>
              <a:t> des Frontends</a:t>
            </a:r>
          </a:p>
          <a:p>
            <a:r>
              <a:rPr lang="en-US" dirty="0" err="1"/>
              <a:t>Implementierung</a:t>
            </a:r>
            <a:r>
              <a:rPr lang="en-US" dirty="0"/>
              <a:t> des Backends</a:t>
            </a:r>
          </a:p>
          <a:p>
            <a:r>
              <a:rPr lang="en-US" dirty="0"/>
              <a:t>Tests</a:t>
            </a:r>
          </a:p>
          <a:p>
            <a:r>
              <a:rPr lang="en-US" dirty="0" err="1"/>
              <a:t>Ergebnis</a:t>
            </a:r>
            <a:endParaRPr lang="en-US" dirty="0"/>
          </a:p>
          <a:p>
            <a:r>
              <a:rPr lang="en-US" dirty="0" err="1"/>
              <a:t>Verbesserungsmöglichkeiten</a:t>
            </a:r>
            <a:endParaRPr lang="en-US" dirty="0"/>
          </a:p>
          <a:p>
            <a:r>
              <a:rPr lang="en-US" dirty="0"/>
              <a:t>Demo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2017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7C2F-EEDB-849D-B396-67E2D063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Projektauftrag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FE3E-8957-FD3B-E333-FF7C0232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33h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Arbeitsaufwand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Individuell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Applikation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GUI und Backend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Kriterien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IPA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Standardkriterien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Individuelle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Kriterien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68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F747-3EA4-4A36-99CA-FDC665F2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Einzelne</a:t>
            </a:r>
            <a:r>
              <a:rPr lang="en-US" dirty="0"/>
              <a:t> </a:t>
            </a:r>
            <a:r>
              <a:rPr lang="en-US" dirty="0" err="1"/>
              <a:t>Kriterien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D53D-D0EE-8A10-3746-11210B5C7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Kriterium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de-CH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Plausibilisierung der Benutzer-Eingaben</a:t>
            </a:r>
          </a:p>
          <a:p>
            <a:pPr lvl="1"/>
            <a:r>
              <a:rPr lang="de-CH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Z.B. Keine Buchstaben bei Alterseingabe</a:t>
            </a:r>
          </a:p>
          <a:p>
            <a:pPr lvl="1"/>
            <a:endParaRPr lang="de-CH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Kriterium 2: </a:t>
            </a:r>
            <a:r>
              <a:rPr lang="de-CH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Schichtentrennung (Applikation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Aufteilung in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, Business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und Service Layer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Kriterium 3: </a:t>
            </a:r>
            <a:r>
              <a:rPr lang="de-CH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Kommentare im Quellcode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sinnvoll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dokumentiert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6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02D2-6C00-60EB-9128-508A4A53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Allgemeine </a:t>
            </a:r>
            <a:r>
              <a:rPr lang="en-US" dirty="0" err="1"/>
              <a:t>Kriterien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183DE-F0DA-1D43-E57C-EA475305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  <a:p>
            <a:r>
              <a:rPr lang="en-US" dirty="0"/>
              <a:t>Evaluation der </a:t>
            </a:r>
            <a:r>
              <a:rPr lang="en-US" dirty="0" err="1"/>
              <a:t>Technologien</a:t>
            </a:r>
            <a:endParaRPr lang="en-US" dirty="0"/>
          </a:p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Beschreibung</a:t>
            </a:r>
            <a:endParaRPr lang="en-US" dirty="0"/>
          </a:p>
          <a:p>
            <a:r>
              <a:rPr lang="en-US" dirty="0" err="1"/>
              <a:t>Testkonzept</a:t>
            </a:r>
            <a:r>
              <a:rPr lang="en-US" dirty="0"/>
              <a:t> </a:t>
            </a:r>
          </a:p>
          <a:p>
            <a:r>
              <a:rPr lang="en-US" dirty="0" err="1"/>
              <a:t>Quellenverzeichnis</a:t>
            </a:r>
            <a:endParaRPr lang="en-US" dirty="0"/>
          </a:p>
          <a:p>
            <a:r>
              <a:rPr lang="en-US" dirty="0" err="1"/>
              <a:t>Arbeitsjournal</a:t>
            </a:r>
            <a:endParaRPr lang="en-US" dirty="0"/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73031DCF-877C-3753-797C-CD7E86274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986" y="4126002"/>
            <a:ext cx="5173014" cy="27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0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B8B4-49C0-769F-2836-A838FB7F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Planung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420A2-BE3C-1112-9E84-043188130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Testkonzept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spät</a:t>
            </a:r>
            <a:r>
              <a:rPr lang="en-US" dirty="0"/>
              <a:t> </a:t>
            </a:r>
            <a:r>
              <a:rPr lang="en-US" dirty="0" err="1"/>
              <a:t>gemacht</a:t>
            </a:r>
            <a:endParaRPr lang="en-US" dirty="0"/>
          </a:p>
          <a:p>
            <a:r>
              <a:rPr lang="en-US" dirty="0" err="1"/>
              <a:t>Zuerst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sinnvollen</a:t>
            </a:r>
            <a:r>
              <a:rPr lang="en-US" dirty="0"/>
              <a:t> </a:t>
            </a:r>
            <a:r>
              <a:rPr lang="en-US" dirty="0" err="1"/>
              <a:t>Zeitblöcke</a:t>
            </a:r>
            <a:endParaRPr lang="en-US" dirty="0"/>
          </a:p>
          <a:p>
            <a:r>
              <a:rPr lang="en-US" dirty="0" err="1"/>
              <a:t>Aufteilung</a:t>
            </a:r>
            <a:r>
              <a:rPr lang="en-US" dirty="0"/>
              <a:t> Doku – </a:t>
            </a:r>
            <a:r>
              <a:rPr lang="en-US" dirty="0" err="1"/>
              <a:t>Implementieren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57F2F-E9CB-82D9-43CC-6EBB76054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359" y="2598701"/>
            <a:ext cx="5664641" cy="4273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E138E3-6E43-0199-6967-638BFB00B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797" y="1180939"/>
            <a:ext cx="2273203" cy="141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1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8C64-F0DA-B8D0-8DC0-32DA1C20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Technologien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1207-DDD6-E047-E31C-92FC2E314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  <a:p>
            <a:pPr lvl="1"/>
            <a:r>
              <a:rPr lang="en-US" dirty="0" err="1"/>
              <a:t>NextJS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EJS</a:t>
            </a:r>
          </a:p>
          <a:p>
            <a:pPr lvl="1"/>
            <a:r>
              <a:rPr lang="en-US" dirty="0"/>
              <a:t>Vue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Typescript(JS)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Java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E1677AB-02E8-7A46-62E2-C23D780AA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684" y="4299774"/>
            <a:ext cx="2824420" cy="2446543"/>
          </a:xfrm>
          <a:prstGeom prst="rect">
            <a:avLst/>
          </a:prstGeom>
        </p:spPr>
      </p:pic>
      <p:pic>
        <p:nvPicPr>
          <p:cNvPr id="7" name="Picture 6" descr="A red and white flag&#10;&#10;Description automatically generated with low confidence">
            <a:extLst>
              <a:ext uri="{FF2B5EF4-FFF2-40B4-BE49-F238E27FC236}">
                <a16:creationId xmlns:a16="http://schemas.microsoft.com/office/drawing/2014/main" id="{EC4A3C29-7BF9-E3C4-F36A-96752AD4D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631" y="713412"/>
            <a:ext cx="2376022" cy="2523907"/>
          </a:xfrm>
          <a:prstGeom prst="rect">
            <a:avLst/>
          </a:prstGeom>
        </p:spPr>
      </p:pic>
      <p:pic>
        <p:nvPicPr>
          <p:cNvPr id="9" name="Picture 8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4F89DD8E-0DED-2F21-6B8E-431F75E2A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245" y="1772378"/>
            <a:ext cx="1966076" cy="1966076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2D3504E-6EF7-F8EA-1F2C-76A3CEF2B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245" y="4794489"/>
            <a:ext cx="1349232" cy="1517411"/>
          </a:xfrm>
          <a:prstGeom prst="rect">
            <a:avLst/>
          </a:prstGeom>
        </p:spPr>
      </p:pic>
      <p:pic>
        <p:nvPicPr>
          <p:cNvPr id="13" name="Picture 12" descr="Logo&#10;&#10;Description automatically generated with low confidence">
            <a:extLst>
              <a:ext uri="{FF2B5EF4-FFF2-40B4-BE49-F238E27FC236}">
                <a16:creationId xmlns:a16="http://schemas.microsoft.com/office/drawing/2014/main" id="{DA43FF97-8A75-2F22-0F6B-A838C8592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191" y="4685936"/>
            <a:ext cx="2172064" cy="2172064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93B89B17-3B21-C22A-711B-A4491D2030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3344" y="2138420"/>
            <a:ext cx="3196263" cy="168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06CB-382D-3BC9-FD0F-50BE189E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Angular(Frontend)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D9A6-A728-89C1-2C4B-DFEF0705D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  <a:p>
            <a:pPr lvl="1"/>
            <a:r>
              <a:rPr lang="en-US" dirty="0"/>
              <a:t>URL Routes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HTML, TS, SCSS</a:t>
            </a:r>
          </a:p>
          <a:p>
            <a:pPr lvl="1"/>
            <a:r>
              <a:rPr lang="en-US" dirty="0" err="1"/>
              <a:t>Andere</a:t>
            </a:r>
            <a:r>
              <a:rPr lang="en-US" dirty="0"/>
              <a:t> Components</a:t>
            </a:r>
          </a:p>
          <a:p>
            <a:r>
              <a:rPr lang="en-US" dirty="0"/>
              <a:t>Service</a:t>
            </a:r>
          </a:p>
          <a:p>
            <a:pPr lvl="1"/>
            <a:r>
              <a:rPr lang="en-US" dirty="0"/>
              <a:t>TS</a:t>
            </a:r>
          </a:p>
          <a:p>
            <a:pPr lvl="1"/>
            <a:r>
              <a:rPr lang="en-US" dirty="0"/>
              <a:t>HTTP</a:t>
            </a:r>
          </a:p>
          <a:p>
            <a:r>
              <a:rPr lang="en-US" dirty="0"/>
              <a:t>Interceptor</a:t>
            </a:r>
          </a:p>
        </p:txBody>
      </p:sp>
    </p:spTree>
    <p:extLst>
      <p:ext uri="{BB962C8B-B14F-4D97-AF65-F5344CB8AC3E}">
        <p14:creationId xmlns:p14="http://schemas.microsoft.com/office/powerpoint/2010/main" val="414412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EEC4-D3EC-C1E9-BBA2-F8BB10E3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FDF2-BA9D-699B-1F91-CEE439FB3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SCSS</a:t>
            </a:r>
          </a:p>
          <a:p>
            <a:pPr lvl="1"/>
            <a:r>
              <a:rPr lang="en-US" dirty="0"/>
              <a:t>Styling</a:t>
            </a:r>
          </a:p>
          <a:p>
            <a:r>
              <a:rPr lang="en-US" dirty="0"/>
              <a:t>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FA682-4D10-AB5B-9811-1038DE7F5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708" y="0"/>
            <a:ext cx="4986292" cy="3818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DD9D10-0294-B180-075F-9B68B2E18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774" y="2806908"/>
            <a:ext cx="2152950" cy="990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5F364D-FAB4-9832-BC79-E1D51BD58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60" y="3818586"/>
            <a:ext cx="4953964" cy="29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1939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738</TotalTime>
  <Words>357</Words>
  <Application>Microsoft Office PowerPoint</Application>
  <PresentationFormat>Widescreen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Depth</vt:lpstr>
      <vt:lpstr>M152 Präsentation</vt:lpstr>
      <vt:lpstr>Inhalt</vt:lpstr>
      <vt:lpstr>Projektauftrag</vt:lpstr>
      <vt:lpstr>Einzelne Kriterien</vt:lpstr>
      <vt:lpstr>Allgemeine Kriterien</vt:lpstr>
      <vt:lpstr>Planung</vt:lpstr>
      <vt:lpstr>Technologien</vt:lpstr>
      <vt:lpstr>Angular(Frontend)</vt:lpstr>
      <vt:lpstr>Components</vt:lpstr>
      <vt:lpstr>Service</vt:lpstr>
      <vt:lpstr>Interceptors</vt:lpstr>
      <vt:lpstr>Backend</vt:lpstr>
      <vt:lpstr>Tests</vt:lpstr>
      <vt:lpstr>Ergebnis</vt:lpstr>
      <vt:lpstr>Verbesserungen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M152 Präsentation</dc:title>
  <dc:creator>Sven Merz</dc:creator>
  <cp:lastModifiedBy>Sven Merz</cp:lastModifiedBy>
  <cp:revision>5</cp:revision>
  <dcterms:created xsi:type="dcterms:W3CDTF">2023-04-09T11:00:54Z</dcterms:created>
  <dcterms:modified xsi:type="dcterms:W3CDTF">2023-04-10T17:37:11Z</dcterms:modified>
</cp:coreProperties>
</file>