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5A30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5A30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5A30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70047"/>
            <a:ext cx="4037075" cy="41879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0"/>
            <a:ext cx="1604772" cy="1143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9076" y="6092951"/>
            <a:ext cx="993648" cy="76504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28800" y="304800"/>
            <a:ext cx="8534400" cy="495300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4772" cy="1143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9076" y="6092951"/>
            <a:ext cx="993648" cy="76504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F5A3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142" y="101295"/>
            <a:ext cx="812571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5A30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191" y="1375409"/>
            <a:ext cx="11367617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61395" y="570992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6288" y="474979"/>
            <a:ext cx="7607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>
                <a:solidFill>
                  <a:srgbClr val="FFFF00"/>
                </a:solidFill>
              </a:rPr>
              <a:t>Auditing</a:t>
            </a:r>
            <a:r>
              <a:rPr dirty="0" sz="4000" spc="-30">
                <a:solidFill>
                  <a:srgbClr val="FFFF00"/>
                </a:solidFill>
              </a:rPr>
              <a:t> </a:t>
            </a:r>
            <a:r>
              <a:rPr dirty="0" sz="4000" spc="-409">
                <a:solidFill>
                  <a:srgbClr val="FFFF00"/>
                </a:solidFill>
              </a:rPr>
              <a:t>&amp;</a:t>
            </a:r>
            <a:r>
              <a:rPr dirty="0" sz="4000" spc="-60">
                <a:solidFill>
                  <a:srgbClr val="FFFF00"/>
                </a:solidFill>
              </a:rPr>
              <a:t> </a:t>
            </a:r>
            <a:r>
              <a:rPr dirty="0" sz="4000" spc="-95">
                <a:solidFill>
                  <a:srgbClr val="FFFF00"/>
                </a:solidFill>
              </a:rPr>
              <a:t>Securin</a:t>
            </a:r>
            <a:r>
              <a:rPr dirty="0" sz="4000" spc="-105">
                <a:solidFill>
                  <a:srgbClr val="FFFF00"/>
                </a:solidFill>
              </a:rPr>
              <a:t>g</a:t>
            </a:r>
            <a:r>
              <a:rPr dirty="0" sz="4000" spc="-35">
                <a:solidFill>
                  <a:srgbClr val="FFFF00"/>
                </a:solidFill>
              </a:rPr>
              <a:t> </a:t>
            </a:r>
            <a:r>
              <a:rPr dirty="0" sz="4000" spc="-254">
                <a:solidFill>
                  <a:srgbClr val="FFFF00"/>
                </a:solidFill>
              </a:rPr>
              <a:t>The</a:t>
            </a:r>
            <a:r>
              <a:rPr dirty="0" sz="4000" spc="-55">
                <a:solidFill>
                  <a:srgbClr val="FFFF00"/>
                </a:solidFill>
              </a:rPr>
              <a:t> </a:t>
            </a:r>
            <a:r>
              <a:rPr dirty="0" sz="4000" spc="455">
                <a:solidFill>
                  <a:srgbClr val="FFFF00"/>
                </a:solidFill>
              </a:rPr>
              <a:t>C</a:t>
            </a:r>
            <a:r>
              <a:rPr dirty="0" sz="4000" spc="-70">
                <a:solidFill>
                  <a:srgbClr val="FFFF00"/>
                </a:solidFill>
              </a:rPr>
              <a:t>loud.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0427" y="1908048"/>
            <a:ext cx="7959725" cy="39684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963" y="101295"/>
            <a:ext cx="402653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Securin</a:t>
            </a:r>
            <a:r>
              <a:rPr dirty="0" spc="-80"/>
              <a:t>g</a:t>
            </a:r>
            <a:r>
              <a:rPr dirty="0" spc="-40"/>
              <a:t> </a:t>
            </a:r>
            <a:r>
              <a:rPr dirty="0" spc="-195"/>
              <a:t>The</a:t>
            </a:r>
            <a:r>
              <a:rPr dirty="0" spc="-30"/>
              <a:t> </a:t>
            </a:r>
            <a:r>
              <a:rPr dirty="0" spc="15"/>
              <a:t>Cloud.  </a:t>
            </a:r>
            <a:r>
              <a:rPr dirty="0" spc="40">
                <a:solidFill>
                  <a:srgbClr val="FFFF00"/>
                </a:solidFill>
              </a:rPr>
              <a:t>Cloud</a:t>
            </a:r>
            <a:r>
              <a:rPr dirty="0" spc="-70">
                <a:solidFill>
                  <a:srgbClr val="FFFF00"/>
                </a:solidFill>
              </a:rPr>
              <a:t> </a:t>
            </a:r>
            <a:r>
              <a:rPr dirty="0" spc="-55">
                <a:solidFill>
                  <a:srgbClr val="FFFF00"/>
                </a:solidFill>
              </a:rPr>
              <a:t>Privacy</a:t>
            </a:r>
            <a:r>
              <a:rPr dirty="0" spc="-90">
                <a:solidFill>
                  <a:srgbClr val="FFFF00"/>
                </a:solidFill>
              </a:rPr>
              <a:t> </a:t>
            </a:r>
            <a:r>
              <a:rPr dirty="0" spc="-155">
                <a:solidFill>
                  <a:srgbClr val="FFFF00"/>
                </a:solidFill>
              </a:rPr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91" y="1454658"/>
            <a:ext cx="11212195" cy="3811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15560" marR="313690" indent="-4684395">
              <a:lnSpc>
                <a:spcPct val="100000"/>
              </a:lnSpc>
              <a:spcBef>
                <a:spcPts val="95"/>
              </a:spcBef>
            </a:pP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factors</a:t>
            </a:r>
            <a:r>
              <a:rPr dirty="0" sz="2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influence</a:t>
            </a:r>
            <a:r>
              <a:rPr dirty="0" sz="2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privacy</a:t>
            </a:r>
            <a:r>
              <a:rPr dirty="0" sz="28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cloud;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Clr>
                <a:srgbClr val="F5A308"/>
              </a:buClr>
              <a:buSzPct val="80357"/>
              <a:buFont typeface="Wingdings"/>
              <a:buChar char=""/>
              <a:tabLst>
                <a:tab pos="355600" algn="l"/>
              </a:tabLst>
            </a:pPr>
            <a:r>
              <a:rPr dirty="0" sz="2800" spc="-40" b="1">
                <a:solidFill>
                  <a:srgbClr val="FFFF00"/>
                </a:solidFill>
                <a:latin typeface="Tahoma"/>
                <a:cs typeface="Tahoma"/>
              </a:rPr>
              <a:t>Data</a:t>
            </a:r>
            <a:r>
              <a:rPr dirty="0" sz="2800" spc="-4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50" b="1">
                <a:solidFill>
                  <a:srgbClr val="FFFF00"/>
                </a:solidFill>
                <a:latin typeface="Tahoma"/>
                <a:cs typeface="Tahoma"/>
              </a:rPr>
              <a:t>Location</a:t>
            </a:r>
            <a:r>
              <a:rPr dirty="0" sz="2800" spc="-2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55" b="1">
                <a:solidFill>
                  <a:srgbClr val="FFFFFF"/>
                </a:solidFill>
                <a:latin typeface="Tahoma"/>
                <a:cs typeface="Tahoma"/>
              </a:rPr>
              <a:t>–Replicated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5" b="1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45" b="1">
                <a:solidFill>
                  <a:srgbClr val="FFFFFF"/>
                </a:solidFill>
                <a:latin typeface="Tahoma"/>
                <a:cs typeface="Tahoma"/>
              </a:rPr>
              <a:t>Distributed</a:t>
            </a:r>
            <a:r>
              <a:rPr dirty="0" sz="28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10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28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5" b="1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endParaRPr sz="2800">
              <a:latin typeface="Tahoma"/>
              <a:cs typeface="Tahoma"/>
            </a:endParaRPr>
          </a:p>
          <a:p>
            <a:pPr marL="355600" marR="259079" indent="-342900">
              <a:lnSpc>
                <a:spcPct val="100400"/>
              </a:lnSpc>
              <a:spcBef>
                <a:spcPts val="985"/>
              </a:spcBef>
              <a:buClr>
                <a:srgbClr val="F5A308"/>
              </a:buClr>
              <a:buSzPct val="80357"/>
              <a:buFont typeface="Wingdings"/>
              <a:buChar char=""/>
              <a:tabLst>
                <a:tab pos="355600" algn="l"/>
              </a:tabLst>
            </a:pPr>
            <a:r>
              <a:rPr dirty="0" sz="2800" spc="-45" b="1">
                <a:solidFill>
                  <a:srgbClr val="FFFF00"/>
                </a:solidFill>
                <a:latin typeface="Tahoma"/>
                <a:cs typeface="Tahoma"/>
              </a:rPr>
              <a:t>Data</a:t>
            </a:r>
            <a:r>
              <a:rPr dirty="0" sz="2800" spc="-2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85" b="1">
                <a:solidFill>
                  <a:srgbClr val="FFFF00"/>
                </a:solidFill>
                <a:latin typeface="Tahoma"/>
                <a:cs typeface="Tahoma"/>
              </a:rPr>
              <a:t>Migration-</a:t>
            </a:r>
            <a:r>
              <a:rPr dirty="0" sz="2800" spc="-1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900" spc="-65" i="1">
                <a:solidFill>
                  <a:srgbClr val="FFFFFF"/>
                </a:solidFill>
                <a:latin typeface="Verdana"/>
                <a:cs typeface="Verdana"/>
              </a:rPr>
              <a:t>Mostly</a:t>
            </a:r>
            <a:r>
              <a:rPr dirty="0" sz="1900" spc="-13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5" i="1">
                <a:solidFill>
                  <a:srgbClr val="FFFFFF"/>
                </a:solidFill>
                <a:latin typeface="Verdana"/>
                <a:cs typeface="Verdana"/>
              </a:rPr>
              <a:t>Characterized</a:t>
            </a:r>
            <a:r>
              <a:rPr dirty="0" sz="1900" spc="-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-5" i="1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900" spc="-12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-30" i="1">
                <a:solidFill>
                  <a:srgbClr val="FFFFFF"/>
                </a:solidFill>
                <a:latin typeface="Verdana"/>
                <a:cs typeface="Verdana"/>
              </a:rPr>
              <a:t>Confusion</a:t>
            </a:r>
            <a:r>
              <a:rPr dirty="0" sz="1900" spc="-8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70" i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900" spc="-13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-65" i="1">
                <a:solidFill>
                  <a:srgbClr val="FFFFFF"/>
                </a:solidFill>
                <a:latin typeface="Verdana"/>
                <a:cs typeface="Verdana"/>
              </a:rPr>
              <a:t>Disorganization.</a:t>
            </a:r>
            <a:r>
              <a:rPr dirty="0" sz="1900" spc="-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40" i="1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1900" spc="-14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-160" i="1">
                <a:solidFill>
                  <a:srgbClr val="FFFFFF"/>
                </a:solidFill>
                <a:latin typeface="Verdana"/>
                <a:cs typeface="Verdana"/>
              </a:rPr>
              <a:t>Loss. </a:t>
            </a:r>
            <a:r>
              <a:rPr dirty="0" sz="1900" spc="-65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160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900" spc="125" i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900" spc="20" i="1">
                <a:solidFill>
                  <a:srgbClr val="FFFFFF"/>
                </a:solidFill>
                <a:latin typeface="Verdana"/>
                <a:cs typeface="Verdana"/>
              </a:rPr>
              <a:t>mpa</a:t>
            </a:r>
            <a:r>
              <a:rPr dirty="0" sz="1900" spc="2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900" spc="-155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900" spc="-95" i="1">
                <a:solidFill>
                  <a:srgbClr val="FFFFFF"/>
                </a:solidFill>
                <a:latin typeface="Verdana"/>
                <a:cs typeface="Verdana"/>
              </a:rPr>
              <a:t>bil</a:t>
            </a:r>
            <a:r>
              <a:rPr dirty="0" sz="1900" spc="-70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900" spc="-95" i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900" spc="-110" i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900" spc="-114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-365" i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900" spc="-260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900" spc="-265" i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900" spc="-70" i="1">
                <a:solidFill>
                  <a:srgbClr val="FFFFFF"/>
                </a:solidFill>
                <a:latin typeface="Verdana"/>
                <a:cs typeface="Verdana"/>
              </a:rPr>
              <a:t>ues</a:t>
            </a:r>
            <a:r>
              <a:rPr dirty="0" sz="1900" spc="-15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65" i="1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1900" spc="70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900" spc="-12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-90" i="1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dirty="0" sz="1900" spc="-50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900" spc="50" i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900" spc="55" i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900" spc="-6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900" spc="-40" i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900" spc="100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900" spc="-114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85" i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900" spc="70" i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900" i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900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900" spc="-20" i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900" spc="-25" i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900" spc="20" i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900" spc="10" i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900" spc="-110" i="1">
                <a:solidFill>
                  <a:srgbClr val="FFFFFF"/>
                </a:solidFill>
                <a:latin typeface="Verdana"/>
                <a:cs typeface="Verdana"/>
              </a:rPr>
              <a:t>es.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5A308"/>
              </a:buClr>
              <a:buFont typeface="Wingdings"/>
              <a:buChar char=""/>
            </a:pP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5A308"/>
              </a:buClr>
              <a:buFont typeface="Wingdings"/>
              <a:buChar char=""/>
            </a:pPr>
            <a:endParaRPr sz="20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5A308"/>
              </a:buClr>
              <a:buSzPct val="80357"/>
              <a:buFont typeface="Wingdings"/>
              <a:buChar char=""/>
              <a:tabLst>
                <a:tab pos="355600" algn="l"/>
              </a:tabLst>
            </a:pPr>
            <a:r>
              <a:rPr dirty="0" sz="2800" spc="-45" b="1">
                <a:solidFill>
                  <a:srgbClr val="FFFF00"/>
                </a:solidFill>
                <a:latin typeface="Tahoma"/>
                <a:cs typeface="Tahoma"/>
              </a:rPr>
              <a:t>Data</a:t>
            </a:r>
            <a:r>
              <a:rPr dirty="0" sz="2800" spc="-3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20" b="1">
                <a:solidFill>
                  <a:srgbClr val="FFFF00"/>
                </a:solidFill>
                <a:latin typeface="Tahoma"/>
                <a:cs typeface="Tahoma"/>
              </a:rPr>
              <a:t>Permanency</a:t>
            </a:r>
            <a:r>
              <a:rPr dirty="0" sz="280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385" b="1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Deletion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isn’t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5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closing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800">
              <a:latin typeface="Verdana"/>
              <a:cs typeface="Verdana"/>
            </a:endParaRPr>
          </a:p>
          <a:p>
            <a:pPr marL="3670300">
              <a:lnSpc>
                <a:spcPct val="100000"/>
              </a:lnSpc>
            </a:pP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account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62335" y="570992"/>
            <a:ext cx="419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770" y="101295"/>
            <a:ext cx="633730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Secur</a:t>
            </a:r>
            <a:r>
              <a:rPr dirty="0" spc="-65"/>
              <a:t>i</a:t>
            </a:r>
            <a:r>
              <a:rPr dirty="0" spc="-20"/>
              <a:t>n</a:t>
            </a:r>
            <a:r>
              <a:rPr dirty="0" spc="-15"/>
              <a:t>g</a:t>
            </a:r>
            <a:r>
              <a:rPr dirty="0" spc="-45"/>
              <a:t> </a:t>
            </a:r>
            <a:r>
              <a:rPr dirty="0" spc="-365"/>
              <a:t>T</a:t>
            </a:r>
            <a:r>
              <a:rPr dirty="0" spc="-395"/>
              <a:t>h</a:t>
            </a:r>
            <a:r>
              <a:rPr dirty="0" spc="150"/>
              <a:t>e</a:t>
            </a:r>
            <a:r>
              <a:rPr dirty="0" spc="-35"/>
              <a:t> </a:t>
            </a:r>
            <a:r>
              <a:rPr dirty="0" spc="25"/>
              <a:t>Clo</a:t>
            </a:r>
            <a:r>
              <a:rPr dirty="0" spc="20"/>
              <a:t>u</a:t>
            </a:r>
            <a:r>
              <a:rPr dirty="0" spc="-10"/>
              <a:t>d.</a:t>
            </a:r>
          </a:p>
          <a:p>
            <a:pPr algn="ctr">
              <a:lnSpc>
                <a:spcPct val="100000"/>
              </a:lnSpc>
            </a:pPr>
            <a:r>
              <a:rPr dirty="0" spc="-55">
                <a:solidFill>
                  <a:srgbClr val="FFFF00"/>
                </a:solidFill>
              </a:rPr>
              <a:t>Addressing</a:t>
            </a:r>
            <a:r>
              <a:rPr dirty="0" spc="-60">
                <a:solidFill>
                  <a:srgbClr val="FFFF00"/>
                </a:solidFill>
              </a:rPr>
              <a:t> </a:t>
            </a:r>
            <a:r>
              <a:rPr dirty="0" spc="40">
                <a:solidFill>
                  <a:srgbClr val="FFFF00"/>
                </a:solidFill>
              </a:rPr>
              <a:t>Cloud</a:t>
            </a:r>
            <a:r>
              <a:rPr dirty="0" spc="-55">
                <a:solidFill>
                  <a:srgbClr val="FFFF00"/>
                </a:solidFill>
              </a:rPr>
              <a:t> </a:t>
            </a:r>
            <a:r>
              <a:rPr dirty="0" spc="-50">
                <a:solidFill>
                  <a:srgbClr val="FFFF00"/>
                </a:solidFill>
              </a:rPr>
              <a:t>Service</a:t>
            </a:r>
            <a:r>
              <a:rPr dirty="0" spc="-75">
                <a:solidFill>
                  <a:srgbClr val="FFFF00"/>
                </a:solidFill>
              </a:rPr>
              <a:t> </a:t>
            </a:r>
            <a:r>
              <a:rPr dirty="0" spc="-155">
                <a:solidFill>
                  <a:srgbClr val="FFFF00"/>
                </a:solidFill>
              </a:rPr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91" y="1454658"/>
            <a:ext cx="10671175" cy="3096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23640" marR="5080" indent="-3527425">
              <a:lnSpc>
                <a:spcPct val="100000"/>
              </a:lnSpc>
              <a:spcBef>
                <a:spcPts val="95"/>
              </a:spcBef>
            </a:pPr>
            <a:r>
              <a:rPr dirty="0" sz="2800" spc="-31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8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attempt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clients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keeping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8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private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following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shoul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800" spc="1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explored.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30" b="1">
                <a:solidFill>
                  <a:srgbClr val="FFFFFF"/>
                </a:solidFill>
                <a:latin typeface="Tahoma"/>
                <a:cs typeface="Tahoma"/>
              </a:rPr>
              <a:t>Apply</a:t>
            </a:r>
            <a:r>
              <a:rPr dirty="0" sz="28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20" b="1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dirty="0" sz="2800" spc="2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90" b="1">
                <a:solidFill>
                  <a:srgbClr val="FFFFFF"/>
                </a:solidFill>
                <a:latin typeface="Tahoma"/>
                <a:cs typeface="Tahoma"/>
              </a:rPr>
              <a:t>Encryption.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Tahoma"/>
                <a:cs typeface="Tahoma"/>
              </a:rPr>
              <a:t>Rea</a:t>
            </a:r>
            <a:r>
              <a:rPr dirty="0" sz="2800" spc="-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55" b="1">
                <a:solidFill>
                  <a:srgbClr val="FFFFFF"/>
                </a:solidFill>
                <a:latin typeface="Tahoma"/>
                <a:cs typeface="Tahoma"/>
              </a:rPr>
              <a:t>terms</a:t>
            </a:r>
            <a:r>
              <a:rPr dirty="0" sz="2800" spc="-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290" b="1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60" b="1">
                <a:solidFill>
                  <a:srgbClr val="FFFFFF"/>
                </a:solidFill>
                <a:latin typeface="Tahoma"/>
                <a:cs typeface="Tahoma"/>
              </a:rPr>
              <a:t>condit</a:t>
            </a:r>
            <a:r>
              <a:rPr dirty="0" sz="2800" spc="-2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800" spc="-100" b="1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800" spc="-8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dirty="0" sz="2800" spc="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800" spc="-110" b="1">
                <a:solidFill>
                  <a:srgbClr val="FFFFFF"/>
                </a:solidFill>
                <a:latin typeface="Tahoma"/>
                <a:cs typeface="Tahoma"/>
              </a:rPr>
              <a:t>efully.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25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800" spc="-15" b="1">
                <a:solidFill>
                  <a:srgbClr val="FFFFFF"/>
                </a:solidFill>
                <a:latin typeface="Tahoma"/>
                <a:cs typeface="Tahoma"/>
              </a:rPr>
              <a:t>oi</a:t>
            </a:r>
            <a:r>
              <a:rPr dirty="0" sz="2800" spc="-1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28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0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5" b="1">
                <a:solidFill>
                  <a:srgbClr val="FFFFFF"/>
                </a:solidFill>
                <a:latin typeface="Tahoma"/>
                <a:cs typeface="Tahoma"/>
              </a:rPr>
              <a:t>sh</a:t>
            </a:r>
            <a:r>
              <a:rPr dirty="0" sz="2800" spc="-5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-100" b="1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90" b="1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3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" b="1">
                <a:solidFill>
                  <a:srgbClr val="FFFFFF"/>
                </a:solidFill>
                <a:latin typeface="Tahoma"/>
                <a:cs typeface="Tahoma"/>
              </a:rPr>
              <a:t>cloud.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5" b="1">
                <a:solidFill>
                  <a:srgbClr val="FFFFFF"/>
                </a:solidFill>
                <a:latin typeface="Tahoma"/>
                <a:cs typeface="Tahoma"/>
              </a:rPr>
              <a:t>Avoid</a:t>
            </a:r>
            <a:r>
              <a:rPr dirty="0" sz="28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45" b="1">
                <a:solidFill>
                  <a:srgbClr val="FFFFFF"/>
                </a:solidFill>
                <a:latin typeface="Tahoma"/>
                <a:cs typeface="Tahoma"/>
              </a:rPr>
              <a:t>storing</a:t>
            </a:r>
            <a:r>
              <a:rPr dirty="0" sz="28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14" b="1">
                <a:solidFill>
                  <a:srgbClr val="FFFFFF"/>
                </a:solidFill>
                <a:latin typeface="Tahoma"/>
                <a:cs typeface="Tahoma"/>
              </a:rPr>
              <a:t>sensitive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2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dirty="0" sz="2800" spc="10" b="1">
                <a:solidFill>
                  <a:srgbClr val="FFFFFF"/>
                </a:solidFill>
                <a:latin typeface="Tahoma"/>
                <a:cs typeface="Tahoma"/>
              </a:rPr>
              <a:t>Cloud.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62335" y="570992"/>
            <a:ext cx="419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142" y="101295"/>
            <a:ext cx="647763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Secur</a:t>
            </a:r>
            <a:r>
              <a:rPr dirty="0" spc="-65"/>
              <a:t>i</a:t>
            </a:r>
            <a:r>
              <a:rPr dirty="0" spc="-20"/>
              <a:t>n</a:t>
            </a:r>
            <a:r>
              <a:rPr dirty="0" spc="-15"/>
              <a:t>g</a:t>
            </a:r>
            <a:r>
              <a:rPr dirty="0" spc="-45"/>
              <a:t> </a:t>
            </a:r>
            <a:r>
              <a:rPr dirty="0" spc="-365"/>
              <a:t>T</a:t>
            </a:r>
            <a:r>
              <a:rPr dirty="0" spc="-395"/>
              <a:t>h</a:t>
            </a:r>
            <a:r>
              <a:rPr dirty="0" spc="150"/>
              <a:t>e</a:t>
            </a:r>
            <a:r>
              <a:rPr dirty="0" spc="-35"/>
              <a:t> </a:t>
            </a:r>
            <a:r>
              <a:rPr dirty="0" spc="25"/>
              <a:t>Clo</a:t>
            </a:r>
            <a:r>
              <a:rPr dirty="0" spc="20"/>
              <a:t>u</a:t>
            </a:r>
            <a:r>
              <a:rPr dirty="0" spc="-10"/>
              <a:t>d.</a:t>
            </a:r>
          </a:p>
          <a:p>
            <a:pPr algn="ctr">
              <a:lnSpc>
                <a:spcPct val="100000"/>
              </a:lnSpc>
            </a:pPr>
            <a:r>
              <a:rPr dirty="0" spc="-15">
                <a:solidFill>
                  <a:srgbClr val="FFFF00"/>
                </a:solidFill>
              </a:rPr>
              <a:t>Choosing</a:t>
            </a:r>
            <a:r>
              <a:rPr dirty="0" spc="-40">
                <a:solidFill>
                  <a:srgbClr val="FFFF00"/>
                </a:solidFill>
              </a:rPr>
              <a:t> </a:t>
            </a:r>
            <a:r>
              <a:rPr dirty="0" spc="40">
                <a:solidFill>
                  <a:srgbClr val="FFFF00"/>
                </a:solidFill>
              </a:rPr>
              <a:t>Cloud</a:t>
            </a:r>
            <a:r>
              <a:rPr dirty="0" spc="-40">
                <a:solidFill>
                  <a:srgbClr val="FFFF00"/>
                </a:solidFill>
              </a:rPr>
              <a:t> </a:t>
            </a:r>
            <a:r>
              <a:rPr dirty="0" spc="-50">
                <a:solidFill>
                  <a:srgbClr val="FFFF00"/>
                </a:solidFill>
              </a:rPr>
              <a:t>Service</a:t>
            </a:r>
            <a:r>
              <a:rPr dirty="0" spc="-60">
                <a:solidFill>
                  <a:srgbClr val="FFFF00"/>
                </a:solidFill>
              </a:rPr>
              <a:t> </a:t>
            </a:r>
            <a:r>
              <a:rPr dirty="0" spc="-130">
                <a:solidFill>
                  <a:srgbClr val="FFFF00"/>
                </a:solidFill>
              </a:rPr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91" y="1375409"/>
            <a:ext cx="10692765" cy="429260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158490" marR="5080" indent="-2976880">
              <a:lnSpc>
                <a:spcPct val="80000"/>
              </a:lnSpc>
              <a:spcBef>
                <a:spcPts val="725"/>
              </a:spcBef>
            </a:pPr>
            <a:r>
              <a:rPr dirty="0" sz="2600" spc="-65">
                <a:solidFill>
                  <a:srgbClr val="FFFFFF"/>
                </a:solidFill>
                <a:latin typeface="Verdana"/>
                <a:cs typeface="Verdana"/>
              </a:rPr>
              <a:t>Answering</a:t>
            </a:r>
            <a:r>
              <a:rPr dirty="0" sz="26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dirty="0" sz="26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questions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self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Verdana"/>
                <a:cs typeface="Verdana"/>
              </a:rPr>
              <a:t>satisfactory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thus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5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dirty="0" sz="2600" spc="-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Verdana"/>
                <a:cs typeface="Verdana"/>
              </a:rPr>
              <a:t>proceed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dirty="0" sz="26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Verdana"/>
                <a:cs typeface="Verdana"/>
              </a:rPr>
              <a:t>selection.</a:t>
            </a:r>
            <a:endParaRPr sz="26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375"/>
              </a:spcBef>
              <a:buClr>
                <a:srgbClr val="F5A308"/>
              </a:buClr>
              <a:buSzPct val="78846"/>
              <a:buAutoNum type="arabicParenR"/>
              <a:tabLst>
                <a:tab pos="527685" algn="l"/>
                <a:tab pos="528320" algn="l"/>
              </a:tabLst>
            </a:pP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dirty="0" sz="2600" spc="-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204">
                <a:solidFill>
                  <a:srgbClr val="FFFFFF"/>
                </a:solidFill>
                <a:latin typeface="Verdana"/>
                <a:cs typeface="Verdana"/>
              </a:rPr>
              <a:t>pac</a:t>
            </a:r>
            <a:r>
              <a:rPr dirty="0" sz="2600" spc="2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Clr>
                <a:srgbClr val="F5A308"/>
              </a:buClr>
              <a:buSzPct val="78846"/>
              <a:buAutoNum type="arabicParenR"/>
              <a:tabLst>
                <a:tab pos="527685" algn="l"/>
                <a:tab pos="528320" algn="l"/>
              </a:tabLst>
            </a:pP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dirty="0" sz="2600" spc="-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Verdana"/>
                <a:cs typeface="Verdana"/>
              </a:rPr>
              <a:t>spa</a:t>
            </a:r>
            <a:r>
              <a:rPr dirty="0" sz="2600" spc="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1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dirty="0" sz="2600" spc="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15">
                <a:solidFill>
                  <a:srgbClr val="FFFFFF"/>
                </a:solidFill>
                <a:latin typeface="Verdana"/>
                <a:cs typeface="Verdana"/>
              </a:rPr>
              <a:t>t?</a:t>
            </a:r>
            <a:endParaRPr sz="26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370"/>
              </a:spcBef>
              <a:buClr>
                <a:srgbClr val="F5A308"/>
              </a:buClr>
              <a:buSzPct val="78846"/>
              <a:buAutoNum type="arabicParenR"/>
              <a:tabLst>
                <a:tab pos="527685" algn="l"/>
                <a:tab pos="528320" algn="l"/>
              </a:tabLst>
            </a:pPr>
            <a:r>
              <a:rPr dirty="0" sz="2600" spc="40">
                <a:solidFill>
                  <a:srgbClr val="FFFFFF"/>
                </a:solidFill>
                <a:latin typeface="Verdana"/>
                <a:cs typeface="Verdana"/>
              </a:rPr>
              <a:t>Acces</a:t>
            </a:r>
            <a:r>
              <a:rPr dirty="0" sz="2600" spc="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ib</a:t>
            </a:r>
            <a:r>
              <a:rPr dirty="0" sz="2600" spc="-7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145">
                <a:solidFill>
                  <a:srgbClr val="FFFFFF"/>
                </a:solidFill>
                <a:latin typeface="Verdana"/>
                <a:cs typeface="Verdana"/>
              </a:rPr>
              <a:t>ty</a:t>
            </a: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3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>
                <a:solidFill>
                  <a:srgbClr val="FFFFFF"/>
                </a:solidFill>
                <a:latin typeface="Verdana"/>
                <a:cs typeface="Verdana"/>
              </a:rPr>
              <a:t>lou</a:t>
            </a:r>
            <a:r>
              <a:rPr dirty="0" sz="2600" spc="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ser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600" spc="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1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Verdana"/>
                <a:cs typeface="Verdana"/>
              </a:rPr>
              <a:t>customer.</a:t>
            </a:r>
            <a:endParaRPr sz="26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375"/>
              </a:spcBef>
              <a:buClr>
                <a:srgbClr val="F5A308"/>
              </a:buClr>
              <a:buSzPct val="78846"/>
              <a:buAutoNum type="arabicParenR"/>
              <a:tabLst>
                <a:tab pos="527685" algn="l"/>
                <a:tab pos="528320" algn="l"/>
              </a:tabLst>
            </a:pP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Verdana"/>
                <a:cs typeface="Verdana"/>
              </a:rPr>
              <a:t>neutral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Verdana"/>
                <a:cs typeface="Verdana"/>
              </a:rPr>
              <a:t>opinions.</a:t>
            </a:r>
            <a:endParaRPr sz="26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384"/>
              </a:spcBef>
              <a:buClr>
                <a:srgbClr val="F5A308"/>
              </a:buClr>
              <a:buSzPct val="78846"/>
              <a:buAutoNum type="arabicParenR"/>
              <a:tabLst>
                <a:tab pos="527685" algn="l"/>
                <a:tab pos="528320" algn="l"/>
              </a:tabLst>
            </a:pP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dirty="0" sz="2600" spc="-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2600" spc="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ure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3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00" spc="4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3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-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-5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00" spc="75">
                <a:solidFill>
                  <a:srgbClr val="FFFFFF"/>
                </a:solidFill>
                <a:latin typeface="Verdana"/>
                <a:cs typeface="Verdana"/>
              </a:rPr>
              <a:t>ud?</a:t>
            </a:r>
            <a:endParaRPr sz="26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370"/>
              </a:spcBef>
              <a:buClr>
                <a:srgbClr val="F5A308"/>
              </a:buClr>
              <a:buSzPct val="78846"/>
              <a:buAutoNum type="arabicParenR"/>
              <a:tabLst>
                <a:tab pos="527685" algn="l"/>
                <a:tab pos="528320" algn="l"/>
              </a:tabLst>
            </a:pPr>
            <a:r>
              <a:rPr dirty="0" sz="2600" spc="-3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Verdana"/>
                <a:cs typeface="Verdana"/>
              </a:rPr>
              <a:t>happens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Verdana"/>
                <a:cs typeface="Verdana"/>
              </a:rPr>
              <a:t>incase</a:t>
            </a:r>
            <a:r>
              <a:rPr dirty="0" sz="26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lose?</a:t>
            </a:r>
            <a:endParaRPr sz="26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375"/>
              </a:spcBef>
              <a:buClr>
                <a:srgbClr val="F5A308"/>
              </a:buClr>
              <a:buSzPct val="78846"/>
              <a:buAutoNum type="arabicParenR"/>
              <a:tabLst>
                <a:tab pos="527685" algn="l"/>
                <a:tab pos="528320" algn="l"/>
              </a:tabLst>
            </a:pP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hat/w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600" spc="-15">
                <a:solidFill>
                  <a:srgbClr val="FFFFFF"/>
                </a:solidFill>
                <a:latin typeface="Verdana"/>
                <a:cs typeface="Verdana"/>
              </a:rPr>
              <a:t>ere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3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dirty="0" sz="260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-15">
                <a:solidFill>
                  <a:srgbClr val="FFFFFF"/>
                </a:solidFill>
                <a:latin typeface="Verdana"/>
                <a:cs typeface="Verdana"/>
              </a:rPr>
              <a:t>atio</a:t>
            </a:r>
            <a:r>
              <a:rPr dirty="0" sz="2600" spc="-1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dirty="0" sz="2600" spc="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r>
              <a:rPr dirty="0" sz="2600" spc="1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tre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12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26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384"/>
              </a:spcBef>
              <a:buClr>
                <a:srgbClr val="F5A308"/>
              </a:buClr>
              <a:buSzPct val="78846"/>
              <a:buAutoNum type="arabicParenR"/>
              <a:tabLst>
                <a:tab pos="527685" algn="l"/>
                <a:tab pos="528320" algn="l"/>
              </a:tabLst>
            </a:pP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dirty="0" sz="2600" spc="-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Verdana"/>
                <a:cs typeface="Verdana"/>
              </a:rPr>
              <a:t>often</a:t>
            </a:r>
            <a:r>
              <a:rPr dirty="0" sz="26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Verdana"/>
                <a:cs typeface="Verdana"/>
              </a:rPr>
              <a:t>doe</a:t>
            </a:r>
            <a:r>
              <a:rPr dirty="0" sz="2600" spc="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75">
                <a:solidFill>
                  <a:srgbClr val="FFFFFF"/>
                </a:solidFill>
                <a:latin typeface="Verdana"/>
                <a:cs typeface="Verdana"/>
              </a:rPr>
              <a:t>oud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00" spc="-2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600" spc="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1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dirty="0" sz="2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Verdana"/>
                <a:cs typeface="Verdana"/>
              </a:rPr>
              <a:t>dow</a:t>
            </a:r>
            <a:r>
              <a:rPr dirty="0" sz="26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12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62335" y="570992"/>
            <a:ext cx="419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335" y="570992"/>
            <a:ext cx="419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207" y="101295"/>
            <a:ext cx="62166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70"/>
              <a:t>Mo</a:t>
            </a:r>
            <a:r>
              <a:rPr dirty="0" spc="50"/>
              <a:t>d</a:t>
            </a:r>
            <a:r>
              <a:rPr dirty="0" spc="-60"/>
              <a:t>ul</a:t>
            </a:r>
            <a:r>
              <a:rPr dirty="0" spc="-70"/>
              <a:t>e</a:t>
            </a:r>
            <a:r>
              <a:rPr dirty="0" spc="-60"/>
              <a:t> </a:t>
            </a:r>
            <a:r>
              <a:rPr dirty="0" spc="-245"/>
              <a:t>8</a:t>
            </a:r>
            <a:r>
              <a:rPr dirty="0" spc="-45"/>
              <a:t> </a:t>
            </a:r>
            <a:r>
              <a:rPr dirty="0" spc="-434"/>
              <a:t>–</a:t>
            </a:r>
            <a:r>
              <a:rPr dirty="0" spc="-35"/>
              <a:t> </a:t>
            </a:r>
            <a:r>
              <a:rPr dirty="0" spc="-100"/>
              <a:t>Secur</a:t>
            </a:r>
            <a:r>
              <a:rPr dirty="0" spc="-65"/>
              <a:t>i</a:t>
            </a:r>
            <a:r>
              <a:rPr dirty="0" spc="-20"/>
              <a:t>n</a:t>
            </a:r>
            <a:r>
              <a:rPr dirty="0" spc="-15"/>
              <a:t>g</a:t>
            </a:r>
            <a:r>
              <a:rPr dirty="0" spc="-45"/>
              <a:t> </a:t>
            </a:r>
            <a:r>
              <a:rPr dirty="0" spc="-365"/>
              <a:t>T</a:t>
            </a:r>
            <a:r>
              <a:rPr dirty="0" spc="-395"/>
              <a:t>h</a:t>
            </a:r>
            <a:r>
              <a:rPr dirty="0" spc="150"/>
              <a:t>e</a:t>
            </a:r>
            <a:r>
              <a:rPr dirty="0" spc="-45"/>
              <a:t> </a:t>
            </a:r>
            <a:r>
              <a:rPr dirty="0" spc="40"/>
              <a:t>Clou</a:t>
            </a:r>
            <a:r>
              <a:rPr dirty="0" spc="30"/>
              <a:t>d</a:t>
            </a:r>
            <a:r>
              <a:rPr dirty="0" spc="-105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9491" y="739521"/>
            <a:ext cx="10601960" cy="5360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0545">
              <a:lnSpc>
                <a:spcPts val="3185"/>
              </a:lnSpc>
              <a:spcBef>
                <a:spcPts val="95"/>
              </a:spcBef>
            </a:pPr>
            <a:r>
              <a:rPr dirty="0" sz="2600" spc="6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nest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FFFFFF"/>
                </a:solidFill>
                <a:latin typeface="Verdana"/>
                <a:cs typeface="Verdana"/>
              </a:rPr>
              <a:t>operation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activity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daily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26785" sz="4200" spc="-352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baseline="26785" sz="4200">
              <a:latin typeface="Verdana"/>
              <a:cs typeface="Verdana"/>
            </a:endParaRPr>
          </a:p>
          <a:p>
            <a:pPr algn="ctr" marL="121285">
              <a:lnSpc>
                <a:spcPts val="2945"/>
              </a:lnSpc>
            </a:pPr>
            <a:r>
              <a:rPr dirty="0" sz="2600" spc="-3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Verdana"/>
                <a:cs typeface="Verdana"/>
              </a:rPr>
              <a:t>whence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Verdana"/>
                <a:cs typeface="Verdana"/>
              </a:rPr>
              <a:t>hackers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Verdana"/>
                <a:cs typeface="Verdana"/>
              </a:rPr>
              <a:t>see</a:t>
            </a:r>
            <a:r>
              <a:rPr dirty="0" sz="26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2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fruit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FFFFFF"/>
                </a:solidFill>
                <a:latin typeface="Verdana"/>
                <a:cs typeface="Verdana"/>
              </a:rPr>
              <a:t>bearing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jackpot.</a:t>
            </a:r>
            <a:endParaRPr sz="2600">
              <a:latin typeface="Verdana"/>
              <a:cs typeface="Verdana"/>
            </a:endParaRPr>
          </a:p>
          <a:p>
            <a:pPr algn="ctr" marL="159385" marR="30480" indent="-1270">
              <a:lnSpc>
                <a:spcPct val="90000"/>
              </a:lnSpc>
              <a:spcBef>
                <a:spcPts val="1005"/>
              </a:spcBef>
            </a:pPr>
            <a:r>
              <a:rPr dirty="0" sz="2400" spc="-130" i="1">
                <a:solidFill>
                  <a:srgbClr val="FFFF00"/>
                </a:solidFill>
                <a:latin typeface="Verdana"/>
                <a:cs typeface="Verdana"/>
              </a:rPr>
              <a:t>The </a:t>
            </a:r>
            <a:r>
              <a:rPr dirty="0" sz="2400" spc="-65" i="1">
                <a:solidFill>
                  <a:srgbClr val="FFFF00"/>
                </a:solidFill>
                <a:latin typeface="Verdana"/>
                <a:cs typeface="Verdana"/>
              </a:rPr>
              <a:t>delivery </a:t>
            </a:r>
            <a:r>
              <a:rPr dirty="0" sz="2400" spc="10" i="1">
                <a:solidFill>
                  <a:srgbClr val="FFFF00"/>
                </a:solidFill>
                <a:latin typeface="Verdana"/>
                <a:cs typeface="Verdana"/>
              </a:rPr>
              <a:t>of </a:t>
            </a:r>
            <a:r>
              <a:rPr dirty="0" sz="2400" spc="-185" b="1" i="1">
                <a:solidFill>
                  <a:srgbClr val="FFFF00"/>
                </a:solidFill>
                <a:latin typeface="Verdana"/>
                <a:cs typeface="Verdana"/>
              </a:rPr>
              <a:t>computing </a:t>
            </a:r>
            <a:r>
              <a:rPr dirty="0" sz="2400" spc="-50" i="1">
                <a:solidFill>
                  <a:srgbClr val="FFFF00"/>
                </a:solidFill>
                <a:latin typeface="Verdana"/>
                <a:cs typeface="Verdana"/>
              </a:rPr>
              <a:t>services—including </a:t>
            </a:r>
            <a:r>
              <a:rPr dirty="0" sz="2400" spc="-165" i="1">
                <a:solidFill>
                  <a:srgbClr val="FFFF00"/>
                </a:solidFill>
                <a:latin typeface="Verdana"/>
                <a:cs typeface="Verdana"/>
              </a:rPr>
              <a:t>servers, </a:t>
            </a:r>
            <a:r>
              <a:rPr dirty="0" sz="2400" spc="-50" i="1">
                <a:solidFill>
                  <a:srgbClr val="FFFF00"/>
                </a:solidFill>
                <a:latin typeface="Verdana"/>
                <a:cs typeface="Verdana"/>
              </a:rPr>
              <a:t>storage, </a:t>
            </a:r>
            <a:r>
              <a:rPr dirty="0" sz="2400" spc="-4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i="1">
                <a:solidFill>
                  <a:srgbClr val="FFFF00"/>
                </a:solidFill>
                <a:latin typeface="Verdana"/>
                <a:cs typeface="Verdana"/>
              </a:rPr>
              <a:t>databases,</a:t>
            </a:r>
            <a:r>
              <a:rPr dirty="0" sz="2400" spc="-19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70" i="1">
                <a:solidFill>
                  <a:srgbClr val="FFFF00"/>
                </a:solidFill>
                <a:latin typeface="Verdana"/>
                <a:cs typeface="Verdana"/>
              </a:rPr>
              <a:t>networking,</a:t>
            </a:r>
            <a:r>
              <a:rPr dirty="0" sz="2400" spc="-19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70" i="1">
                <a:solidFill>
                  <a:srgbClr val="FFFF00"/>
                </a:solidFill>
                <a:latin typeface="Verdana"/>
                <a:cs typeface="Verdana"/>
              </a:rPr>
              <a:t>software,</a:t>
            </a:r>
            <a:r>
              <a:rPr dirty="0" sz="2400" spc="-18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55" i="1">
                <a:solidFill>
                  <a:srgbClr val="FFFF00"/>
                </a:solidFill>
                <a:latin typeface="Verdana"/>
                <a:cs typeface="Verdana"/>
              </a:rPr>
              <a:t>analytics,</a:t>
            </a:r>
            <a:r>
              <a:rPr dirty="0" sz="2400" spc="-20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90" i="1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dirty="0" sz="2400" spc="-17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20" i="1">
                <a:solidFill>
                  <a:srgbClr val="FFFF00"/>
                </a:solidFill>
                <a:latin typeface="Verdana"/>
                <a:cs typeface="Verdana"/>
              </a:rPr>
              <a:t>intelligence—over</a:t>
            </a:r>
            <a:r>
              <a:rPr dirty="0" sz="2400" spc="-19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20" i="1">
                <a:solidFill>
                  <a:srgbClr val="FFFF00"/>
                </a:solidFill>
                <a:latin typeface="Verdana"/>
                <a:cs typeface="Verdana"/>
              </a:rPr>
              <a:t>the </a:t>
            </a:r>
            <a:r>
              <a:rPr dirty="0" sz="2400" spc="-83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110" i="1">
                <a:solidFill>
                  <a:srgbClr val="FFFF00"/>
                </a:solidFill>
                <a:latin typeface="Verdana"/>
                <a:cs typeface="Verdana"/>
              </a:rPr>
              <a:t>Internet</a:t>
            </a:r>
            <a:r>
              <a:rPr dirty="0" sz="2400" spc="-204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30" i="1">
                <a:solidFill>
                  <a:srgbClr val="FFFF00"/>
                </a:solidFill>
                <a:latin typeface="Verdana"/>
                <a:cs typeface="Verdana"/>
              </a:rPr>
              <a:t>(“the</a:t>
            </a:r>
            <a:r>
              <a:rPr dirty="0" sz="2400" spc="-19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110" b="1" i="1">
                <a:solidFill>
                  <a:srgbClr val="FFFF00"/>
                </a:solidFill>
                <a:latin typeface="Verdana"/>
                <a:cs typeface="Verdana"/>
              </a:rPr>
              <a:t>cloud</a:t>
            </a:r>
            <a:r>
              <a:rPr dirty="0" sz="2400" spc="-110" i="1">
                <a:solidFill>
                  <a:srgbClr val="FFFF00"/>
                </a:solidFill>
                <a:latin typeface="Verdana"/>
                <a:cs typeface="Verdana"/>
              </a:rPr>
              <a:t>”)</a:t>
            </a:r>
            <a:r>
              <a:rPr dirty="0" sz="2400" spc="-18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5" i="1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dirty="0" sz="2400" spc="-19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50" i="1">
                <a:solidFill>
                  <a:srgbClr val="FFFF00"/>
                </a:solidFill>
                <a:latin typeface="Verdana"/>
                <a:cs typeface="Verdana"/>
              </a:rPr>
              <a:t>offer</a:t>
            </a:r>
            <a:r>
              <a:rPr dirty="0" sz="2400" spc="-17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85" i="1">
                <a:solidFill>
                  <a:srgbClr val="FFFF00"/>
                </a:solidFill>
                <a:latin typeface="Verdana"/>
                <a:cs typeface="Verdana"/>
              </a:rPr>
              <a:t>faster</a:t>
            </a:r>
            <a:r>
              <a:rPr dirty="0" sz="2400" spc="-204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55" i="1">
                <a:solidFill>
                  <a:srgbClr val="FFFF00"/>
                </a:solidFill>
                <a:latin typeface="Verdana"/>
                <a:cs typeface="Verdana"/>
              </a:rPr>
              <a:t>innovation,</a:t>
            </a:r>
            <a:r>
              <a:rPr dirty="0" sz="2400" spc="-22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70" i="1">
                <a:solidFill>
                  <a:srgbClr val="FFFF00"/>
                </a:solidFill>
                <a:latin typeface="Verdana"/>
                <a:cs typeface="Verdana"/>
              </a:rPr>
              <a:t>flexible</a:t>
            </a:r>
            <a:r>
              <a:rPr dirty="0" sz="2400" spc="-15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85" i="1">
                <a:solidFill>
                  <a:srgbClr val="FFFF00"/>
                </a:solidFill>
                <a:latin typeface="Verdana"/>
                <a:cs typeface="Verdana"/>
              </a:rPr>
              <a:t>resources,</a:t>
            </a:r>
            <a:r>
              <a:rPr dirty="0" sz="2400" spc="-16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90" i="1">
                <a:solidFill>
                  <a:srgbClr val="FFFF00"/>
                </a:solidFill>
                <a:latin typeface="Verdana"/>
                <a:cs typeface="Verdana"/>
              </a:rPr>
              <a:t>and </a:t>
            </a:r>
            <a:r>
              <a:rPr dirty="0" sz="2400" spc="-83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15" i="1">
                <a:solidFill>
                  <a:srgbClr val="FFFF00"/>
                </a:solidFill>
                <a:latin typeface="Verdana"/>
                <a:cs typeface="Verdana"/>
              </a:rPr>
              <a:t>economies</a:t>
            </a:r>
            <a:r>
              <a:rPr dirty="0" sz="2400" spc="-18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10" i="1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dirty="0" sz="2400" spc="-18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400" spc="-20" i="1">
                <a:solidFill>
                  <a:srgbClr val="FFFF00"/>
                </a:solidFill>
                <a:latin typeface="Verdana"/>
                <a:cs typeface="Verdana"/>
              </a:rPr>
              <a:t>scale.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2600" spc="-40" b="1">
                <a:solidFill>
                  <a:srgbClr val="FFFF00"/>
                </a:solidFill>
                <a:latin typeface="Tahoma"/>
                <a:cs typeface="Tahoma"/>
              </a:rPr>
              <a:t>Objectives:</a:t>
            </a:r>
            <a:endParaRPr sz="2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  <a:tabLst>
                <a:tab pos="367665" algn="l"/>
              </a:tabLst>
            </a:pPr>
            <a:r>
              <a:rPr dirty="0" sz="1750" spc="-16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1750" spc="-160">
                <a:solidFill>
                  <a:srgbClr val="F5A308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200" spc="-90">
                <a:solidFill>
                  <a:srgbClr val="FFFFFF"/>
                </a:solidFill>
                <a:latin typeface="Verdana"/>
                <a:cs typeface="Verdana"/>
              </a:rPr>
              <a:t>nders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2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4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14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Verdana"/>
                <a:cs typeface="Verdana"/>
              </a:rPr>
              <a:t>clouds</a:t>
            </a:r>
            <a:r>
              <a:rPr dirty="0" sz="22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22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70">
                <a:solidFill>
                  <a:srgbClr val="FFFFFF"/>
                </a:solidFill>
                <a:latin typeface="Verdana"/>
                <a:cs typeface="Verdana"/>
              </a:rPr>
              <a:t>Ser</a:t>
            </a:r>
            <a:r>
              <a:rPr dirty="0" sz="220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200" spc="-1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30">
                <a:solidFill>
                  <a:srgbClr val="FFFFFF"/>
                </a:solidFill>
                <a:latin typeface="Verdana"/>
                <a:cs typeface="Verdana"/>
              </a:rPr>
              <a:t>ces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hey</a:t>
            </a:r>
            <a:r>
              <a:rPr dirty="0" sz="22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Verdana"/>
                <a:cs typeface="Verdana"/>
              </a:rPr>
              <a:t>offer.</a:t>
            </a:r>
            <a:endParaRPr sz="22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730"/>
              </a:spcBef>
              <a:tabLst>
                <a:tab pos="367665" algn="l"/>
              </a:tabLst>
            </a:pPr>
            <a:r>
              <a:rPr dirty="0" sz="1750" spc="-160">
                <a:solidFill>
                  <a:srgbClr val="F5A308"/>
                </a:solidFill>
                <a:latin typeface="Lucida Sans Unicode"/>
                <a:cs typeface="Lucida Sans Unicode"/>
              </a:rPr>
              <a:t>▶	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dirty="0" sz="22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FFFFFF"/>
                </a:solidFill>
                <a:latin typeface="Verdana"/>
                <a:cs typeface="Verdana"/>
              </a:rPr>
              <a:t>Advantages.</a:t>
            </a:r>
            <a:endParaRPr sz="22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  <a:tabLst>
                <a:tab pos="367665" algn="l"/>
              </a:tabLst>
            </a:pPr>
            <a:r>
              <a:rPr dirty="0" sz="1750" spc="-16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1750" spc="-160">
                <a:solidFill>
                  <a:srgbClr val="F5A308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4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35">
                <a:solidFill>
                  <a:srgbClr val="FFFFFF"/>
                </a:solidFill>
                <a:latin typeface="Verdana"/>
                <a:cs typeface="Verdana"/>
              </a:rPr>
              <a:t>hrea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2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Verdana"/>
                <a:cs typeface="Verdana"/>
              </a:rPr>
              <a:t>clouds</a:t>
            </a:r>
            <a:r>
              <a:rPr dirty="0" sz="22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26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-40">
                <a:solidFill>
                  <a:srgbClr val="FFFFFF"/>
                </a:solidFill>
                <a:latin typeface="Verdana"/>
                <a:cs typeface="Verdana"/>
              </a:rPr>
              <a:t>oun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90">
                <a:solidFill>
                  <a:srgbClr val="FFFFFF"/>
                </a:solidFill>
                <a:latin typeface="Verdana"/>
                <a:cs typeface="Verdana"/>
              </a:rPr>
              <a:t>ermeasures.</a:t>
            </a:r>
            <a:endParaRPr sz="22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  <a:tabLst>
                <a:tab pos="367665" algn="l"/>
              </a:tabLst>
            </a:pPr>
            <a:r>
              <a:rPr dirty="0" sz="1750" spc="-160">
                <a:solidFill>
                  <a:srgbClr val="F5A308"/>
                </a:solidFill>
                <a:latin typeface="Lucida Sans Unicode"/>
                <a:cs typeface="Lucida Sans Unicode"/>
              </a:rPr>
              <a:t>▶	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dirty="0" sz="22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Verdana"/>
                <a:cs typeface="Verdana"/>
              </a:rPr>
              <a:t>Privacy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15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2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22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dirty="0" sz="22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22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730"/>
              </a:spcBef>
              <a:tabLst>
                <a:tab pos="367665" algn="l"/>
              </a:tabLst>
            </a:pPr>
            <a:r>
              <a:rPr dirty="0" sz="1750" spc="-16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1750" spc="-160">
                <a:solidFill>
                  <a:srgbClr val="F5A308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95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r>
              <a:rPr dirty="0" sz="2200" spc="-75">
                <a:solidFill>
                  <a:srgbClr val="FFFFFF"/>
                </a:solidFill>
                <a:latin typeface="Verdana"/>
                <a:cs typeface="Verdana"/>
              </a:rPr>
              <a:t>oos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2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dirty="0" sz="22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3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dirty="0" sz="22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dirty="0" sz="22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corre</a:t>
            </a:r>
            <a:r>
              <a:rPr dirty="0" sz="2200" spc="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15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102" y="101295"/>
            <a:ext cx="559371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Securin</a:t>
            </a:r>
            <a:r>
              <a:rPr dirty="0" spc="-80"/>
              <a:t>g</a:t>
            </a:r>
            <a:r>
              <a:rPr dirty="0" spc="-40"/>
              <a:t> </a:t>
            </a:r>
            <a:r>
              <a:rPr dirty="0" spc="-195"/>
              <a:t>The</a:t>
            </a:r>
            <a:r>
              <a:rPr dirty="0" spc="-30"/>
              <a:t> </a:t>
            </a:r>
            <a:r>
              <a:rPr dirty="0" spc="20"/>
              <a:t>Cloud.</a:t>
            </a:r>
          </a:p>
          <a:p>
            <a:pPr algn="ctr">
              <a:lnSpc>
                <a:spcPct val="100000"/>
              </a:lnSpc>
            </a:pPr>
            <a:r>
              <a:rPr dirty="0" spc="-120"/>
              <a:t>Types</a:t>
            </a:r>
            <a:r>
              <a:rPr dirty="0" spc="-60"/>
              <a:t> </a:t>
            </a:r>
            <a:r>
              <a:rPr dirty="0" spc="-130"/>
              <a:t>of</a:t>
            </a:r>
            <a:r>
              <a:rPr dirty="0" spc="-50"/>
              <a:t> </a:t>
            </a:r>
            <a:r>
              <a:rPr dirty="0" spc="40"/>
              <a:t>Cloud</a:t>
            </a:r>
            <a:r>
              <a:rPr dirty="0" spc="-55"/>
              <a:t> </a:t>
            </a:r>
            <a:r>
              <a:rPr dirty="0" spc="-65"/>
              <a:t>Architecture.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91" y="1328775"/>
            <a:ext cx="10241915" cy="422656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780"/>
              </a:spcBef>
            </a:pPr>
            <a:r>
              <a:rPr dirty="0" sz="2600" spc="60">
                <a:solidFill>
                  <a:srgbClr val="FFFF00"/>
                </a:solidFill>
                <a:latin typeface="Verdana"/>
                <a:cs typeface="Verdana"/>
              </a:rPr>
              <a:t>Cloud</a:t>
            </a:r>
            <a:r>
              <a:rPr dirty="0" sz="2600" spc="-204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FFFF00"/>
                </a:solidFill>
                <a:latin typeface="Verdana"/>
                <a:cs typeface="Verdana"/>
              </a:rPr>
              <a:t>has</a:t>
            </a:r>
            <a:r>
              <a:rPr dirty="0" sz="2600" spc="-19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FFF00"/>
                </a:solidFill>
                <a:latin typeface="Verdana"/>
                <a:cs typeface="Verdana"/>
              </a:rPr>
              <a:t>Four</a:t>
            </a:r>
            <a:r>
              <a:rPr dirty="0" sz="2600" spc="-20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FFFF00"/>
                </a:solidFill>
                <a:latin typeface="Verdana"/>
                <a:cs typeface="Verdana"/>
              </a:rPr>
              <a:t>flavors</a:t>
            </a:r>
            <a:r>
              <a:rPr dirty="0" sz="2600" spc="-21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FFFF00"/>
                </a:solidFill>
                <a:latin typeface="Verdana"/>
                <a:cs typeface="Verdana"/>
              </a:rPr>
              <a:t>catering</a:t>
            </a:r>
            <a:r>
              <a:rPr dirty="0" sz="2600" spc="-19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dirty="0" sz="2600" spc="-21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-55">
                <a:solidFill>
                  <a:srgbClr val="FFFF00"/>
                </a:solidFill>
                <a:latin typeface="Verdana"/>
                <a:cs typeface="Verdana"/>
              </a:rPr>
              <a:t>different</a:t>
            </a:r>
            <a:r>
              <a:rPr dirty="0" sz="2600" spc="-21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FFFF00"/>
                </a:solidFill>
                <a:latin typeface="Verdana"/>
                <a:cs typeface="Verdana"/>
              </a:rPr>
              <a:t>needs</a:t>
            </a:r>
            <a:r>
              <a:rPr dirty="0" sz="2600" spc="-21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dirty="0" sz="2600" spc="-19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FFFF00"/>
                </a:solidFill>
                <a:latin typeface="Verdana"/>
                <a:cs typeface="Verdana"/>
              </a:rPr>
              <a:t>consumers</a:t>
            </a:r>
            <a:endParaRPr sz="2600">
              <a:latin typeface="Verdana"/>
              <a:cs typeface="Verdana"/>
            </a:endParaRPr>
          </a:p>
          <a:p>
            <a:pPr marL="355600" marR="401320" indent="-342900">
              <a:lnSpc>
                <a:spcPts val="2810"/>
              </a:lnSpc>
              <a:spcBef>
                <a:spcPts val="1040"/>
              </a:spcBef>
            </a:pPr>
            <a:r>
              <a:rPr dirty="0" sz="2050" spc="-180">
                <a:solidFill>
                  <a:srgbClr val="F5A308"/>
                </a:solidFill>
                <a:latin typeface="Lucida Sans Unicode"/>
                <a:cs typeface="Lucida Sans Unicode"/>
              </a:rPr>
              <a:t>▶ </a:t>
            </a:r>
            <a:r>
              <a:rPr dirty="0" sz="2600" spc="-114" b="1">
                <a:solidFill>
                  <a:srgbClr val="FFFF00"/>
                </a:solidFill>
                <a:latin typeface="Tahoma"/>
                <a:cs typeface="Tahoma"/>
              </a:rPr>
              <a:t>Private </a:t>
            </a:r>
            <a:r>
              <a:rPr dirty="0" sz="2600" spc="35" b="1">
                <a:solidFill>
                  <a:srgbClr val="FFFF00"/>
                </a:solidFill>
                <a:latin typeface="Tahoma"/>
                <a:cs typeface="Tahoma"/>
              </a:rPr>
              <a:t>Cloud </a:t>
            </a:r>
            <a:r>
              <a:rPr dirty="0" sz="2600" spc="-355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dirty="0" sz="2600" spc="-14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dirty="0" sz="2600" spc="-160">
                <a:solidFill>
                  <a:srgbClr val="FFFFFF"/>
                </a:solidFill>
                <a:latin typeface="Verdana"/>
                <a:cs typeface="Verdana"/>
              </a:rPr>
              <a:t>Entity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2600" spc="-75">
                <a:solidFill>
                  <a:srgbClr val="FFFFFF"/>
                </a:solidFill>
                <a:latin typeface="Verdana"/>
                <a:cs typeface="Verdana"/>
              </a:rPr>
              <a:t>Org- 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Orgs </a:t>
            </a:r>
            <a:r>
              <a:rPr dirty="0" sz="2600" spc="-65">
                <a:solidFill>
                  <a:srgbClr val="FFFFFF"/>
                </a:solidFill>
                <a:latin typeface="Verdana"/>
                <a:cs typeface="Verdana"/>
              </a:rPr>
              <a:t>Private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storage </a:t>
            </a:r>
            <a:r>
              <a:rPr dirty="0" sz="2600" spc="-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FFFFFF"/>
                </a:solidFill>
                <a:latin typeface="Verdana"/>
                <a:cs typeface="Verdana"/>
              </a:rPr>
              <a:t>esp</a:t>
            </a:r>
            <a:r>
              <a:rPr dirty="0" sz="26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00" spc="-229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00" spc="-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3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600" spc="1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600">
              <a:latin typeface="Verdana"/>
              <a:cs typeface="Verdana"/>
            </a:endParaRPr>
          </a:p>
          <a:p>
            <a:pPr marL="355600" marR="946150" indent="-342900">
              <a:lnSpc>
                <a:spcPts val="2810"/>
              </a:lnSpc>
              <a:spcBef>
                <a:spcPts val="1005"/>
              </a:spcBef>
            </a:pPr>
            <a:r>
              <a:rPr dirty="0" sz="2050" spc="-18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225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55" b="1">
                <a:solidFill>
                  <a:srgbClr val="FFFF00"/>
                </a:solidFill>
                <a:latin typeface="Tahoma"/>
                <a:cs typeface="Tahoma"/>
              </a:rPr>
              <a:t>Public </a:t>
            </a:r>
            <a:r>
              <a:rPr dirty="0" sz="2600" spc="35" b="1">
                <a:solidFill>
                  <a:srgbClr val="FFFF00"/>
                </a:solidFill>
                <a:latin typeface="Tahoma"/>
                <a:cs typeface="Tahoma"/>
              </a:rPr>
              <a:t>Cloud</a:t>
            </a:r>
            <a:r>
              <a:rPr dirty="0" sz="2600" spc="-5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600" spc="-355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Verdana"/>
                <a:cs typeface="Verdana"/>
              </a:rPr>
              <a:t>Owed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provider</a:t>
            </a:r>
            <a:r>
              <a:rPr dirty="0" sz="2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Verdana"/>
                <a:cs typeface="Verdana"/>
              </a:rPr>
              <a:t>shared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600" spc="-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dirty="0" sz="2600" spc="-9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600" spc="-40">
                <a:solidFill>
                  <a:srgbClr val="FFFFFF"/>
                </a:solidFill>
                <a:latin typeface="Verdana"/>
                <a:cs typeface="Verdana"/>
              </a:rPr>
              <a:t>eral</a:t>
            </a:r>
            <a:r>
              <a:rPr dirty="0" sz="2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res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ur</a:t>
            </a:r>
            <a:r>
              <a:rPr dirty="0" sz="2600" spc="-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1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Verdana"/>
                <a:cs typeface="Verdana"/>
              </a:rPr>
              <a:t>tenants.</a:t>
            </a:r>
            <a:endParaRPr sz="2600">
              <a:latin typeface="Verdana"/>
              <a:cs typeface="Verdana"/>
            </a:endParaRPr>
          </a:p>
          <a:p>
            <a:pPr marL="355600" marR="214629" indent="-342900">
              <a:lnSpc>
                <a:spcPts val="2810"/>
              </a:lnSpc>
              <a:spcBef>
                <a:spcPts val="990"/>
              </a:spcBef>
            </a:pPr>
            <a:r>
              <a:rPr dirty="0" sz="2050" spc="-18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229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45" b="1">
                <a:solidFill>
                  <a:srgbClr val="FFFF00"/>
                </a:solidFill>
                <a:latin typeface="Tahoma"/>
                <a:cs typeface="Tahoma"/>
              </a:rPr>
              <a:t>Community</a:t>
            </a:r>
            <a:r>
              <a:rPr dirty="0" sz="2600" spc="-2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600" spc="30" b="1">
                <a:solidFill>
                  <a:srgbClr val="FFFF00"/>
                </a:solidFill>
                <a:latin typeface="Tahoma"/>
                <a:cs typeface="Tahoma"/>
              </a:rPr>
              <a:t>Cloud</a:t>
            </a:r>
            <a:r>
              <a:rPr dirty="0" sz="2600" spc="-5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600" spc="-355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Verdana"/>
                <a:cs typeface="Verdana"/>
              </a:rPr>
              <a:t>Belongs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2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Verdana"/>
                <a:cs typeface="Verdana"/>
              </a:rPr>
              <a:t>organizations</a:t>
            </a:r>
            <a:r>
              <a:rPr dirty="0" sz="26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2600" spc="-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60">
                <a:solidFill>
                  <a:srgbClr val="FFFFFF"/>
                </a:solidFill>
                <a:latin typeface="Verdana"/>
                <a:cs typeface="Verdana"/>
              </a:rPr>
              <a:t>mil</a:t>
            </a:r>
            <a:r>
              <a:rPr dirty="0" sz="2600" spc="-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3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155">
                <a:solidFill>
                  <a:srgbClr val="FFFFFF"/>
                </a:solidFill>
                <a:latin typeface="Verdana"/>
                <a:cs typeface="Verdana"/>
              </a:rPr>
              <a:t>terests.</a:t>
            </a:r>
            <a:endParaRPr sz="2600">
              <a:latin typeface="Verdana"/>
              <a:cs typeface="Verdana"/>
            </a:endParaRPr>
          </a:p>
          <a:p>
            <a:pPr marL="355600" marR="401955" indent="-342900">
              <a:lnSpc>
                <a:spcPts val="2810"/>
              </a:lnSpc>
              <a:spcBef>
                <a:spcPts val="994"/>
              </a:spcBef>
            </a:pPr>
            <a:r>
              <a:rPr dirty="0" sz="2050" spc="-18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050" spc="225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90" b="1">
                <a:solidFill>
                  <a:srgbClr val="FFFF00"/>
                </a:solidFill>
                <a:latin typeface="Tahoma"/>
                <a:cs typeface="Tahoma"/>
              </a:rPr>
              <a:t>Hybri</a:t>
            </a:r>
            <a:r>
              <a:rPr dirty="0" sz="2600" spc="-95" b="1">
                <a:solidFill>
                  <a:srgbClr val="FFFF00"/>
                </a:solidFill>
                <a:latin typeface="Tahoma"/>
                <a:cs typeface="Tahoma"/>
              </a:rPr>
              <a:t>d</a:t>
            </a:r>
            <a:r>
              <a:rPr dirty="0" sz="2600" spc="-5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600" spc="35" b="1">
                <a:solidFill>
                  <a:srgbClr val="FFFF00"/>
                </a:solidFill>
                <a:latin typeface="Tahoma"/>
                <a:cs typeface="Tahoma"/>
              </a:rPr>
              <a:t>Cloud</a:t>
            </a:r>
            <a:r>
              <a:rPr dirty="0" sz="2600" spc="-6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600" spc="-355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00" spc="-16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33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dirty="0" sz="26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ore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00" spc="-45">
                <a:solidFill>
                  <a:srgbClr val="FFFFFF"/>
                </a:solidFill>
                <a:latin typeface="Verdana"/>
                <a:cs typeface="Verdana"/>
              </a:rPr>
              <a:t>ffer</a:t>
            </a:r>
            <a:r>
              <a:rPr dirty="0" sz="26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dirty="0" sz="2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ki</a:t>
            </a:r>
            <a:r>
              <a:rPr dirty="0" sz="2600" spc="-21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00" spc="-10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00" spc="-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architectures.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5" i="1">
                <a:solidFill>
                  <a:srgbClr val="FFFF00"/>
                </a:solidFill>
                <a:latin typeface="Verdana"/>
                <a:cs typeface="Verdana"/>
              </a:rPr>
              <a:t>(</a:t>
            </a:r>
            <a:r>
              <a:rPr dirty="0" sz="2200" spc="-125" i="1">
                <a:solidFill>
                  <a:srgbClr val="FFFF00"/>
                </a:solidFill>
                <a:latin typeface="Verdana"/>
                <a:cs typeface="Verdana"/>
              </a:rPr>
              <a:t>like</a:t>
            </a:r>
            <a:r>
              <a:rPr dirty="0" sz="2200" spc="-19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5" i="1">
                <a:solidFill>
                  <a:srgbClr val="FFFF00"/>
                </a:solidFill>
                <a:latin typeface="Verdana"/>
                <a:cs typeface="Verdana"/>
              </a:rPr>
              <a:t>Amazon</a:t>
            </a:r>
            <a:r>
              <a:rPr dirty="0" sz="2200" spc="-16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55" i="1">
                <a:solidFill>
                  <a:srgbClr val="FFFF00"/>
                </a:solidFill>
                <a:latin typeface="Verdana"/>
                <a:cs typeface="Verdana"/>
              </a:rPr>
              <a:t>Web</a:t>
            </a:r>
            <a:r>
              <a:rPr dirty="0" sz="2200" spc="-16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-95" i="1">
                <a:solidFill>
                  <a:srgbClr val="FFFF00"/>
                </a:solidFill>
                <a:latin typeface="Verdana"/>
                <a:cs typeface="Verdana"/>
              </a:rPr>
              <a:t>Services</a:t>
            </a:r>
            <a:r>
              <a:rPr dirty="0" sz="2200" spc="-14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-160" i="1">
                <a:solidFill>
                  <a:srgbClr val="FFFF00"/>
                </a:solidFill>
                <a:latin typeface="Verdana"/>
                <a:cs typeface="Verdana"/>
              </a:rPr>
              <a:t>(AWS),</a:t>
            </a:r>
            <a:r>
              <a:rPr dirty="0" sz="2200" spc="-14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-35" i="1">
                <a:solidFill>
                  <a:srgbClr val="FFFF00"/>
                </a:solidFill>
                <a:latin typeface="Verdana"/>
                <a:cs typeface="Verdana"/>
              </a:rPr>
              <a:t>Microsoft</a:t>
            </a:r>
            <a:r>
              <a:rPr dirty="0" sz="2200" spc="-16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-90" i="1">
                <a:solidFill>
                  <a:srgbClr val="FFFF00"/>
                </a:solidFill>
                <a:latin typeface="Verdana"/>
                <a:cs typeface="Verdana"/>
              </a:rPr>
              <a:t>Azure,</a:t>
            </a:r>
            <a:r>
              <a:rPr dirty="0" sz="2200" spc="-15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-90" i="1">
                <a:solidFill>
                  <a:srgbClr val="FFFF00"/>
                </a:solidFill>
                <a:latin typeface="Verdana"/>
                <a:cs typeface="Verdana"/>
              </a:rPr>
              <a:t>or </a:t>
            </a:r>
            <a:r>
              <a:rPr dirty="0" sz="2200" spc="-76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75" i="1">
                <a:solidFill>
                  <a:srgbClr val="FFFF00"/>
                </a:solidFill>
                <a:latin typeface="Verdana"/>
                <a:cs typeface="Verdana"/>
              </a:rPr>
              <a:t>Google</a:t>
            </a:r>
            <a:r>
              <a:rPr dirty="0" sz="2200" spc="-18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-130" b="1" i="1">
                <a:solidFill>
                  <a:srgbClr val="FFFF00"/>
                </a:solidFill>
                <a:latin typeface="Verdana"/>
                <a:cs typeface="Verdana"/>
              </a:rPr>
              <a:t>Cloud</a:t>
            </a:r>
            <a:r>
              <a:rPr dirty="0" sz="2600" spc="-130" i="1">
                <a:solidFill>
                  <a:srgbClr val="FFFF00"/>
                </a:solidFill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61395" y="570992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24" y="101295"/>
            <a:ext cx="8119109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Secur</a:t>
            </a:r>
            <a:r>
              <a:rPr dirty="0" spc="-65"/>
              <a:t>i</a:t>
            </a:r>
            <a:r>
              <a:rPr dirty="0" spc="-20"/>
              <a:t>n</a:t>
            </a:r>
            <a:r>
              <a:rPr dirty="0" spc="-15"/>
              <a:t>g</a:t>
            </a:r>
            <a:r>
              <a:rPr dirty="0" spc="-45"/>
              <a:t> </a:t>
            </a:r>
            <a:r>
              <a:rPr dirty="0" spc="-365"/>
              <a:t>T</a:t>
            </a:r>
            <a:r>
              <a:rPr dirty="0" spc="-395"/>
              <a:t>h</a:t>
            </a:r>
            <a:r>
              <a:rPr dirty="0" spc="150"/>
              <a:t>e</a:t>
            </a:r>
            <a:r>
              <a:rPr dirty="0" spc="-35"/>
              <a:t> </a:t>
            </a:r>
            <a:r>
              <a:rPr dirty="0" spc="25"/>
              <a:t>Clo</a:t>
            </a:r>
            <a:r>
              <a:rPr dirty="0" spc="20"/>
              <a:t>u</a:t>
            </a:r>
            <a:r>
              <a:rPr dirty="0" spc="-10"/>
              <a:t>d.</a:t>
            </a:r>
          </a:p>
          <a:p>
            <a:pPr algn="ctr">
              <a:lnSpc>
                <a:spcPct val="100000"/>
              </a:lnSpc>
            </a:pPr>
            <a:r>
              <a:rPr dirty="0" spc="-120"/>
              <a:t>Types</a:t>
            </a:r>
            <a:r>
              <a:rPr dirty="0" spc="-50"/>
              <a:t> </a:t>
            </a:r>
            <a:r>
              <a:rPr dirty="0" spc="-130"/>
              <a:t>of</a:t>
            </a:r>
            <a:r>
              <a:rPr dirty="0" spc="-45"/>
              <a:t> </a:t>
            </a:r>
            <a:r>
              <a:rPr dirty="0" spc="40"/>
              <a:t>Cloud</a:t>
            </a:r>
            <a:r>
              <a:rPr dirty="0" spc="-45"/>
              <a:t> </a:t>
            </a:r>
            <a:r>
              <a:rPr dirty="0" spc="-60"/>
              <a:t>Architecture</a:t>
            </a:r>
            <a:r>
              <a:rPr dirty="0" spc="-50"/>
              <a:t> </a:t>
            </a:r>
            <a:r>
              <a:rPr dirty="0" spc="-25"/>
              <a:t>Comparison.</a:t>
            </a:r>
          </a:p>
        </p:txBody>
      </p:sp>
      <p:sp>
        <p:nvSpPr>
          <p:cNvPr id="3" name="object 3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61395" y="570992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1527047"/>
            <a:ext cx="7581900" cy="47670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24" y="101295"/>
            <a:ext cx="8119109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Secur</a:t>
            </a:r>
            <a:r>
              <a:rPr dirty="0" spc="-65"/>
              <a:t>i</a:t>
            </a:r>
            <a:r>
              <a:rPr dirty="0" spc="-20"/>
              <a:t>n</a:t>
            </a:r>
            <a:r>
              <a:rPr dirty="0" spc="-15"/>
              <a:t>g</a:t>
            </a:r>
            <a:r>
              <a:rPr dirty="0" spc="-45"/>
              <a:t> </a:t>
            </a:r>
            <a:r>
              <a:rPr dirty="0" spc="-365"/>
              <a:t>T</a:t>
            </a:r>
            <a:r>
              <a:rPr dirty="0" spc="-395"/>
              <a:t>h</a:t>
            </a:r>
            <a:r>
              <a:rPr dirty="0" spc="150"/>
              <a:t>e</a:t>
            </a:r>
            <a:r>
              <a:rPr dirty="0" spc="-35"/>
              <a:t> </a:t>
            </a:r>
            <a:r>
              <a:rPr dirty="0" spc="25"/>
              <a:t>Clo</a:t>
            </a:r>
            <a:r>
              <a:rPr dirty="0" spc="20"/>
              <a:t>u</a:t>
            </a:r>
            <a:r>
              <a:rPr dirty="0" spc="-10"/>
              <a:t>d.</a:t>
            </a:r>
          </a:p>
          <a:p>
            <a:pPr algn="ctr">
              <a:lnSpc>
                <a:spcPct val="100000"/>
              </a:lnSpc>
            </a:pPr>
            <a:r>
              <a:rPr dirty="0" spc="-120"/>
              <a:t>Types</a:t>
            </a:r>
            <a:r>
              <a:rPr dirty="0" spc="-50"/>
              <a:t> </a:t>
            </a:r>
            <a:r>
              <a:rPr dirty="0" spc="-130"/>
              <a:t>of</a:t>
            </a:r>
            <a:r>
              <a:rPr dirty="0" spc="-45"/>
              <a:t> </a:t>
            </a:r>
            <a:r>
              <a:rPr dirty="0" spc="40"/>
              <a:t>Cloud</a:t>
            </a:r>
            <a:r>
              <a:rPr dirty="0" spc="-45"/>
              <a:t> </a:t>
            </a:r>
            <a:r>
              <a:rPr dirty="0" spc="-60"/>
              <a:t>Architecture</a:t>
            </a:r>
            <a:r>
              <a:rPr dirty="0" spc="-50"/>
              <a:t> </a:t>
            </a:r>
            <a:r>
              <a:rPr dirty="0" spc="-25"/>
              <a:t>Comparison.</a:t>
            </a:r>
          </a:p>
        </p:txBody>
      </p:sp>
      <p:sp>
        <p:nvSpPr>
          <p:cNvPr id="3" name="object 3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802758" y="1546860"/>
            <a:ext cx="106045" cy="1002665"/>
            <a:chOff x="10802758" y="1546860"/>
            <a:chExt cx="106045" cy="10026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5287" y="1546860"/>
              <a:ext cx="100711" cy="165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02758" y="1749806"/>
              <a:ext cx="106045" cy="800100"/>
            </a:xfrm>
            <a:custGeom>
              <a:avLst/>
              <a:gdLst/>
              <a:ahLst/>
              <a:cxnLst/>
              <a:rect l="l" t="t" r="r" b="b"/>
              <a:pathLst>
                <a:path w="106045" h="800100">
                  <a:moveTo>
                    <a:pt x="2528" y="0"/>
                  </a:moveTo>
                  <a:lnTo>
                    <a:pt x="2528" y="11303"/>
                  </a:lnTo>
                  <a:lnTo>
                    <a:pt x="35675" y="26924"/>
                  </a:lnTo>
                  <a:lnTo>
                    <a:pt x="35675" y="70358"/>
                  </a:lnTo>
                  <a:lnTo>
                    <a:pt x="2528" y="86233"/>
                  </a:lnTo>
                  <a:lnTo>
                    <a:pt x="2528" y="97028"/>
                  </a:lnTo>
                  <a:lnTo>
                    <a:pt x="68943" y="66040"/>
                  </a:lnTo>
                  <a:lnTo>
                    <a:pt x="45327" y="66040"/>
                  </a:lnTo>
                  <a:lnTo>
                    <a:pt x="45327" y="31623"/>
                  </a:lnTo>
                  <a:lnTo>
                    <a:pt x="69400" y="31623"/>
                  </a:lnTo>
                  <a:lnTo>
                    <a:pt x="2528" y="0"/>
                  </a:lnTo>
                  <a:close/>
                </a:path>
                <a:path w="106045" h="800100">
                  <a:moveTo>
                    <a:pt x="69400" y="31623"/>
                  </a:moveTo>
                  <a:lnTo>
                    <a:pt x="45327" y="31623"/>
                  </a:lnTo>
                  <a:lnTo>
                    <a:pt x="81776" y="48768"/>
                  </a:lnTo>
                  <a:lnTo>
                    <a:pt x="45327" y="66040"/>
                  </a:lnTo>
                  <a:lnTo>
                    <a:pt x="68943" y="66040"/>
                  </a:lnTo>
                  <a:lnTo>
                    <a:pt x="103239" y="50038"/>
                  </a:lnTo>
                  <a:lnTo>
                    <a:pt x="103239" y="47625"/>
                  </a:lnTo>
                  <a:lnTo>
                    <a:pt x="69400" y="31623"/>
                  </a:lnTo>
                  <a:close/>
                </a:path>
                <a:path w="106045" h="800100">
                  <a:moveTo>
                    <a:pt x="105779" y="106553"/>
                  </a:moveTo>
                  <a:lnTo>
                    <a:pt x="2528" y="106553"/>
                  </a:lnTo>
                  <a:lnTo>
                    <a:pt x="2528" y="116078"/>
                  </a:lnTo>
                  <a:lnTo>
                    <a:pt x="105779" y="116078"/>
                  </a:lnTo>
                  <a:lnTo>
                    <a:pt x="105779" y="106553"/>
                  </a:lnTo>
                  <a:close/>
                </a:path>
                <a:path w="106045" h="800100">
                  <a:moveTo>
                    <a:pt x="76950" y="135636"/>
                  </a:moveTo>
                  <a:lnTo>
                    <a:pt x="30595" y="135636"/>
                  </a:lnTo>
                  <a:lnTo>
                    <a:pt x="22594" y="136906"/>
                  </a:lnTo>
                  <a:lnTo>
                    <a:pt x="17387" y="139319"/>
                  </a:lnTo>
                  <a:lnTo>
                    <a:pt x="12053" y="141732"/>
                  </a:lnTo>
                  <a:lnTo>
                    <a:pt x="7989" y="145288"/>
                  </a:lnTo>
                  <a:lnTo>
                    <a:pt x="5068" y="150114"/>
                  </a:lnTo>
                  <a:lnTo>
                    <a:pt x="2020" y="155067"/>
                  </a:lnTo>
                  <a:lnTo>
                    <a:pt x="623" y="161036"/>
                  </a:lnTo>
                  <a:lnTo>
                    <a:pt x="623" y="175641"/>
                  </a:lnTo>
                  <a:lnTo>
                    <a:pt x="2020" y="181610"/>
                  </a:lnTo>
                  <a:lnTo>
                    <a:pt x="5068" y="186436"/>
                  </a:lnTo>
                  <a:lnTo>
                    <a:pt x="7989" y="191262"/>
                  </a:lnTo>
                  <a:lnTo>
                    <a:pt x="12053" y="194818"/>
                  </a:lnTo>
                  <a:lnTo>
                    <a:pt x="22467" y="199644"/>
                  </a:lnTo>
                  <a:lnTo>
                    <a:pt x="30214" y="200914"/>
                  </a:lnTo>
                  <a:lnTo>
                    <a:pt x="76950" y="200914"/>
                  </a:lnTo>
                  <a:lnTo>
                    <a:pt x="76950" y="191008"/>
                  </a:lnTo>
                  <a:lnTo>
                    <a:pt x="32881" y="191008"/>
                  </a:lnTo>
                  <a:lnTo>
                    <a:pt x="26785" y="190627"/>
                  </a:lnTo>
                  <a:lnTo>
                    <a:pt x="23991" y="189611"/>
                  </a:lnTo>
                  <a:lnTo>
                    <a:pt x="19800" y="188214"/>
                  </a:lnTo>
                  <a:lnTo>
                    <a:pt x="16371" y="185674"/>
                  </a:lnTo>
                  <a:lnTo>
                    <a:pt x="13831" y="181864"/>
                  </a:lnTo>
                  <a:lnTo>
                    <a:pt x="11164" y="178181"/>
                  </a:lnTo>
                  <a:lnTo>
                    <a:pt x="9894" y="173609"/>
                  </a:lnTo>
                  <a:lnTo>
                    <a:pt x="9894" y="162941"/>
                  </a:lnTo>
                  <a:lnTo>
                    <a:pt x="11291" y="158369"/>
                  </a:lnTo>
                  <a:lnTo>
                    <a:pt x="13831" y="154432"/>
                  </a:lnTo>
                  <a:lnTo>
                    <a:pt x="16498" y="150622"/>
                  </a:lnTo>
                  <a:lnTo>
                    <a:pt x="20181" y="147955"/>
                  </a:lnTo>
                  <a:lnTo>
                    <a:pt x="24753" y="146685"/>
                  </a:lnTo>
                  <a:lnTo>
                    <a:pt x="27928" y="145669"/>
                  </a:lnTo>
                  <a:lnTo>
                    <a:pt x="33770" y="145288"/>
                  </a:lnTo>
                  <a:lnTo>
                    <a:pt x="76950" y="145288"/>
                  </a:lnTo>
                  <a:lnTo>
                    <a:pt x="76950" y="135636"/>
                  </a:lnTo>
                  <a:close/>
                </a:path>
                <a:path w="106045" h="800100">
                  <a:moveTo>
                    <a:pt x="76950" y="282321"/>
                  </a:moveTo>
                  <a:lnTo>
                    <a:pt x="2528" y="314071"/>
                  </a:lnTo>
                  <a:lnTo>
                    <a:pt x="2528" y="315849"/>
                  </a:lnTo>
                  <a:lnTo>
                    <a:pt x="55868" y="339725"/>
                  </a:lnTo>
                  <a:lnTo>
                    <a:pt x="2528" y="363474"/>
                  </a:lnTo>
                  <a:lnTo>
                    <a:pt x="2528" y="365252"/>
                  </a:lnTo>
                  <a:lnTo>
                    <a:pt x="76950" y="397637"/>
                  </a:lnTo>
                  <a:lnTo>
                    <a:pt x="76950" y="387731"/>
                  </a:lnTo>
                  <a:lnTo>
                    <a:pt x="22848" y="364363"/>
                  </a:lnTo>
                  <a:lnTo>
                    <a:pt x="76950" y="340487"/>
                  </a:lnTo>
                  <a:lnTo>
                    <a:pt x="76950" y="338709"/>
                  </a:lnTo>
                  <a:lnTo>
                    <a:pt x="22848" y="314960"/>
                  </a:lnTo>
                  <a:lnTo>
                    <a:pt x="76950" y="292100"/>
                  </a:lnTo>
                  <a:lnTo>
                    <a:pt x="76950" y="282321"/>
                  </a:lnTo>
                  <a:close/>
                </a:path>
                <a:path w="106045" h="800100">
                  <a:moveTo>
                    <a:pt x="46978" y="231775"/>
                  </a:moveTo>
                  <a:lnTo>
                    <a:pt x="36056" y="231775"/>
                  </a:lnTo>
                  <a:lnTo>
                    <a:pt x="2528" y="269240"/>
                  </a:lnTo>
                  <a:lnTo>
                    <a:pt x="2528" y="282829"/>
                  </a:lnTo>
                  <a:lnTo>
                    <a:pt x="41517" y="239395"/>
                  </a:lnTo>
                  <a:lnTo>
                    <a:pt x="53590" y="239395"/>
                  </a:lnTo>
                  <a:lnTo>
                    <a:pt x="46978" y="231775"/>
                  </a:lnTo>
                  <a:close/>
                </a:path>
                <a:path w="106045" h="800100">
                  <a:moveTo>
                    <a:pt x="53590" y="239395"/>
                  </a:moveTo>
                  <a:lnTo>
                    <a:pt x="41517" y="239395"/>
                  </a:lnTo>
                  <a:lnTo>
                    <a:pt x="76950" y="280416"/>
                  </a:lnTo>
                  <a:lnTo>
                    <a:pt x="76950" y="266319"/>
                  </a:lnTo>
                  <a:lnTo>
                    <a:pt x="53590" y="239395"/>
                  </a:lnTo>
                  <a:close/>
                </a:path>
                <a:path w="106045" h="800100">
                  <a:moveTo>
                    <a:pt x="105779" y="222250"/>
                  </a:moveTo>
                  <a:lnTo>
                    <a:pt x="2528" y="222250"/>
                  </a:lnTo>
                  <a:lnTo>
                    <a:pt x="2528" y="231775"/>
                  </a:lnTo>
                  <a:lnTo>
                    <a:pt x="105779" y="231775"/>
                  </a:lnTo>
                  <a:lnTo>
                    <a:pt x="105779" y="222250"/>
                  </a:lnTo>
                  <a:close/>
                </a:path>
                <a:path w="106045" h="800100">
                  <a:moveTo>
                    <a:pt x="65937" y="414401"/>
                  </a:moveTo>
                  <a:lnTo>
                    <a:pt x="38977" y="414401"/>
                  </a:lnTo>
                  <a:lnTo>
                    <a:pt x="38977" y="481457"/>
                  </a:lnTo>
                  <a:lnTo>
                    <a:pt x="66843" y="470916"/>
                  </a:lnTo>
                  <a:lnTo>
                    <a:pt x="47232" y="470916"/>
                  </a:lnTo>
                  <a:lnTo>
                    <a:pt x="47232" y="415417"/>
                  </a:lnTo>
                  <a:lnTo>
                    <a:pt x="66985" y="415417"/>
                  </a:lnTo>
                  <a:lnTo>
                    <a:pt x="65937" y="414401"/>
                  </a:lnTo>
                  <a:close/>
                </a:path>
                <a:path w="106045" h="800100">
                  <a:moveTo>
                    <a:pt x="39485" y="404622"/>
                  </a:moveTo>
                  <a:lnTo>
                    <a:pt x="3592" y="427069"/>
                  </a:lnTo>
                  <a:lnTo>
                    <a:pt x="623" y="448818"/>
                  </a:lnTo>
                  <a:lnTo>
                    <a:pt x="1385" y="453771"/>
                  </a:lnTo>
                  <a:lnTo>
                    <a:pt x="3036" y="458089"/>
                  </a:lnTo>
                  <a:lnTo>
                    <a:pt x="4814" y="462407"/>
                  </a:lnTo>
                  <a:lnTo>
                    <a:pt x="7227" y="466344"/>
                  </a:lnTo>
                  <a:lnTo>
                    <a:pt x="10402" y="469773"/>
                  </a:lnTo>
                  <a:lnTo>
                    <a:pt x="13577" y="473329"/>
                  </a:lnTo>
                  <a:lnTo>
                    <a:pt x="17768" y="476377"/>
                  </a:lnTo>
                  <a:lnTo>
                    <a:pt x="22975" y="478917"/>
                  </a:lnTo>
                  <a:lnTo>
                    <a:pt x="27166" y="470916"/>
                  </a:lnTo>
                  <a:lnTo>
                    <a:pt x="22340" y="467995"/>
                  </a:lnTo>
                  <a:lnTo>
                    <a:pt x="18784" y="465201"/>
                  </a:lnTo>
                  <a:lnTo>
                    <a:pt x="16625" y="462788"/>
                  </a:lnTo>
                  <a:lnTo>
                    <a:pt x="14466" y="460248"/>
                  </a:lnTo>
                  <a:lnTo>
                    <a:pt x="12688" y="457200"/>
                  </a:lnTo>
                  <a:lnTo>
                    <a:pt x="11418" y="453644"/>
                  </a:lnTo>
                  <a:lnTo>
                    <a:pt x="10021" y="449961"/>
                  </a:lnTo>
                  <a:lnTo>
                    <a:pt x="9386" y="446278"/>
                  </a:lnTo>
                  <a:lnTo>
                    <a:pt x="9390" y="434713"/>
                  </a:lnTo>
                  <a:lnTo>
                    <a:pt x="12180" y="428117"/>
                  </a:lnTo>
                  <a:lnTo>
                    <a:pt x="23229" y="417322"/>
                  </a:lnTo>
                  <a:lnTo>
                    <a:pt x="30341" y="414655"/>
                  </a:lnTo>
                  <a:lnTo>
                    <a:pt x="38977" y="414401"/>
                  </a:lnTo>
                  <a:lnTo>
                    <a:pt x="65937" y="414401"/>
                  </a:lnTo>
                  <a:lnTo>
                    <a:pt x="64758" y="413258"/>
                  </a:lnTo>
                  <a:lnTo>
                    <a:pt x="59041" y="409444"/>
                  </a:lnTo>
                  <a:lnTo>
                    <a:pt x="52932" y="406749"/>
                  </a:lnTo>
                  <a:lnTo>
                    <a:pt x="46417" y="405149"/>
                  </a:lnTo>
                  <a:lnTo>
                    <a:pt x="39485" y="404622"/>
                  </a:lnTo>
                  <a:close/>
                </a:path>
                <a:path w="106045" h="800100">
                  <a:moveTo>
                    <a:pt x="66985" y="415417"/>
                  </a:moveTo>
                  <a:lnTo>
                    <a:pt x="47232" y="415417"/>
                  </a:lnTo>
                  <a:lnTo>
                    <a:pt x="54090" y="417322"/>
                  </a:lnTo>
                  <a:lnTo>
                    <a:pt x="59297" y="420243"/>
                  </a:lnTo>
                  <a:lnTo>
                    <a:pt x="62726" y="424053"/>
                  </a:lnTo>
                  <a:lnTo>
                    <a:pt x="67425" y="429387"/>
                  </a:lnTo>
                  <a:lnTo>
                    <a:pt x="69711" y="435610"/>
                  </a:lnTo>
                  <a:lnTo>
                    <a:pt x="69711" y="447421"/>
                  </a:lnTo>
                  <a:lnTo>
                    <a:pt x="47232" y="470916"/>
                  </a:lnTo>
                  <a:lnTo>
                    <a:pt x="66843" y="470916"/>
                  </a:lnTo>
                  <a:lnTo>
                    <a:pt x="70819" y="467030"/>
                  </a:lnTo>
                  <a:lnTo>
                    <a:pt x="75299" y="459930"/>
                  </a:lnTo>
                  <a:lnTo>
                    <a:pt x="77970" y="451877"/>
                  </a:lnTo>
                  <a:lnTo>
                    <a:pt x="78855" y="442849"/>
                  </a:lnTo>
                  <a:lnTo>
                    <a:pt x="77974" y="434010"/>
                  </a:lnTo>
                  <a:lnTo>
                    <a:pt x="75331" y="426148"/>
                  </a:lnTo>
                  <a:lnTo>
                    <a:pt x="70926" y="419238"/>
                  </a:lnTo>
                  <a:lnTo>
                    <a:pt x="66985" y="415417"/>
                  </a:lnTo>
                  <a:close/>
                </a:path>
                <a:path w="106045" h="800100">
                  <a:moveTo>
                    <a:pt x="53455" y="534670"/>
                  </a:moveTo>
                  <a:lnTo>
                    <a:pt x="17514" y="547497"/>
                  </a:lnTo>
                  <a:lnTo>
                    <a:pt x="0" y="589026"/>
                  </a:lnTo>
                  <a:lnTo>
                    <a:pt x="19" y="589788"/>
                  </a:lnTo>
                  <a:lnTo>
                    <a:pt x="13704" y="628015"/>
                  </a:lnTo>
                  <a:lnTo>
                    <a:pt x="20054" y="633095"/>
                  </a:lnTo>
                  <a:lnTo>
                    <a:pt x="26023" y="625094"/>
                  </a:lnTo>
                  <a:lnTo>
                    <a:pt x="18782" y="617595"/>
                  </a:lnTo>
                  <a:lnTo>
                    <a:pt x="13625" y="609203"/>
                  </a:lnTo>
                  <a:lnTo>
                    <a:pt x="10539" y="599930"/>
                  </a:lnTo>
                  <a:lnTo>
                    <a:pt x="9513" y="589788"/>
                  </a:lnTo>
                  <a:lnTo>
                    <a:pt x="10277" y="580574"/>
                  </a:lnTo>
                  <a:lnTo>
                    <a:pt x="35675" y="548417"/>
                  </a:lnTo>
                  <a:lnTo>
                    <a:pt x="52566" y="545211"/>
                  </a:lnTo>
                  <a:lnTo>
                    <a:pt x="84824" y="545211"/>
                  </a:lnTo>
                  <a:lnTo>
                    <a:pt x="82691" y="543403"/>
                  </a:lnTo>
                  <a:lnTo>
                    <a:pt x="73823" y="538559"/>
                  </a:lnTo>
                  <a:lnTo>
                    <a:pt x="64074" y="535644"/>
                  </a:lnTo>
                  <a:lnTo>
                    <a:pt x="53455" y="534670"/>
                  </a:lnTo>
                  <a:close/>
                </a:path>
                <a:path w="106045" h="800100">
                  <a:moveTo>
                    <a:pt x="84824" y="545211"/>
                  </a:moveTo>
                  <a:lnTo>
                    <a:pt x="60694" y="545211"/>
                  </a:lnTo>
                  <a:lnTo>
                    <a:pt x="67933" y="547116"/>
                  </a:lnTo>
                  <a:lnTo>
                    <a:pt x="74537" y="550926"/>
                  </a:lnTo>
                  <a:lnTo>
                    <a:pt x="81014" y="554736"/>
                  </a:lnTo>
                  <a:lnTo>
                    <a:pt x="86221" y="559943"/>
                  </a:lnTo>
                  <a:lnTo>
                    <a:pt x="93841" y="573659"/>
                  </a:lnTo>
                  <a:lnTo>
                    <a:pt x="95873" y="581152"/>
                  </a:lnTo>
                  <a:lnTo>
                    <a:pt x="95873" y="596519"/>
                  </a:lnTo>
                  <a:lnTo>
                    <a:pt x="94349" y="603250"/>
                  </a:lnTo>
                  <a:lnTo>
                    <a:pt x="91428" y="609346"/>
                  </a:lnTo>
                  <a:lnTo>
                    <a:pt x="88507" y="615569"/>
                  </a:lnTo>
                  <a:lnTo>
                    <a:pt x="84189" y="620776"/>
                  </a:lnTo>
                  <a:lnTo>
                    <a:pt x="78474" y="625094"/>
                  </a:lnTo>
                  <a:lnTo>
                    <a:pt x="84570" y="633095"/>
                  </a:lnTo>
                  <a:lnTo>
                    <a:pt x="105424" y="595905"/>
                  </a:lnTo>
                  <a:lnTo>
                    <a:pt x="105779" y="589026"/>
                  </a:lnTo>
                  <a:lnTo>
                    <a:pt x="104829" y="577810"/>
                  </a:lnTo>
                  <a:lnTo>
                    <a:pt x="101985" y="567594"/>
                  </a:lnTo>
                  <a:lnTo>
                    <a:pt x="97260" y="558379"/>
                  </a:lnTo>
                  <a:lnTo>
                    <a:pt x="90666" y="550164"/>
                  </a:lnTo>
                  <a:lnTo>
                    <a:pt x="84824" y="545211"/>
                  </a:lnTo>
                  <a:close/>
                </a:path>
                <a:path w="106045" h="800100">
                  <a:moveTo>
                    <a:pt x="103239" y="663702"/>
                  </a:moveTo>
                  <a:lnTo>
                    <a:pt x="93333" y="663702"/>
                  </a:lnTo>
                  <a:lnTo>
                    <a:pt x="93333" y="711327"/>
                  </a:lnTo>
                  <a:lnTo>
                    <a:pt x="103239" y="711327"/>
                  </a:lnTo>
                  <a:lnTo>
                    <a:pt x="103239" y="663702"/>
                  </a:lnTo>
                  <a:close/>
                </a:path>
                <a:path w="106045" h="800100">
                  <a:moveTo>
                    <a:pt x="103239" y="653669"/>
                  </a:moveTo>
                  <a:lnTo>
                    <a:pt x="2528" y="653669"/>
                  </a:lnTo>
                  <a:lnTo>
                    <a:pt x="2528" y="710946"/>
                  </a:lnTo>
                  <a:lnTo>
                    <a:pt x="12307" y="710946"/>
                  </a:lnTo>
                  <a:lnTo>
                    <a:pt x="12307" y="663702"/>
                  </a:lnTo>
                  <a:lnTo>
                    <a:pt x="103239" y="663702"/>
                  </a:lnTo>
                  <a:lnTo>
                    <a:pt x="103239" y="653669"/>
                  </a:lnTo>
                  <a:close/>
                </a:path>
                <a:path w="106045" h="800100">
                  <a:moveTo>
                    <a:pt x="61837" y="663702"/>
                  </a:moveTo>
                  <a:lnTo>
                    <a:pt x="51931" y="663702"/>
                  </a:lnTo>
                  <a:lnTo>
                    <a:pt x="51931" y="710946"/>
                  </a:lnTo>
                  <a:lnTo>
                    <a:pt x="61837" y="710946"/>
                  </a:lnTo>
                  <a:lnTo>
                    <a:pt x="61837" y="663702"/>
                  </a:lnTo>
                  <a:close/>
                </a:path>
                <a:path w="106045" h="800100">
                  <a:moveTo>
                    <a:pt x="103239" y="789432"/>
                  </a:moveTo>
                  <a:lnTo>
                    <a:pt x="2528" y="789432"/>
                  </a:lnTo>
                  <a:lnTo>
                    <a:pt x="2528" y="799592"/>
                  </a:lnTo>
                  <a:lnTo>
                    <a:pt x="103239" y="799592"/>
                  </a:lnTo>
                  <a:lnTo>
                    <a:pt x="103239" y="789432"/>
                  </a:lnTo>
                  <a:close/>
                </a:path>
                <a:path w="106045" h="800100">
                  <a:moveTo>
                    <a:pt x="60948" y="738251"/>
                  </a:moveTo>
                  <a:lnTo>
                    <a:pt x="51169" y="738251"/>
                  </a:lnTo>
                  <a:lnTo>
                    <a:pt x="51169" y="789432"/>
                  </a:lnTo>
                  <a:lnTo>
                    <a:pt x="60948" y="789432"/>
                  </a:lnTo>
                  <a:lnTo>
                    <a:pt x="60948" y="738251"/>
                  </a:lnTo>
                  <a:close/>
                </a:path>
                <a:path w="106045" h="800100">
                  <a:moveTo>
                    <a:pt x="103239" y="728091"/>
                  </a:moveTo>
                  <a:lnTo>
                    <a:pt x="2528" y="728091"/>
                  </a:lnTo>
                  <a:lnTo>
                    <a:pt x="2528" y="738251"/>
                  </a:lnTo>
                  <a:lnTo>
                    <a:pt x="103239" y="738251"/>
                  </a:lnTo>
                  <a:lnTo>
                    <a:pt x="103239" y="728091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661395" y="570992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511" y="1217675"/>
            <a:ext cx="9037320" cy="5343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314" y="101295"/>
            <a:ext cx="525208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Secur</a:t>
            </a:r>
            <a:r>
              <a:rPr dirty="0" spc="-65"/>
              <a:t>i</a:t>
            </a:r>
            <a:r>
              <a:rPr dirty="0" spc="-20"/>
              <a:t>n</a:t>
            </a:r>
            <a:r>
              <a:rPr dirty="0" spc="-15"/>
              <a:t>g</a:t>
            </a:r>
            <a:r>
              <a:rPr dirty="0" spc="-45"/>
              <a:t> </a:t>
            </a:r>
            <a:r>
              <a:rPr dirty="0" spc="-365"/>
              <a:t>T</a:t>
            </a:r>
            <a:r>
              <a:rPr dirty="0" spc="-395"/>
              <a:t>h</a:t>
            </a:r>
            <a:r>
              <a:rPr dirty="0" spc="150"/>
              <a:t>e</a:t>
            </a:r>
            <a:r>
              <a:rPr dirty="0" spc="-35"/>
              <a:t> </a:t>
            </a:r>
            <a:r>
              <a:rPr dirty="0" spc="25"/>
              <a:t>Clo</a:t>
            </a:r>
            <a:r>
              <a:rPr dirty="0" spc="20"/>
              <a:t>u</a:t>
            </a:r>
            <a:r>
              <a:rPr dirty="0" spc="-10"/>
              <a:t>d.</a:t>
            </a:r>
          </a:p>
          <a:p>
            <a:pPr algn="ctr">
              <a:lnSpc>
                <a:spcPct val="100000"/>
              </a:lnSpc>
            </a:pPr>
            <a:r>
              <a:rPr dirty="0" spc="-120">
                <a:solidFill>
                  <a:srgbClr val="FFFF00"/>
                </a:solidFill>
              </a:rPr>
              <a:t>Types</a:t>
            </a:r>
            <a:r>
              <a:rPr dirty="0" spc="-50">
                <a:solidFill>
                  <a:srgbClr val="FFFF00"/>
                </a:solidFill>
              </a:rPr>
              <a:t> </a:t>
            </a:r>
            <a:r>
              <a:rPr dirty="0" spc="-130">
                <a:solidFill>
                  <a:srgbClr val="FFFF00"/>
                </a:solidFill>
              </a:rPr>
              <a:t>of</a:t>
            </a:r>
            <a:r>
              <a:rPr dirty="0" spc="-45">
                <a:solidFill>
                  <a:srgbClr val="FFFF00"/>
                </a:solidFill>
              </a:rPr>
              <a:t> </a:t>
            </a:r>
            <a:r>
              <a:rPr dirty="0" spc="40">
                <a:solidFill>
                  <a:srgbClr val="FFFF00"/>
                </a:solidFill>
              </a:rPr>
              <a:t>Cloud</a:t>
            </a:r>
            <a:r>
              <a:rPr dirty="0" spc="-50">
                <a:solidFill>
                  <a:srgbClr val="FFFF00"/>
                </a:solidFill>
              </a:rPr>
              <a:t> </a:t>
            </a:r>
            <a:r>
              <a:rPr dirty="0" spc="-30">
                <a:solidFill>
                  <a:srgbClr val="FFFF00"/>
                </a:solidFill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91" y="1454658"/>
            <a:ext cx="10315575" cy="412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819785" indent="-342900">
              <a:lnSpc>
                <a:spcPct val="100000"/>
              </a:lnSpc>
              <a:spcBef>
                <a:spcPts val="95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35" b="1">
                <a:solidFill>
                  <a:srgbClr val="FFFF00"/>
                </a:solidFill>
                <a:latin typeface="Tahoma"/>
                <a:cs typeface="Tahoma"/>
              </a:rPr>
              <a:t>Iaa</a:t>
            </a:r>
            <a:r>
              <a:rPr dirty="0" sz="2800" spc="-160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800" spc="-385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20" i="1">
                <a:solidFill>
                  <a:srgbClr val="FFFF00"/>
                </a:solidFill>
                <a:latin typeface="Verdana"/>
                <a:cs typeface="Verdana"/>
              </a:rPr>
              <a:t>(</a:t>
            </a:r>
            <a:r>
              <a:rPr dirty="0" sz="2800" spc="-525" i="1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800" spc="-135" i="1">
                <a:solidFill>
                  <a:srgbClr val="FFFF00"/>
                </a:solidFill>
                <a:latin typeface="Verdana"/>
                <a:cs typeface="Verdana"/>
              </a:rPr>
              <a:t>nfra</a:t>
            </a:r>
            <a:r>
              <a:rPr dirty="0" sz="2800" spc="-155" i="1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800" spc="-75" i="1">
                <a:solidFill>
                  <a:srgbClr val="FFFF00"/>
                </a:solidFill>
                <a:latin typeface="Verdana"/>
                <a:cs typeface="Verdana"/>
              </a:rPr>
              <a:t>truct</a:t>
            </a:r>
            <a:r>
              <a:rPr dirty="0" sz="2800" spc="-95" i="1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dirty="0" sz="2800" spc="-105" i="1">
                <a:solidFill>
                  <a:srgbClr val="FFFF00"/>
                </a:solidFill>
                <a:latin typeface="Verdana"/>
                <a:cs typeface="Verdana"/>
              </a:rPr>
              <a:t>re</a:t>
            </a:r>
            <a:r>
              <a:rPr dirty="0" sz="2800" spc="-23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800" spc="-85" i="1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800" spc="-70" i="1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800" spc="-204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800" spc="225" i="1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800" spc="-215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800" spc="-240" i="1">
                <a:solidFill>
                  <a:srgbClr val="FFFF00"/>
                </a:solidFill>
                <a:latin typeface="Verdana"/>
                <a:cs typeface="Verdana"/>
              </a:rPr>
              <a:t>Serv</a:t>
            </a:r>
            <a:r>
              <a:rPr dirty="0" sz="2800" spc="-110" i="1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800" spc="85" i="1">
                <a:solidFill>
                  <a:srgbClr val="FFFF00"/>
                </a:solidFill>
                <a:latin typeface="Verdana"/>
                <a:cs typeface="Verdana"/>
              </a:rPr>
              <a:t>ce)</a:t>
            </a:r>
            <a:r>
              <a:rPr dirty="0" sz="2800" spc="-18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800" spc="-49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800" spc="-4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Infrast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uct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105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29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provided</a:t>
            </a:r>
            <a:r>
              <a:rPr dirty="0" sz="28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clients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either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5">
                <a:solidFill>
                  <a:srgbClr val="FFFFFF"/>
                </a:solidFill>
                <a:latin typeface="Verdana"/>
                <a:cs typeface="Verdana"/>
              </a:rPr>
              <a:t>N/W,Virtual</a:t>
            </a:r>
            <a:r>
              <a:rPr dirty="0" sz="28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PCs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space.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 </a:t>
            </a:r>
            <a:r>
              <a:rPr dirty="0" sz="2800" spc="-110" b="1">
                <a:solidFill>
                  <a:srgbClr val="FFFF00"/>
                </a:solidFill>
                <a:latin typeface="Tahoma"/>
                <a:cs typeface="Tahoma"/>
              </a:rPr>
              <a:t>PaaS</a:t>
            </a:r>
            <a:r>
              <a:rPr dirty="0" sz="2800" spc="-110">
                <a:solidFill>
                  <a:srgbClr val="FFFFFF"/>
                </a:solidFill>
                <a:latin typeface="Verdana"/>
                <a:cs typeface="Verdana"/>
              </a:rPr>
              <a:t>–(</a:t>
            </a:r>
            <a:r>
              <a:rPr dirty="0" sz="2800" spc="-110" i="1">
                <a:solidFill>
                  <a:srgbClr val="FFFF00"/>
                </a:solidFill>
                <a:latin typeface="Verdana"/>
                <a:cs typeface="Verdana"/>
              </a:rPr>
              <a:t>Platform </a:t>
            </a:r>
            <a:r>
              <a:rPr dirty="0" sz="2800" spc="-80" i="1">
                <a:solidFill>
                  <a:srgbClr val="FFFF00"/>
                </a:solidFill>
                <a:latin typeface="Verdana"/>
                <a:cs typeface="Verdana"/>
              </a:rPr>
              <a:t>as </a:t>
            </a:r>
            <a:r>
              <a:rPr dirty="0" sz="2800" spc="225" i="1">
                <a:solidFill>
                  <a:srgbClr val="FFFF00"/>
                </a:solidFill>
                <a:latin typeface="Verdana"/>
                <a:cs typeface="Verdana"/>
              </a:rPr>
              <a:t>a </a:t>
            </a:r>
            <a:r>
              <a:rPr dirty="0" sz="2800" spc="-100" i="1">
                <a:solidFill>
                  <a:srgbClr val="FFFF00"/>
                </a:solidFill>
                <a:latin typeface="Verdana"/>
                <a:cs typeface="Verdana"/>
              </a:rPr>
              <a:t>Service) 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Consumers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5">
                <a:solidFill>
                  <a:srgbClr val="FFFFFF"/>
                </a:solidFill>
                <a:latin typeface="Verdana"/>
                <a:cs typeface="Verdana"/>
              </a:rPr>
              <a:t>chance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2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65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cloud,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complexities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building&amp;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maintaining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infrastructure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8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provider.</a:t>
            </a:r>
            <a:endParaRPr sz="2800">
              <a:latin typeface="Verdana"/>
              <a:cs typeface="Verdana"/>
            </a:endParaRPr>
          </a:p>
          <a:p>
            <a:pPr marL="355600" marR="1060450" indent="-342900">
              <a:lnSpc>
                <a:spcPct val="100000"/>
              </a:lnSpc>
              <a:spcBef>
                <a:spcPts val="994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40" b="1">
                <a:solidFill>
                  <a:srgbClr val="FFFF00"/>
                </a:solidFill>
                <a:latin typeface="Tahoma"/>
                <a:cs typeface="Tahoma"/>
              </a:rPr>
              <a:t>SaaS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28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95" i="1">
                <a:solidFill>
                  <a:srgbClr val="FFFF00"/>
                </a:solidFill>
                <a:latin typeface="Verdana"/>
                <a:cs typeface="Verdana"/>
              </a:rPr>
              <a:t>(Software</a:t>
            </a:r>
            <a:r>
              <a:rPr dirty="0" sz="2800" spc="-21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800" spc="-80" i="1">
                <a:solidFill>
                  <a:srgbClr val="FFFF00"/>
                </a:solidFill>
                <a:latin typeface="Verdana"/>
                <a:cs typeface="Verdana"/>
              </a:rPr>
              <a:t>as</a:t>
            </a:r>
            <a:r>
              <a:rPr dirty="0" sz="2800" spc="-20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800" spc="225" i="1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800" spc="-210" i="1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800" spc="-110" i="1">
                <a:solidFill>
                  <a:srgbClr val="FFFF00"/>
                </a:solidFill>
                <a:latin typeface="Verdana"/>
                <a:cs typeface="Verdana"/>
              </a:rPr>
              <a:t>Service)-</a:t>
            </a:r>
            <a:r>
              <a:rPr dirty="0" sz="2800" spc="-110">
                <a:solidFill>
                  <a:srgbClr val="FFFFFF"/>
                </a:solidFill>
                <a:latin typeface="Verdana"/>
                <a:cs typeface="Verdana"/>
              </a:rPr>
              <a:t>Belongs</a:t>
            </a:r>
            <a:r>
              <a:rPr dirty="0" sz="2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organ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zat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05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24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dirty="0" sz="2800" spc="-1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nte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60">
                <a:solidFill>
                  <a:srgbClr val="FFFFFF"/>
                </a:solidFill>
                <a:latin typeface="Verdana"/>
                <a:cs typeface="Verdana"/>
              </a:rPr>
              <a:t>ts.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61395" y="570992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763" y="101295"/>
            <a:ext cx="3948429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Secur</a:t>
            </a:r>
            <a:r>
              <a:rPr dirty="0" spc="-65"/>
              <a:t>i</a:t>
            </a:r>
            <a:r>
              <a:rPr dirty="0" spc="-20"/>
              <a:t>n</a:t>
            </a:r>
            <a:r>
              <a:rPr dirty="0" spc="-15"/>
              <a:t>g</a:t>
            </a:r>
            <a:r>
              <a:rPr dirty="0" spc="-45"/>
              <a:t> </a:t>
            </a:r>
            <a:r>
              <a:rPr dirty="0" spc="-365"/>
              <a:t>T</a:t>
            </a:r>
            <a:r>
              <a:rPr dirty="0" spc="-395"/>
              <a:t>h</a:t>
            </a:r>
            <a:r>
              <a:rPr dirty="0" spc="150"/>
              <a:t>e</a:t>
            </a:r>
            <a:r>
              <a:rPr dirty="0" spc="-35"/>
              <a:t> </a:t>
            </a:r>
            <a:r>
              <a:rPr dirty="0" spc="25"/>
              <a:t>Clo</a:t>
            </a:r>
            <a:r>
              <a:rPr dirty="0" spc="20"/>
              <a:t>u</a:t>
            </a:r>
            <a:r>
              <a:rPr dirty="0" spc="-10"/>
              <a:t>d.</a:t>
            </a:r>
          </a:p>
          <a:p>
            <a:pPr algn="ctr" marL="3175">
              <a:lnSpc>
                <a:spcPct val="100000"/>
              </a:lnSpc>
            </a:pPr>
            <a:r>
              <a:rPr dirty="0" spc="40">
                <a:solidFill>
                  <a:srgbClr val="FFFF00"/>
                </a:solidFill>
              </a:rPr>
              <a:t>Cloud</a:t>
            </a:r>
            <a:r>
              <a:rPr dirty="0" spc="-80">
                <a:solidFill>
                  <a:srgbClr val="FFFF00"/>
                </a:solidFill>
              </a:rPr>
              <a:t> </a:t>
            </a:r>
            <a:r>
              <a:rPr dirty="0" spc="-200">
                <a:solidFill>
                  <a:srgbClr val="FFFF00"/>
                </a:solidFill>
              </a:rPr>
              <a:t>Threats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91" y="2200581"/>
            <a:ext cx="10408285" cy="335089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40" b="1">
                <a:solidFill>
                  <a:srgbClr val="FFFF00"/>
                </a:solidFill>
                <a:latin typeface="Tahoma"/>
                <a:cs typeface="Tahoma"/>
              </a:rPr>
              <a:t>Data</a:t>
            </a:r>
            <a:r>
              <a:rPr dirty="0" sz="2800" spc="-3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25" b="1">
                <a:solidFill>
                  <a:srgbClr val="FFFF00"/>
                </a:solidFill>
                <a:latin typeface="Tahoma"/>
                <a:cs typeface="Tahoma"/>
              </a:rPr>
              <a:t>Breach</a:t>
            </a:r>
            <a:r>
              <a:rPr dirty="0" sz="2800" spc="-2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385" b="1">
                <a:solidFill>
                  <a:srgbClr val="FFFF00"/>
                </a:solidFill>
                <a:latin typeface="Tahoma"/>
                <a:cs typeface="Tahoma"/>
              </a:rPr>
              <a:t>–</a:t>
            </a:r>
            <a:r>
              <a:rPr dirty="0" sz="2800" spc="-4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devastating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targets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45" b="1">
                <a:solidFill>
                  <a:srgbClr val="FFFF00"/>
                </a:solidFill>
                <a:latin typeface="Tahoma"/>
                <a:cs typeface="Tahoma"/>
              </a:rPr>
              <a:t>Dat</a:t>
            </a:r>
            <a:r>
              <a:rPr dirty="0" sz="2800" spc="-40" b="1">
                <a:solidFill>
                  <a:srgbClr val="FFFF00"/>
                </a:solidFill>
                <a:latin typeface="Tahoma"/>
                <a:cs typeface="Tahoma"/>
              </a:rPr>
              <a:t>a</a:t>
            </a:r>
            <a:r>
              <a:rPr dirty="0" sz="2800" spc="-3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185" b="1">
                <a:solidFill>
                  <a:srgbClr val="FFFF00"/>
                </a:solidFill>
                <a:latin typeface="Tahoma"/>
                <a:cs typeface="Tahoma"/>
              </a:rPr>
              <a:t>Lo</a:t>
            </a:r>
            <a:r>
              <a:rPr dirty="0" sz="2800" spc="-155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800" spc="-155" b="1">
                <a:solidFill>
                  <a:srgbClr val="FFFF00"/>
                </a:solidFill>
                <a:latin typeface="Tahoma"/>
                <a:cs typeface="Tahoma"/>
              </a:rPr>
              <a:t>s.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204" b="1">
                <a:solidFill>
                  <a:srgbClr val="FFFF00"/>
                </a:solidFill>
                <a:latin typeface="Tahoma"/>
                <a:cs typeface="Tahoma"/>
              </a:rPr>
              <a:t>Acc</a:t>
            </a:r>
            <a:r>
              <a:rPr dirty="0" sz="2800" spc="204" b="1">
                <a:solidFill>
                  <a:srgbClr val="FFFF00"/>
                </a:solidFill>
                <a:latin typeface="Tahoma"/>
                <a:cs typeface="Tahoma"/>
              </a:rPr>
              <a:t>o</a:t>
            </a:r>
            <a:r>
              <a:rPr dirty="0" sz="2800" spc="-215" b="1">
                <a:solidFill>
                  <a:srgbClr val="FFFF00"/>
                </a:solidFill>
                <a:latin typeface="Tahoma"/>
                <a:cs typeface="Tahoma"/>
              </a:rPr>
              <a:t>un</a:t>
            </a:r>
            <a:r>
              <a:rPr dirty="0" sz="2800" spc="-140" b="1">
                <a:solidFill>
                  <a:srgbClr val="FFFF00"/>
                </a:solidFill>
                <a:latin typeface="Tahoma"/>
                <a:cs typeface="Tahoma"/>
              </a:rPr>
              <a:t>t</a:t>
            </a:r>
            <a:r>
              <a:rPr dirty="0" sz="2800" spc="-4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20" b="1">
                <a:solidFill>
                  <a:srgbClr val="FFFF00"/>
                </a:solidFill>
                <a:latin typeface="Tahoma"/>
                <a:cs typeface="Tahoma"/>
              </a:rPr>
              <a:t>Hacking.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70" b="1">
                <a:solidFill>
                  <a:srgbClr val="FFFF00"/>
                </a:solidFill>
                <a:latin typeface="Tahoma"/>
                <a:cs typeface="Tahoma"/>
              </a:rPr>
              <a:t>Disg</a:t>
            </a:r>
            <a:r>
              <a:rPr dirty="0" sz="2800" spc="-120" b="1">
                <a:solidFill>
                  <a:srgbClr val="FFFF00"/>
                </a:solidFill>
                <a:latin typeface="Tahoma"/>
                <a:cs typeface="Tahoma"/>
              </a:rPr>
              <a:t>r</a:t>
            </a:r>
            <a:r>
              <a:rPr dirty="0" sz="2800" spc="-90" b="1">
                <a:solidFill>
                  <a:srgbClr val="FFFF00"/>
                </a:solidFill>
                <a:latin typeface="Tahoma"/>
                <a:cs typeface="Tahoma"/>
              </a:rPr>
              <a:t>untle</a:t>
            </a:r>
            <a:r>
              <a:rPr dirty="0" sz="2800" spc="-105" b="1">
                <a:solidFill>
                  <a:srgbClr val="FFFF00"/>
                </a:solidFill>
                <a:latin typeface="Tahoma"/>
                <a:cs typeface="Tahoma"/>
              </a:rPr>
              <a:t>d</a:t>
            </a:r>
            <a:r>
              <a:rPr dirty="0" sz="2800" spc="-2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190" b="1">
                <a:solidFill>
                  <a:srgbClr val="FFFF00"/>
                </a:solidFill>
                <a:latin typeface="Tahoma"/>
                <a:cs typeface="Tahoma"/>
              </a:rPr>
              <a:t>Insi</a:t>
            </a:r>
            <a:r>
              <a:rPr dirty="0" sz="2800" spc="-240" b="1">
                <a:solidFill>
                  <a:srgbClr val="FFFF00"/>
                </a:solidFill>
                <a:latin typeface="Tahoma"/>
                <a:cs typeface="Tahoma"/>
              </a:rPr>
              <a:t>d</a:t>
            </a:r>
            <a:r>
              <a:rPr dirty="0" sz="2800" spc="-105" b="1">
                <a:solidFill>
                  <a:srgbClr val="FFFF00"/>
                </a:solidFill>
                <a:latin typeface="Tahoma"/>
                <a:cs typeface="Tahoma"/>
              </a:rPr>
              <a:t>er.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30" b="1">
                <a:solidFill>
                  <a:srgbClr val="FFFF00"/>
                </a:solidFill>
                <a:latin typeface="Tahoma"/>
                <a:cs typeface="Tahoma"/>
              </a:rPr>
              <a:t>Technology</a:t>
            </a:r>
            <a:r>
              <a:rPr dirty="0" sz="2800" spc="-4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45" b="1">
                <a:solidFill>
                  <a:srgbClr val="FFFF00"/>
                </a:solidFill>
                <a:latin typeface="Tahoma"/>
                <a:cs typeface="Tahoma"/>
              </a:rPr>
              <a:t>Loop</a:t>
            </a:r>
            <a:r>
              <a:rPr dirty="0" sz="2800" spc="-3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95" b="1">
                <a:solidFill>
                  <a:srgbClr val="FFFF00"/>
                </a:solidFill>
                <a:latin typeface="Tahoma"/>
                <a:cs typeface="Tahoma"/>
              </a:rPr>
              <a:t>Holes.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65" b="1">
                <a:solidFill>
                  <a:srgbClr val="FFFF00"/>
                </a:solidFill>
                <a:latin typeface="Tahoma"/>
                <a:cs typeface="Tahoma"/>
              </a:rPr>
              <a:t>Shared</a:t>
            </a:r>
            <a:r>
              <a:rPr dirty="0" sz="2800" spc="-3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70" b="1">
                <a:solidFill>
                  <a:srgbClr val="FFFF00"/>
                </a:solidFill>
                <a:latin typeface="Tahoma"/>
                <a:cs typeface="Tahoma"/>
              </a:rPr>
              <a:t>Space</a:t>
            </a:r>
            <a:r>
              <a:rPr dirty="0" sz="2800" spc="-3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800" spc="-385" b="1">
                <a:solidFill>
                  <a:srgbClr val="FFFF00"/>
                </a:solidFill>
                <a:latin typeface="Tahoma"/>
                <a:cs typeface="Tahoma"/>
              </a:rPr>
              <a:t>–</a:t>
            </a:r>
            <a:r>
              <a:rPr dirty="0" sz="2800" spc="-3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Verdana"/>
                <a:cs typeface="Verdana"/>
              </a:rPr>
              <a:t>peeping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user’s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ennevitable.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61395" y="570992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76200"/>
            <a:ext cx="3717036" cy="2115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691" y="101295"/>
            <a:ext cx="532955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Secur</a:t>
            </a:r>
            <a:r>
              <a:rPr dirty="0" spc="-65"/>
              <a:t>i</a:t>
            </a:r>
            <a:r>
              <a:rPr dirty="0" spc="-20"/>
              <a:t>n</a:t>
            </a:r>
            <a:r>
              <a:rPr dirty="0" spc="-15"/>
              <a:t>g</a:t>
            </a:r>
            <a:r>
              <a:rPr dirty="0" spc="-45"/>
              <a:t> </a:t>
            </a:r>
            <a:r>
              <a:rPr dirty="0" spc="-365"/>
              <a:t>T</a:t>
            </a:r>
            <a:r>
              <a:rPr dirty="0" spc="-395"/>
              <a:t>h</a:t>
            </a:r>
            <a:r>
              <a:rPr dirty="0" spc="150"/>
              <a:t>e</a:t>
            </a:r>
            <a:r>
              <a:rPr dirty="0" spc="-35"/>
              <a:t> </a:t>
            </a:r>
            <a:r>
              <a:rPr dirty="0" spc="25"/>
              <a:t>Clo</a:t>
            </a:r>
            <a:r>
              <a:rPr dirty="0" spc="20"/>
              <a:t>u</a:t>
            </a:r>
            <a:r>
              <a:rPr dirty="0" spc="-10"/>
              <a:t>d.</a:t>
            </a:r>
          </a:p>
          <a:p>
            <a:pPr algn="ctr">
              <a:lnSpc>
                <a:spcPct val="100000"/>
              </a:lnSpc>
            </a:pPr>
            <a:r>
              <a:rPr dirty="0" spc="40">
                <a:solidFill>
                  <a:srgbClr val="FFFF00"/>
                </a:solidFill>
              </a:rPr>
              <a:t>Cloud</a:t>
            </a:r>
            <a:r>
              <a:rPr dirty="0" spc="-65">
                <a:solidFill>
                  <a:srgbClr val="FFFF00"/>
                </a:solidFill>
              </a:rPr>
              <a:t> </a:t>
            </a:r>
            <a:r>
              <a:rPr dirty="0" spc="-120">
                <a:solidFill>
                  <a:srgbClr val="FFFF00"/>
                </a:solidFill>
              </a:rPr>
              <a:t>Security</a:t>
            </a:r>
            <a:r>
              <a:rPr dirty="0" spc="-65">
                <a:solidFill>
                  <a:srgbClr val="FFFF00"/>
                </a:solidFill>
              </a:rPr>
              <a:t> </a:t>
            </a:r>
            <a:r>
              <a:rPr dirty="0" spc="-75">
                <a:solidFill>
                  <a:srgbClr val="FFFF00"/>
                </a:solidFill>
              </a:rPr>
              <a:t>Safeguards.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91" y="1411986"/>
            <a:ext cx="10819130" cy="441515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4883785" marR="5080" indent="-4833620">
              <a:lnSpc>
                <a:spcPts val="3020"/>
              </a:lnSpc>
              <a:spcBef>
                <a:spcPts val="480"/>
              </a:spcBef>
            </a:pP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Precautions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take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protect</a:t>
            </a:r>
            <a:r>
              <a:rPr dirty="0" sz="28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stored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cloud;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45" b="1">
                <a:solidFill>
                  <a:srgbClr val="FFFFFF"/>
                </a:solidFill>
                <a:latin typeface="Tahoma"/>
                <a:cs typeface="Tahoma"/>
              </a:rPr>
              <a:t>Dat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25" b="1">
                <a:solidFill>
                  <a:srgbClr val="FFFFFF"/>
                </a:solidFill>
                <a:latin typeface="Tahoma"/>
                <a:cs typeface="Tahoma"/>
              </a:rPr>
              <a:t>Bac</a:t>
            </a:r>
            <a:r>
              <a:rPr dirty="0" sz="2800" spc="3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28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00" b="1">
                <a:solidFill>
                  <a:srgbClr val="FFFFFF"/>
                </a:solidFill>
                <a:latin typeface="Tahoma"/>
                <a:cs typeface="Tahoma"/>
              </a:rPr>
              <a:t>Up.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Updat</a:t>
            </a:r>
            <a:r>
              <a:rPr dirty="0" sz="2800" spc="-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20" b="1">
                <a:solidFill>
                  <a:srgbClr val="FFFFFF"/>
                </a:solidFill>
                <a:latin typeface="Tahoma"/>
                <a:cs typeface="Tahoma"/>
              </a:rPr>
              <a:t>Bac</a:t>
            </a:r>
            <a:r>
              <a:rPr dirty="0" sz="2800" spc="25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1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800" spc="-8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2800" spc="-6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55" b="1">
                <a:solidFill>
                  <a:srgbClr val="FFFFFF"/>
                </a:solidFill>
                <a:latin typeface="Tahoma"/>
                <a:cs typeface="Tahoma"/>
              </a:rPr>
              <a:t>reg</a:t>
            </a:r>
            <a:r>
              <a:rPr dirty="0" sz="2800" spc="-6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800" spc="-110" b="1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2800" spc="-10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800" spc="-90" b="1">
                <a:solidFill>
                  <a:srgbClr val="FFFFFF"/>
                </a:solidFill>
                <a:latin typeface="Tahoma"/>
                <a:cs typeface="Tahoma"/>
              </a:rPr>
              <a:t>ly.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60" b="1">
                <a:solidFill>
                  <a:srgbClr val="FFFFFF"/>
                </a:solidFill>
                <a:latin typeface="Tahoma"/>
                <a:cs typeface="Tahoma"/>
              </a:rPr>
              <a:t>Stron</a:t>
            </a:r>
            <a:r>
              <a:rPr dirty="0" sz="2800" spc="-17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45" b="1">
                <a:solidFill>
                  <a:srgbClr val="FFFFFF"/>
                </a:solidFill>
                <a:latin typeface="Tahoma"/>
                <a:cs typeface="Tahoma"/>
              </a:rPr>
              <a:t>Pas</a:t>
            </a:r>
            <a:r>
              <a:rPr dirty="0" sz="2800" spc="-11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800" spc="-125" b="1">
                <a:solidFill>
                  <a:srgbClr val="FFFFFF"/>
                </a:solidFill>
                <a:latin typeface="Tahoma"/>
                <a:cs typeface="Tahoma"/>
              </a:rPr>
              <a:t>words.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245" b="1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85" b="1">
                <a:solidFill>
                  <a:srgbClr val="FFFFFF"/>
                </a:solidFill>
                <a:latin typeface="Tahoma"/>
                <a:cs typeface="Tahoma"/>
              </a:rPr>
              <a:t>step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65" b="1">
                <a:solidFill>
                  <a:srgbClr val="FFFFFF"/>
                </a:solidFill>
                <a:latin typeface="Tahoma"/>
                <a:cs typeface="Tahoma"/>
              </a:rPr>
              <a:t>Authenti</a:t>
            </a:r>
            <a:r>
              <a:rPr dirty="0" sz="2800" spc="-7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800" spc="-80" b="1">
                <a:solidFill>
                  <a:srgbClr val="FFFFFF"/>
                </a:solidFill>
                <a:latin typeface="Tahoma"/>
                <a:cs typeface="Tahoma"/>
              </a:rPr>
              <a:t>atio</a:t>
            </a:r>
            <a:r>
              <a:rPr dirty="0" sz="2800" spc="-9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8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50" b="1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dirty="0" sz="2800" spc="9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800" spc="-90" b="1">
                <a:solidFill>
                  <a:srgbClr val="FFFFFF"/>
                </a:solidFill>
                <a:latin typeface="Tahoma"/>
                <a:cs typeface="Tahoma"/>
              </a:rPr>
              <a:t>hanism.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90" b="1">
                <a:solidFill>
                  <a:srgbClr val="FFFFFF"/>
                </a:solidFill>
                <a:latin typeface="Tahoma"/>
                <a:cs typeface="Tahoma"/>
              </a:rPr>
              <a:t>Encryptio</a:t>
            </a:r>
            <a:r>
              <a:rPr dirty="0" sz="2800" spc="-10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800" spc="-95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0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Tahoma"/>
                <a:cs typeface="Tahoma"/>
              </a:rPr>
              <a:t>Ha</a:t>
            </a:r>
            <a:r>
              <a:rPr dirty="0" sz="2800" spc="-5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800" spc="12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8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85" b="1">
                <a:solidFill>
                  <a:srgbClr val="FFFFFF"/>
                </a:solidFill>
                <a:latin typeface="Tahoma"/>
                <a:cs typeface="Tahoma"/>
              </a:rPr>
              <a:t>Discip</a:t>
            </a:r>
            <a:r>
              <a:rPr dirty="0" sz="2800" spc="-4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800" spc="-20" b="1">
                <a:solidFill>
                  <a:srgbClr val="FFFFFF"/>
                </a:solidFill>
                <a:latin typeface="Tahoma"/>
                <a:cs typeface="Tahoma"/>
              </a:rPr>
              <a:t>ined</a:t>
            </a:r>
            <a:r>
              <a:rPr dirty="0" sz="28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Tahoma"/>
                <a:cs typeface="Tahoma"/>
              </a:rPr>
              <a:t>onlin</a:t>
            </a:r>
            <a:r>
              <a:rPr dirty="0" sz="2800" spc="-7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45" b="1">
                <a:solidFill>
                  <a:srgbClr val="FFFFFF"/>
                </a:solidFill>
                <a:latin typeface="Tahoma"/>
                <a:cs typeface="Tahoma"/>
              </a:rPr>
              <a:t>behavior.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250" spc="-220">
                <a:solidFill>
                  <a:srgbClr val="F5A308"/>
                </a:solidFill>
                <a:latin typeface="Lucida Sans Unicode"/>
                <a:cs typeface="Lucida Sans Unicode"/>
              </a:rPr>
              <a:t>▶</a:t>
            </a:r>
            <a:r>
              <a:rPr dirty="0" sz="2250" spc="15">
                <a:solidFill>
                  <a:srgbClr val="F5A308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5" b="1">
                <a:solidFill>
                  <a:srgbClr val="FFFFFF"/>
                </a:solidFill>
                <a:latin typeface="Tahoma"/>
                <a:cs typeface="Tahoma"/>
              </a:rPr>
              <a:t>Avoid</a:t>
            </a:r>
            <a:r>
              <a:rPr dirty="0" sz="28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5" b="1">
                <a:solidFill>
                  <a:srgbClr val="FFFFFF"/>
                </a:solidFill>
                <a:latin typeface="Tahoma"/>
                <a:cs typeface="Tahoma"/>
              </a:rPr>
              <a:t>keeping</a:t>
            </a:r>
            <a:r>
              <a:rPr dirty="0" sz="28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14" b="1">
                <a:solidFill>
                  <a:srgbClr val="FFFFFF"/>
                </a:solidFill>
                <a:latin typeface="Tahoma"/>
                <a:cs typeface="Tahoma"/>
              </a:rPr>
              <a:t>sensitive</a:t>
            </a:r>
            <a:r>
              <a:rPr dirty="0" sz="28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155" b="1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dirty="0" sz="28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28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800" spc="10" b="1">
                <a:solidFill>
                  <a:srgbClr val="FFFFFF"/>
                </a:solidFill>
                <a:latin typeface="Tahoma"/>
                <a:cs typeface="Tahoma"/>
              </a:rPr>
              <a:t>cloud.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61395" y="570992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963" y="101295"/>
            <a:ext cx="402653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Securin</a:t>
            </a:r>
            <a:r>
              <a:rPr dirty="0" spc="-80"/>
              <a:t>g</a:t>
            </a:r>
            <a:r>
              <a:rPr dirty="0" spc="-40"/>
              <a:t> </a:t>
            </a:r>
            <a:r>
              <a:rPr dirty="0" spc="-195"/>
              <a:t>The</a:t>
            </a:r>
            <a:r>
              <a:rPr dirty="0" spc="-30"/>
              <a:t> </a:t>
            </a:r>
            <a:r>
              <a:rPr dirty="0" spc="15"/>
              <a:t>Cloud.  </a:t>
            </a:r>
            <a:r>
              <a:rPr dirty="0" spc="40">
                <a:solidFill>
                  <a:srgbClr val="FFFF00"/>
                </a:solidFill>
              </a:rPr>
              <a:t>Cloud</a:t>
            </a:r>
            <a:r>
              <a:rPr dirty="0" spc="-70">
                <a:solidFill>
                  <a:srgbClr val="FFFF00"/>
                </a:solidFill>
              </a:rPr>
              <a:t> </a:t>
            </a:r>
            <a:r>
              <a:rPr dirty="0" spc="-55">
                <a:solidFill>
                  <a:srgbClr val="FFFF00"/>
                </a:solidFill>
              </a:rPr>
              <a:t>Privacy</a:t>
            </a:r>
            <a:r>
              <a:rPr dirty="0" spc="-90">
                <a:solidFill>
                  <a:srgbClr val="FFFF00"/>
                </a:solidFill>
              </a:rPr>
              <a:t> </a:t>
            </a:r>
            <a:r>
              <a:rPr dirty="0" spc="-155">
                <a:solidFill>
                  <a:srgbClr val="FFFF00"/>
                </a:solidFill>
              </a:rPr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91" y="1327251"/>
            <a:ext cx="10855325" cy="439737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105"/>
              </a:spcBef>
            </a:pP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dirty="0" sz="26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factors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influence</a:t>
            </a:r>
            <a:r>
              <a:rPr dirty="0" sz="26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dirty="0" sz="26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privacy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Verdana"/>
                <a:cs typeface="Verdana"/>
              </a:rPr>
              <a:t>cloud;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600" spc="-35" b="1">
                <a:solidFill>
                  <a:srgbClr val="FFFF00"/>
                </a:solidFill>
                <a:latin typeface="Tahoma"/>
                <a:cs typeface="Tahoma"/>
              </a:rPr>
              <a:t>Data</a:t>
            </a:r>
            <a:r>
              <a:rPr dirty="0" sz="2600" spc="-10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600" spc="-95" b="1">
                <a:solidFill>
                  <a:srgbClr val="FFFF00"/>
                </a:solidFill>
                <a:latin typeface="Tahoma"/>
                <a:cs typeface="Tahoma"/>
              </a:rPr>
              <a:t>ownership.</a:t>
            </a:r>
            <a:endParaRPr sz="2600">
              <a:latin typeface="Tahoma"/>
              <a:cs typeface="Tahoma"/>
            </a:endParaRPr>
          </a:p>
          <a:p>
            <a:pPr marL="469900" marR="601980" indent="-457200">
              <a:lnSpc>
                <a:spcPct val="106800"/>
              </a:lnSpc>
              <a:spcBef>
                <a:spcPts val="2775"/>
              </a:spcBef>
              <a:buClr>
                <a:srgbClr val="F5A308"/>
              </a:buClr>
              <a:buSzPct val="79545"/>
              <a:buAutoNum type="arabicParenR"/>
              <a:tabLst>
                <a:tab pos="469265" algn="l"/>
                <a:tab pos="469900" algn="l"/>
              </a:tabLst>
            </a:pPr>
            <a:r>
              <a:rPr dirty="0" sz="2200" spc="45" i="1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200" spc="-17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5" i="1">
                <a:solidFill>
                  <a:srgbClr val="FFFFFF"/>
                </a:solidFill>
                <a:latin typeface="Verdana"/>
                <a:cs typeface="Verdana"/>
              </a:rPr>
              <a:t>ownership</a:t>
            </a:r>
            <a:r>
              <a:rPr dirty="0" sz="2200" spc="-17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2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5" i="1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dirty="0" sz="2200" spc="-15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2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complicated</a:t>
            </a:r>
            <a:r>
              <a:rPr dirty="0" sz="22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55" i="1">
                <a:solidFill>
                  <a:srgbClr val="FFFFFF"/>
                </a:solidFill>
                <a:latin typeface="Verdana"/>
                <a:cs typeface="Verdana"/>
              </a:rPr>
              <a:t>issue</a:t>
            </a:r>
            <a:r>
              <a:rPr dirty="0" sz="2200" spc="-155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dirty="0" sz="2200" spc="-30">
                <a:solidFill>
                  <a:srgbClr val="FFFFFF"/>
                </a:solidFill>
                <a:latin typeface="Verdana"/>
                <a:cs typeface="Verdana"/>
              </a:rPr>
              <a:t>Determined</a:t>
            </a:r>
            <a:r>
              <a:rPr dirty="0" sz="22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2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dirty="0" sz="2200" spc="-7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government 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200" spc="55">
                <a:solidFill>
                  <a:srgbClr val="FFFFFF"/>
                </a:solidFill>
                <a:latin typeface="Verdana"/>
                <a:cs typeface="Verdana"/>
              </a:rPr>
              <a:t>company </a:t>
            </a:r>
            <a:r>
              <a:rPr dirty="0" sz="2200" spc="-40">
                <a:solidFill>
                  <a:srgbClr val="FFFFFF"/>
                </a:solidFill>
                <a:latin typeface="Verdana"/>
                <a:cs typeface="Verdana"/>
              </a:rPr>
              <a:t>policies, </a:t>
            </a:r>
            <a:r>
              <a:rPr dirty="0" sz="2200" spc="90" i="1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2200" spc="-55" i="1">
                <a:solidFill>
                  <a:srgbClr val="FFFFFF"/>
                </a:solidFill>
                <a:latin typeface="Verdana"/>
                <a:cs typeface="Verdana"/>
              </a:rPr>
              <a:t>ownership </a:t>
            </a:r>
            <a:r>
              <a:rPr dirty="0" sz="2200" spc="-10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200" spc="55" i="1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dirty="0" sz="2200" spc="-22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dirty="0" sz="2200" spc="-7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Verdana"/>
                <a:cs typeface="Verdana"/>
              </a:rPr>
              <a:t>alwa</a:t>
            </a:r>
            <a:r>
              <a:rPr dirty="0" sz="2200" spc="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200" spc="-2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dirty="0" sz="2200" spc="-7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>
                <a:solidFill>
                  <a:srgbClr val="FFFFFF"/>
                </a:solidFill>
                <a:latin typeface="Verdana"/>
                <a:cs typeface="Verdana"/>
              </a:rPr>
              <a:t>ned.</a:t>
            </a:r>
            <a:endParaRPr sz="2200">
              <a:latin typeface="Verdana"/>
              <a:cs typeface="Verdana"/>
            </a:endParaRPr>
          </a:p>
          <a:p>
            <a:pPr marL="469900" marR="127000" indent="-457200">
              <a:lnSpc>
                <a:spcPct val="107100"/>
              </a:lnSpc>
              <a:spcBef>
                <a:spcPts val="800"/>
              </a:spcBef>
              <a:buClr>
                <a:srgbClr val="F5A308"/>
              </a:buClr>
              <a:buSzPct val="79545"/>
              <a:buAutoNum type="arabicParenR"/>
              <a:tabLst>
                <a:tab pos="469265" algn="l"/>
                <a:tab pos="469900" algn="l"/>
              </a:tabLst>
            </a:pP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According</a:t>
            </a:r>
            <a:r>
              <a:rPr dirty="0" sz="22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Facebook</a:t>
            </a:r>
            <a:r>
              <a:rPr dirty="0" sz="22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Verdana"/>
                <a:cs typeface="Verdana"/>
              </a:rPr>
              <a:t>end-user-agreement,</a:t>
            </a:r>
            <a:r>
              <a:rPr dirty="0" sz="22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company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Verdana"/>
                <a:cs typeface="Verdana"/>
              </a:rPr>
              <a:t>stores</a:t>
            </a:r>
            <a:r>
              <a:rPr dirty="0" sz="22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2200" spc="-7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200" spc="-5">
                <a:solidFill>
                  <a:srgbClr val="FFFFFF"/>
                </a:solidFill>
                <a:latin typeface="Verdana"/>
                <a:cs typeface="Verdana"/>
              </a:rPr>
              <a:t>long 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200" spc="-14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2200" spc="-22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necessary, </a:t>
            </a:r>
            <a:r>
              <a:rPr dirty="0" sz="2200" spc="5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might 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dirty="0" sz="2200" spc="114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200" spc="-5">
                <a:solidFill>
                  <a:srgbClr val="FFFFFF"/>
                </a:solidFill>
                <a:latin typeface="Verdana"/>
                <a:cs typeface="Verdana"/>
              </a:rPr>
              <a:t>long 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dirty="0" sz="2200" spc="-35">
                <a:solidFill>
                  <a:srgbClr val="FFFFFF"/>
                </a:solidFill>
                <a:latin typeface="Verdana"/>
                <a:cs typeface="Verdana"/>
              </a:rPr>
              <a:t>want. </a:t>
            </a:r>
            <a:r>
              <a:rPr dirty="0" sz="2200" spc="-23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2200" spc="-7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sadly </a:t>
            </a:r>
            <a:r>
              <a:rPr dirty="0" sz="2200" spc="-30">
                <a:solidFill>
                  <a:srgbClr val="FFFFFF"/>
                </a:solidFill>
                <a:latin typeface="Verdana"/>
                <a:cs typeface="Verdana"/>
              </a:rPr>
              <a:t>means that 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users </a:t>
            </a:r>
            <a:r>
              <a:rPr dirty="0" sz="2200" spc="-65">
                <a:solidFill>
                  <a:srgbClr val="FFFFFF"/>
                </a:solidFill>
                <a:latin typeface="Verdana"/>
                <a:cs typeface="Verdana"/>
              </a:rPr>
              <a:t>lose 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dirty="0" sz="2200" spc="-65">
                <a:solidFill>
                  <a:srgbClr val="FFFFFF"/>
                </a:solidFill>
                <a:latin typeface="Verdana"/>
                <a:cs typeface="Verdana"/>
              </a:rPr>
              <a:t>ownership. </a:t>
            </a:r>
            <a:r>
              <a:rPr dirty="0" sz="2200" spc="-95">
                <a:solidFill>
                  <a:srgbClr val="FFFFFF"/>
                </a:solidFill>
                <a:latin typeface="Verdana"/>
                <a:cs typeface="Verdana"/>
              </a:rPr>
              <a:t>Worse 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still, 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200" spc="-145">
                <a:solidFill>
                  <a:srgbClr val="FFFFFF"/>
                </a:solidFill>
                <a:latin typeface="Verdana"/>
                <a:cs typeface="Verdana"/>
              </a:rPr>
              <a:t>servers </a:t>
            </a:r>
            <a:r>
              <a:rPr dirty="0" sz="220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2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Verdana"/>
                <a:cs typeface="Verdana"/>
              </a:rPr>
              <a:t>located </a:t>
            </a:r>
            <a:r>
              <a:rPr dirty="0" sz="2200" spc="-10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200" spc="-5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dirty="0" sz="2200" spc="-35">
                <a:solidFill>
                  <a:srgbClr val="FFFFFF"/>
                </a:solidFill>
                <a:latin typeface="Verdana"/>
                <a:cs typeface="Verdana"/>
              </a:rPr>
              <a:t>locations, </a:t>
            </a:r>
            <a:r>
              <a:rPr dirty="0" sz="2200" spc="-10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200" spc="-30">
                <a:solidFill>
                  <a:srgbClr val="FFFFFF"/>
                </a:solidFill>
                <a:latin typeface="Verdana"/>
                <a:cs typeface="Verdana"/>
              </a:rPr>
              <a:t>out </a:t>
            </a:r>
            <a:r>
              <a:rPr dirty="0" sz="2200" spc="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200" spc="-45">
                <a:solidFill>
                  <a:srgbClr val="FFFFFF"/>
                </a:solidFill>
                <a:latin typeface="Verdana"/>
                <a:cs typeface="Verdana"/>
              </a:rPr>
              <a:t>United 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States, </a:t>
            </a:r>
            <a:r>
              <a:rPr dirty="0" sz="2200" spc="-40">
                <a:solidFill>
                  <a:srgbClr val="FFFFFF"/>
                </a:solidFill>
                <a:latin typeface="Verdana"/>
                <a:cs typeface="Verdana"/>
              </a:rPr>
              <a:t>subjecting </a:t>
            </a:r>
            <a:r>
              <a:rPr dirty="0" sz="22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200" spc="1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2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8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200" spc="-10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200" spc="-45">
                <a:solidFill>
                  <a:srgbClr val="FFFFFF"/>
                </a:solidFill>
                <a:latin typeface="Verdana"/>
                <a:cs typeface="Verdana"/>
              </a:rPr>
              <a:t>erent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Verdana"/>
                <a:cs typeface="Verdana"/>
              </a:rPr>
              <a:t>laws.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7961" y="1543685"/>
            <a:ext cx="106045" cy="340360"/>
          </a:xfrm>
          <a:custGeom>
            <a:avLst/>
            <a:gdLst/>
            <a:ahLst/>
            <a:cxnLst/>
            <a:rect l="l" t="t" r="r" b="b"/>
            <a:pathLst>
              <a:path w="106045" h="340360">
                <a:moveTo>
                  <a:pt x="52832" y="0"/>
                </a:moveTo>
                <a:lnTo>
                  <a:pt x="14732" y="7238"/>
                </a:lnTo>
                <a:lnTo>
                  <a:pt x="0" y="27431"/>
                </a:lnTo>
                <a:lnTo>
                  <a:pt x="0" y="40386"/>
                </a:lnTo>
                <a:lnTo>
                  <a:pt x="1905" y="46227"/>
                </a:lnTo>
                <a:lnTo>
                  <a:pt x="5715" y="51562"/>
                </a:lnTo>
                <a:lnTo>
                  <a:pt x="9525" y="57023"/>
                </a:lnTo>
                <a:lnTo>
                  <a:pt x="52832" y="68706"/>
                </a:lnTo>
                <a:lnTo>
                  <a:pt x="61860" y="68421"/>
                </a:lnTo>
                <a:lnTo>
                  <a:pt x="93048" y="59309"/>
                </a:lnTo>
                <a:lnTo>
                  <a:pt x="52705" y="59309"/>
                </a:lnTo>
                <a:lnTo>
                  <a:pt x="45370" y="59070"/>
                </a:lnTo>
                <a:lnTo>
                  <a:pt x="10541" y="42799"/>
                </a:lnTo>
                <a:lnTo>
                  <a:pt x="9017" y="38607"/>
                </a:lnTo>
                <a:lnTo>
                  <a:pt x="9017" y="29717"/>
                </a:lnTo>
                <a:lnTo>
                  <a:pt x="44656" y="9715"/>
                </a:lnTo>
                <a:lnTo>
                  <a:pt x="52705" y="9525"/>
                </a:lnTo>
                <a:lnTo>
                  <a:pt x="94174" y="9525"/>
                </a:lnTo>
                <a:lnTo>
                  <a:pt x="90932" y="7112"/>
                </a:lnTo>
                <a:lnTo>
                  <a:pt x="83566" y="4317"/>
                </a:lnTo>
                <a:lnTo>
                  <a:pt x="77567" y="2411"/>
                </a:lnTo>
                <a:lnTo>
                  <a:pt x="70437" y="1063"/>
                </a:lnTo>
                <a:lnTo>
                  <a:pt x="62188" y="263"/>
                </a:lnTo>
                <a:lnTo>
                  <a:pt x="52832" y="0"/>
                </a:lnTo>
                <a:close/>
              </a:path>
              <a:path w="106045" h="340360">
                <a:moveTo>
                  <a:pt x="94174" y="9525"/>
                </a:moveTo>
                <a:lnTo>
                  <a:pt x="52705" y="9525"/>
                </a:lnTo>
                <a:lnTo>
                  <a:pt x="60680" y="9715"/>
                </a:lnTo>
                <a:lnTo>
                  <a:pt x="67643" y="10287"/>
                </a:lnTo>
                <a:lnTo>
                  <a:pt x="91694" y="21589"/>
                </a:lnTo>
                <a:lnTo>
                  <a:pt x="94742" y="25526"/>
                </a:lnTo>
                <a:lnTo>
                  <a:pt x="96266" y="29717"/>
                </a:lnTo>
                <a:lnTo>
                  <a:pt x="96266" y="38607"/>
                </a:lnTo>
                <a:lnTo>
                  <a:pt x="94742" y="42672"/>
                </a:lnTo>
                <a:lnTo>
                  <a:pt x="91602" y="46736"/>
                </a:lnTo>
                <a:lnTo>
                  <a:pt x="88773" y="50673"/>
                </a:lnTo>
                <a:lnTo>
                  <a:pt x="84074" y="53720"/>
                </a:lnTo>
                <a:lnTo>
                  <a:pt x="77597" y="55879"/>
                </a:lnTo>
                <a:lnTo>
                  <a:pt x="71120" y="58165"/>
                </a:lnTo>
                <a:lnTo>
                  <a:pt x="62738" y="59309"/>
                </a:lnTo>
                <a:lnTo>
                  <a:pt x="93048" y="59309"/>
                </a:lnTo>
                <a:lnTo>
                  <a:pt x="96266" y="56895"/>
                </a:lnTo>
                <a:lnTo>
                  <a:pt x="103886" y="46227"/>
                </a:lnTo>
                <a:lnTo>
                  <a:pt x="105791" y="40386"/>
                </a:lnTo>
                <a:lnTo>
                  <a:pt x="105791" y="27431"/>
                </a:lnTo>
                <a:lnTo>
                  <a:pt x="103886" y="21589"/>
                </a:lnTo>
                <a:lnTo>
                  <a:pt x="100076" y="16382"/>
                </a:lnTo>
                <a:lnTo>
                  <a:pt x="96393" y="11175"/>
                </a:lnTo>
                <a:lnTo>
                  <a:pt x="94174" y="9525"/>
                </a:lnTo>
                <a:close/>
              </a:path>
              <a:path w="106045" h="340360">
                <a:moveTo>
                  <a:pt x="29464" y="78231"/>
                </a:moveTo>
                <a:lnTo>
                  <a:pt x="19812" y="80010"/>
                </a:lnTo>
                <a:lnTo>
                  <a:pt x="12446" y="83819"/>
                </a:lnTo>
                <a:lnTo>
                  <a:pt x="2413" y="95376"/>
                </a:lnTo>
                <a:lnTo>
                  <a:pt x="0" y="102615"/>
                </a:lnTo>
                <a:lnTo>
                  <a:pt x="0" y="117728"/>
                </a:lnTo>
                <a:lnTo>
                  <a:pt x="26797" y="145541"/>
                </a:lnTo>
                <a:lnTo>
                  <a:pt x="39116" y="145541"/>
                </a:lnTo>
                <a:lnTo>
                  <a:pt x="45085" y="143382"/>
                </a:lnTo>
                <a:lnTo>
                  <a:pt x="50546" y="139064"/>
                </a:lnTo>
                <a:lnTo>
                  <a:pt x="54229" y="135889"/>
                </a:lnTo>
                <a:lnTo>
                  <a:pt x="54417" y="135636"/>
                </a:lnTo>
                <a:lnTo>
                  <a:pt x="25781" y="135636"/>
                </a:lnTo>
                <a:lnTo>
                  <a:pt x="20701" y="133476"/>
                </a:lnTo>
                <a:lnTo>
                  <a:pt x="16383" y="129031"/>
                </a:lnTo>
                <a:lnTo>
                  <a:pt x="11938" y="124587"/>
                </a:lnTo>
                <a:lnTo>
                  <a:pt x="9779" y="118744"/>
                </a:lnTo>
                <a:lnTo>
                  <a:pt x="9779" y="105028"/>
                </a:lnTo>
                <a:lnTo>
                  <a:pt x="11557" y="99694"/>
                </a:lnTo>
                <a:lnTo>
                  <a:pt x="15356" y="95376"/>
                </a:lnTo>
                <a:lnTo>
                  <a:pt x="18161" y="92328"/>
                </a:lnTo>
                <a:lnTo>
                  <a:pt x="22987" y="89788"/>
                </a:lnTo>
                <a:lnTo>
                  <a:pt x="29464" y="88011"/>
                </a:lnTo>
                <a:lnTo>
                  <a:pt x="29464" y="78231"/>
                </a:lnTo>
                <a:close/>
              </a:path>
              <a:path w="106045" h="340360">
                <a:moveTo>
                  <a:pt x="71813" y="127126"/>
                </a:moveTo>
                <a:lnTo>
                  <a:pt x="59055" y="127126"/>
                </a:lnTo>
                <a:lnTo>
                  <a:pt x="64135" y="135762"/>
                </a:lnTo>
                <a:lnTo>
                  <a:pt x="70993" y="140080"/>
                </a:lnTo>
                <a:lnTo>
                  <a:pt x="84201" y="140080"/>
                </a:lnTo>
                <a:lnTo>
                  <a:pt x="88392" y="138811"/>
                </a:lnTo>
                <a:lnTo>
                  <a:pt x="92456" y="136270"/>
                </a:lnTo>
                <a:lnTo>
                  <a:pt x="96520" y="133857"/>
                </a:lnTo>
                <a:lnTo>
                  <a:pt x="99695" y="130301"/>
                </a:lnTo>
                <a:lnTo>
                  <a:pt x="100097" y="129539"/>
                </a:lnTo>
                <a:lnTo>
                  <a:pt x="76835" y="129539"/>
                </a:lnTo>
                <a:lnTo>
                  <a:pt x="74041" y="128650"/>
                </a:lnTo>
                <a:lnTo>
                  <a:pt x="71813" y="127126"/>
                </a:lnTo>
                <a:close/>
              </a:path>
              <a:path w="106045" h="340360">
                <a:moveTo>
                  <a:pt x="62992" y="106172"/>
                </a:moveTo>
                <a:lnTo>
                  <a:pt x="53721" y="106172"/>
                </a:lnTo>
                <a:lnTo>
                  <a:pt x="53340" y="113918"/>
                </a:lnTo>
                <a:lnTo>
                  <a:pt x="52197" y="119761"/>
                </a:lnTo>
                <a:lnTo>
                  <a:pt x="35687" y="135636"/>
                </a:lnTo>
                <a:lnTo>
                  <a:pt x="54417" y="135636"/>
                </a:lnTo>
                <a:lnTo>
                  <a:pt x="57150" y="131952"/>
                </a:lnTo>
                <a:lnTo>
                  <a:pt x="59055" y="127126"/>
                </a:lnTo>
                <a:lnTo>
                  <a:pt x="71813" y="127126"/>
                </a:lnTo>
                <a:lnTo>
                  <a:pt x="69088" y="125222"/>
                </a:lnTo>
                <a:lnTo>
                  <a:pt x="67056" y="122554"/>
                </a:lnTo>
                <a:lnTo>
                  <a:pt x="63754" y="114935"/>
                </a:lnTo>
                <a:lnTo>
                  <a:pt x="62992" y="110743"/>
                </a:lnTo>
                <a:lnTo>
                  <a:pt x="62992" y="106172"/>
                </a:lnTo>
                <a:close/>
              </a:path>
              <a:path w="106045" h="340360">
                <a:moveTo>
                  <a:pt x="79883" y="81534"/>
                </a:moveTo>
                <a:lnTo>
                  <a:pt x="79883" y="91820"/>
                </a:lnTo>
                <a:lnTo>
                  <a:pt x="85725" y="93979"/>
                </a:lnTo>
                <a:lnTo>
                  <a:pt x="89789" y="96647"/>
                </a:lnTo>
                <a:lnTo>
                  <a:pt x="92329" y="99822"/>
                </a:lnTo>
                <a:lnTo>
                  <a:pt x="94742" y="102997"/>
                </a:lnTo>
                <a:lnTo>
                  <a:pt x="95885" y="106679"/>
                </a:lnTo>
                <a:lnTo>
                  <a:pt x="95885" y="116459"/>
                </a:lnTo>
                <a:lnTo>
                  <a:pt x="94361" y="120776"/>
                </a:lnTo>
                <a:lnTo>
                  <a:pt x="91186" y="124332"/>
                </a:lnTo>
                <a:lnTo>
                  <a:pt x="88011" y="127762"/>
                </a:lnTo>
                <a:lnTo>
                  <a:pt x="84201" y="129539"/>
                </a:lnTo>
                <a:lnTo>
                  <a:pt x="100097" y="129539"/>
                </a:lnTo>
                <a:lnTo>
                  <a:pt x="104521" y="121157"/>
                </a:lnTo>
                <a:lnTo>
                  <a:pt x="105757" y="116459"/>
                </a:lnTo>
                <a:lnTo>
                  <a:pt x="105791" y="103886"/>
                </a:lnTo>
                <a:lnTo>
                  <a:pt x="103505" y="97662"/>
                </a:lnTo>
                <a:lnTo>
                  <a:pt x="94615" y="86994"/>
                </a:lnTo>
                <a:lnTo>
                  <a:pt x="88138" y="83438"/>
                </a:lnTo>
                <a:lnTo>
                  <a:pt x="79883" y="81534"/>
                </a:lnTo>
                <a:close/>
              </a:path>
              <a:path w="106045" h="340360">
                <a:moveTo>
                  <a:pt x="72771" y="163829"/>
                </a:moveTo>
                <a:lnTo>
                  <a:pt x="68072" y="163829"/>
                </a:lnTo>
                <a:lnTo>
                  <a:pt x="66040" y="164591"/>
                </a:lnTo>
                <a:lnTo>
                  <a:pt x="62738" y="167893"/>
                </a:lnTo>
                <a:lnTo>
                  <a:pt x="61976" y="169925"/>
                </a:lnTo>
                <a:lnTo>
                  <a:pt x="61976" y="174498"/>
                </a:lnTo>
                <a:lnTo>
                  <a:pt x="62738" y="176529"/>
                </a:lnTo>
                <a:lnTo>
                  <a:pt x="66040" y="179831"/>
                </a:lnTo>
                <a:lnTo>
                  <a:pt x="68072" y="180593"/>
                </a:lnTo>
                <a:lnTo>
                  <a:pt x="72771" y="180593"/>
                </a:lnTo>
                <a:lnTo>
                  <a:pt x="74803" y="179831"/>
                </a:lnTo>
                <a:lnTo>
                  <a:pt x="78105" y="176529"/>
                </a:lnTo>
                <a:lnTo>
                  <a:pt x="78867" y="174498"/>
                </a:lnTo>
                <a:lnTo>
                  <a:pt x="78867" y="169925"/>
                </a:lnTo>
                <a:lnTo>
                  <a:pt x="78105" y="167893"/>
                </a:lnTo>
                <a:lnTo>
                  <a:pt x="76454" y="166242"/>
                </a:lnTo>
                <a:lnTo>
                  <a:pt x="74676" y="164591"/>
                </a:lnTo>
                <a:lnTo>
                  <a:pt x="72771" y="163829"/>
                </a:lnTo>
                <a:close/>
              </a:path>
              <a:path w="106045" h="340360">
                <a:moveTo>
                  <a:pt x="11430" y="163829"/>
                </a:moveTo>
                <a:lnTo>
                  <a:pt x="6731" y="163829"/>
                </a:lnTo>
                <a:lnTo>
                  <a:pt x="4699" y="164591"/>
                </a:lnTo>
                <a:lnTo>
                  <a:pt x="1397" y="167893"/>
                </a:lnTo>
                <a:lnTo>
                  <a:pt x="635" y="169925"/>
                </a:lnTo>
                <a:lnTo>
                  <a:pt x="635" y="174498"/>
                </a:lnTo>
                <a:lnTo>
                  <a:pt x="1397" y="176529"/>
                </a:lnTo>
                <a:lnTo>
                  <a:pt x="4699" y="179831"/>
                </a:lnTo>
                <a:lnTo>
                  <a:pt x="6731" y="180593"/>
                </a:lnTo>
                <a:lnTo>
                  <a:pt x="11430" y="180593"/>
                </a:lnTo>
                <a:lnTo>
                  <a:pt x="13462" y="179831"/>
                </a:lnTo>
                <a:lnTo>
                  <a:pt x="16764" y="176529"/>
                </a:lnTo>
                <a:lnTo>
                  <a:pt x="17526" y="174498"/>
                </a:lnTo>
                <a:lnTo>
                  <a:pt x="17526" y="169925"/>
                </a:lnTo>
                <a:lnTo>
                  <a:pt x="16764" y="167893"/>
                </a:lnTo>
                <a:lnTo>
                  <a:pt x="13462" y="164591"/>
                </a:lnTo>
                <a:lnTo>
                  <a:pt x="11430" y="163829"/>
                </a:lnTo>
                <a:close/>
              </a:path>
              <a:path w="106045" h="340360">
                <a:moveTo>
                  <a:pt x="93345" y="209041"/>
                </a:moveTo>
                <a:lnTo>
                  <a:pt x="93345" y="224789"/>
                </a:lnTo>
                <a:lnTo>
                  <a:pt x="2540" y="224789"/>
                </a:lnTo>
                <a:lnTo>
                  <a:pt x="2540" y="234823"/>
                </a:lnTo>
                <a:lnTo>
                  <a:pt x="103251" y="234823"/>
                </a:lnTo>
                <a:lnTo>
                  <a:pt x="103251" y="215011"/>
                </a:lnTo>
                <a:lnTo>
                  <a:pt x="93345" y="209041"/>
                </a:lnTo>
                <a:close/>
              </a:path>
              <a:path w="106045" h="340360">
                <a:moveTo>
                  <a:pt x="52832" y="271272"/>
                </a:moveTo>
                <a:lnTo>
                  <a:pt x="14732" y="278511"/>
                </a:lnTo>
                <a:lnTo>
                  <a:pt x="0" y="298703"/>
                </a:lnTo>
                <a:lnTo>
                  <a:pt x="0" y="311657"/>
                </a:lnTo>
                <a:lnTo>
                  <a:pt x="1905" y="317500"/>
                </a:lnTo>
                <a:lnTo>
                  <a:pt x="5715" y="322834"/>
                </a:lnTo>
                <a:lnTo>
                  <a:pt x="9525" y="328294"/>
                </a:lnTo>
                <a:lnTo>
                  <a:pt x="52832" y="339978"/>
                </a:lnTo>
                <a:lnTo>
                  <a:pt x="61860" y="339693"/>
                </a:lnTo>
                <a:lnTo>
                  <a:pt x="93048" y="330580"/>
                </a:lnTo>
                <a:lnTo>
                  <a:pt x="52705" y="330580"/>
                </a:lnTo>
                <a:lnTo>
                  <a:pt x="45370" y="330342"/>
                </a:lnTo>
                <a:lnTo>
                  <a:pt x="10541" y="314070"/>
                </a:lnTo>
                <a:lnTo>
                  <a:pt x="9017" y="309879"/>
                </a:lnTo>
                <a:lnTo>
                  <a:pt x="9017" y="300989"/>
                </a:lnTo>
                <a:lnTo>
                  <a:pt x="44656" y="280987"/>
                </a:lnTo>
                <a:lnTo>
                  <a:pt x="52705" y="280797"/>
                </a:lnTo>
                <a:lnTo>
                  <a:pt x="94174" y="280797"/>
                </a:lnTo>
                <a:lnTo>
                  <a:pt x="90932" y="278384"/>
                </a:lnTo>
                <a:lnTo>
                  <a:pt x="83566" y="275589"/>
                </a:lnTo>
                <a:lnTo>
                  <a:pt x="77567" y="273683"/>
                </a:lnTo>
                <a:lnTo>
                  <a:pt x="70437" y="272335"/>
                </a:lnTo>
                <a:lnTo>
                  <a:pt x="62188" y="271535"/>
                </a:lnTo>
                <a:lnTo>
                  <a:pt x="52832" y="271272"/>
                </a:lnTo>
                <a:close/>
              </a:path>
              <a:path w="106045" h="340360">
                <a:moveTo>
                  <a:pt x="94174" y="280797"/>
                </a:moveTo>
                <a:lnTo>
                  <a:pt x="52705" y="280797"/>
                </a:lnTo>
                <a:lnTo>
                  <a:pt x="60680" y="280987"/>
                </a:lnTo>
                <a:lnTo>
                  <a:pt x="67643" y="281559"/>
                </a:lnTo>
                <a:lnTo>
                  <a:pt x="91694" y="292862"/>
                </a:lnTo>
                <a:lnTo>
                  <a:pt x="94742" y="296799"/>
                </a:lnTo>
                <a:lnTo>
                  <a:pt x="96266" y="300989"/>
                </a:lnTo>
                <a:lnTo>
                  <a:pt x="96266" y="309879"/>
                </a:lnTo>
                <a:lnTo>
                  <a:pt x="94742" y="313943"/>
                </a:lnTo>
                <a:lnTo>
                  <a:pt x="91602" y="318007"/>
                </a:lnTo>
                <a:lnTo>
                  <a:pt x="88773" y="321944"/>
                </a:lnTo>
                <a:lnTo>
                  <a:pt x="84074" y="324992"/>
                </a:lnTo>
                <a:lnTo>
                  <a:pt x="77597" y="327151"/>
                </a:lnTo>
                <a:lnTo>
                  <a:pt x="71120" y="329438"/>
                </a:lnTo>
                <a:lnTo>
                  <a:pt x="62738" y="330580"/>
                </a:lnTo>
                <a:lnTo>
                  <a:pt x="93048" y="330580"/>
                </a:lnTo>
                <a:lnTo>
                  <a:pt x="96266" y="328167"/>
                </a:lnTo>
                <a:lnTo>
                  <a:pt x="103886" y="317500"/>
                </a:lnTo>
                <a:lnTo>
                  <a:pt x="105791" y="311657"/>
                </a:lnTo>
                <a:lnTo>
                  <a:pt x="105791" y="298703"/>
                </a:lnTo>
                <a:lnTo>
                  <a:pt x="103886" y="292862"/>
                </a:lnTo>
                <a:lnTo>
                  <a:pt x="100076" y="287654"/>
                </a:lnTo>
                <a:lnTo>
                  <a:pt x="96393" y="282448"/>
                </a:lnTo>
                <a:lnTo>
                  <a:pt x="94174" y="28079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02758" y="1546860"/>
            <a:ext cx="106045" cy="1002665"/>
          </a:xfrm>
          <a:custGeom>
            <a:avLst/>
            <a:gdLst/>
            <a:ahLst/>
            <a:cxnLst/>
            <a:rect l="l" t="t" r="r" b="b"/>
            <a:pathLst>
              <a:path w="106045" h="1002664">
                <a:moveTo>
                  <a:pt x="2528" y="0"/>
                </a:moveTo>
                <a:lnTo>
                  <a:pt x="2528" y="9778"/>
                </a:lnTo>
                <a:lnTo>
                  <a:pt x="75045" y="19685"/>
                </a:lnTo>
                <a:lnTo>
                  <a:pt x="2528" y="55752"/>
                </a:lnTo>
                <a:lnTo>
                  <a:pt x="2528" y="58292"/>
                </a:lnTo>
                <a:lnTo>
                  <a:pt x="74537" y="93852"/>
                </a:lnTo>
                <a:lnTo>
                  <a:pt x="2528" y="103886"/>
                </a:lnTo>
                <a:lnTo>
                  <a:pt x="2528" y="113664"/>
                </a:lnTo>
                <a:lnTo>
                  <a:pt x="103239" y="99187"/>
                </a:lnTo>
                <a:lnTo>
                  <a:pt x="103239" y="97536"/>
                </a:lnTo>
                <a:lnTo>
                  <a:pt x="20562" y="57023"/>
                </a:lnTo>
                <a:lnTo>
                  <a:pt x="103239" y="16128"/>
                </a:lnTo>
                <a:lnTo>
                  <a:pt x="103239" y="14477"/>
                </a:lnTo>
                <a:lnTo>
                  <a:pt x="2528" y="0"/>
                </a:lnTo>
                <a:close/>
              </a:path>
              <a:path w="106045" h="1002664">
                <a:moveTo>
                  <a:pt x="66155" y="137287"/>
                </a:moveTo>
                <a:lnTo>
                  <a:pt x="27674" y="137287"/>
                </a:lnTo>
                <a:lnTo>
                  <a:pt x="36560" y="137386"/>
                </a:lnTo>
                <a:lnTo>
                  <a:pt x="43803" y="137699"/>
                </a:lnTo>
                <a:lnTo>
                  <a:pt x="69584" y="151891"/>
                </a:lnTo>
                <a:lnTo>
                  <a:pt x="69584" y="156463"/>
                </a:lnTo>
                <a:lnTo>
                  <a:pt x="69203" y="158114"/>
                </a:lnTo>
                <a:lnTo>
                  <a:pt x="68314" y="160147"/>
                </a:lnTo>
                <a:lnTo>
                  <a:pt x="76442" y="165100"/>
                </a:lnTo>
                <a:lnTo>
                  <a:pt x="78093" y="162051"/>
                </a:lnTo>
                <a:lnTo>
                  <a:pt x="78855" y="159257"/>
                </a:lnTo>
                <a:lnTo>
                  <a:pt x="78855" y="153035"/>
                </a:lnTo>
                <a:lnTo>
                  <a:pt x="77839" y="149732"/>
                </a:lnTo>
                <a:lnTo>
                  <a:pt x="75680" y="146430"/>
                </a:lnTo>
                <a:lnTo>
                  <a:pt x="73648" y="143255"/>
                </a:lnTo>
                <a:lnTo>
                  <a:pt x="70346" y="140207"/>
                </a:lnTo>
                <a:lnTo>
                  <a:pt x="66155" y="137287"/>
                </a:lnTo>
                <a:close/>
              </a:path>
              <a:path w="106045" h="1002664">
                <a:moveTo>
                  <a:pt x="76950" y="127507"/>
                </a:moveTo>
                <a:lnTo>
                  <a:pt x="2528" y="127507"/>
                </a:lnTo>
                <a:lnTo>
                  <a:pt x="2528" y="137287"/>
                </a:lnTo>
                <a:lnTo>
                  <a:pt x="76950" y="137287"/>
                </a:lnTo>
                <a:lnTo>
                  <a:pt x="76950" y="127507"/>
                </a:lnTo>
                <a:close/>
              </a:path>
              <a:path w="106045" h="1002664">
                <a:moveTo>
                  <a:pt x="2528" y="202945"/>
                </a:moveTo>
                <a:lnTo>
                  <a:pt x="2528" y="214249"/>
                </a:lnTo>
                <a:lnTo>
                  <a:pt x="35675" y="229869"/>
                </a:lnTo>
                <a:lnTo>
                  <a:pt x="35675" y="273303"/>
                </a:lnTo>
                <a:lnTo>
                  <a:pt x="2528" y="289178"/>
                </a:lnTo>
                <a:lnTo>
                  <a:pt x="2528" y="299974"/>
                </a:lnTo>
                <a:lnTo>
                  <a:pt x="68943" y="268986"/>
                </a:lnTo>
                <a:lnTo>
                  <a:pt x="45327" y="268986"/>
                </a:lnTo>
                <a:lnTo>
                  <a:pt x="45327" y="234568"/>
                </a:lnTo>
                <a:lnTo>
                  <a:pt x="69400" y="234568"/>
                </a:lnTo>
                <a:lnTo>
                  <a:pt x="2528" y="202945"/>
                </a:lnTo>
                <a:close/>
              </a:path>
              <a:path w="106045" h="1002664">
                <a:moveTo>
                  <a:pt x="69400" y="234568"/>
                </a:moveTo>
                <a:lnTo>
                  <a:pt x="45327" y="234568"/>
                </a:lnTo>
                <a:lnTo>
                  <a:pt x="81776" y="251713"/>
                </a:lnTo>
                <a:lnTo>
                  <a:pt x="45327" y="268986"/>
                </a:lnTo>
                <a:lnTo>
                  <a:pt x="68943" y="268986"/>
                </a:lnTo>
                <a:lnTo>
                  <a:pt x="103239" y="252984"/>
                </a:lnTo>
                <a:lnTo>
                  <a:pt x="103239" y="250570"/>
                </a:lnTo>
                <a:lnTo>
                  <a:pt x="69400" y="234568"/>
                </a:lnTo>
                <a:close/>
              </a:path>
              <a:path w="106045" h="1002664">
                <a:moveTo>
                  <a:pt x="105779" y="309499"/>
                </a:moveTo>
                <a:lnTo>
                  <a:pt x="2528" y="309499"/>
                </a:lnTo>
                <a:lnTo>
                  <a:pt x="2528" y="319024"/>
                </a:lnTo>
                <a:lnTo>
                  <a:pt x="105779" y="319024"/>
                </a:lnTo>
                <a:lnTo>
                  <a:pt x="105779" y="309499"/>
                </a:lnTo>
                <a:close/>
              </a:path>
              <a:path w="106045" h="1002664">
                <a:moveTo>
                  <a:pt x="76950" y="338581"/>
                </a:moveTo>
                <a:lnTo>
                  <a:pt x="30595" y="338581"/>
                </a:lnTo>
                <a:lnTo>
                  <a:pt x="22594" y="339851"/>
                </a:lnTo>
                <a:lnTo>
                  <a:pt x="17387" y="342264"/>
                </a:lnTo>
                <a:lnTo>
                  <a:pt x="12053" y="344677"/>
                </a:lnTo>
                <a:lnTo>
                  <a:pt x="7989" y="348234"/>
                </a:lnTo>
                <a:lnTo>
                  <a:pt x="5068" y="353060"/>
                </a:lnTo>
                <a:lnTo>
                  <a:pt x="2020" y="358013"/>
                </a:lnTo>
                <a:lnTo>
                  <a:pt x="623" y="363981"/>
                </a:lnTo>
                <a:lnTo>
                  <a:pt x="623" y="378587"/>
                </a:lnTo>
                <a:lnTo>
                  <a:pt x="2020" y="384555"/>
                </a:lnTo>
                <a:lnTo>
                  <a:pt x="5068" y="389381"/>
                </a:lnTo>
                <a:lnTo>
                  <a:pt x="7989" y="394207"/>
                </a:lnTo>
                <a:lnTo>
                  <a:pt x="12053" y="397763"/>
                </a:lnTo>
                <a:lnTo>
                  <a:pt x="22467" y="402589"/>
                </a:lnTo>
                <a:lnTo>
                  <a:pt x="30214" y="403860"/>
                </a:lnTo>
                <a:lnTo>
                  <a:pt x="76950" y="403860"/>
                </a:lnTo>
                <a:lnTo>
                  <a:pt x="76950" y="393953"/>
                </a:lnTo>
                <a:lnTo>
                  <a:pt x="32881" y="393953"/>
                </a:lnTo>
                <a:lnTo>
                  <a:pt x="26785" y="393573"/>
                </a:lnTo>
                <a:lnTo>
                  <a:pt x="23991" y="392556"/>
                </a:lnTo>
                <a:lnTo>
                  <a:pt x="19800" y="391160"/>
                </a:lnTo>
                <a:lnTo>
                  <a:pt x="16371" y="388619"/>
                </a:lnTo>
                <a:lnTo>
                  <a:pt x="13831" y="384810"/>
                </a:lnTo>
                <a:lnTo>
                  <a:pt x="11164" y="381126"/>
                </a:lnTo>
                <a:lnTo>
                  <a:pt x="9894" y="376554"/>
                </a:lnTo>
                <a:lnTo>
                  <a:pt x="9894" y="365887"/>
                </a:lnTo>
                <a:lnTo>
                  <a:pt x="11291" y="361314"/>
                </a:lnTo>
                <a:lnTo>
                  <a:pt x="13831" y="357377"/>
                </a:lnTo>
                <a:lnTo>
                  <a:pt x="16498" y="353567"/>
                </a:lnTo>
                <a:lnTo>
                  <a:pt x="20181" y="350900"/>
                </a:lnTo>
                <a:lnTo>
                  <a:pt x="24753" y="349630"/>
                </a:lnTo>
                <a:lnTo>
                  <a:pt x="27928" y="348614"/>
                </a:lnTo>
                <a:lnTo>
                  <a:pt x="33770" y="348234"/>
                </a:lnTo>
                <a:lnTo>
                  <a:pt x="76950" y="348234"/>
                </a:lnTo>
                <a:lnTo>
                  <a:pt x="76950" y="338581"/>
                </a:lnTo>
                <a:close/>
              </a:path>
              <a:path w="106045" h="1002664">
                <a:moveTo>
                  <a:pt x="76950" y="485266"/>
                </a:moveTo>
                <a:lnTo>
                  <a:pt x="2528" y="517016"/>
                </a:lnTo>
                <a:lnTo>
                  <a:pt x="2528" y="518794"/>
                </a:lnTo>
                <a:lnTo>
                  <a:pt x="55868" y="542670"/>
                </a:lnTo>
                <a:lnTo>
                  <a:pt x="2528" y="566419"/>
                </a:lnTo>
                <a:lnTo>
                  <a:pt x="2528" y="568198"/>
                </a:lnTo>
                <a:lnTo>
                  <a:pt x="76950" y="600582"/>
                </a:lnTo>
                <a:lnTo>
                  <a:pt x="76950" y="590676"/>
                </a:lnTo>
                <a:lnTo>
                  <a:pt x="22848" y="567309"/>
                </a:lnTo>
                <a:lnTo>
                  <a:pt x="76950" y="543432"/>
                </a:lnTo>
                <a:lnTo>
                  <a:pt x="76950" y="541654"/>
                </a:lnTo>
                <a:lnTo>
                  <a:pt x="22848" y="517905"/>
                </a:lnTo>
                <a:lnTo>
                  <a:pt x="76950" y="495045"/>
                </a:lnTo>
                <a:lnTo>
                  <a:pt x="76950" y="485266"/>
                </a:lnTo>
                <a:close/>
              </a:path>
              <a:path w="106045" h="1002664">
                <a:moveTo>
                  <a:pt x="46978" y="434720"/>
                </a:moveTo>
                <a:lnTo>
                  <a:pt x="36056" y="434720"/>
                </a:lnTo>
                <a:lnTo>
                  <a:pt x="2528" y="472186"/>
                </a:lnTo>
                <a:lnTo>
                  <a:pt x="2528" y="485775"/>
                </a:lnTo>
                <a:lnTo>
                  <a:pt x="41517" y="442340"/>
                </a:lnTo>
                <a:lnTo>
                  <a:pt x="53590" y="442340"/>
                </a:lnTo>
                <a:lnTo>
                  <a:pt x="46978" y="434720"/>
                </a:lnTo>
                <a:close/>
              </a:path>
              <a:path w="106045" h="1002664">
                <a:moveTo>
                  <a:pt x="53590" y="442340"/>
                </a:moveTo>
                <a:lnTo>
                  <a:pt x="41517" y="442340"/>
                </a:lnTo>
                <a:lnTo>
                  <a:pt x="76950" y="483362"/>
                </a:lnTo>
                <a:lnTo>
                  <a:pt x="76950" y="469264"/>
                </a:lnTo>
                <a:lnTo>
                  <a:pt x="53590" y="442340"/>
                </a:lnTo>
                <a:close/>
              </a:path>
              <a:path w="106045" h="1002664">
                <a:moveTo>
                  <a:pt x="105779" y="425195"/>
                </a:moveTo>
                <a:lnTo>
                  <a:pt x="2528" y="425195"/>
                </a:lnTo>
                <a:lnTo>
                  <a:pt x="2528" y="434720"/>
                </a:lnTo>
                <a:lnTo>
                  <a:pt x="105779" y="434720"/>
                </a:lnTo>
                <a:lnTo>
                  <a:pt x="105779" y="425195"/>
                </a:lnTo>
                <a:close/>
              </a:path>
              <a:path w="106045" h="1002664">
                <a:moveTo>
                  <a:pt x="65937" y="617347"/>
                </a:moveTo>
                <a:lnTo>
                  <a:pt x="38977" y="617347"/>
                </a:lnTo>
                <a:lnTo>
                  <a:pt x="38977" y="684402"/>
                </a:lnTo>
                <a:lnTo>
                  <a:pt x="66843" y="673862"/>
                </a:lnTo>
                <a:lnTo>
                  <a:pt x="47232" y="673862"/>
                </a:lnTo>
                <a:lnTo>
                  <a:pt x="47232" y="618363"/>
                </a:lnTo>
                <a:lnTo>
                  <a:pt x="66985" y="618363"/>
                </a:lnTo>
                <a:lnTo>
                  <a:pt x="65937" y="617347"/>
                </a:lnTo>
                <a:close/>
              </a:path>
              <a:path w="106045" h="1002664">
                <a:moveTo>
                  <a:pt x="39485" y="607567"/>
                </a:moveTo>
                <a:lnTo>
                  <a:pt x="3592" y="630015"/>
                </a:lnTo>
                <a:lnTo>
                  <a:pt x="623" y="651763"/>
                </a:lnTo>
                <a:lnTo>
                  <a:pt x="1385" y="656716"/>
                </a:lnTo>
                <a:lnTo>
                  <a:pt x="3036" y="661035"/>
                </a:lnTo>
                <a:lnTo>
                  <a:pt x="4814" y="665352"/>
                </a:lnTo>
                <a:lnTo>
                  <a:pt x="7227" y="669289"/>
                </a:lnTo>
                <a:lnTo>
                  <a:pt x="10402" y="672718"/>
                </a:lnTo>
                <a:lnTo>
                  <a:pt x="13577" y="676275"/>
                </a:lnTo>
                <a:lnTo>
                  <a:pt x="17768" y="679323"/>
                </a:lnTo>
                <a:lnTo>
                  <a:pt x="22975" y="681863"/>
                </a:lnTo>
                <a:lnTo>
                  <a:pt x="27166" y="673862"/>
                </a:lnTo>
                <a:lnTo>
                  <a:pt x="22340" y="670940"/>
                </a:lnTo>
                <a:lnTo>
                  <a:pt x="18784" y="668147"/>
                </a:lnTo>
                <a:lnTo>
                  <a:pt x="16625" y="665734"/>
                </a:lnTo>
                <a:lnTo>
                  <a:pt x="14466" y="663193"/>
                </a:lnTo>
                <a:lnTo>
                  <a:pt x="12688" y="660145"/>
                </a:lnTo>
                <a:lnTo>
                  <a:pt x="11418" y="656589"/>
                </a:lnTo>
                <a:lnTo>
                  <a:pt x="10021" y="652906"/>
                </a:lnTo>
                <a:lnTo>
                  <a:pt x="9386" y="649224"/>
                </a:lnTo>
                <a:lnTo>
                  <a:pt x="9390" y="637659"/>
                </a:lnTo>
                <a:lnTo>
                  <a:pt x="12180" y="631063"/>
                </a:lnTo>
                <a:lnTo>
                  <a:pt x="23229" y="620267"/>
                </a:lnTo>
                <a:lnTo>
                  <a:pt x="30341" y="617601"/>
                </a:lnTo>
                <a:lnTo>
                  <a:pt x="38977" y="617347"/>
                </a:lnTo>
                <a:lnTo>
                  <a:pt x="65937" y="617347"/>
                </a:lnTo>
                <a:lnTo>
                  <a:pt x="64758" y="616203"/>
                </a:lnTo>
                <a:lnTo>
                  <a:pt x="59041" y="612390"/>
                </a:lnTo>
                <a:lnTo>
                  <a:pt x="52932" y="609695"/>
                </a:lnTo>
                <a:lnTo>
                  <a:pt x="46417" y="608095"/>
                </a:lnTo>
                <a:lnTo>
                  <a:pt x="39485" y="607567"/>
                </a:lnTo>
                <a:close/>
              </a:path>
              <a:path w="106045" h="1002664">
                <a:moveTo>
                  <a:pt x="66985" y="618363"/>
                </a:moveTo>
                <a:lnTo>
                  <a:pt x="47232" y="618363"/>
                </a:lnTo>
                <a:lnTo>
                  <a:pt x="54090" y="620267"/>
                </a:lnTo>
                <a:lnTo>
                  <a:pt x="59297" y="623188"/>
                </a:lnTo>
                <a:lnTo>
                  <a:pt x="62726" y="626999"/>
                </a:lnTo>
                <a:lnTo>
                  <a:pt x="67425" y="632332"/>
                </a:lnTo>
                <a:lnTo>
                  <a:pt x="69711" y="638555"/>
                </a:lnTo>
                <a:lnTo>
                  <a:pt x="69711" y="650366"/>
                </a:lnTo>
                <a:lnTo>
                  <a:pt x="47232" y="673862"/>
                </a:lnTo>
                <a:lnTo>
                  <a:pt x="66843" y="673862"/>
                </a:lnTo>
                <a:lnTo>
                  <a:pt x="70819" y="669976"/>
                </a:lnTo>
                <a:lnTo>
                  <a:pt x="75299" y="662876"/>
                </a:lnTo>
                <a:lnTo>
                  <a:pt x="77970" y="654823"/>
                </a:lnTo>
                <a:lnTo>
                  <a:pt x="78855" y="645794"/>
                </a:lnTo>
                <a:lnTo>
                  <a:pt x="77974" y="636956"/>
                </a:lnTo>
                <a:lnTo>
                  <a:pt x="75331" y="629094"/>
                </a:lnTo>
                <a:lnTo>
                  <a:pt x="70926" y="622184"/>
                </a:lnTo>
                <a:lnTo>
                  <a:pt x="66985" y="618363"/>
                </a:lnTo>
                <a:close/>
              </a:path>
              <a:path w="106045" h="1002664">
                <a:moveTo>
                  <a:pt x="53455" y="737615"/>
                </a:moveTo>
                <a:lnTo>
                  <a:pt x="17514" y="750442"/>
                </a:lnTo>
                <a:lnTo>
                  <a:pt x="0" y="791972"/>
                </a:lnTo>
                <a:lnTo>
                  <a:pt x="19" y="792734"/>
                </a:lnTo>
                <a:lnTo>
                  <a:pt x="13704" y="830961"/>
                </a:lnTo>
                <a:lnTo>
                  <a:pt x="20054" y="836040"/>
                </a:lnTo>
                <a:lnTo>
                  <a:pt x="26023" y="828039"/>
                </a:lnTo>
                <a:lnTo>
                  <a:pt x="18782" y="820541"/>
                </a:lnTo>
                <a:lnTo>
                  <a:pt x="13625" y="812149"/>
                </a:lnTo>
                <a:lnTo>
                  <a:pt x="10539" y="802876"/>
                </a:lnTo>
                <a:lnTo>
                  <a:pt x="9513" y="792734"/>
                </a:lnTo>
                <a:lnTo>
                  <a:pt x="10277" y="783520"/>
                </a:lnTo>
                <a:lnTo>
                  <a:pt x="35675" y="751363"/>
                </a:lnTo>
                <a:lnTo>
                  <a:pt x="52566" y="748156"/>
                </a:lnTo>
                <a:lnTo>
                  <a:pt x="84824" y="748156"/>
                </a:lnTo>
                <a:lnTo>
                  <a:pt x="82691" y="746349"/>
                </a:lnTo>
                <a:lnTo>
                  <a:pt x="73823" y="741505"/>
                </a:lnTo>
                <a:lnTo>
                  <a:pt x="64074" y="738590"/>
                </a:lnTo>
                <a:lnTo>
                  <a:pt x="53455" y="737615"/>
                </a:lnTo>
                <a:close/>
              </a:path>
              <a:path w="106045" h="1002664">
                <a:moveTo>
                  <a:pt x="84824" y="748156"/>
                </a:moveTo>
                <a:lnTo>
                  <a:pt x="60694" y="748156"/>
                </a:lnTo>
                <a:lnTo>
                  <a:pt x="67933" y="750062"/>
                </a:lnTo>
                <a:lnTo>
                  <a:pt x="74537" y="753872"/>
                </a:lnTo>
                <a:lnTo>
                  <a:pt x="81014" y="757681"/>
                </a:lnTo>
                <a:lnTo>
                  <a:pt x="86221" y="762888"/>
                </a:lnTo>
                <a:lnTo>
                  <a:pt x="93841" y="776604"/>
                </a:lnTo>
                <a:lnTo>
                  <a:pt x="95873" y="784098"/>
                </a:lnTo>
                <a:lnTo>
                  <a:pt x="95873" y="799464"/>
                </a:lnTo>
                <a:lnTo>
                  <a:pt x="94349" y="806195"/>
                </a:lnTo>
                <a:lnTo>
                  <a:pt x="91428" y="812291"/>
                </a:lnTo>
                <a:lnTo>
                  <a:pt x="88507" y="818514"/>
                </a:lnTo>
                <a:lnTo>
                  <a:pt x="84189" y="823722"/>
                </a:lnTo>
                <a:lnTo>
                  <a:pt x="78474" y="828039"/>
                </a:lnTo>
                <a:lnTo>
                  <a:pt x="84570" y="836040"/>
                </a:lnTo>
                <a:lnTo>
                  <a:pt x="105424" y="798851"/>
                </a:lnTo>
                <a:lnTo>
                  <a:pt x="105779" y="791972"/>
                </a:lnTo>
                <a:lnTo>
                  <a:pt x="104829" y="780756"/>
                </a:lnTo>
                <a:lnTo>
                  <a:pt x="101985" y="770540"/>
                </a:lnTo>
                <a:lnTo>
                  <a:pt x="97260" y="761325"/>
                </a:lnTo>
                <a:lnTo>
                  <a:pt x="90666" y="753110"/>
                </a:lnTo>
                <a:lnTo>
                  <a:pt x="84824" y="748156"/>
                </a:lnTo>
                <a:close/>
              </a:path>
              <a:path w="106045" h="1002664">
                <a:moveTo>
                  <a:pt x="103239" y="866648"/>
                </a:moveTo>
                <a:lnTo>
                  <a:pt x="93333" y="866648"/>
                </a:lnTo>
                <a:lnTo>
                  <a:pt x="93333" y="914273"/>
                </a:lnTo>
                <a:lnTo>
                  <a:pt x="103239" y="914273"/>
                </a:lnTo>
                <a:lnTo>
                  <a:pt x="103239" y="866648"/>
                </a:lnTo>
                <a:close/>
              </a:path>
              <a:path w="106045" h="1002664">
                <a:moveTo>
                  <a:pt x="103239" y="856614"/>
                </a:moveTo>
                <a:lnTo>
                  <a:pt x="2528" y="856614"/>
                </a:lnTo>
                <a:lnTo>
                  <a:pt x="2528" y="913891"/>
                </a:lnTo>
                <a:lnTo>
                  <a:pt x="12307" y="913891"/>
                </a:lnTo>
                <a:lnTo>
                  <a:pt x="12307" y="866648"/>
                </a:lnTo>
                <a:lnTo>
                  <a:pt x="103239" y="866648"/>
                </a:lnTo>
                <a:lnTo>
                  <a:pt x="103239" y="856614"/>
                </a:lnTo>
                <a:close/>
              </a:path>
              <a:path w="106045" h="1002664">
                <a:moveTo>
                  <a:pt x="61837" y="866648"/>
                </a:moveTo>
                <a:lnTo>
                  <a:pt x="51931" y="866648"/>
                </a:lnTo>
                <a:lnTo>
                  <a:pt x="51931" y="913891"/>
                </a:lnTo>
                <a:lnTo>
                  <a:pt x="61837" y="913891"/>
                </a:lnTo>
                <a:lnTo>
                  <a:pt x="61837" y="866648"/>
                </a:lnTo>
                <a:close/>
              </a:path>
              <a:path w="106045" h="1002664">
                <a:moveTo>
                  <a:pt x="103239" y="992377"/>
                </a:moveTo>
                <a:lnTo>
                  <a:pt x="2528" y="992377"/>
                </a:lnTo>
                <a:lnTo>
                  <a:pt x="2528" y="1002538"/>
                </a:lnTo>
                <a:lnTo>
                  <a:pt x="103239" y="1002538"/>
                </a:lnTo>
                <a:lnTo>
                  <a:pt x="103239" y="992377"/>
                </a:lnTo>
                <a:close/>
              </a:path>
              <a:path w="106045" h="1002664">
                <a:moveTo>
                  <a:pt x="60948" y="941197"/>
                </a:moveTo>
                <a:lnTo>
                  <a:pt x="51169" y="941197"/>
                </a:lnTo>
                <a:lnTo>
                  <a:pt x="51169" y="992377"/>
                </a:lnTo>
                <a:lnTo>
                  <a:pt x="60948" y="992377"/>
                </a:lnTo>
                <a:lnTo>
                  <a:pt x="60948" y="941197"/>
                </a:lnTo>
                <a:close/>
              </a:path>
              <a:path w="106045" h="1002664">
                <a:moveTo>
                  <a:pt x="103239" y="931037"/>
                </a:moveTo>
                <a:lnTo>
                  <a:pt x="2528" y="931037"/>
                </a:lnTo>
                <a:lnTo>
                  <a:pt x="2528" y="941197"/>
                </a:lnTo>
                <a:lnTo>
                  <a:pt x="103239" y="941197"/>
                </a:lnTo>
                <a:lnTo>
                  <a:pt x="103239" y="93103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61395" y="570992"/>
            <a:ext cx="222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calukwe</dc:creator>
  <dc:title>PowerPoint Presentation</dc:title>
  <dcterms:created xsi:type="dcterms:W3CDTF">2022-12-08T08:50:59Z</dcterms:created>
  <dcterms:modified xsi:type="dcterms:W3CDTF">2022-12-08T08:50:59Z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2022-12-08T00:00:00Z</vt:filetime>
  </property>
</Properties>
</file>