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png" ContentType="image/pn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90572" y="1550873"/>
            <a:ext cx="556285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5350" y="149478"/>
            <a:ext cx="3088004" cy="57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799" y="1473453"/>
            <a:ext cx="828040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52038" y="6295687"/>
            <a:ext cx="244221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48828" y="6295687"/>
            <a:ext cx="25654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pplication_layer" TargetMode="External"/><Relationship Id="rId3" Type="http://schemas.openxmlformats.org/officeDocument/2006/relationships/hyperlink" Target="http://en.wikipedia.org/wiki/Presentation_layer" TargetMode="External"/><Relationship Id="rId4" Type="http://schemas.openxmlformats.org/officeDocument/2006/relationships/hyperlink" Target="http://en.wikipedia.org/wiki/Session_layer" TargetMode="External"/><Relationship Id="rId5" Type="http://schemas.openxmlformats.org/officeDocument/2006/relationships/hyperlink" Target="http://en.wikipedia.org/wiki/Transport_layer" TargetMode="External"/><Relationship Id="rId6" Type="http://schemas.openxmlformats.org/officeDocument/2006/relationships/hyperlink" Target="http://en.wikipedia.org/wiki/Network_layer" TargetMode="External"/><Relationship Id="rId7" Type="http://schemas.openxmlformats.org/officeDocument/2006/relationships/hyperlink" Target="http://en.wikipedia.org/wiki/Data_link_layer" TargetMode="External"/><Relationship Id="rId8" Type="http://schemas.openxmlformats.org/officeDocument/2006/relationships/hyperlink" Target="http://en.wikipedia.org/wiki/Physical_layer" TargetMode="Externa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ripwire.org/" TargetMode="External"/><Relationship Id="rId3" Type="http://schemas.openxmlformats.org/officeDocument/2006/relationships/hyperlink" Target="http://www.asrdata.com/" TargetMode="Externa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2152015"/>
            <a:ext cx="566039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 b="0" i="1">
                <a:latin typeface="Times New Roman"/>
                <a:cs typeface="Times New Roman"/>
              </a:rPr>
              <a:t>Computer</a:t>
            </a:r>
            <a:r>
              <a:rPr dirty="0" u="none" sz="3600" spc="-10" b="0" i="1">
                <a:latin typeface="Times New Roman"/>
                <a:cs typeface="Times New Roman"/>
              </a:rPr>
              <a:t> </a:t>
            </a:r>
            <a:r>
              <a:rPr dirty="0" u="none" sz="3600" spc="-5" b="0" i="1">
                <a:latin typeface="Times New Roman"/>
                <a:cs typeface="Times New Roman"/>
              </a:rPr>
              <a:t>Evidence</a:t>
            </a:r>
            <a:r>
              <a:rPr dirty="0" u="none" sz="3600" b="0" i="1">
                <a:latin typeface="Times New Roman"/>
                <a:cs typeface="Times New Roman"/>
              </a:rPr>
              <a:t> </a:t>
            </a:r>
            <a:r>
              <a:rPr dirty="0" u="none" sz="3600" spc="-5" b="0" i="1">
                <a:latin typeface="Times New Roman"/>
                <a:cs typeface="Times New Roman"/>
              </a:rPr>
              <a:t>Collection </a:t>
            </a:r>
            <a:r>
              <a:rPr dirty="0" u="none" sz="3600" spc="-885" b="0" i="1">
                <a:latin typeface="Times New Roman"/>
                <a:cs typeface="Times New Roman"/>
              </a:rPr>
              <a:t> </a:t>
            </a:r>
            <a:r>
              <a:rPr dirty="0" u="none" sz="3600" b="0" i="1">
                <a:latin typeface="Times New Roman"/>
                <a:cs typeface="Times New Roman"/>
              </a:rPr>
              <a:t>&amp;</a:t>
            </a:r>
            <a:r>
              <a:rPr dirty="0" u="none" sz="3600" spc="-5" b="0" i="1">
                <a:latin typeface="Times New Roman"/>
                <a:cs typeface="Times New Roman"/>
              </a:rPr>
              <a:t> Investigation</a:t>
            </a:r>
            <a:r>
              <a:rPr dirty="0" u="none" sz="3600" spc="10" b="0" i="1">
                <a:latin typeface="Times New Roman"/>
                <a:cs typeface="Times New Roman"/>
              </a:rPr>
              <a:t> </a:t>
            </a:r>
            <a:r>
              <a:rPr dirty="0" u="none" sz="3600" spc="-20" b="0" i="1">
                <a:latin typeface="Times New Roman"/>
                <a:cs typeface="Times New Roman"/>
              </a:rPr>
              <a:t>Process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29" y="339597"/>
            <a:ext cx="5096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dirty="0" u="heavy" sz="32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Labelling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94205"/>
            <a:ext cx="7980045" cy="456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5814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Mark evidence properly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collected </a:t>
            </a:r>
            <a:r>
              <a:rPr dirty="0" sz="2400" spc="-5">
                <a:latin typeface="Times New Roman"/>
                <a:cs typeface="Times New Roman"/>
              </a:rPr>
              <a:t>so </a:t>
            </a:r>
            <a:r>
              <a:rPr dirty="0" sz="2400">
                <a:latin typeface="Times New Roman"/>
                <a:cs typeface="Times New Roman"/>
              </a:rPr>
              <a:t>that it can be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identified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particular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evidence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gathered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scene.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1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spc="10">
                <a:solidFill>
                  <a:srgbClr val="001F5F"/>
                </a:solidFill>
                <a:latin typeface="Verdana"/>
                <a:cs typeface="Verdana"/>
              </a:rPr>
              <a:t>Label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110">
                <a:solidFill>
                  <a:srgbClr val="001F5F"/>
                </a:solidFill>
                <a:latin typeface="Verdana"/>
                <a:cs typeface="Verdana"/>
              </a:rPr>
              <a:t>store</a:t>
            </a:r>
            <a:r>
              <a:rPr dirty="0" sz="2400" spc="-175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001F5F"/>
                </a:solidFill>
                <a:latin typeface="Verdana"/>
                <a:cs typeface="Verdana"/>
              </a:rPr>
              <a:t>evidence</a:t>
            </a:r>
            <a:r>
              <a:rPr dirty="0" sz="2400" spc="-215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001F5F"/>
                </a:solidFill>
                <a:latin typeface="Verdana"/>
                <a:cs typeface="Verdana"/>
              </a:rPr>
              <a:t>properly.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"/>
            </a:pPr>
            <a:endParaRPr sz="33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spc="-170">
                <a:solidFill>
                  <a:srgbClr val="001F5F"/>
                </a:solidFill>
                <a:latin typeface="Verdana"/>
                <a:cs typeface="Verdana"/>
              </a:rPr>
              <a:t>Ens</a:t>
            </a:r>
            <a:r>
              <a:rPr dirty="0" sz="2400" spc="-175">
                <a:solidFill>
                  <a:srgbClr val="001F5F"/>
                </a:solidFill>
                <a:latin typeface="Verdana"/>
                <a:cs typeface="Verdana"/>
              </a:rPr>
              <a:t>u</a:t>
            </a:r>
            <a:r>
              <a:rPr dirty="0" sz="2400" spc="-90">
                <a:solidFill>
                  <a:srgbClr val="001F5F"/>
                </a:solidFill>
                <a:latin typeface="Verdana"/>
                <a:cs typeface="Verdana"/>
              </a:rPr>
              <a:t>re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13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dirty="0" sz="2400">
                <a:solidFill>
                  <a:srgbClr val="001F5F"/>
                </a:solidFill>
                <a:latin typeface="Verdana"/>
                <a:cs typeface="Verdana"/>
              </a:rPr>
              <a:t>hat</a:t>
            </a:r>
            <a:r>
              <a:rPr dirty="0" sz="2400" spc="-195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40">
                <a:solidFill>
                  <a:srgbClr val="001F5F"/>
                </a:solidFill>
                <a:latin typeface="Verdana"/>
                <a:cs typeface="Verdana"/>
              </a:rPr>
              <a:t>label</a:t>
            </a:r>
            <a:r>
              <a:rPr dirty="0" sz="2400" spc="-4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001F5F"/>
                </a:solidFill>
                <a:latin typeface="Verdana"/>
                <a:cs typeface="Verdana"/>
              </a:rPr>
              <a:t>cannot</a:t>
            </a:r>
            <a:r>
              <a:rPr dirty="0" sz="2400" spc="-20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001F5F"/>
                </a:solidFill>
                <a:latin typeface="Verdana"/>
                <a:cs typeface="Verdana"/>
              </a:rPr>
              <a:t>b</a:t>
            </a:r>
            <a:r>
              <a:rPr dirty="0" sz="2400" spc="13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001F5F"/>
                </a:solidFill>
                <a:latin typeface="Verdana"/>
                <a:cs typeface="Verdana"/>
              </a:rPr>
              <a:t>remo</a:t>
            </a:r>
            <a:r>
              <a:rPr dirty="0" sz="2400" spc="-2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dirty="0" sz="2400" spc="135">
                <a:solidFill>
                  <a:srgbClr val="001F5F"/>
                </a:solidFill>
                <a:latin typeface="Verdana"/>
                <a:cs typeface="Verdana"/>
              </a:rPr>
              <a:t>ed</a:t>
            </a:r>
            <a:r>
              <a:rPr dirty="0" sz="2400" spc="-20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1F5F"/>
                </a:solidFill>
                <a:latin typeface="Verdana"/>
                <a:cs typeface="Verdana"/>
              </a:rPr>
              <a:t>ea</a:t>
            </a:r>
            <a:r>
              <a:rPr dirty="0" sz="2400" spc="5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dirty="0" sz="2400" spc="-16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ly.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"/>
            </a:pPr>
            <a:endParaRPr sz="3300">
              <a:latin typeface="Verdana"/>
              <a:cs typeface="Verdana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spc="35">
                <a:solidFill>
                  <a:srgbClr val="001F5F"/>
                </a:solidFill>
                <a:latin typeface="Verdana"/>
                <a:cs typeface="Verdana"/>
              </a:rPr>
              <a:t>Keep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195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dirty="0" sz="2400" spc="-195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Verdana"/>
                <a:cs typeface="Verdana"/>
              </a:rPr>
              <a:t>logbook.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Wingdings"/>
              <a:buChar char=""/>
            </a:pPr>
            <a:endParaRPr sz="3300">
              <a:latin typeface="Verdana"/>
              <a:cs typeface="Verdana"/>
            </a:endParaRPr>
          </a:p>
          <a:p>
            <a:pPr lvl="1" marL="756285" marR="61214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spc="-484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dirty="0" sz="2400" spc="-25">
                <a:solidFill>
                  <a:srgbClr val="001F5F"/>
                </a:solidFill>
                <a:latin typeface="Verdana"/>
                <a:cs typeface="Verdana"/>
              </a:rPr>
              <a:t>dent</a:t>
            </a:r>
            <a:r>
              <a:rPr dirty="0" sz="2400" spc="1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dirty="0" sz="2400" spc="-114">
                <a:solidFill>
                  <a:srgbClr val="001F5F"/>
                </a:solidFill>
                <a:latin typeface="Verdana"/>
                <a:cs typeface="Verdana"/>
              </a:rPr>
              <a:t>fy</a:t>
            </a:r>
            <a:r>
              <a:rPr dirty="0" sz="2400" spc="-20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140">
                <a:solidFill>
                  <a:srgbClr val="001F5F"/>
                </a:solidFill>
                <a:latin typeface="Verdana"/>
                <a:cs typeface="Verdana"/>
              </a:rPr>
              <a:t>each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001F5F"/>
                </a:solidFill>
                <a:latin typeface="Verdana"/>
                <a:cs typeface="Verdana"/>
              </a:rPr>
              <a:t>p</a:t>
            </a:r>
            <a:r>
              <a:rPr dirty="0" sz="2400" spc="-16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dirty="0" sz="2400" spc="185">
                <a:solidFill>
                  <a:srgbClr val="001F5F"/>
                </a:solidFill>
                <a:latin typeface="Verdana"/>
                <a:cs typeface="Verdana"/>
              </a:rPr>
              <a:t>ece</a:t>
            </a:r>
            <a:r>
              <a:rPr dirty="0" sz="2400" spc="-215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dirty="0" sz="2400" spc="-18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dirty="0" sz="2400" spc="35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dirty="0" sz="2400" spc="-175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dirty="0" sz="2400" spc="125">
                <a:solidFill>
                  <a:srgbClr val="001F5F"/>
                </a:solidFill>
                <a:latin typeface="Verdana"/>
                <a:cs typeface="Verdana"/>
              </a:rPr>
              <a:t>denc</a:t>
            </a:r>
            <a:r>
              <a:rPr dirty="0" sz="2400" spc="13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dirty="0" sz="2400" spc="-215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245">
                <a:solidFill>
                  <a:srgbClr val="001F5F"/>
                </a:solidFill>
                <a:latin typeface="Verdana"/>
                <a:cs typeface="Verdana"/>
              </a:rPr>
              <a:t>(</a:t>
            </a:r>
            <a:r>
              <a:rPr dirty="0" sz="2400" spc="-125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dirty="0" sz="2400" spc="-60">
                <a:solidFill>
                  <a:srgbClr val="001F5F"/>
                </a:solidFill>
                <a:latin typeface="Verdana"/>
                <a:cs typeface="Verdana"/>
              </a:rPr>
              <a:t>n</a:t>
            </a:r>
            <a:r>
              <a:rPr dirty="0" sz="2400" spc="-22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001F5F"/>
                </a:solidFill>
                <a:latin typeface="Verdana"/>
                <a:cs typeface="Verdana"/>
              </a:rPr>
              <a:t>case</a:t>
            </a:r>
            <a:r>
              <a:rPr dirty="0" sz="2400" spc="-17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001F5F"/>
                </a:solidFill>
                <a:latin typeface="Verdana"/>
                <a:cs typeface="Verdana"/>
              </a:rPr>
              <a:t>the  </a:t>
            </a:r>
            <a:r>
              <a:rPr dirty="0" sz="2400" spc="20">
                <a:solidFill>
                  <a:srgbClr val="001F5F"/>
                </a:solidFill>
                <a:latin typeface="Verdana"/>
                <a:cs typeface="Verdana"/>
              </a:rPr>
              <a:t>labe</a:t>
            </a:r>
            <a:r>
              <a:rPr dirty="0" sz="2400" spc="10">
                <a:solidFill>
                  <a:srgbClr val="001F5F"/>
                </a:solidFill>
                <a:latin typeface="Verdana"/>
                <a:cs typeface="Verdana"/>
              </a:rPr>
              <a:t>l</a:t>
            </a:r>
            <a:r>
              <a:rPr dirty="0" sz="2400" spc="-20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dirty="0" sz="2400" spc="-32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dirty="0" sz="2400" spc="-204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dirty="0" sz="2400" spc="-50">
                <a:solidFill>
                  <a:srgbClr val="001F5F"/>
                </a:solidFill>
                <a:latin typeface="Verdana"/>
                <a:cs typeface="Verdana"/>
              </a:rPr>
              <a:t>remo</a:t>
            </a:r>
            <a:r>
              <a:rPr dirty="0" sz="2400" spc="-20">
                <a:solidFill>
                  <a:srgbClr val="001F5F"/>
                </a:solidFill>
                <a:latin typeface="Verdana"/>
                <a:cs typeface="Verdana"/>
              </a:rPr>
              <a:t>v</a:t>
            </a:r>
            <a:r>
              <a:rPr dirty="0" sz="2400" spc="25">
                <a:solidFill>
                  <a:srgbClr val="001F5F"/>
                </a:solidFill>
                <a:latin typeface="Verdana"/>
                <a:cs typeface="Verdana"/>
              </a:rPr>
              <a:t>ed</a:t>
            </a:r>
            <a:r>
              <a:rPr dirty="0" sz="2400" spc="-15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r>
              <a:rPr dirty="0" sz="2400" spc="-210">
                <a:solidFill>
                  <a:srgbClr val="001F5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29" y="339597"/>
            <a:ext cx="5096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dirty="0" u="heavy" sz="32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Labelling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1143000"/>
            <a:ext cx="8991600" cy="5257800"/>
            <a:chOff x="76200" y="1143000"/>
            <a:chExt cx="8991600" cy="5257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143000"/>
              <a:ext cx="5097780" cy="3314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979" y="2209800"/>
              <a:ext cx="3893820" cy="4191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20801"/>
            <a:ext cx="7863390" cy="5420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736" y="148539"/>
            <a:ext cx="48139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3200" b="0">
                <a:solidFill>
                  <a:srgbClr val="3333CC"/>
                </a:solidFill>
                <a:latin typeface="Times New Roman"/>
                <a:cs typeface="Times New Roman"/>
              </a:rPr>
              <a:t>Evidence</a:t>
            </a:r>
            <a:r>
              <a:rPr dirty="0" u="none" sz="3200" spc="-45" b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3200" b="0">
                <a:solidFill>
                  <a:srgbClr val="3333CC"/>
                </a:solidFill>
                <a:latin typeface="Times New Roman"/>
                <a:cs typeface="Times New Roman"/>
              </a:rPr>
              <a:t>handling</a:t>
            </a:r>
            <a:r>
              <a:rPr dirty="0" u="none" sz="3200" spc="-45" b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3200" b="0">
                <a:solidFill>
                  <a:srgbClr val="3333CC"/>
                </a:solidFill>
                <a:latin typeface="Times New Roman"/>
                <a:cs typeface="Times New Roman"/>
              </a:rPr>
              <a:t>Procedure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046" y="898831"/>
            <a:ext cx="7782700" cy="52376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397" y="119583"/>
            <a:ext cx="667321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37155" marR="5080" indent="-2625090">
              <a:lnSpc>
                <a:spcPct val="100000"/>
              </a:lnSpc>
              <a:spcBef>
                <a:spcPts val="95"/>
              </a:spcBef>
            </a:pPr>
            <a:r>
              <a:rPr dirty="0" u="none" sz="2800" spc="-5" b="0">
                <a:solidFill>
                  <a:srgbClr val="3333CC"/>
                </a:solidFill>
                <a:latin typeface="Times New Roman"/>
                <a:cs typeface="Times New Roman"/>
              </a:rPr>
              <a:t>Forensic</a:t>
            </a:r>
            <a:r>
              <a:rPr dirty="0" u="none" sz="2800" spc="-20" b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800" b="0">
                <a:solidFill>
                  <a:srgbClr val="3333CC"/>
                </a:solidFill>
                <a:latin typeface="Times New Roman"/>
                <a:cs typeface="Times New Roman"/>
              </a:rPr>
              <a:t>Investigation</a:t>
            </a:r>
            <a:r>
              <a:rPr dirty="0" u="none" sz="2800" spc="-35" b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800" spc="-5" b="0">
                <a:solidFill>
                  <a:srgbClr val="3333CC"/>
                </a:solidFill>
                <a:latin typeface="Times New Roman"/>
                <a:cs typeface="Times New Roman"/>
              </a:rPr>
              <a:t>Using</a:t>
            </a:r>
            <a:r>
              <a:rPr dirty="0" u="none" sz="2800" spc="5" b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800" spc="-5" b="0">
                <a:solidFill>
                  <a:srgbClr val="3333CC"/>
                </a:solidFill>
                <a:latin typeface="Times New Roman"/>
                <a:cs typeface="Times New Roman"/>
              </a:rPr>
              <a:t>Machin Learning </a:t>
            </a:r>
            <a:r>
              <a:rPr dirty="0" u="none" sz="2800" spc="-685" b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800" b="0">
                <a:solidFill>
                  <a:srgbClr val="3333CC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8610600" cy="5410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533" y="530097"/>
            <a:ext cx="44075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(cont’d)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95729"/>
            <a:ext cx="7818120" cy="41217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1296670" indent="-342900">
              <a:lnSpc>
                <a:spcPct val="100800"/>
              </a:lnSpc>
              <a:spcBef>
                <a:spcPts val="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 infor</a:t>
            </a:r>
            <a:r>
              <a:rPr dirty="0" sz="2400" spc="-1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uld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40" b="1">
                <a:solidFill>
                  <a:srgbClr val="006FC0"/>
                </a:solidFill>
                <a:latin typeface="Verdana"/>
                <a:cs typeface="Verdana"/>
              </a:rPr>
              <a:t>specific</a:t>
            </a:r>
            <a:r>
              <a:rPr dirty="0" sz="2400" spc="-140" b="1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185" b="1">
                <a:solidFill>
                  <a:srgbClr val="006FC0"/>
                </a:solidFill>
                <a:latin typeface="Verdana"/>
                <a:cs typeface="Verdana"/>
              </a:rPr>
              <a:t>enoug</a:t>
            </a:r>
            <a:r>
              <a:rPr dirty="0" sz="2400" spc="-185" b="1">
                <a:solidFill>
                  <a:srgbClr val="006FC0"/>
                </a:solidFill>
                <a:latin typeface="Verdana"/>
                <a:cs typeface="Verdana"/>
              </a:rPr>
              <a:t>h</a:t>
            </a:r>
            <a:r>
              <a:rPr dirty="0" sz="2400" spc="-150" b="1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254" b="1">
                <a:solidFill>
                  <a:srgbClr val="006FC0"/>
                </a:solidFill>
                <a:latin typeface="Verdana"/>
                <a:cs typeface="Verdana"/>
              </a:rPr>
              <a:t>for  </a:t>
            </a:r>
            <a:r>
              <a:rPr dirty="0" sz="2400" spc="-250" b="1">
                <a:solidFill>
                  <a:srgbClr val="006FC0"/>
                </a:solidFill>
                <a:latin typeface="Verdana"/>
                <a:cs typeface="Verdana"/>
              </a:rPr>
              <a:t>Presentatio</a:t>
            </a:r>
            <a:r>
              <a:rPr dirty="0" sz="2400" spc="-295" b="1">
                <a:solidFill>
                  <a:srgbClr val="006FC0"/>
                </a:solidFill>
                <a:latin typeface="Verdana"/>
                <a:cs typeface="Verdana"/>
              </a:rPr>
              <a:t>n</a:t>
            </a:r>
            <a:r>
              <a:rPr dirty="0" sz="2400" spc="-135" b="1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225" b="1">
                <a:solidFill>
                  <a:srgbClr val="006FC0"/>
                </a:solidFill>
                <a:latin typeface="Verdana"/>
                <a:cs typeface="Verdana"/>
              </a:rPr>
              <a:t>later</a:t>
            </a:r>
            <a:r>
              <a:rPr dirty="0" sz="2400" spc="-150" b="1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260" b="1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dirty="0" sz="2400" spc="-150" b="1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235" b="1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400" spc="-140" b="1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229" b="1">
                <a:solidFill>
                  <a:srgbClr val="006FC0"/>
                </a:solidFill>
                <a:latin typeface="Verdana"/>
                <a:cs typeface="Verdana"/>
              </a:rPr>
              <a:t>cour</a:t>
            </a:r>
            <a:r>
              <a:rPr dirty="0" sz="2400" spc="-200" b="1">
                <a:solidFill>
                  <a:srgbClr val="006FC0"/>
                </a:solidFill>
                <a:latin typeface="Verdana"/>
                <a:cs typeface="Verdana"/>
              </a:rPr>
              <a:t>t</a:t>
            </a:r>
            <a:r>
              <a:rPr dirty="0" sz="2400" spc="-210">
                <a:solidFill>
                  <a:srgbClr val="006FC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3250">
              <a:latin typeface="Verdana"/>
              <a:cs typeface="Verdana"/>
            </a:endParaRPr>
          </a:p>
          <a:p>
            <a:pPr lvl="1" marL="756285" marR="5080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Log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other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identifying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marks,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such </a:t>
            </a:r>
            <a:r>
              <a:rPr dirty="0" sz="2400" spc="-5" i="1">
                <a:latin typeface="Times New Roman"/>
                <a:cs typeface="Times New Roman"/>
              </a:rPr>
              <a:t>as</a:t>
            </a:r>
            <a:r>
              <a:rPr dirty="0" sz="2400" spc="20" i="1"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device</a:t>
            </a:r>
            <a:r>
              <a:rPr dirty="0" sz="2400" spc="-4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make, model, </a:t>
            </a:r>
            <a:r>
              <a:rPr dirty="0" sz="2400" spc="-58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serial</a:t>
            </a:r>
            <a:r>
              <a:rPr dirty="0" sz="2400" spc="-3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6FC0"/>
                </a:solidFill>
                <a:latin typeface="Times New Roman"/>
                <a:cs typeface="Times New Roman"/>
              </a:rPr>
              <a:t>number,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 and cable</a:t>
            </a:r>
            <a:r>
              <a:rPr dirty="0" sz="2400" spc="-1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configuration</a:t>
            </a:r>
            <a:r>
              <a:rPr dirty="0" sz="2400" spc="-3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or type</a:t>
            </a:r>
            <a:r>
              <a:rPr dirty="0" sz="2400" i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Note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any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type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damage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piece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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">
                <a:latin typeface="Times New Roman"/>
                <a:cs typeface="Times New Roman"/>
              </a:rPr>
              <a:t> is important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methodical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evidence.</a:t>
            </a:r>
            <a:endParaRPr sz="2400">
              <a:latin typeface="Times New Roman"/>
              <a:cs typeface="Times New Roman"/>
            </a:endParaRPr>
          </a:p>
          <a:p>
            <a:pPr lvl="1" marL="756285" marR="632460" indent="-28702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Do not</a:t>
            </a:r>
            <a:r>
              <a:rPr dirty="0" sz="2400" spc="-10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collect</a:t>
            </a:r>
            <a:r>
              <a:rPr dirty="0" sz="2400" spc="-30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evidence</a:t>
            </a:r>
            <a:r>
              <a:rPr dirty="0" sz="2400" spc="-35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by yourself—have</a:t>
            </a:r>
            <a:r>
              <a:rPr dirty="0" sz="2400" spc="-25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second </a:t>
            </a:r>
            <a:r>
              <a:rPr dirty="0" sz="2400" spc="-585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person witness</a:t>
            </a:r>
            <a:r>
              <a:rPr dirty="0" sz="2400" spc="-10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dirty="0" sz="2400" spc="-10" b="1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1F5F"/>
                </a:solidFill>
                <a:latin typeface="Times New Roman"/>
                <a:cs typeface="Times New Roman"/>
              </a:rPr>
              <a:t>actions.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533" y="186639"/>
            <a:ext cx="44088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Identify</a:t>
            </a:r>
            <a:r>
              <a:rPr dirty="0" u="heavy" sz="32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dirty="0" u="heavy" sz="32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(cont’d)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65605"/>
            <a:ext cx="7741284" cy="502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813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Protect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evidence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electromagnetic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mechanical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damage </a:t>
            </a:r>
            <a:r>
              <a:rPr dirty="0" sz="2400">
                <a:latin typeface="Times New Roman"/>
                <a:cs typeface="Times New Roman"/>
              </a:rPr>
              <a:t>(EMI,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Radiations)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"/>
            </a:pPr>
            <a:endParaRPr sz="2900">
              <a:latin typeface="Times New Roman"/>
              <a:cs typeface="Times New Roman"/>
            </a:endParaRPr>
          </a:p>
          <a:p>
            <a:pPr lvl="1" marL="756285" marR="4000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tampered,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damaged,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compromised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procedures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investigation.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9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damage</a:t>
            </a:r>
            <a:r>
              <a:rPr dirty="0" sz="2000">
                <a:latin typeface="Times New Roman"/>
                <a:cs typeface="Times New Roman"/>
              </a:rPr>
              <a:t> evidence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later.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900">
              <a:latin typeface="Times New Roman"/>
              <a:cs typeface="Times New Roman"/>
            </a:endParaRPr>
          </a:p>
          <a:p>
            <a:pPr lvl="1" marL="756285" marR="28892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extremes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humidity,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water,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magnetic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fields,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vibration.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9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static-free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gloves,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latex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gloves.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"/>
            </a:pPr>
            <a:endParaRPr sz="29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Seal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proper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tape.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10" y="200355"/>
            <a:ext cx="69449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5" b="0">
                <a:solidFill>
                  <a:srgbClr val="001F5F"/>
                </a:solidFill>
                <a:latin typeface="Times New Roman"/>
                <a:cs typeface="Times New Roman"/>
              </a:rPr>
              <a:t>Static-free</a:t>
            </a:r>
            <a:r>
              <a:rPr dirty="0" u="none" sz="3600" spc="15" b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5" b="0">
                <a:solidFill>
                  <a:srgbClr val="001F5F"/>
                </a:solidFill>
                <a:latin typeface="Times New Roman"/>
                <a:cs typeface="Times New Roman"/>
              </a:rPr>
              <a:t>evidence</a:t>
            </a:r>
            <a:r>
              <a:rPr dirty="0" u="none" sz="3600" spc="10" b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5" b="0">
                <a:solidFill>
                  <a:srgbClr val="001F5F"/>
                </a:solidFill>
                <a:latin typeface="Times New Roman"/>
                <a:cs typeface="Times New Roman"/>
              </a:rPr>
              <a:t>protection</a:t>
            </a:r>
            <a:r>
              <a:rPr dirty="0" u="none" sz="3600" b="0">
                <a:solidFill>
                  <a:srgbClr val="001F5F"/>
                </a:solidFill>
                <a:latin typeface="Times New Roman"/>
                <a:cs typeface="Times New Roman"/>
              </a:rPr>
              <a:t> gloves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86000"/>
            <a:ext cx="3429000" cy="2142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286000"/>
            <a:ext cx="3276600" cy="2971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7970" y="371602"/>
            <a:ext cx="3528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dirty="0" u="heavy" sz="2800" spc="-3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rules</a:t>
            </a:r>
            <a:r>
              <a:rPr dirty="0" u="heavy" sz="2800" spc="-2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800" spc="-2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Evidence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68653"/>
            <a:ext cx="8154034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Best</a:t>
            </a:r>
            <a:r>
              <a:rPr dirty="0" sz="2400" spc="-4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Evidence</a:t>
            </a:r>
            <a:r>
              <a:rPr dirty="0" sz="2400" spc="-4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Rule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ts val="2300"/>
              </a:lnSpc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Courts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prefer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original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rather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than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copy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ensure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no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alteration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has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occurred.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Exclusionary</a:t>
            </a:r>
            <a:r>
              <a:rPr dirty="0" sz="2400" spc="-2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Rule</a:t>
            </a:r>
            <a:endParaRPr sz="2400">
              <a:latin typeface="Times New Roman"/>
              <a:cs typeface="Times New Roman"/>
            </a:endParaRPr>
          </a:p>
          <a:p>
            <a:pPr lvl="1" marL="756285" marR="206375" indent="-287020">
              <a:lnSpc>
                <a:spcPct val="8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The </a:t>
            </a:r>
            <a:r>
              <a:rPr dirty="0" sz="2400" i="1">
                <a:latin typeface="Times New Roman"/>
                <a:cs typeface="Times New Roman"/>
              </a:rPr>
              <a:t>Fourth </a:t>
            </a:r>
            <a:r>
              <a:rPr dirty="0" sz="2400" spc="-5" i="1">
                <a:latin typeface="Times New Roman"/>
                <a:cs typeface="Times New Roman"/>
              </a:rPr>
              <a:t>Amendment </a:t>
            </a:r>
            <a:r>
              <a:rPr dirty="0" sz="2400" i="1">
                <a:latin typeface="Times New Roman"/>
                <a:cs typeface="Times New Roman"/>
              </a:rPr>
              <a:t>to the </a:t>
            </a:r>
            <a:r>
              <a:rPr dirty="0" sz="2400" spc="-5" i="1">
                <a:latin typeface="Times New Roman"/>
                <a:cs typeface="Times New Roman"/>
              </a:rPr>
              <a:t>United </a:t>
            </a:r>
            <a:r>
              <a:rPr dirty="0" sz="2400" i="1">
                <a:latin typeface="Times New Roman"/>
                <a:cs typeface="Times New Roman"/>
              </a:rPr>
              <a:t>States Constitution 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precludes illegal </a:t>
            </a:r>
            <a:r>
              <a:rPr dirty="0" sz="2400" spc="-5" i="1">
                <a:latin typeface="Times New Roman"/>
                <a:cs typeface="Times New Roman"/>
              </a:rPr>
              <a:t>search </a:t>
            </a:r>
            <a:r>
              <a:rPr dirty="0" sz="2400" i="1">
                <a:latin typeface="Times New Roman"/>
                <a:cs typeface="Times New Roman"/>
              </a:rPr>
              <a:t>and seizure and, therefore, any 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collected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violation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Fourth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Amendment </a:t>
            </a:r>
            <a:r>
              <a:rPr dirty="0" sz="2400" i="1">
                <a:latin typeface="Times New Roman"/>
                <a:cs typeface="Times New Roman"/>
              </a:rPr>
              <a:t>is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not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admissible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as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Hearsay</a:t>
            </a:r>
            <a:r>
              <a:rPr dirty="0" sz="2400" spc="-5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Rule</a:t>
            </a:r>
            <a:endParaRPr sz="2400">
              <a:latin typeface="Times New Roman"/>
              <a:cs typeface="Times New Roman"/>
            </a:endParaRPr>
          </a:p>
          <a:p>
            <a:pPr lvl="1" marL="756285" marR="340995" indent="-287020">
              <a:lnSpc>
                <a:spcPct val="8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Hearsay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is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second-hand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evidence—evidence</a:t>
            </a:r>
            <a:r>
              <a:rPr dirty="0" sz="2400" spc="-6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not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gathered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from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personal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knowledge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 </a:t>
            </a:r>
            <a:r>
              <a:rPr dirty="0" sz="2400" spc="-5" i="1">
                <a:latin typeface="Times New Roman"/>
                <a:cs typeface="Times New Roman"/>
              </a:rPr>
              <a:t>witness.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269" y="447802"/>
            <a:ext cx="5144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Guidelines</a:t>
            </a:r>
            <a:r>
              <a:rPr dirty="0" u="heavy" sz="28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Collecting</a:t>
            </a:r>
            <a:r>
              <a:rPr dirty="0" u="heavy" sz="28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535940" marR="205104" indent="-343535">
              <a:lnSpc>
                <a:spcPts val="2300"/>
              </a:lnSpc>
              <a:spcBef>
                <a:spcPts val="660"/>
              </a:spcBef>
              <a:buFont typeface="Wingdings"/>
              <a:buChar char=""/>
              <a:tabLst>
                <a:tab pos="536575" algn="l"/>
              </a:tabLst>
            </a:pPr>
            <a:r>
              <a:rPr dirty="0" sz="2400" spc="-5">
                <a:solidFill>
                  <a:srgbClr val="000000"/>
                </a:solidFill>
              </a:rPr>
              <a:t>While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conducting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the </a:t>
            </a:r>
            <a:r>
              <a:rPr dirty="0" sz="2400" spc="-5">
                <a:solidFill>
                  <a:srgbClr val="000000"/>
                </a:solidFill>
              </a:rPr>
              <a:t>investigation,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analyze</a:t>
            </a:r>
            <a:r>
              <a:rPr dirty="0" sz="2400" spc="-3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computer</a:t>
            </a:r>
            <a:r>
              <a:rPr dirty="0" sz="2400" spc="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storage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carefully.</a:t>
            </a:r>
            <a:endParaRPr sz="2400"/>
          </a:p>
          <a:p>
            <a:pPr marL="180340">
              <a:lnSpc>
                <a:spcPct val="100000"/>
              </a:lnSpc>
              <a:spcBef>
                <a:spcPts val="15"/>
              </a:spcBef>
              <a:buFont typeface="Wingdings"/>
              <a:buChar char=""/>
            </a:pPr>
            <a:endParaRPr sz="3000"/>
          </a:p>
          <a:p>
            <a:pPr marL="535940" marR="5080" indent="-343535">
              <a:lnSpc>
                <a:spcPts val="2300"/>
              </a:lnSpc>
              <a:buFont typeface="Wingdings"/>
              <a:buChar char=""/>
              <a:tabLst>
                <a:tab pos="536575" algn="l"/>
              </a:tabLst>
            </a:pPr>
            <a:r>
              <a:rPr dirty="0" sz="2400">
                <a:solidFill>
                  <a:srgbClr val="000000"/>
                </a:solidFill>
              </a:rPr>
              <a:t>Analyze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copy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of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the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system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and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not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the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original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system –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that </a:t>
            </a:r>
            <a:r>
              <a:rPr dirty="0" sz="2400" spc="-585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is </a:t>
            </a:r>
            <a:r>
              <a:rPr dirty="0" sz="2400">
                <a:solidFill>
                  <a:srgbClr val="000000"/>
                </a:solidFill>
              </a:rPr>
              <a:t>evidence.</a:t>
            </a:r>
            <a:endParaRPr sz="2400"/>
          </a:p>
          <a:p>
            <a:pPr marL="180340"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500"/>
          </a:p>
          <a:p>
            <a:pPr marL="535940" indent="-343535">
              <a:lnSpc>
                <a:spcPct val="100000"/>
              </a:lnSpc>
              <a:buFont typeface="Wingdings"/>
              <a:buChar char=""/>
              <a:tabLst>
                <a:tab pos="536575" algn="l"/>
              </a:tabLst>
            </a:pPr>
            <a:r>
              <a:rPr dirty="0" sz="2400">
                <a:solidFill>
                  <a:srgbClr val="000000"/>
                </a:solidFill>
              </a:rPr>
              <a:t>Conduct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analysis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in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controlled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 spc="-5">
                <a:solidFill>
                  <a:srgbClr val="000000"/>
                </a:solidFill>
              </a:rPr>
              <a:t>environment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with:</a:t>
            </a:r>
            <a:endParaRPr sz="2400"/>
          </a:p>
          <a:p>
            <a:pPr lvl="1" marL="1107440" indent="-457834">
              <a:lnSpc>
                <a:spcPct val="100000"/>
              </a:lnSpc>
              <a:buAutoNum type="arabicPeriod"/>
              <a:tabLst>
                <a:tab pos="1107440" algn="l"/>
                <a:tab pos="1108075" algn="l"/>
              </a:tabLst>
            </a:pPr>
            <a:r>
              <a:rPr dirty="0" sz="2400" spc="-5">
                <a:solidFill>
                  <a:srgbClr val="001F5F"/>
                </a:solidFill>
                <a:latin typeface="Times New Roman"/>
                <a:cs typeface="Times New Roman"/>
              </a:rPr>
              <a:t>Strong</a:t>
            </a:r>
            <a:r>
              <a:rPr dirty="0" sz="2400" spc="-3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1F5F"/>
                </a:solidFill>
                <a:latin typeface="Times New Roman"/>
                <a:cs typeface="Times New Roman"/>
              </a:rPr>
              <a:t>physical</a:t>
            </a:r>
            <a:r>
              <a:rPr dirty="0" sz="2400" spc="-4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1F5F"/>
                </a:solidFill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lvl="1" marL="1107440" indent="-457834">
              <a:lnSpc>
                <a:spcPct val="100000"/>
              </a:lnSpc>
              <a:buAutoNum type="arabicPeriod"/>
              <a:tabLst>
                <a:tab pos="1107440" algn="l"/>
                <a:tab pos="1108075" algn="l"/>
              </a:tabLst>
            </a:pPr>
            <a:r>
              <a:rPr dirty="0" sz="2400" spc="-5">
                <a:solidFill>
                  <a:srgbClr val="001F5F"/>
                </a:solidFill>
                <a:latin typeface="Times New Roman"/>
                <a:cs typeface="Times New Roman"/>
              </a:rPr>
              <a:t>Minimal</a:t>
            </a:r>
            <a:r>
              <a:rPr dirty="0" sz="2400" spc="-4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Times New Roman"/>
                <a:cs typeface="Times New Roman"/>
              </a:rPr>
              <a:t>traffic</a:t>
            </a:r>
            <a:endParaRPr sz="2400">
              <a:latin typeface="Times New Roman"/>
              <a:cs typeface="Times New Roman"/>
            </a:endParaRPr>
          </a:p>
          <a:p>
            <a:pPr lvl="1" marL="1107440" indent="-457834">
              <a:lnSpc>
                <a:spcPct val="100000"/>
              </a:lnSpc>
              <a:buAutoNum type="arabicPeriod"/>
              <a:tabLst>
                <a:tab pos="1107440" algn="l"/>
                <a:tab pos="1108075" algn="l"/>
              </a:tabLst>
            </a:pPr>
            <a:r>
              <a:rPr dirty="0" sz="2400">
                <a:solidFill>
                  <a:srgbClr val="001F5F"/>
                </a:solidFill>
                <a:latin typeface="Times New Roman"/>
                <a:cs typeface="Times New Roman"/>
              </a:rPr>
              <a:t>Controlled</a:t>
            </a:r>
            <a:r>
              <a:rPr dirty="0" sz="2400" spc="-7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1F5F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2501"/>
            <a:ext cx="141605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54707"/>
            <a:ext cx="7543165" cy="198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Computer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forensics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involves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obtaining</a:t>
            </a:r>
            <a:r>
              <a:rPr dirty="0" sz="2400" spc="-30" b="1" i="1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analyzing</a:t>
            </a:r>
            <a:r>
              <a:rPr dirty="0" sz="2400" spc="-20" b="1" i="1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digital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information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for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use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as</a:t>
            </a:r>
            <a:r>
              <a:rPr dirty="0" sz="2400" i="1">
                <a:latin typeface="Times New Roman"/>
                <a:cs typeface="Times New Roman"/>
              </a:rPr>
              <a:t> evidence.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3350260">
              <a:lnSpc>
                <a:spcPct val="100000"/>
              </a:lnSpc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spc="-14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responsive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co</a:t>
            </a:r>
            <a:r>
              <a:rPr dirty="0" sz="2400" spc="-10" b="1" i="1">
                <a:latin typeface="Times New Roman"/>
                <a:cs typeface="Times New Roman"/>
              </a:rPr>
              <a:t>n</a:t>
            </a:r>
            <a:r>
              <a:rPr dirty="0" sz="2400" b="1" i="1">
                <a:latin typeface="Times New Roman"/>
                <a:cs typeface="Times New Roman"/>
              </a:rPr>
              <a:t>trol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886200"/>
            <a:ext cx="2971800" cy="685800"/>
          </a:xfrm>
          <a:custGeom>
            <a:avLst/>
            <a:gdLst/>
            <a:ahLst/>
            <a:cxnLst/>
            <a:rect l="l" t="t" r="r" b="b"/>
            <a:pathLst>
              <a:path w="29718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2857500" y="0"/>
                </a:lnTo>
                <a:lnTo>
                  <a:pt x="2901987" y="8983"/>
                </a:lnTo>
                <a:lnTo>
                  <a:pt x="2938319" y="33480"/>
                </a:lnTo>
                <a:lnTo>
                  <a:pt x="2962816" y="69812"/>
                </a:lnTo>
                <a:lnTo>
                  <a:pt x="2971800" y="114300"/>
                </a:lnTo>
                <a:lnTo>
                  <a:pt x="2971800" y="571500"/>
                </a:lnTo>
                <a:lnTo>
                  <a:pt x="2962816" y="615987"/>
                </a:lnTo>
                <a:lnTo>
                  <a:pt x="2938319" y="652319"/>
                </a:lnTo>
                <a:lnTo>
                  <a:pt x="2901987" y="676816"/>
                </a:lnTo>
                <a:lnTo>
                  <a:pt x="28575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2897" y="3194939"/>
            <a:ext cx="994410" cy="615315"/>
          </a:xfrm>
          <a:custGeom>
            <a:avLst/>
            <a:gdLst/>
            <a:ahLst/>
            <a:cxnLst/>
            <a:rect l="l" t="t" r="r" b="b"/>
            <a:pathLst>
              <a:path w="994410" h="615314">
                <a:moveTo>
                  <a:pt x="925653" y="580574"/>
                </a:moveTo>
                <a:lnTo>
                  <a:pt x="909065" y="607568"/>
                </a:lnTo>
                <a:lnTo>
                  <a:pt x="993901" y="615061"/>
                </a:lnTo>
                <a:lnTo>
                  <a:pt x="976628" y="587248"/>
                </a:lnTo>
                <a:lnTo>
                  <a:pt x="936498" y="587248"/>
                </a:lnTo>
                <a:lnTo>
                  <a:pt x="925653" y="580574"/>
                </a:lnTo>
                <a:close/>
              </a:path>
              <a:path w="994410" h="615314">
                <a:moveTo>
                  <a:pt x="932335" y="569700"/>
                </a:moveTo>
                <a:lnTo>
                  <a:pt x="925653" y="580574"/>
                </a:lnTo>
                <a:lnTo>
                  <a:pt x="936498" y="587248"/>
                </a:lnTo>
                <a:lnTo>
                  <a:pt x="943101" y="576326"/>
                </a:lnTo>
                <a:lnTo>
                  <a:pt x="932335" y="569700"/>
                </a:lnTo>
                <a:close/>
              </a:path>
              <a:path w="994410" h="615314">
                <a:moveTo>
                  <a:pt x="948943" y="542671"/>
                </a:moveTo>
                <a:lnTo>
                  <a:pt x="932335" y="569700"/>
                </a:lnTo>
                <a:lnTo>
                  <a:pt x="943101" y="576326"/>
                </a:lnTo>
                <a:lnTo>
                  <a:pt x="936498" y="587248"/>
                </a:lnTo>
                <a:lnTo>
                  <a:pt x="976628" y="587248"/>
                </a:lnTo>
                <a:lnTo>
                  <a:pt x="948943" y="542671"/>
                </a:lnTo>
                <a:close/>
              </a:path>
              <a:path w="994410" h="615314">
                <a:moveTo>
                  <a:pt x="6603" y="0"/>
                </a:moveTo>
                <a:lnTo>
                  <a:pt x="0" y="10922"/>
                </a:lnTo>
                <a:lnTo>
                  <a:pt x="925653" y="580574"/>
                </a:lnTo>
                <a:lnTo>
                  <a:pt x="932335" y="569700"/>
                </a:lnTo>
                <a:lnTo>
                  <a:pt x="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83994" y="5281371"/>
            <a:ext cx="59201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Where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this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information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captured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from?</a:t>
            </a:r>
            <a:endParaRPr sz="2400">
              <a:latin typeface="Times New Roman"/>
              <a:cs typeface="Times New Roman"/>
            </a:endParaRPr>
          </a:p>
          <a:p>
            <a:pPr marL="927100" marR="185293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</a:rPr>
              <a:t>Computer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storage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media;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Data </a:t>
            </a:r>
            <a:r>
              <a:rPr dirty="0" sz="2400" i="1">
                <a:latin typeface="Times New Roman"/>
                <a:cs typeface="Times New Roman"/>
              </a:rPr>
              <a:t>in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transit,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etc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530097"/>
            <a:ext cx="58877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Guidelines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32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Collecting</a:t>
            </a:r>
            <a:r>
              <a:rPr dirty="0" u="heavy" sz="32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85925"/>
            <a:ext cx="8372475" cy="36480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419734" indent="-342900">
              <a:lnSpc>
                <a:spcPct val="90100"/>
              </a:lnSpc>
              <a:spcBef>
                <a:spcPts val="3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Unless there are specific tools to take forensic </a:t>
            </a:r>
            <a:r>
              <a:rPr dirty="0" sz="2400" spc="-5">
                <a:latin typeface="Times New Roman"/>
                <a:cs typeface="Times New Roman"/>
              </a:rPr>
              <a:t>images </a:t>
            </a:r>
            <a:r>
              <a:rPr dirty="0" sz="2400">
                <a:latin typeface="Times New Roman"/>
                <a:cs typeface="Times New Roman"/>
              </a:rPr>
              <a:t>under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Windows, DOS </a:t>
            </a:r>
            <a:r>
              <a:rPr dirty="0" sz="2400">
                <a:latin typeface="Times New Roman"/>
                <a:cs typeface="Times New Roman"/>
              </a:rPr>
              <a:t>should be used for </a:t>
            </a:r>
            <a:r>
              <a:rPr dirty="0" sz="2400" spc="-5">
                <a:latin typeface="Times New Roman"/>
                <a:cs typeface="Times New Roman"/>
              </a:rPr>
              <a:t>imaging </a:t>
            </a:r>
            <a:r>
              <a:rPr dirty="0" sz="2400">
                <a:latin typeface="Times New Roman"/>
                <a:cs typeface="Times New Roman"/>
              </a:rPr>
              <a:t>process instead 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standard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Windows.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Boot it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a floppy disk or a </a:t>
            </a:r>
            <a:r>
              <a:rPr dirty="0" sz="2400" spc="-5">
                <a:latin typeface="Times New Roman"/>
                <a:cs typeface="Times New Roman"/>
              </a:rPr>
              <a:t>CD, </a:t>
            </a:r>
            <a:r>
              <a:rPr dirty="0" sz="2400">
                <a:latin typeface="Times New Roman"/>
                <a:cs typeface="Times New Roman"/>
              </a:rPr>
              <a:t>and have only the </a:t>
            </a:r>
            <a:r>
              <a:rPr dirty="0" sz="2400" spc="-5">
                <a:latin typeface="Times New Roman"/>
                <a:cs typeface="Times New Roman"/>
              </a:rPr>
              <a:t>minimal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amount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software</a:t>
            </a:r>
            <a:r>
              <a:rPr dirty="0" sz="2400">
                <a:latin typeface="Times New Roman"/>
                <a:cs typeface="Times New Roman"/>
              </a:rPr>
              <a:t> installed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preclude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propagation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</a:t>
            </a:r>
            <a:r>
              <a:rPr dirty="0" sz="2400" spc="-5">
                <a:latin typeface="Times New Roman"/>
                <a:cs typeface="Times New Roman"/>
              </a:rPr>
              <a:t> virus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inadvertent execution of a Trojan horse or other </a:t>
            </a:r>
            <a:r>
              <a:rPr dirty="0" sz="2400" spc="-5">
                <a:latin typeface="Times New Roman"/>
                <a:cs typeface="Times New Roman"/>
              </a:rPr>
              <a:t>malicious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Windows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 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 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examine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copies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722" y="263397"/>
            <a:ext cx="3380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Collecting</a:t>
            </a:r>
            <a:r>
              <a:rPr dirty="0" u="heavy" sz="32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05229"/>
            <a:ext cx="8457565" cy="49276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461645" indent="-342900">
              <a:lnSpc>
                <a:spcPts val="2590"/>
              </a:lnSpc>
              <a:spcBef>
                <a:spcPts val="4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latin typeface="Times New Roman"/>
                <a:cs typeface="Times New Roman"/>
              </a:rPr>
              <a:t>Each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investigation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is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different.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Given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below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is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example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comprehensive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investigation.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Remove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or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image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only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one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component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3250">
              <a:latin typeface="Times New Roman"/>
              <a:cs typeface="Times New Roman"/>
            </a:endParaRPr>
          </a:p>
          <a:p>
            <a:pPr lvl="1" marL="756285" marR="8255" indent="-287020">
              <a:lnSpc>
                <a:spcPts val="259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Remove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hard disk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label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–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use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 anti-static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or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static-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dissipative wristband and </a:t>
            </a:r>
            <a:r>
              <a:rPr dirty="0" sz="2400" spc="-5" i="1">
                <a:latin typeface="Times New Roman"/>
                <a:cs typeface="Times New Roman"/>
              </a:rPr>
              <a:t>mat before </a:t>
            </a:r>
            <a:r>
              <a:rPr dirty="0" sz="2400" i="1">
                <a:latin typeface="Times New Roman"/>
                <a:cs typeface="Times New Roman"/>
              </a:rPr>
              <a:t>beginning the 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investigation</a:t>
            </a:r>
            <a:r>
              <a:rPr dirty="0" sz="2400" spc="-5" i="1">
                <a:solidFill>
                  <a:srgbClr val="3333CC"/>
                </a:solidFill>
                <a:latin typeface="Times New Roman"/>
                <a:cs typeface="Times New Roman"/>
              </a:rPr>
              <a:t>.(grounding</a:t>
            </a:r>
            <a:r>
              <a:rPr dirty="0" sz="2400" spc="-4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oneself</a:t>
            </a:r>
            <a:r>
              <a:rPr dirty="0" sz="2400" i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95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74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Identify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disk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type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(Integrated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Drive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Electronics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(IDE),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40"/>
              </a:lnSpc>
            </a:pPr>
            <a:r>
              <a:rPr dirty="0" sz="2400" spc="-5" i="1">
                <a:latin typeface="Times New Roman"/>
                <a:cs typeface="Times New Roman"/>
              </a:rPr>
              <a:t>Small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Computer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System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Interface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(SCSI)SATA,</a:t>
            </a:r>
            <a:r>
              <a:rPr dirty="0" sz="2400" spc="3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or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other type).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Image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disk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with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bit-level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copy,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sector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by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sector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–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this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956" y="6149746"/>
            <a:ext cx="47936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3600" i="1">
                <a:latin typeface="Times New Roman"/>
                <a:cs typeface="Times New Roman"/>
              </a:rPr>
              <a:t>retain</a:t>
            </a:r>
            <a:r>
              <a:rPr dirty="0" baseline="13888" sz="3600" spc="-44" i="1">
                <a:latin typeface="Times New Roman"/>
                <a:cs typeface="Times New Roman"/>
              </a:rPr>
              <a:t> </a:t>
            </a:r>
            <a:r>
              <a:rPr dirty="0" baseline="13888" sz="3600" i="1">
                <a:latin typeface="Times New Roman"/>
                <a:cs typeface="Times New Roman"/>
              </a:rPr>
              <a:t>deleted</a:t>
            </a:r>
            <a:r>
              <a:rPr dirty="0" baseline="13888" sz="3600" spc="-52" i="1">
                <a:latin typeface="Times New Roman"/>
                <a:cs typeface="Times New Roman"/>
              </a:rPr>
              <a:t> </a:t>
            </a:r>
            <a:r>
              <a:rPr dirty="0" baseline="13888" sz="3600" spc="-315" i="1">
                <a:latin typeface="Times New Roman"/>
                <a:cs typeface="Times New Roman"/>
              </a:rPr>
              <a:t>files,</a:t>
            </a:r>
            <a:r>
              <a:rPr dirty="0" sz="1400" spc="-210">
                <a:latin typeface="Times New Roman"/>
                <a:cs typeface="Times New Roman"/>
              </a:rPr>
              <a:t>Pr</a:t>
            </a:r>
            <a:r>
              <a:rPr dirty="0" baseline="13888" sz="3600" spc="-315" i="1">
                <a:latin typeface="Times New Roman"/>
                <a:cs typeface="Times New Roman"/>
              </a:rPr>
              <a:t>e</a:t>
            </a:r>
            <a:r>
              <a:rPr dirty="0" sz="1400" spc="-210">
                <a:latin typeface="Times New Roman"/>
                <a:cs typeface="Times New Roman"/>
              </a:rPr>
              <a:t>ep</a:t>
            </a:r>
            <a:r>
              <a:rPr dirty="0" baseline="13888" sz="3600" spc="-315" i="1">
                <a:latin typeface="Times New Roman"/>
                <a:cs typeface="Times New Roman"/>
              </a:rPr>
              <a:t>t</a:t>
            </a:r>
            <a:r>
              <a:rPr dirty="0" sz="1400" spc="-210">
                <a:latin typeface="Times New Roman"/>
                <a:cs typeface="Times New Roman"/>
              </a:rPr>
              <a:t>a</a:t>
            </a:r>
            <a:r>
              <a:rPr dirty="0" baseline="13888" sz="3600" spc="-315" i="1">
                <a:latin typeface="Times New Roman"/>
                <a:cs typeface="Times New Roman"/>
              </a:rPr>
              <a:t>c</a:t>
            </a:r>
            <a:r>
              <a:rPr dirty="0" sz="1400" spc="-210">
                <a:latin typeface="Times New Roman"/>
                <a:cs typeface="Times New Roman"/>
              </a:rPr>
              <a:t>re</a:t>
            </a:r>
            <a:r>
              <a:rPr dirty="0" baseline="13888" sz="3600" spc="-315" i="1">
                <a:latin typeface="Times New Roman"/>
                <a:cs typeface="Times New Roman"/>
              </a:rPr>
              <a:t>.</a:t>
            </a:r>
            <a:r>
              <a:rPr dirty="0" sz="1400" spc="-210">
                <a:latin typeface="Times New Roman"/>
                <a:cs typeface="Times New Roman"/>
              </a:rPr>
              <a:t>d</a:t>
            </a:r>
            <a:r>
              <a:rPr dirty="0" sz="1400" spc="-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Alukwe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Chris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CEH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186639"/>
            <a:ext cx="27247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dirty="0" u="heavy" sz="3200" spc="-1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Steps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4920" cy="542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Proceed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from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more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volatile</a:t>
            </a:r>
            <a:r>
              <a:rPr dirty="0" sz="2400" spc="-6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assets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to</a:t>
            </a:r>
            <a:r>
              <a:rPr dirty="0" sz="2400" spc="-5" b="1" i="1">
                <a:latin typeface="Times New Roman"/>
                <a:cs typeface="Times New Roman"/>
              </a:rPr>
              <a:t> less: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Registry,</a:t>
            </a:r>
            <a:r>
              <a:rPr dirty="0" sz="2000" spc="-3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routing</a:t>
            </a:r>
            <a:r>
              <a:rPr dirty="0" sz="2000" spc="-3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Times New Roman"/>
                <a:cs typeface="Times New Roman"/>
              </a:rPr>
              <a:t>table,</a:t>
            </a:r>
            <a:r>
              <a:rPr dirty="0" sz="2000" spc="-2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arp</a:t>
            </a:r>
            <a:r>
              <a:rPr dirty="0" sz="20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cache,</a:t>
            </a:r>
            <a:r>
              <a:rPr dirty="0" sz="2000" spc="-2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dirty="0" sz="2000" spc="-3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cache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 spc="-5" i="1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dirty="0" sz="2000" spc="-3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Temporary</a:t>
            </a:r>
            <a:r>
              <a:rPr dirty="0" sz="2000" spc="-7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FF0000"/>
                </a:solid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Disk</a:t>
            </a:r>
            <a:r>
              <a:rPr dirty="0" sz="20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z="2000" spc="-3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storage</a:t>
            </a:r>
            <a:r>
              <a:rPr dirty="0" sz="2000" spc="-4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device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Check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processes</a:t>
            </a:r>
            <a:r>
              <a:rPr dirty="0" sz="2000" spc="-3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running</a:t>
            </a:r>
            <a:r>
              <a:rPr dirty="0" sz="2000" spc="-5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on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Copy</a:t>
            </a:r>
            <a:r>
              <a:rPr dirty="0" sz="2000" spc="-1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arp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cache,</a:t>
            </a:r>
            <a:r>
              <a:rPr dirty="0" sz="2000" spc="-2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routing</a:t>
            </a:r>
            <a:r>
              <a:rPr dirty="0" sz="2000" spc="-3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2C2CB8"/>
                </a:solidFill>
                <a:latin typeface="Times New Roman"/>
                <a:cs typeface="Times New Roman"/>
              </a:rPr>
              <a:t>table,</a:t>
            </a:r>
            <a:r>
              <a:rPr dirty="0" sz="2000" spc="-3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registry,</a:t>
            </a:r>
            <a:r>
              <a:rPr dirty="0" sz="2000" spc="-3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status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of</a:t>
            </a:r>
            <a:r>
              <a:rPr dirty="0" sz="2000" spc="-2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network</a:t>
            </a:r>
            <a:r>
              <a:rPr dirty="0" sz="2000" spc="-1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Capture</a:t>
            </a:r>
            <a:r>
              <a:rPr dirty="0" sz="2000" spc="-5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temporary</a:t>
            </a:r>
            <a:r>
              <a:rPr dirty="0" sz="2000" spc="-5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2C2CB8"/>
                </a:solidFill>
                <a:latin typeface="Times New Roman"/>
                <a:cs typeface="Times New Roman"/>
              </a:rPr>
              <a:t>files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Make</a:t>
            </a:r>
            <a:r>
              <a:rPr dirty="0" sz="2000" spc="-3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byte-by-byte</a:t>
            </a:r>
            <a:r>
              <a:rPr dirty="0" sz="2000" spc="-4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copy</a:t>
            </a:r>
            <a:r>
              <a:rPr dirty="0" sz="2000" spc="-3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of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entire</a:t>
            </a:r>
            <a:r>
              <a:rPr dirty="0" sz="2000" spc="-4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media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Remove</a:t>
            </a:r>
            <a:r>
              <a:rPr dirty="0" sz="2000" spc="-2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2C2CB8"/>
                </a:solidFill>
                <a:latin typeface="Times New Roman"/>
                <a:cs typeface="Times New Roman"/>
              </a:rPr>
              <a:t>and</a:t>
            </a:r>
            <a:r>
              <a:rPr dirty="0" sz="2000" spc="-3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store</a:t>
            </a:r>
            <a:r>
              <a:rPr dirty="0" sz="2000" spc="-2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original</a:t>
            </a:r>
            <a:r>
              <a:rPr dirty="0" sz="2000" spc="-4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media</a:t>
            </a:r>
            <a:r>
              <a:rPr dirty="0" sz="2000" spc="-3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in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a secure</a:t>
            </a:r>
            <a:r>
              <a:rPr dirty="0" sz="2000" spc="-3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Do </a:t>
            </a:r>
            <a:r>
              <a:rPr dirty="0" sz="2000" spc="5" i="1">
                <a:solidFill>
                  <a:srgbClr val="2C2CB8"/>
                </a:solidFill>
                <a:latin typeface="Times New Roman"/>
                <a:cs typeface="Times New Roman"/>
              </a:rPr>
              <a:t>not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run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programs</a:t>
            </a:r>
            <a:r>
              <a:rPr dirty="0" sz="2000" spc="-3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that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modify</a:t>
            </a:r>
            <a:r>
              <a:rPr dirty="0" sz="2000" spc="-4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2C2CB8"/>
                </a:solidFill>
                <a:latin typeface="Times New Roman"/>
                <a:cs typeface="Times New Roman"/>
              </a:rPr>
              <a:t>files</a:t>
            </a:r>
            <a:r>
              <a:rPr dirty="0" sz="2000" spc="-1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or their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access</a:t>
            </a:r>
            <a:r>
              <a:rPr dirty="0" sz="2000" spc="-2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2C2CB8"/>
                </a:solidFill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Do </a:t>
            </a:r>
            <a:r>
              <a:rPr dirty="0" sz="2000" spc="5" i="1">
                <a:solidFill>
                  <a:srgbClr val="2C2CB8"/>
                </a:solidFill>
                <a:latin typeface="Times New Roman"/>
                <a:cs typeface="Times New Roman"/>
              </a:rPr>
              <a:t>not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shutdown</a:t>
            </a:r>
            <a:r>
              <a:rPr dirty="0" sz="2000" spc="-4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until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the</a:t>
            </a:r>
            <a:r>
              <a:rPr dirty="0" sz="2000" spc="-1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most</a:t>
            </a:r>
            <a:r>
              <a:rPr dirty="0" sz="2000" spc="-3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volatile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evidence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2C2CB8"/>
                </a:solidFill>
                <a:latin typeface="Times New Roman"/>
                <a:cs typeface="Times New Roman"/>
              </a:rPr>
              <a:t>has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been</a:t>
            </a:r>
            <a:r>
              <a:rPr dirty="0" sz="2000" spc="-1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2C2CB8"/>
                </a:solidFill>
                <a:latin typeface="Times New Roman"/>
                <a:cs typeface="Times New Roman"/>
              </a:rPr>
              <a:t>collected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Do</a:t>
            </a:r>
            <a:r>
              <a:rPr dirty="0" sz="2000" spc="-1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spc="5" i="1">
                <a:solidFill>
                  <a:srgbClr val="2C2CB8"/>
                </a:solidFill>
                <a:latin typeface="Times New Roman"/>
                <a:cs typeface="Times New Roman"/>
              </a:rPr>
              <a:t>not</a:t>
            </a:r>
            <a:r>
              <a:rPr dirty="0" sz="2000" spc="-3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trust</a:t>
            </a:r>
            <a:r>
              <a:rPr dirty="0" sz="2000" spc="-3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programs</a:t>
            </a:r>
            <a:r>
              <a:rPr dirty="0" sz="2000" spc="-5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on</a:t>
            </a:r>
            <a:r>
              <a:rPr dirty="0" sz="2000" spc="-1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ts val="216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Document</a:t>
            </a:r>
            <a:r>
              <a:rPr dirty="0" sz="2000" spc="-50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the</a:t>
            </a:r>
            <a:r>
              <a:rPr dirty="0" sz="2000" spc="-25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000" i="1">
                <a:solidFill>
                  <a:srgbClr val="2C2CB8"/>
                </a:solidFill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  <a:p>
            <a:pPr marL="2599690">
              <a:lnSpc>
                <a:spcPts val="1440"/>
              </a:lnSpc>
              <a:tabLst>
                <a:tab pos="7421880" algn="l"/>
              </a:tabLst>
            </a:pPr>
            <a:r>
              <a:rPr dirty="0" sz="1400">
                <a:latin typeface="Times New Roman"/>
                <a:cs typeface="Times New Roman"/>
              </a:rPr>
              <a:t>Prepared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luk</a:t>
            </a: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Chr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H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607" y="194513"/>
            <a:ext cx="29603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Chain</a:t>
            </a:r>
            <a:r>
              <a:rPr dirty="0" u="heavy" sz="3200" spc="-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3200" spc="-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Custody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708405"/>
            <a:ext cx="755205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62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The </a:t>
            </a:r>
            <a:r>
              <a:rPr dirty="0" sz="2400" i="1">
                <a:latin typeface="Times New Roman"/>
                <a:cs typeface="Times New Roman"/>
              </a:rPr>
              <a:t>chain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custody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accounts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for</a:t>
            </a:r>
            <a:r>
              <a:rPr dirty="0" sz="2400" i="1">
                <a:latin typeface="Times New Roman"/>
                <a:cs typeface="Times New Roman"/>
              </a:rPr>
              <a:t> all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persons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who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handled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or </a:t>
            </a:r>
            <a:r>
              <a:rPr dirty="0" sz="2400" i="1">
                <a:latin typeface="Times New Roman"/>
                <a:cs typeface="Times New Roman"/>
              </a:rPr>
              <a:t>had access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 evidence.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"/>
            </a:pPr>
            <a:endParaRPr sz="3500">
              <a:latin typeface="Times New Roman"/>
              <a:cs typeface="Times New Roman"/>
            </a:endParaRPr>
          </a:p>
          <a:p>
            <a:pPr marL="355600" marR="13335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It </a:t>
            </a:r>
            <a:r>
              <a:rPr dirty="0" sz="2400" spc="-5" i="1">
                <a:latin typeface="Times New Roman"/>
                <a:cs typeface="Times New Roman"/>
              </a:rPr>
              <a:t>shows</a:t>
            </a:r>
            <a:r>
              <a:rPr dirty="0" sz="2400" spc="-5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who obtained the 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evidence,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when and 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where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it </a:t>
            </a:r>
            <a:r>
              <a:rPr dirty="0" sz="2400" spc="5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was</a:t>
            </a:r>
            <a:r>
              <a:rPr dirty="0" u="heavy" sz="2400" spc="-1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obtained,</a:t>
            </a:r>
            <a:r>
              <a:rPr dirty="0" u="heavy" sz="2400" spc="-3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where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it</a:t>
            </a:r>
            <a:r>
              <a:rPr dirty="0" u="heavy" sz="2400" spc="-2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was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stored,</a:t>
            </a:r>
            <a:r>
              <a:rPr dirty="0" u="heavy" sz="2400" spc="-1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who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had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dirty="0" u="heavy" sz="2400" spc="-2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or </a:t>
            </a:r>
            <a:r>
              <a:rPr dirty="0" sz="2400" spc="-585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possession</a:t>
            </a:r>
            <a:r>
              <a:rPr dirty="0" u="heavy" sz="2400" spc="-2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400" spc="-1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the evidence</a:t>
            </a:r>
            <a:r>
              <a:rPr dirty="0" sz="2400" i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550" y="3599160"/>
            <a:ext cx="7200698" cy="23089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80336" y="6119266"/>
            <a:ext cx="44100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dirty="0" sz="2400" spc="-2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85" b="1" i="1">
                <a:solidFill>
                  <a:srgbClr val="FF0000"/>
                </a:solidFill>
                <a:latin typeface="Times New Roman"/>
                <a:cs typeface="Times New Roman"/>
              </a:rPr>
              <a:t>Foren</a:t>
            </a:r>
            <a:r>
              <a:rPr dirty="0" baseline="-9920" sz="2100" spc="-427">
                <a:latin typeface="Times New Roman"/>
                <a:cs typeface="Times New Roman"/>
              </a:rPr>
              <a:t>P</a:t>
            </a:r>
            <a:r>
              <a:rPr dirty="0" sz="2400" spc="-28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9920" sz="2100" spc="-427">
                <a:latin typeface="Times New Roman"/>
                <a:cs typeface="Times New Roman"/>
              </a:rPr>
              <a:t>re</a:t>
            </a:r>
            <a:r>
              <a:rPr dirty="0" sz="2400" spc="-285" b="1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9920" sz="2100" spc="-427">
                <a:latin typeface="Times New Roman"/>
                <a:cs typeface="Times New Roman"/>
              </a:rPr>
              <a:t>p</a:t>
            </a:r>
            <a:r>
              <a:rPr dirty="0" sz="2400" spc="-285" b="1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9920" sz="2100" spc="-427">
                <a:latin typeface="Times New Roman"/>
                <a:cs typeface="Times New Roman"/>
              </a:rPr>
              <a:t>are</a:t>
            </a:r>
            <a:r>
              <a:rPr dirty="0" sz="2400" spc="-285" b="1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9920" sz="2100" spc="-427">
                <a:latin typeface="Times New Roman"/>
                <a:cs typeface="Times New Roman"/>
              </a:rPr>
              <a:t>d</a:t>
            </a:r>
            <a:r>
              <a:rPr dirty="0" baseline="-9920" sz="2100" spc="-419">
                <a:latin typeface="Times New Roman"/>
                <a:cs typeface="Times New Roman"/>
              </a:rPr>
              <a:t> </a:t>
            </a:r>
            <a:r>
              <a:rPr dirty="0" baseline="-9920" sz="2100" spc="-585">
                <a:latin typeface="Times New Roman"/>
                <a:cs typeface="Times New Roman"/>
              </a:rPr>
              <a:t>B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9920" sz="2100" spc="-585">
                <a:latin typeface="Times New Roman"/>
                <a:cs typeface="Times New Roman"/>
              </a:rPr>
              <a:t>y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9920" sz="2100" spc="-585">
                <a:latin typeface="Times New Roman"/>
                <a:cs typeface="Times New Roman"/>
              </a:rPr>
              <a:t>A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9920" sz="2100" spc="-585">
                <a:latin typeface="Times New Roman"/>
                <a:cs typeface="Times New Roman"/>
              </a:rPr>
              <a:t>l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-9920" sz="2100" spc="-585">
                <a:latin typeface="Times New Roman"/>
                <a:cs typeface="Times New Roman"/>
              </a:rPr>
              <a:t>ukw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baseline="-9920" sz="2100" spc="-585">
                <a:latin typeface="Times New Roman"/>
                <a:cs typeface="Times New Roman"/>
              </a:rPr>
              <a:t>e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9920" sz="2100" spc="-585">
                <a:latin typeface="Times New Roman"/>
                <a:cs typeface="Times New Roman"/>
              </a:rPr>
              <a:t>Ch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9920" sz="2100" spc="-585">
                <a:latin typeface="Times New Roman"/>
                <a:cs typeface="Times New Roman"/>
              </a:rPr>
              <a:t>ris</a:t>
            </a:r>
            <a:r>
              <a:rPr dirty="0" sz="2400" spc="-390" b="1" i="1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baseline="-9920" sz="2100" spc="-585">
                <a:latin typeface="Times New Roman"/>
                <a:cs typeface="Times New Roman"/>
              </a:rPr>
              <a:t>-</a:t>
            </a:r>
            <a:r>
              <a:rPr dirty="0" baseline="-9920" sz="2100" spc="-209">
                <a:latin typeface="Times New Roman"/>
                <a:cs typeface="Times New Roman"/>
              </a:rPr>
              <a:t> </a:t>
            </a:r>
            <a:r>
              <a:rPr dirty="0" sz="2400" spc="-355" b="1" i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baseline="-9920" sz="2100" spc="-532">
                <a:latin typeface="Times New Roman"/>
                <a:cs typeface="Times New Roman"/>
              </a:rPr>
              <a:t>C</a:t>
            </a:r>
            <a:r>
              <a:rPr dirty="0" sz="2400" spc="-355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9920" sz="2100" spc="-532">
                <a:latin typeface="Times New Roman"/>
                <a:cs typeface="Times New Roman"/>
              </a:rPr>
              <a:t>E</a:t>
            </a:r>
            <a:r>
              <a:rPr dirty="0" sz="2400" spc="-355" b="1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baseline="-9920" sz="2100" spc="-532">
                <a:latin typeface="Times New Roman"/>
                <a:cs typeface="Times New Roman"/>
              </a:rPr>
              <a:t>H</a:t>
            </a:r>
            <a:r>
              <a:rPr dirty="0" sz="2400" spc="-355" b="1" i="1">
                <a:solidFill>
                  <a:srgbClr val="FF0000"/>
                </a:solidFill>
                <a:latin typeface="Times New Roman"/>
                <a:cs typeface="Times New Roman"/>
              </a:rPr>
              <a:t>dy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761" y="174447"/>
            <a:ext cx="65678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400" i="1">
                <a:solidFill>
                  <a:srgbClr val="3333CC"/>
                </a:solidFill>
                <a:latin typeface="Times New Roman"/>
                <a:cs typeface="Times New Roman"/>
              </a:rPr>
              <a:t>Relationship</a:t>
            </a:r>
            <a:r>
              <a:rPr dirty="0" u="none" sz="2400" spc="-2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400" i="1">
                <a:solidFill>
                  <a:srgbClr val="3333CC"/>
                </a:solidFill>
                <a:latin typeface="Times New Roman"/>
                <a:cs typeface="Times New Roman"/>
              </a:rPr>
              <a:t>btwn</a:t>
            </a:r>
            <a:r>
              <a:rPr dirty="0" u="none" sz="24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400" i="1">
                <a:solidFill>
                  <a:srgbClr val="3333CC"/>
                </a:solidFill>
                <a:latin typeface="Times New Roman"/>
                <a:cs typeface="Times New Roman"/>
              </a:rPr>
              <a:t>Crime</a:t>
            </a:r>
            <a:r>
              <a:rPr dirty="0" u="none" sz="2400" spc="-3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400" i="1">
                <a:solidFill>
                  <a:srgbClr val="3333CC"/>
                </a:solidFill>
                <a:latin typeface="Times New Roman"/>
                <a:cs typeface="Times New Roman"/>
              </a:rPr>
              <a:t>Scene &amp;</a:t>
            </a:r>
            <a:r>
              <a:rPr dirty="0" u="none" sz="2400" spc="-2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none" sz="2400" spc="-5" i="1">
                <a:solidFill>
                  <a:srgbClr val="3333CC"/>
                </a:solidFill>
                <a:latin typeface="Times New Roman"/>
                <a:cs typeface="Times New Roman"/>
              </a:rPr>
              <a:t>Chain</a:t>
            </a:r>
            <a:r>
              <a:rPr dirty="0" u="none" sz="2400" i="1">
                <a:solidFill>
                  <a:srgbClr val="3333CC"/>
                </a:solidFill>
                <a:latin typeface="Times New Roman"/>
                <a:cs typeface="Times New Roman"/>
              </a:rPr>
              <a:t> of</a:t>
            </a:r>
            <a:r>
              <a:rPr dirty="0" u="none" sz="2400" spc="-5" i="1">
                <a:solidFill>
                  <a:srgbClr val="3333CC"/>
                </a:solidFill>
                <a:latin typeface="Times New Roman"/>
                <a:cs typeface="Times New Roman"/>
              </a:rPr>
              <a:t> Custody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147" y="1111733"/>
            <a:ext cx="8628977" cy="4724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904" y="382270"/>
            <a:ext cx="45669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19450" algn="l"/>
              </a:tabLst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Chain</a:t>
            </a:r>
            <a:r>
              <a:rPr dirty="0" u="heavy" sz="32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32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Custody	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(cont’d)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57629"/>
            <a:ext cx="7943850" cy="459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b="1" i="1">
                <a:solidFill>
                  <a:srgbClr val="2C2CB8"/>
                </a:solidFill>
                <a:latin typeface="Times New Roman"/>
                <a:cs typeface="Times New Roman"/>
              </a:rPr>
              <a:t>Steps</a:t>
            </a:r>
            <a:r>
              <a:rPr dirty="0" sz="2400" spc="-15" b="1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2C2CB8"/>
                </a:solidFill>
                <a:latin typeface="Times New Roman"/>
                <a:cs typeface="Times New Roman"/>
              </a:rPr>
              <a:t>in</a:t>
            </a:r>
            <a:r>
              <a:rPr dirty="0" sz="2400" b="1" i="1">
                <a:solidFill>
                  <a:srgbClr val="2C2CB8"/>
                </a:solidFill>
                <a:latin typeface="Times New Roman"/>
                <a:cs typeface="Times New Roman"/>
              </a:rPr>
              <a:t> the</a:t>
            </a:r>
            <a:r>
              <a:rPr dirty="0" sz="2400" spc="-20" b="1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2C2CB8"/>
                </a:solidFill>
                <a:latin typeface="Times New Roman"/>
                <a:cs typeface="Times New Roman"/>
              </a:rPr>
              <a:t>chain</a:t>
            </a:r>
            <a:r>
              <a:rPr dirty="0" sz="2400" b="1" i="1">
                <a:solidFill>
                  <a:srgbClr val="2C2CB8"/>
                </a:solidFill>
                <a:latin typeface="Times New Roman"/>
                <a:cs typeface="Times New Roman"/>
              </a:rPr>
              <a:t> of custody</a:t>
            </a:r>
            <a:r>
              <a:rPr dirty="0" sz="2400" spc="-30" b="1" i="1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2C2CB8"/>
                </a:solidFill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2CB8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Record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each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item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collected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as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"/>
            </a:pPr>
            <a:endParaRPr sz="325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ts val="259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Record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who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collected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along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with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date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95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Document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description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3250">
              <a:latin typeface="Times New Roman"/>
              <a:cs typeface="Times New Roman"/>
            </a:endParaRPr>
          </a:p>
          <a:p>
            <a:pPr lvl="1" marL="756285" marR="86360" indent="-287020">
              <a:lnSpc>
                <a:spcPts val="2590"/>
              </a:lnSpc>
              <a:buFont typeface="Wingdings"/>
              <a:buChar char=""/>
              <a:tabLst>
                <a:tab pos="756920" algn="l"/>
              </a:tabLst>
            </a:pPr>
            <a:r>
              <a:rPr dirty="0" sz="2400" i="1">
                <a:latin typeface="Times New Roman"/>
                <a:cs typeface="Times New Roman"/>
              </a:rPr>
              <a:t>Put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containers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tag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containers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with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 case </a:t>
            </a:r>
            <a:r>
              <a:rPr dirty="0" sz="2400" spc="-5" i="1">
                <a:latin typeface="Times New Roman"/>
                <a:cs typeface="Times New Roman"/>
              </a:rPr>
              <a:t>number </a:t>
            </a:r>
            <a:r>
              <a:rPr dirty="0" sz="2400" i="1">
                <a:latin typeface="Times New Roman"/>
                <a:cs typeface="Times New Roman"/>
              </a:rPr>
              <a:t>the </a:t>
            </a:r>
            <a:r>
              <a:rPr dirty="0" sz="2400" spc="-5" i="1">
                <a:latin typeface="Times New Roman"/>
                <a:cs typeface="Times New Roman"/>
              </a:rPr>
              <a:t>name </a:t>
            </a:r>
            <a:r>
              <a:rPr dirty="0" sz="2400" i="1">
                <a:latin typeface="Times New Roman"/>
                <a:cs typeface="Times New Roman"/>
              </a:rPr>
              <a:t>of the </a:t>
            </a:r>
            <a:r>
              <a:rPr dirty="0" sz="2400" spc="-5" i="1">
                <a:latin typeface="Times New Roman"/>
                <a:cs typeface="Times New Roman"/>
              </a:rPr>
              <a:t>person </a:t>
            </a:r>
            <a:r>
              <a:rPr dirty="0" sz="2400" i="1">
                <a:latin typeface="Times New Roman"/>
                <a:cs typeface="Times New Roman"/>
              </a:rPr>
              <a:t>who </a:t>
            </a:r>
            <a:r>
              <a:rPr dirty="0" sz="2400" spc="-5" i="1">
                <a:latin typeface="Times New Roman"/>
                <a:cs typeface="Times New Roman"/>
              </a:rPr>
              <a:t>collected </a:t>
            </a:r>
            <a:r>
              <a:rPr dirty="0" sz="2400" i="1">
                <a:latin typeface="Times New Roman"/>
                <a:cs typeface="Times New Roman"/>
              </a:rPr>
              <a:t>it, 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date and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629" y="224739"/>
            <a:ext cx="43967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Chain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32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Custody</a:t>
            </a:r>
            <a:r>
              <a:rPr dirty="0" u="heavy" sz="32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(cont’d)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41450"/>
            <a:ext cx="7414895" cy="423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92225" indent="-34353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1292225" algn="l"/>
                <a:tab pos="1292860" algn="l"/>
              </a:tabLst>
            </a:pP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Steps</a:t>
            </a:r>
            <a:r>
              <a:rPr dirty="0" sz="2000" spc="-25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in</a:t>
            </a:r>
            <a:r>
              <a:rPr dirty="0" sz="2000" spc="-2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chain</a:t>
            </a:r>
            <a:r>
              <a:rPr dirty="0" sz="2000" spc="-1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custody</a:t>
            </a:r>
            <a:r>
              <a:rPr dirty="0" sz="2000" spc="-4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are</a:t>
            </a:r>
            <a:r>
              <a:rPr dirty="0" sz="2000" spc="-1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3333CC"/>
                </a:solidFill>
                <a:latin typeface="Times New Roman"/>
                <a:cs typeface="Times New Roman"/>
              </a:rPr>
              <a:t>(continued):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000" i="1">
                <a:latin typeface="Times New Roman"/>
                <a:cs typeface="Times New Roman"/>
              </a:rPr>
              <a:t>Record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all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message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digest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(hash)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values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in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documentation.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000" i="1">
                <a:latin typeface="Times New Roman"/>
                <a:cs typeface="Times New Roman"/>
              </a:rPr>
              <a:t>Securely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transport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evidence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to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 protected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storage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facility.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"/>
            </a:pPr>
            <a:endParaRPr sz="2700">
              <a:latin typeface="Times New Roman"/>
              <a:cs typeface="Times New Roman"/>
            </a:endParaRPr>
          </a:p>
          <a:p>
            <a:pPr marL="299085" marR="195580" indent="-287020">
              <a:lnSpc>
                <a:spcPts val="216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000" i="1">
                <a:latin typeface="Times New Roman"/>
                <a:cs typeface="Times New Roman"/>
              </a:rPr>
              <a:t>Obtain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signature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from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person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who accepts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evidence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at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this </a:t>
            </a:r>
            <a:r>
              <a:rPr dirty="0" sz="2000" spc="-484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storage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facility.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450">
              <a:latin typeface="Times New Roman"/>
              <a:cs typeface="Times New Roman"/>
            </a:endParaRPr>
          </a:p>
          <a:p>
            <a:pPr marL="299085" indent="-287020">
              <a:lnSpc>
                <a:spcPts val="228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000" i="1">
                <a:latin typeface="Times New Roman"/>
                <a:cs typeface="Times New Roman"/>
              </a:rPr>
              <a:t>Provide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controls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to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prevent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access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to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and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compromise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of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evidence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280"/>
              </a:lnSpc>
            </a:pPr>
            <a:r>
              <a:rPr dirty="0" sz="2000" spc="-5" i="1">
                <a:latin typeface="Times New Roman"/>
                <a:cs typeface="Times New Roman"/>
              </a:rPr>
              <a:t>while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it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is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being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dirty="0" sz="2000" i="1">
                <a:latin typeface="Times New Roman"/>
                <a:cs typeface="Times New Roman"/>
              </a:rPr>
              <a:t>Securely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transport</a:t>
            </a:r>
            <a:r>
              <a:rPr dirty="0" sz="2000" spc="-6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it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to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court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for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proceedings.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7"/>
            <a:ext cx="4924044" cy="40294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70828" y="2465958"/>
            <a:ext cx="17741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&gt;</a:t>
            </a:r>
            <a:r>
              <a:rPr dirty="0" sz="1600" spc="-7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dirty="0" sz="1600" spc="20" b="1">
                <a:solidFill>
                  <a:srgbClr val="C00000"/>
                </a:solidFill>
                <a:latin typeface="Times New Roman"/>
                <a:cs typeface="Times New Roman"/>
              </a:rPr>
              <a:t>w</a:t>
            </a: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er</a:t>
            </a:r>
            <a:r>
              <a:rPr dirty="0" sz="1600" spc="-5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dirty="0" sz="1600" spc="-5" b="1">
                <a:solidFill>
                  <a:srgbClr val="C00000"/>
                </a:solidFill>
                <a:latin typeface="Times New Roman"/>
                <a:cs typeface="Times New Roman"/>
              </a:rPr>
              <a:t>uestio</a:t>
            </a:r>
            <a:r>
              <a:rPr dirty="0" sz="1600" spc="-10" b="1">
                <a:solidFill>
                  <a:srgbClr val="C00000"/>
                </a:solidFill>
                <a:latin typeface="Times New Roman"/>
                <a:cs typeface="Times New Roman"/>
              </a:rPr>
              <a:t>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870828" y="1093978"/>
            <a:ext cx="1847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3333CC"/>
                </a:solidFill>
                <a:latin typeface="Times New Roman"/>
                <a:cs typeface="Times New Roman"/>
              </a:rPr>
              <a:t>-&gt;</a:t>
            </a:r>
            <a:r>
              <a:rPr dirty="0" sz="1600" spc="-1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CC"/>
                </a:solidFill>
                <a:latin typeface="Times New Roman"/>
                <a:cs typeface="Times New Roman"/>
              </a:rPr>
              <a:t>Media</a:t>
            </a:r>
            <a:r>
              <a:rPr dirty="0" sz="1600" spc="-9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3333CC"/>
                </a:solidFill>
                <a:latin typeface="Times New Roman"/>
                <a:cs typeface="Times New Roman"/>
              </a:rPr>
              <a:t>Acquisition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828" y="3837813"/>
            <a:ext cx="28486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-&gt;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Times New Roman"/>
                <a:cs typeface="Times New Roman"/>
              </a:rPr>
              <a:t>Ensure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0000"/>
                </a:solidFill>
                <a:latin typeface="Times New Roman"/>
                <a:cs typeface="Times New Roman"/>
              </a:rPr>
              <a:t>answers</a:t>
            </a:r>
            <a:r>
              <a:rPr dirty="0" sz="16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15" b="1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1600" spc="-10" b="1">
                <a:solidFill>
                  <a:srgbClr val="FF0000"/>
                </a:solidFill>
                <a:latin typeface="Times New Roman"/>
                <a:cs typeface="Times New Roman"/>
              </a:rPr>
              <a:t> correct</a:t>
            </a:r>
            <a:r>
              <a:rPr dirty="0" sz="16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dirty="0" sz="1600" spc="-3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the extent</a:t>
            </a:r>
            <a:r>
              <a:rPr dirty="0" sz="16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Times New Roman"/>
                <a:cs typeface="Times New Roman"/>
              </a:rPr>
              <a:t>possible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538" y="4966842"/>
            <a:ext cx="77908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60">
                <a:latin typeface="Verdana"/>
                <a:cs typeface="Verdana"/>
              </a:rPr>
              <a:t>Full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process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50">
                <a:latin typeface="Verdana"/>
                <a:cs typeface="Verdana"/>
              </a:rPr>
              <a:t>recommended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forensics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but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may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take </a:t>
            </a:r>
            <a:r>
              <a:rPr dirty="0" sz="2400" spc="-83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short-cuts </a:t>
            </a:r>
            <a:r>
              <a:rPr dirty="0" sz="2400" spc="-105">
                <a:latin typeface="Verdana"/>
                <a:cs typeface="Verdana"/>
              </a:rPr>
              <a:t>in </a:t>
            </a:r>
            <a:r>
              <a:rPr dirty="0" sz="2400" spc="-45">
                <a:latin typeface="Verdana"/>
                <a:cs typeface="Verdana"/>
              </a:rPr>
              <a:t>some </a:t>
            </a:r>
            <a:r>
              <a:rPr dirty="0" sz="2400" spc="-90">
                <a:latin typeface="Verdana"/>
                <a:cs typeface="Verdana"/>
              </a:rPr>
              <a:t>investigations, </a:t>
            </a:r>
            <a:r>
              <a:rPr dirty="0" sz="2400" spc="120">
                <a:latin typeface="Verdana"/>
                <a:cs typeface="Verdana"/>
              </a:rPr>
              <a:t>eg </a:t>
            </a:r>
            <a:r>
              <a:rPr dirty="0" sz="2400" spc="-145">
                <a:latin typeface="Verdana"/>
                <a:cs typeface="Verdana"/>
              </a:rPr>
              <a:t>skip </a:t>
            </a:r>
            <a:r>
              <a:rPr dirty="0" sz="2400" spc="-45">
                <a:latin typeface="Verdana"/>
                <a:cs typeface="Verdana"/>
              </a:rPr>
              <a:t>directly </a:t>
            </a:r>
            <a:r>
              <a:rPr dirty="0" sz="2400" spc="-10">
                <a:latin typeface="Verdana"/>
                <a:cs typeface="Verdana"/>
              </a:rPr>
              <a:t>to 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e</a:t>
            </a:r>
            <a:r>
              <a:rPr dirty="0" sz="2400" spc="25">
                <a:latin typeface="Verdana"/>
                <a:cs typeface="Verdana"/>
              </a:rPr>
              <a:t>v</a:t>
            </a:r>
            <a:r>
              <a:rPr dirty="0" sz="2400" spc="-175">
                <a:latin typeface="Verdana"/>
                <a:cs typeface="Verdana"/>
              </a:rPr>
              <a:t>i</a:t>
            </a:r>
            <a:r>
              <a:rPr dirty="0" sz="2400" spc="125">
                <a:latin typeface="Verdana"/>
                <a:cs typeface="Verdana"/>
              </a:rPr>
              <a:t>denc</a:t>
            </a:r>
            <a:r>
              <a:rPr dirty="0" sz="2400" spc="130">
                <a:latin typeface="Verdana"/>
                <a:cs typeface="Verdana"/>
              </a:rPr>
              <a:t>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105">
                <a:latin typeface="Verdana"/>
                <a:cs typeface="Verdana"/>
              </a:rPr>
              <a:t>an</a:t>
            </a:r>
            <a:r>
              <a:rPr dirty="0" sz="2400" spc="114">
                <a:latin typeface="Verdana"/>
                <a:cs typeface="Verdana"/>
              </a:rPr>
              <a:t>a</a:t>
            </a:r>
            <a:r>
              <a:rPr dirty="0" sz="2400" spc="-229">
                <a:latin typeface="Verdana"/>
                <a:cs typeface="Verdana"/>
              </a:rPr>
              <a:t>lys</a:t>
            </a:r>
            <a:r>
              <a:rPr dirty="0" sz="2400" spc="-114">
                <a:latin typeface="Verdana"/>
                <a:cs typeface="Verdana"/>
              </a:rPr>
              <a:t>i</a:t>
            </a:r>
            <a:r>
              <a:rPr dirty="0" sz="2400" spc="-320">
                <a:latin typeface="Verdana"/>
                <a:cs typeface="Verdana"/>
              </a:rPr>
              <a:t>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on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85">
                <a:solidFill>
                  <a:srgbClr val="3333CC"/>
                </a:solidFill>
                <a:latin typeface="Verdana"/>
                <a:cs typeface="Verdana"/>
              </a:rPr>
              <a:t>l</a:t>
            </a:r>
            <a:r>
              <a:rPr dirty="0" sz="2400" spc="-175">
                <a:solidFill>
                  <a:srgbClr val="3333CC"/>
                </a:solidFill>
                <a:latin typeface="Verdana"/>
                <a:cs typeface="Verdana"/>
              </a:rPr>
              <a:t>i</a:t>
            </a:r>
            <a:r>
              <a:rPr dirty="0" sz="2400" spc="-85">
                <a:solidFill>
                  <a:srgbClr val="3333CC"/>
                </a:solidFill>
                <a:latin typeface="Verdana"/>
                <a:cs typeface="Verdana"/>
              </a:rPr>
              <a:t>v</a:t>
            </a:r>
            <a:r>
              <a:rPr dirty="0" sz="2400" spc="130">
                <a:solidFill>
                  <a:srgbClr val="3333CC"/>
                </a:solidFill>
                <a:latin typeface="Verdana"/>
                <a:cs typeface="Verdana"/>
              </a:rPr>
              <a:t>e</a:t>
            </a:r>
            <a:r>
              <a:rPr dirty="0" sz="2400" spc="-22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dirty="0" sz="2400" spc="-250">
                <a:solidFill>
                  <a:srgbClr val="3333CC"/>
                </a:solidFill>
                <a:latin typeface="Verdana"/>
                <a:cs typeface="Verdana"/>
              </a:rPr>
              <a:t>sys</a:t>
            </a:r>
            <a:r>
              <a:rPr dirty="0" sz="2400" spc="-175">
                <a:solidFill>
                  <a:srgbClr val="3333CC"/>
                </a:solidFill>
                <a:latin typeface="Verdana"/>
                <a:cs typeface="Verdana"/>
              </a:rPr>
              <a:t>t</a:t>
            </a:r>
            <a:r>
              <a:rPr dirty="0" sz="2400" spc="20">
                <a:solidFill>
                  <a:srgbClr val="3333CC"/>
                </a:solidFill>
                <a:latin typeface="Verdana"/>
                <a:cs typeface="Verdana"/>
              </a:rPr>
              <a:t>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609600"/>
            <a:ext cx="8534400" cy="495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84682" y="3372992"/>
            <a:ext cx="7012940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3405" marR="5080" indent="-56134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Internet</a:t>
            </a:r>
            <a:r>
              <a:rPr dirty="0" sz="3200" spc="-1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Forensics</a:t>
            </a:r>
            <a:r>
              <a:rPr dirty="0" sz="3200" spc="-130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Analysis:</a:t>
            </a:r>
            <a:r>
              <a:rPr dirty="0" sz="3200" spc="-5" b="1" i="1">
                <a:latin typeface="Times New Roman"/>
                <a:cs typeface="Times New Roman"/>
              </a:rPr>
              <a:t> Profiling</a:t>
            </a:r>
            <a:r>
              <a:rPr dirty="0" sz="3200" spc="-2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the </a:t>
            </a:r>
            <a:r>
              <a:rPr dirty="0" sz="3200" spc="-78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Cybercriminal</a:t>
            </a:r>
            <a:r>
              <a:rPr dirty="0" sz="3200" spc="-30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–</a:t>
            </a:r>
            <a:r>
              <a:rPr dirty="0" sz="3200" spc="-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Internet</a:t>
            </a:r>
            <a:r>
              <a:rPr dirty="0" sz="3200" spc="-1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Protocols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95"/>
              </a:spcBef>
            </a:pPr>
            <a:r>
              <a:rPr dirty="0" spc="-395"/>
              <a:t>E</a:t>
            </a:r>
            <a:r>
              <a:rPr dirty="0" spc="-395"/>
              <a:t>x</a:t>
            </a:r>
            <a:r>
              <a:rPr dirty="0" spc="-320"/>
              <a:t>tra</a:t>
            </a:r>
            <a:r>
              <a:rPr dirty="0" spc="-165"/>
              <a:t> </a:t>
            </a:r>
            <a:r>
              <a:rPr dirty="0" spc="-240"/>
              <a:t>N</a:t>
            </a:r>
            <a:r>
              <a:rPr dirty="0" spc="-204"/>
              <a:t>o</a:t>
            </a:r>
            <a:r>
              <a:rPr dirty="0" spc="-315"/>
              <a:t>tes</a:t>
            </a:r>
            <a:r>
              <a:rPr dirty="0" spc="-165"/>
              <a:t> </a:t>
            </a:r>
            <a:r>
              <a:rPr dirty="0" spc="-345"/>
              <a:t>for</a:t>
            </a:r>
            <a:r>
              <a:rPr dirty="0" spc="-175"/>
              <a:t> </a:t>
            </a:r>
            <a:r>
              <a:rPr dirty="0" spc="-305"/>
              <a:t>Persona</a:t>
            </a:r>
            <a:r>
              <a:rPr dirty="0" spc="-160"/>
              <a:t>l</a:t>
            </a:r>
            <a:r>
              <a:rPr dirty="0" spc="-165"/>
              <a:t> </a:t>
            </a:r>
            <a:r>
              <a:rPr dirty="0" spc="-204"/>
              <a:t>reading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036" y="403605"/>
            <a:ext cx="55010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What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Possible</a:t>
            </a:r>
            <a:r>
              <a:rPr dirty="0" u="heavy" sz="24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Computer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Forensics?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1734058"/>
            <a:ext cx="486918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Recovery</a:t>
            </a:r>
            <a:r>
              <a:rPr dirty="0" sz="2400" spc="-4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deleted</a:t>
            </a:r>
            <a:r>
              <a:rPr dirty="0" sz="2400" spc="-6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data;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 b="1" i="1">
                <a:latin typeface="Times New Roman"/>
                <a:cs typeface="Times New Roman"/>
              </a:rPr>
              <a:t>Discovery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-5" b="1" i="1">
                <a:latin typeface="Times New Roman"/>
                <a:cs typeface="Times New Roman"/>
              </a:rPr>
              <a:t> when</a:t>
            </a:r>
            <a:r>
              <a:rPr dirty="0" sz="2400" spc="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files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were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modified, </a:t>
            </a:r>
            <a:r>
              <a:rPr dirty="0" sz="2400" spc="-58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created,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deleted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and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organized;</a:t>
            </a:r>
            <a:endParaRPr sz="2400">
              <a:latin typeface="Times New Roman"/>
              <a:cs typeface="Times New Roman"/>
            </a:endParaRPr>
          </a:p>
          <a:p>
            <a:pPr marL="12700" marR="655320">
              <a:lnSpc>
                <a:spcPts val="5760"/>
              </a:lnSpc>
              <a:spcBef>
                <a:spcPts val="47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What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applications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were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installed; </a:t>
            </a:r>
            <a:r>
              <a:rPr dirty="0" sz="2400" spc="-58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Which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websites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have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been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visited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1600200"/>
            <a:ext cx="5715000" cy="3352800"/>
          </a:xfrm>
          <a:custGeom>
            <a:avLst/>
            <a:gdLst/>
            <a:ahLst/>
            <a:cxnLst/>
            <a:rect l="l" t="t" r="r" b="b"/>
            <a:pathLst>
              <a:path w="5715000" h="3352800">
                <a:moveTo>
                  <a:pt x="0" y="558800"/>
                </a:moveTo>
                <a:lnTo>
                  <a:pt x="2051" y="510585"/>
                </a:lnTo>
                <a:lnTo>
                  <a:pt x="8092" y="463509"/>
                </a:lnTo>
                <a:lnTo>
                  <a:pt x="17957" y="417740"/>
                </a:lnTo>
                <a:lnTo>
                  <a:pt x="31476" y="373445"/>
                </a:lnTo>
                <a:lnTo>
                  <a:pt x="48483" y="330792"/>
                </a:lnTo>
                <a:lnTo>
                  <a:pt x="68809" y="289949"/>
                </a:lnTo>
                <a:lnTo>
                  <a:pt x="92288" y="251083"/>
                </a:lnTo>
                <a:lnTo>
                  <a:pt x="118750" y="214362"/>
                </a:lnTo>
                <a:lnTo>
                  <a:pt x="148028" y="179955"/>
                </a:lnTo>
                <a:lnTo>
                  <a:pt x="179955" y="148028"/>
                </a:lnTo>
                <a:lnTo>
                  <a:pt x="214362" y="118750"/>
                </a:lnTo>
                <a:lnTo>
                  <a:pt x="251083" y="92288"/>
                </a:lnTo>
                <a:lnTo>
                  <a:pt x="289949" y="68809"/>
                </a:lnTo>
                <a:lnTo>
                  <a:pt x="330792" y="48483"/>
                </a:lnTo>
                <a:lnTo>
                  <a:pt x="373445" y="31476"/>
                </a:lnTo>
                <a:lnTo>
                  <a:pt x="417740" y="17957"/>
                </a:lnTo>
                <a:lnTo>
                  <a:pt x="463509" y="8092"/>
                </a:lnTo>
                <a:lnTo>
                  <a:pt x="510585" y="2051"/>
                </a:lnTo>
                <a:lnTo>
                  <a:pt x="558800" y="0"/>
                </a:lnTo>
                <a:lnTo>
                  <a:pt x="5156200" y="0"/>
                </a:lnTo>
                <a:lnTo>
                  <a:pt x="5204414" y="2051"/>
                </a:lnTo>
                <a:lnTo>
                  <a:pt x="5251490" y="8092"/>
                </a:lnTo>
                <a:lnTo>
                  <a:pt x="5297259" y="17957"/>
                </a:lnTo>
                <a:lnTo>
                  <a:pt x="5341554" y="31476"/>
                </a:lnTo>
                <a:lnTo>
                  <a:pt x="5384207" y="48483"/>
                </a:lnTo>
                <a:lnTo>
                  <a:pt x="5425050" y="68809"/>
                </a:lnTo>
                <a:lnTo>
                  <a:pt x="5463916" y="92288"/>
                </a:lnTo>
                <a:lnTo>
                  <a:pt x="5500637" y="118750"/>
                </a:lnTo>
                <a:lnTo>
                  <a:pt x="5535044" y="148028"/>
                </a:lnTo>
                <a:lnTo>
                  <a:pt x="5566971" y="179955"/>
                </a:lnTo>
                <a:lnTo>
                  <a:pt x="5596249" y="214362"/>
                </a:lnTo>
                <a:lnTo>
                  <a:pt x="5622711" y="251083"/>
                </a:lnTo>
                <a:lnTo>
                  <a:pt x="5646190" y="289949"/>
                </a:lnTo>
                <a:lnTo>
                  <a:pt x="5666516" y="330792"/>
                </a:lnTo>
                <a:lnTo>
                  <a:pt x="5683523" y="373445"/>
                </a:lnTo>
                <a:lnTo>
                  <a:pt x="5697042" y="417740"/>
                </a:lnTo>
                <a:lnTo>
                  <a:pt x="5706907" y="463509"/>
                </a:lnTo>
                <a:lnTo>
                  <a:pt x="5712948" y="510585"/>
                </a:lnTo>
                <a:lnTo>
                  <a:pt x="5715000" y="558800"/>
                </a:lnTo>
                <a:lnTo>
                  <a:pt x="5715000" y="2794000"/>
                </a:lnTo>
                <a:lnTo>
                  <a:pt x="5712948" y="2842214"/>
                </a:lnTo>
                <a:lnTo>
                  <a:pt x="5706907" y="2889290"/>
                </a:lnTo>
                <a:lnTo>
                  <a:pt x="5697042" y="2935059"/>
                </a:lnTo>
                <a:lnTo>
                  <a:pt x="5683523" y="2979354"/>
                </a:lnTo>
                <a:lnTo>
                  <a:pt x="5666516" y="3022007"/>
                </a:lnTo>
                <a:lnTo>
                  <a:pt x="5646190" y="3062850"/>
                </a:lnTo>
                <a:lnTo>
                  <a:pt x="5622711" y="3101716"/>
                </a:lnTo>
                <a:lnTo>
                  <a:pt x="5596249" y="3138437"/>
                </a:lnTo>
                <a:lnTo>
                  <a:pt x="5566971" y="3172844"/>
                </a:lnTo>
                <a:lnTo>
                  <a:pt x="5535044" y="3204771"/>
                </a:lnTo>
                <a:lnTo>
                  <a:pt x="5500637" y="3234049"/>
                </a:lnTo>
                <a:lnTo>
                  <a:pt x="5463916" y="3260511"/>
                </a:lnTo>
                <a:lnTo>
                  <a:pt x="5425050" y="3283990"/>
                </a:lnTo>
                <a:lnTo>
                  <a:pt x="5384207" y="3304316"/>
                </a:lnTo>
                <a:lnTo>
                  <a:pt x="5341554" y="3321323"/>
                </a:lnTo>
                <a:lnTo>
                  <a:pt x="5297259" y="3334842"/>
                </a:lnTo>
                <a:lnTo>
                  <a:pt x="5251490" y="3344707"/>
                </a:lnTo>
                <a:lnTo>
                  <a:pt x="5204414" y="3350748"/>
                </a:lnTo>
                <a:lnTo>
                  <a:pt x="5156200" y="3352800"/>
                </a:lnTo>
                <a:lnTo>
                  <a:pt x="558800" y="3352800"/>
                </a:lnTo>
                <a:lnTo>
                  <a:pt x="510585" y="3350748"/>
                </a:lnTo>
                <a:lnTo>
                  <a:pt x="463509" y="3344707"/>
                </a:lnTo>
                <a:lnTo>
                  <a:pt x="417740" y="3334842"/>
                </a:lnTo>
                <a:lnTo>
                  <a:pt x="373445" y="3321323"/>
                </a:lnTo>
                <a:lnTo>
                  <a:pt x="330792" y="3304316"/>
                </a:lnTo>
                <a:lnTo>
                  <a:pt x="289949" y="3283990"/>
                </a:lnTo>
                <a:lnTo>
                  <a:pt x="251083" y="3260511"/>
                </a:lnTo>
                <a:lnTo>
                  <a:pt x="214362" y="3234049"/>
                </a:lnTo>
                <a:lnTo>
                  <a:pt x="179955" y="3204771"/>
                </a:lnTo>
                <a:lnTo>
                  <a:pt x="148028" y="3172844"/>
                </a:lnTo>
                <a:lnTo>
                  <a:pt x="118750" y="3138437"/>
                </a:lnTo>
                <a:lnTo>
                  <a:pt x="92288" y="3101716"/>
                </a:lnTo>
                <a:lnTo>
                  <a:pt x="68809" y="3062850"/>
                </a:lnTo>
                <a:lnTo>
                  <a:pt x="48483" y="3022007"/>
                </a:lnTo>
                <a:lnTo>
                  <a:pt x="31476" y="2979354"/>
                </a:lnTo>
                <a:lnTo>
                  <a:pt x="17957" y="2935059"/>
                </a:lnTo>
                <a:lnTo>
                  <a:pt x="8092" y="2889290"/>
                </a:lnTo>
                <a:lnTo>
                  <a:pt x="2051" y="2842214"/>
                </a:lnTo>
                <a:lnTo>
                  <a:pt x="0" y="2794000"/>
                </a:lnTo>
                <a:lnTo>
                  <a:pt x="0" y="558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885694" y="415797"/>
            <a:ext cx="30664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Internet</a:t>
            </a:r>
            <a:r>
              <a:rPr dirty="0" u="heavy" sz="3200" spc="-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002662"/>
            <a:ext cx="769302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Internet </a:t>
            </a:r>
            <a:r>
              <a:rPr dirty="0" sz="2800" spc="-5" i="1">
                <a:latin typeface="Times New Roman"/>
                <a:cs typeface="Times New Roman"/>
              </a:rPr>
              <a:t>protocols </a:t>
            </a:r>
            <a:r>
              <a:rPr dirty="0" sz="2800" spc="-5">
                <a:latin typeface="Times New Roman"/>
                <a:cs typeface="Times New Roman"/>
              </a:rPr>
              <a:t>are </a:t>
            </a:r>
            <a:r>
              <a:rPr dirty="0" sz="2800">
                <a:latin typeface="Times New Roman"/>
                <a:cs typeface="Times New Roman"/>
              </a:rPr>
              <a:t>those </a:t>
            </a:r>
            <a:r>
              <a:rPr dirty="0" sz="2800" spc="-5">
                <a:latin typeface="Times New Roman"/>
                <a:cs typeface="Times New Roman"/>
              </a:rPr>
              <a:t>rules allowing different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operating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machines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communicate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another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over the Internet.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626" y="187528"/>
            <a:ext cx="29305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4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4400" spc="-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Internet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4508" y="1441450"/>
            <a:ext cx="8655685" cy="1887855"/>
            <a:chOff x="254508" y="1441450"/>
            <a:chExt cx="8655685" cy="1887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6" y="1447800"/>
              <a:ext cx="8593836" cy="1737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796" y="1447800"/>
              <a:ext cx="8594090" cy="1737360"/>
            </a:xfrm>
            <a:custGeom>
              <a:avLst/>
              <a:gdLst/>
              <a:ahLst/>
              <a:cxnLst/>
              <a:rect l="l" t="t" r="r" b="b"/>
              <a:pathLst>
                <a:path w="8594090" h="1737360">
                  <a:moveTo>
                    <a:pt x="0" y="289560"/>
                  </a:moveTo>
                  <a:lnTo>
                    <a:pt x="3789" y="242598"/>
                  </a:lnTo>
                  <a:lnTo>
                    <a:pt x="14762" y="198046"/>
                  </a:lnTo>
                  <a:lnTo>
                    <a:pt x="32320" y="156502"/>
                  </a:lnTo>
                  <a:lnTo>
                    <a:pt x="55868" y="118561"/>
                  </a:lnTo>
                  <a:lnTo>
                    <a:pt x="84810" y="84820"/>
                  </a:lnTo>
                  <a:lnTo>
                    <a:pt x="118550" y="55875"/>
                  </a:lnTo>
                  <a:lnTo>
                    <a:pt x="156491" y="32325"/>
                  </a:lnTo>
                  <a:lnTo>
                    <a:pt x="198037" y="14764"/>
                  </a:lnTo>
                  <a:lnTo>
                    <a:pt x="242592" y="3790"/>
                  </a:lnTo>
                  <a:lnTo>
                    <a:pt x="289560" y="0"/>
                  </a:lnTo>
                  <a:lnTo>
                    <a:pt x="8304276" y="0"/>
                  </a:lnTo>
                  <a:lnTo>
                    <a:pt x="8351237" y="3790"/>
                  </a:lnTo>
                  <a:lnTo>
                    <a:pt x="8395789" y="14764"/>
                  </a:lnTo>
                  <a:lnTo>
                    <a:pt x="8437333" y="32325"/>
                  </a:lnTo>
                  <a:lnTo>
                    <a:pt x="8475274" y="55875"/>
                  </a:lnTo>
                  <a:lnTo>
                    <a:pt x="8509015" y="84820"/>
                  </a:lnTo>
                  <a:lnTo>
                    <a:pt x="8537960" y="118561"/>
                  </a:lnTo>
                  <a:lnTo>
                    <a:pt x="8561510" y="156502"/>
                  </a:lnTo>
                  <a:lnTo>
                    <a:pt x="8579071" y="198046"/>
                  </a:lnTo>
                  <a:lnTo>
                    <a:pt x="8590045" y="242598"/>
                  </a:lnTo>
                  <a:lnTo>
                    <a:pt x="8593836" y="289560"/>
                  </a:lnTo>
                  <a:lnTo>
                    <a:pt x="8593836" y="1447800"/>
                  </a:lnTo>
                  <a:lnTo>
                    <a:pt x="8590045" y="1494761"/>
                  </a:lnTo>
                  <a:lnTo>
                    <a:pt x="8579071" y="1539313"/>
                  </a:lnTo>
                  <a:lnTo>
                    <a:pt x="8561510" y="1580857"/>
                  </a:lnTo>
                  <a:lnTo>
                    <a:pt x="8537960" y="1618798"/>
                  </a:lnTo>
                  <a:lnTo>
                    <a:pt x="8509015" y="1652539"/>
                  </a:lnTo>
                  <a:lnTo>
                    <a:pt x="8475274" y="1681484"/>
                  </a:lnTo>
                  <a:lnTo>
                    <a:pt x="8437333" y="1705034"/>
                  </a:lnTo>
                  <a:lnTo>
                    <a:pt x="8395789" y="1722595"/>
                  </a:lnTo>
                  <a:lnTo>
                    <a:pt x="8351237" y="1733569"/>
                  </a:lnTo>
                  <a:lnTo>
                    <a:pt x="8304276" y="1737360"/>
                  </a:lnTo>
                  <a:lnTo>
                    <a:pt x="289560" y="1737360"/>
                  </a:lnTo>
                  <a:lnTo>
                    <a:pt x="242592" y="1733569"/>
                  </a:lnTo>
                  <a:lnTo>
                    <a:pt x="198037" y="1722595"/>
                  </a:lnTo>
                  <a:lnTo>
                    <a:pt x="156491" y="1705034"/>
                  </a:lnTo>
                  <a:lnTo>
                    <a:pt x="118550" y="1681484"/>
                  </a:lnTo>
                  <a:lnTo>
                    <a:pt x="84810" y="1652539"/>
                  </a:lnTo>
                  <a:lnTo>
                    <a:pt x="55868" y="1618798"/>
                  </a:lnTo>
                  <a:lnTo>
                    <a:pt x="32320" y="1580857"/>
                  </a:lnTo>
                  <a:lnTo>
                    <a:pt x="14762" y="1539313"/>
                  </a:lnTo>
                  <a:lnTo>
                    <a:pt x="3789" y="1494761"/>
                  </a:lnTo>
                  <a:lnTo>
                    <a:pt x="0" y="1447800"/>
                  </a:lnTo>
                  <a:lnTo>
                    <a:pt x="0" y="28956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4" y="1456944"/>
              <a:ext cx="5564886" cy="896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6336" y="1456944"/>
              <a:ext cx="2824734" cy="896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508" y="1944623"/>
              <a:ext cx="8655558" cy="896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" y="2432303"/>
              <a:ext cx="8036814" cy="8968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8120" rIns="0" bIns="0" rtlCol="0" vert="horz">
            <a:spAutoFit/>
          </a:bodyPr>
          <a:lstStyle/>
          <a:p>
            <a:pPr algn="ctr" marL="4445" marR="5080" indent="1270">
              <a:lnSpc>
                <a:spcPct val="100000"/>
              </a:lnSpc>
              <a:spcBef>
                <a:spcPts val="105"/>
              </a:spcBef>
            </a:pPr>
            <a:r>
              <a:rPr dirty="0" spc="-15" i="1">
                <a:solidFill>
                  <a:srgbClr val="FFFF00"/>
                </a:solidFill>
                <a:latin typeface="Times New Roman"/>
                <a:cs typeface="Times New Roman"/>
              </a:rPr>
              <a:t>Transmission Control Protocol </a:t>
            </a:r>
            <a:r>
              <a:rPr dirty="0"/>
              <a:t>(TCP) divides </a:t>
            </a:r>
            <a:r>
              <a:rPr dirty="0" spc="5"/>
              <a:t> </a:t>
            </a:r>
            <a:r>
              <a:rPr dirty="0"/>
              <a:t>electronic</a:t>
            </a:r>
            <a:r>
              <a:rPr dirty="0" spc="-30"/>
              <a:t> </a:t>
            </a:r>
            <a:r>
              <a:rPr dirty="0"/>
              <a:t>messages</a:t>
            </a:r>
            <a:r>
              <a:rPr dirty="0" spc="-15"/>
              <a:t> </a:t>
            </a:r>
            <a:r>
              <a:rPr dirty="0"/>
              <a:t>into</a:t>
            </a:r>
            <a:r>
              <a:rPr dirty="0" spc="-15"/>
              <a:t> </a:t>
            </a:r>
            <a:r>
              <a:rPr dirty="0"/>
              <a:t>“packets”</a:t>
            </a:r>
            <a:r>
              <a:rPr dirty="0" spc="-30"/>
              <a:t> </a:t>
            </a:r>
            <a:r>
              <a:rPr dirty="0"/>
              <a:t>of information </a:t>
            </a:r>
            <a:r>
              <a:rPr dirty="0" spc="-78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then</a:t>
            </a:r>
            <a:r>
              <a:rPr dirty="0" spc="-10"/>
              <a:t> </a:t>
            </a:r>
            <a:r>
              <a:rPr dirty="0"/>
              <a:t>reassembles</a:t>
            </a:r>
            <a:r>
              <a:rPr dirty="0" spc="-25"/>
              <a:t> </a:t>
            </a:r>
            <a:r>
              <a:rPr dirty="0"/>
              <a:t>these packets</a:t>
            </a:r>
            <a:r>
              <a:rPr dirty="0" spc="-25"/>
              <a:t> </a:t>
            </a:r>
            <a:r>
              <a:rPr dirty="0"/>
              <a:t>at the end.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66445" y="4657344"/>
            <a:ext cx="8606790" cy="1384935"/>
            <a:chOff x="266445" y="4657344"/>
            <a:chExt cx="8606790" cy="138493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795" y="4680204"/>
              <a:ext cx="8593836" cy="11871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2795" y="4680204"/>
              <a:ext cx="8594090" cy="1187450"/>
            </a:xfrm>
            <a:custGeom>
              <a:avLst/>
              <a:gdLst/>
              <a:ahLst/>
              <a:cxnLst/>
              <a:rect l="l" t="t" r="r" b="b"/>
              <a:pathLst>
                <a:path w="8594090" h="1187450">
                  <a:moveTo>
                    <a:pt x="0" y="197866"/>
                  </a:moveTo>
                  <a:lnTo>
                    <a:pt x="5226" y="152515"/>
                  </a:lnTo>
                  <a:lnTo>
                    <a:pt x="20112" y="110875"/>
                  </a:lnTo>
                  <a:lnTo>
                    <a:pt x="43472" y="74135"/>
                  </a:lnTo>
                  <a:lnTo>
                    <a:pt x="74116" y="43487"/>
                  </a:lnTo>
                  <a:lnTo>
                    <a:pt x="110857" y="20121"/>
                  </a:lnTo>
                  <a:lnTo>
                    <a:pt x="152507" y="5228"/>
                  </a:lnTo>
                  <a:lnTo>
                    <a:pt x="197878" y="0"/>
                  </a:lnTo>
                  <a:lnTo>
                    <a:pt x="8395970" y="0"/>
                  </a:lnTo>
                  <a:lnTo>
                    <a:pt x="8441320" y="5228"/>
                  </a:lnTo>
                  <a:lnTo>
                    <a:pt x="8482960" y="20121"/>
                  </a:lnTo>
                  <a:lnTo>
                    <a:pt x="8519700" y="43487"/>
                  </a:lnTo>
                  <a:lnTo>
                    <a:pt x="8550348" y="74135"/>
                  </a:lnTo>
                  <a:lnTo>
                    <a:pt x="8573714" y="110875"/>
                  </a:lnTo>
                  <a:lnTo>
                    <a:pt x="8588607" y="152515"/>
                  </a:lnTo>
                  <a:lnTo>
                    <a:pt x="8593836" y="197866"/>
                  </a:lnTo>
                  <a:lnTo>
                    <a:pt x="8593836" y="989317"/>
                  </a:lnTo>
                  <a:lnTo>
                    <a:pt x="8588607" y="1034688"/>
                  </a:lnTo>
                  <a:lnTo>
                    <a:pt x="8573714" y="1076338"/>
                  </a:lnTo>
                  <a:lnTo>
                    <a:pt x="8550348" y="1113079"/>
                  </a:lnTo>
                  <a:lnTo>
                    <a:pt x="8519700" y="1143723"/>
                  </a:lnTo>
                  <a:lnTo>
                    <a:pt x="8482960" y="1167083"/>
                  </a:lnTo>
                  <a:lnTo>
                    <a:pt x="8441320" y="1181969"/>
                  </a:lnTo>
                  <a:lnTo>
                    <a:pt x="8395970" y="1187196"/>
                  </a:lnTo>
                  <a:lnTo>
                    <a:pt x="197878" y="1187196"/>
                  </a:lnTo>
                  <a:lnTo>
                    <a:pt x="152507" y="1181969"/>
                  </a:lnTo>
                  <a:lnTo>
                    <a:pt x="110857" y="1167083"/>
                  </a:lnTo>
                  <a:lnTo>
                    <a:pt x="74116" y="1143723"/>
                  </a:lnTo>
                  <a:lnTo>
                    <a:pt x="43472" y="1113079"/>
                  </a:lnTo>
                  <a:lnTo>
                    <a:pt x="20112" y="1076338"/>
                  </a:lnTo>
                  <a:lnTo>
                    <a:pt x="5226" y="1034688"/>
                  </a:lnTo>
                  <a:lnTo>
                    <a:pt x="0" y="989317"/>
                  </a:lnTo>
                  <a:lnTo>
                    <a:pt x="0" y="1978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5859" y="4657344"/>
              <a:ext cx="3330702" cy="896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4507" y="4657344"/>
              <a:ext cx="3934205" cy="896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6215" y="5145024"/>
              <a:ext cx="7232142" cy="89687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06195" y="4760721"/>
            <a:ext cx="672338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939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solidFill>
                  <a:srgbClr val="FFFF00"/>
                </a:solidFill>
                <a:latin typeface="Times New Roman"/>
                <a:cs typeface="Times New Roman"/>
              </a:rPr>
              <a:t>Internet </a:t>
            </a:r>
            <a:r>
              <a:rPr dirty="0" sz="3200" spc="-15" i="1">
                <a:solidFill>
                  <a:srgbClr val="FFFF00"/>
                </a:solidFill>
                <a:latin typeface="Times New Roman"/>
                <a:cs typeface="Times New Roman"/>
              </a:rPr>
              <a:t>Protocol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(IP) assigns a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unique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to each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the Internet.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34" y="286257"/>
            <a:ext cx="7093584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8310" marR="5080" indent="-1706245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Transmission</a:t>
            </a:r>
            <a:r>
              <a:rPr dirty="0" u="heavy" sz="32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dirty="0" u="heavy" sz="32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</a:t>
            </a:r>
            <a:r>
              <a:rPr dirty="0" u="heavy" sz="32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(TCP)</a:t>
            </a:r>
            <a:r>
              <a:rPr dirty="0" u="heavy" sz="32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dirty="0" u="none" sz="3200" spc="-785" i="1"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Internet</a:t>
            </a:r>
            <a:r>
              <a:rPr dirty="0" u="heavy" sz="32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</a:t>
            </a:r>
            <a:r>
              <a:rPr dirty="0" u="heavy" sz="32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(IP)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74901"/>
            <a:ext cx="8268970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TCP/IP protocols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communication</a:t>
            </a:r>
            <a:r>
              <a:rPr dirty="0" sz="2400">
                <a:latin typeface="Times New Roman"/>
                <a:cs typeface="Times New Roman"/>
              </a:rPr>
              <a:t> guidelines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widely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Almost </a:t>
            </a:r>
            <a:r>
              <a:rPr dirty="0" sz="2400">
                <a:latin typeface="Times New Roman"/>
                <a:cs typeface="Times New Roman"/>
              </a:rPr>
              <a:t>every packet of information sent over the Internet uses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 i="1">
                <a:latin typeface="Times New Roman"/>
                <a:cs typeface="Times New Roman"/>
              </a:rPr>
              <a:t>datagrams </a:t>
            </a:r>
            <a:r>
              <a:rPr dirty="0" sz="2400">
                <a:latin typeface="Times New Roman"/>
                <a:cs typeface="Times New Roman"/>
              </a:rPr>
              <a:t>contained within a </a:t>
            </a:r>
            <a:r>
              <a:rPr dirty="0" sz="2400" spc="-5">
                <a:latin typeface="Times New Roman"/>
                <a:cs typeface="Times New Roman"/>
              </a:rPr>
              <a:t>TCP/IP </a:t>
            </a:r>
            <a:r>
              <a:rPr dirty="0" sz="2400">
                <a:latin typeface="Times New Roman"/>
                <a:cs typeface="Times New Roman"/>
              </a:rPr>
              <a:t>envelope.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datagrams </a:t>
            </a:r>
            <a:r>
              <a:rPr dirty="0" sz="2400">
                <a:latin typeface="Times New Roman"/>
                <a:cs typeface="Times New Roman"/>
              </a:rPr>
              <a:t>consist of layers of </a:t>
            </a:r>
            <a:r>
              <a:rPr dirty="0" sz="2400" spc="-5">
                <a:latin typeface="Times New Roman"/>
                <a:cs typeface="Times New Roman"/>
              </a:rPr>
              <a:t>information </a:t>
            </a:r>
            <a:r>
              <a:rPr dirty="0" sz="2400">
                <a:latin typeface="Times New Roman"/>
                <a:cs typeface="Times New Roman"/>
              </a:rPr>
              <a:t>needed to verify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packet and get the </a:t>
            </a:r>
            <a:r>
              <a:rPr dirty="0" sz="2400" spc="-5">
                <a:latin typeface="Times New Roman"/>
                <a:cs typeface="Times New Roman"/>
              </a:rPr>
              <a:t>information </a:t>
            </a:r>
            <a:r>
              <a:rPr dirty="0" sz="2400">
                <a:latin typeface="Times New Roman"/>
                <a:cs typeface="Times New Roman"/>
              </a:rPr>
              <a:t>from the </a:t>
            </a:r>
            <a:r>
              <a:rPr dirty="0" sz="2400" spc="-5">
                <a:latin typeface="Times New Roman"/>
                <a:cs typeface="Times New Roman"/>
              </a:rPr>
              <a:t>sender</a:t>
            </a:r>
            <a:r>
              <a:rPr dirty="0" sz="2400" spc="-5">
                <a:latin typeface="Arial MT"/>
                <a:cs typeface="Arial MT"/>
              </a:rPr>
              <a:t>’</a:t>
            </a:r>
            <a:r>
              <a:rPr dirty="0" sz="2400" spc="-5">
                <a:latin typeface="Times New Roman"/>
                <a:cs typeface="Times New Roman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to the </a:t>
            </a:r>
            <a:r>
              <a:rPr dirty="0" sz="2400" spc="-5">
                <a:latin typeface="Times New Roman"/>
                <a:cs typeface="Times New Roman"/>
              </a:rPr>
              <a:t>receiver</a:t>
            </a:r>
            <a:r>
              <a:rPr dirty="0" sz="2400" spc="-5">
                <a:latin typeface="Arial MT"/>
                <a:cs typeface="Arial MT"/>
              </a:rPr>
              <a:t>’</a:t>
            </a:r>
            <a:r>
              <a:rPr dirty="0" sz="2400" spc="-5">
                <a:latin typeface="Times New Roman"/>
                <a:cs typeface="Times New Roman"/>
              </a:rPr>
              <a:t>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traffic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guidelines.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00" y="0"/>
            <a:ext cx="8483600" cy="6870700"/>
            <a:chOff x="292100" y="0"/>
            <a:chExt cx="8483600" cy="6870700"/>
          </a:xfrm>
        </p:grpSpPr>
        <p:sp>
          <p:nvSpPr>
            <p:cNvPr id="3" name="object 3"/>
            <p:cNvSpPr/>
            <p:nvPr/>
          </p:nvSpPr>
          <p:spPr>
            <a:xfrm>
              <a:off x="304800" y="63"/>
              <a:ext cx="8458200" cy="4777105"/>
            </a:xfrm>
            <a:custGeom>
              <a:avLst/>
              <a:gdLst/>
              <a:ahLst/>
              <a:cxnLst/>
              <a:rect l="l" t="t" r="r" b="b"/>
              <a:pathLst>
                <a:path w="8458200" h="4777105">
                  <a:moveTo>
                    <a:pt x="1039812" y="2001837"/>
                  </a:moveTo>
                  <a:lnTo>
                    <a:pt x="0" y="2001837"/>
                  </a:lnTo>
                  <a:lnTo>
                    <a:pt x="0" y="4776787"/>
                  </a:lnTo>
                  <a:lnTo>
                    <a:pt x="1039812" y="4776787"/>
                  </a:lnTo>
                  <a:lnTo>
                    <a:pt x="1039812" y="2001837"/>
                  </a:lnTo>
                  <a:close/>
                </a:path>
                <a:path w="8458200" h="4777105">
                  <a:moveTo>
                    <a:pt x="8458200" y="0"/>
                  </a:moveTo>
                  <a:lnTo>
                    <a:pt x="0" y="0"/>
                  </a:lnTo>
                  <a:lnTo>
                    <a:pt x="0" y="693610"/>
                  </a:lnTo>
                  <a:lnTo>
                    <a:pt x="0" y="693737"/>
                  </a:lnTo>
                  <a:lnTo>
                    <a:pt x="0" y="2001710"/>
                  </a:lnTo>
                  <a:lnTo>
                    <a:pt x="1039812" y="2001710"/>
                  </a:lnTo>
                  <a:lnTo>
                    <a:pt x="1039812" y="693737"/>
                  </a:lnTo>
                  <a:lnTo>
                    <a:pt x="1039876" y="2001710"/>
                  </a:lnTo>
                  <a:lnTo>
                    <a:pt x="2419350" y="2001710"/>
                  </a:lnTo>
                  <a:lnTo>
                    <a:pt x="4046601" y="2001710"/>
                  </a:lnTo>
                  <a:lnTo>
                    <a:pt x="8458200" y="2001710"/>
                  </a:lnTo>
                  <a:lnTo>
                    <a:pt x="8458200" y="693737"/>
                  </a:lnTo>
                  <a:lnTo>
                    <a:pt x="8458200" y="69361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44676" y="2001773"/>
              <a:ext cx="7418705" cy="2774950"/>
            </a:xfrm>
            <a:custGeom>
              <a:avLst/>
              <a:gdLst/>
              <a:ahLst/>
              <a:cxnLst/>
              <a:rect l="l" t="t" r="r" b="b"/>
              <a:pathLst>
                <a:path w="7418705" h="2774950">
                  <a:moveTo>
                    <a:pt x="7418324" y="63"/>
                  </a:moveTo>
                  <a:lnTo>
                    <a:pt x="3006725" y="63"/>
                  </a:lnTo>
                  <a:lnTo>
                    <a:pt x="1379474" y="63"/>
                  </a:lnTo>
                  <a:lnTo>
                    <a:pt x="0" y="0"/>
                  </a:lnTo>
                  <a:lnTo>
                    <a:pt x="0" y="2081212"/>
                  </a:lnTo>
                  <a:lnTo>
                    <a:pt x="0" y="2774950"/>
                  </a:lnTo>
                  <a:lnTo>
                    <a:pt x="1379474" y="2774950"/>
                  </a:lnTo>
                  <a:lnTo>
                    <a:pt x="3006725" y="2774950"/>
                  </a:lnTo>
                  <a:lnTo>
                    <a:pt x="7418324" y="2774950"/>
                  </a:lnTo>
                  <a:lnTo>
                    <a:pt x="7418324" y="2081276"/>
                  </a:lnTo>
                  <a:lnTo>
                    <a:pt x="7418324" y="1387538"/>
                  </a:lnTo>
                  <a:lnTo>
                    <a:pt x="3006725" y="1387538"/>
                  </a:lnTo>
                  <a:lnTo>
                    <a:pt x="1379474" y="1387538"/>
                  </a:lnTo>
                  <a:lnTo>
                    <a:pt x="3006725" y="1387475"/>
                  </a:lnTo>
                  <a:lnTo>
                    <a:pt x="7418324" y="1387475"/>
                  </a:lnTo>
                  <a:lnTo>
                    <a:pt x="7418324" y="693801"/>
                  </a:lnTo>
                  <a:lnTo>
                    <a:pt x="7418324" y="6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4776725"/>
              <a:ext cx="1040130" cy="2081530"/>
            </a:xfrm>
            <a:custGeom>
              <a:avLst/>
              <a:gdLst/>
              <a:ahLst/>
              <a:cxnLst/>
              <a:rect l="l" t="t" r="r" b="b"/>
              <a:pathLst>
                <a:path w="1040130" h="2081529">
                  <a:moveTo>
                    <a:pt x="1039812" y="0"/>
                  </a:moveTo>
                  <a:lnTo>
                    <a:pt x="0" y="0"/>
                  </a:lnTo>
                  <a:lnTo>
                    <a:pt x="0" y="2081276"/>
                  </a:lnTo>
                  <a:lnTo>
                    <a:pt x="1039812" y="2081276"/>
                  </a:lnTo>
                  <a:lnTo>
                    <a:pt x="10398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44676" y="4776787"/>
              <a:ext cx="7418705" cy="2081530"/>
            </a:xfrm>
            <a:custGeom>
              <a:avLst/>
              <a:gdLst/>
              <a:ahLst/>
              <a:cxnLst/>
              <a:rect l="l" t="t" r="r" b="b"/>
              <a:pathLst>
                <a:path w="7418705" h="2081529">
                  <a:moveTo>
                    <a:pt x="7418324" y="1387487"/>
                  </a:moveTo>
                  <a:lnTo>
                    <a:pt x="3006725" y="1387487"/>
                  </a:lnTo>
                  <a:lnTo>
                    <a:pt x="1379474" y="1387487"/>
                  </a:lnTo>
                  <a:lnTo>
                    <a:pt x="0" y="1387487"/>
                  </a:lnTo>
                  <a:lnTo>
                    <a:pt x="0" y="2081212"/>
                  </a:lnTo>
                  <a:lnTo>
                    <a:pt x="1379474" y="2081212"/>
                  </a:lnTo>
                  <a:lnTo>
                    <a:pt x="3006725" y="2081212"/>
                  </a:lnTo>
                  <a:lnTo>
                    <a:pt x="7418324" y="2081212"/>
                  </a:lnTo>
                  <a:lnTo>
                    <a:pt x="7418324" y="1387487"/>
                  </a:lnTo>
                  <a:close/>
                </a:path>
                <a:path w="7418705" h="2081529">
                  <a:moveTo>
                    <a:pt x="7418324" y="0"/>
                  </a:moveTo>
                  <a:lnTo>
                    <a:pt x="3006725" y="0"/>
                  </a:lnTo>
                  <a:lnTo>
                    <a:pt x="1379474" y="0"/>
                  </a:lnTo>
                  <a:lnTo>
                    <a:pt x="0" y="0"/>
                  </a:lnTo>
                  <a:lnTo>
                    <a:pt x="0" y="693737"/>
                  </a:lnTo>
                  <a:lnTo>
                    <a:pt x="0" y="1387475"/>
                  </a:lnTo>
                  <a:lnTo>
                    <a:pt x="1379474" y="1387475"/>
                  </a:lnTo>
                  <a:lnTo>
                    <a:pt x="3006725" y="1387475"/>
                  </a:lnTo>
                  <a:lnTo>
                    <a:pt x="7418324" y="1387475"/>
                  </a:lnTo>
                  <a:lnTo>
                    <a:pt x="7418324" y="693737"/>
                  </a:lnTo>
                  <a:lnTo>
                    <a:pt x="741832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8326" y="687450"/>
              <a:ext cx="3019425" cy="6170930"/>
            </a:xfrm>
            <a:custGeom>
              <a:avLst/>
              <a:gdLst/>
              <a:ahLst/>
              <a:cxnLst/>
              <a:rect l="l" t="t" r="r" b="b"/>
              <a:pathLst>
                <a:path w="3019425" h="6170930">
                  <a:moveTo>
                    <a:pt x="12700" y="0"/>
                  </a:moveTo>
                  <a:lnTo>
                    <a:pt x="0" y="0"/>
                  </a:lnTo>
                  <a:lnTo>
                    <a:pt x="0" y="6170549"/>
                  </a:lnTo>
                  <a:lnTo>
                    <a:pt x="12700" y="6170549"/>
                  </a:lnTo>
                  <a:lnTo>
                    <a:pt x="12700" y="0"/>
                  </a:lnTo>
                  <a:close/>
                </a:path>
                <a:path w="3019425" h="6170930">
                  <a:moveTo>
                    <a:pt x="1392174" y="0"/>
                  </a:moveTo>
                  <a:lnTo>
                    <a:pt x="1379474" y="0"/>
                  </a:lnTo>
                  <a:lnTo>
                    <a:pt x="1379474" y="6170549"/>
                  </a:lnTo>
                  <a:lnTo>
                    <a:pt x="1392174" y="6170549"/>
                  </a:lnTo>
                  <a:lnTo>
                    <a:pt x="1392174" y="0"/>
                  </a:lnTo>
                  <a:close/>
                </a:path>
                <a:path w="3019425" h="6170930">
                  <a:moveTo>
                    <a:pt x="3019425" y="0"/>
                  </a:moveTo>
                  <a:lnTo>
                    <a:pt x="3006725" y="0"/>
                  </a:lnTo>
                  <a:lnTo>
                    <a:pt x="3006725" y="6170549"/>
                  </a:lnTo>
                  <a:lnTo>
                    <a:pt x="3019425" y="6170549"/>
                  </a:lnTo>
                  <a:lnTo>
                    <a:pt x="3019425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8450" y="693801"/>
              <a:ext cx="8470900" cy="5470525"/>
            </a:xfrm>
            <a:custGeom>
              <a:avLst/>
              <a:gdLst/>
              <a:ahLst/>
              <a:cxnLst/>
              <a:rect l="l" t="t" r="r" b="b"/>
              <a:pathLst>
                <a:path w="8470900" h="5470525">
                  <a:moveTo>
                    <a:pt x="0" y="0"/>
                  </a:moveTo>
                  <a:lnTo>
                    <a:pt x="8470900" y="0"/>
                  </a:lnTo>
                </a:path>
                <a:path w="8470900" h="5470525">
                  <a:moveTo>
                    <a:pt x="0" y="1307973"/>
                  </a:moveTo>
                  <a:lnTo>
                    <a:pt x="8470900" y="1307973"/>
                  </a:lnTo>
                </a:path>
                <a:path w="8470900" h="5470525">
                  <a:moveTo>
                    <a:pt x="2419350" y="2001774"/>
                  </a:moveTo>
                  <a:lnTo>
                    <a:pt x="8470900" y="2001774"/>
                  </a:lnTo>
                </a:path>
                <a:path w="8470900" h="5470525">
                  <a:moveTo>
                    <a:pt x="2419350" y="2695448"/>
                  </a:moveTo>
                  <a:lnTo>
                    <a:pt x="8470900" y="2695448"/>
                  </a:lnTo>
                </a:path>
                <a:path w="8470900" h="5470525">
                  <a:moveTo>
                    <a:pt x="1039876" y="3389249"/>
                  </a:moveTo>
                  <a:lnTo>
                    <a:pt x="8470900" y="3389249"/>
                  </a:lnTo>
                </a:path>
                <a:path w="8470900" h="5470525">
                  <a:moveTo>
                    <a:pt x="0" y="4082923"/>
                  </a:moveTo>
                  <a:lnTo>
                    <a:pt x="8470900" y="4082923"/>
                  </a:lnTo>
                </a:path>
                <a:path w="8470900" h="5470525">
                  <a:moveTo>
                    <a:pt x="1039876" y="4776724"/>
                  </a:moveTo>
                  <a:lnTo>
                    <a:pt x="8470900" y="4776724"/>
                  </a:lnTo>
                </a:path>
                <a:path w="8470900" h="5470525">
                  <a:moveTo>
                    <a:pt x="1039876" y="5470461"/>
                  </a:moveTo>
                  <a:lnTo>
                    <a:pt x="8470900" y="5470461"/>
                  </a:lnTo>
                </a:path>
              </a:pathLst>
            </a:custGeom>
            <a:ln w="12700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8450" y="0"/>
              <a:ext cx="8470900" cy="6858000"/>
            </a:xfrm>
            <a:custGeom>
              <a:avLst/>
              <a:gdLst/>
              <a:ahLst/>
              <a:cxnLst/>
              <a:rect l="l" t="t" r="r" b="b"/>
              <a:pathLst>
                <a:path w="8470900" h="6858000">
                  <a:moveTo>
                    <a:pt x="127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700" y="6858000"/>
                  </a:lnTo>
                  <a:lnTo>
                    <a:pt x="12700" y="0"/>
                  </a:lnTo>
                  <a:close/>
                </a:path>
                <a:path w="8470900" h="6858000">
                  <a:moveTo>
                    <a:pt x="8470900" y="0"/>
                  </a:moveTo>
                  <a:lnTo>
                    <a:pt x="8458200" y="0"/>
                  </a:lnTo>
                  <a:lnTo>
                    <a:pt x="8458200" y="6858000"/>
                  </a:lnTo>
                  <a:lnTo>
                    <a:pt x="8470900" y="6858000"/>
                  </a:lnTo>
                  <a:lnTo>
                    <a:pt x="8470900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8450" y="0"/>
              <a:ext cx="8470900" cy="6858000"/>
            </a:xfrm>
            <a:custGeom>
              <a:avLst/>
              <a:gdLst/>
              <a:ahLst/>
              <a:cxnLst/>
              <a:rect l="l" t="t" r="r" b="b"/>
              <a:pathLst>
                <a:path w="8470900" h="6858000">
                  <a:moveTo>
                    <a:pt x="0" y="0"/>
                  </a:moveTo>
                  <a:lnTo>
                    <a:pt x="8470900" y="0"/>
                  </a:lnTo>
                </a:path>
                <a:path w="8470900" h="6858000">
                  <a:moveTo>
                    <a:pt x="0" y="6858001"/>
                  </a:moveTo>
                  <a:lnTo>
                    <a:pt x="8470900" y="6858001"/>
                  </a:lnTo>
                </a:path>
              </a:pathLst>
            </a:custGeom>
            <a:ln w="12700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04665" y="140284"/>
            <a:ext cx="14579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400">
                <a:solidFill>
                  <a:srgbClr val="808080"/>
                </a:solidFill>
              </a:rPr>
              <a:t>OSI</a:t>
            </a:r>
            <a:r>
              <a:rPr dirty="0" u="none" sz="2400" spc="-95">
                <a:solidFill>
                  <a:srgbClr val="808080"/>
                </a:solidFill>
              </a:rPr>
              <a:t> </a:t>
            </a:r>
            <a:r>
              <a:rPr dirty="0" u="none" sz="2400">
                <a:solidFill>
                  <a:srgbClr val="808080"/>
                </a:solidFill>
              </a:rPr>
              <a:t>Model</a:t>
            </a:r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1561591" y="1189101"/>
            <a:ext cx="9410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Da</a:t>
            </a:r>
            <a:r>
              <a:rPr dirty="0" sz="1800" spc="-9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r>
              <a:rPr dirty="0" sz="1800" b="1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z="1800" spc="-40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1800" spc="-95" b="1">
                <a:solidFill>
                  <a:srgbClr val="808080"/>
                </a:solidFill>
                <a:latin typeface="Arial"/>
                <a:cs typeface="Arial"/>
              </a:rPr>
              <a:t>un</a:t>
            </a:r>
            <a:r>
              <a:rPr dirty="0" sz="1800" spc="-100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1800" spc="-100" b="1">
                <a:solidFill>
                  <a:srgbClr val="80808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7102" y="1189101"/>
            <a:ext cx="600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z="1800" spc="-95" b="1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z="1800" spc="-105" b="1">
                <a:solidFill>
                  <a:srgbClr val="80808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5271" y="1189101"/>
            <a:ext cx="9061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808080"/>
                </a:solidFill>
                <a:latin typeface="Arial"/>
                <a:cs typeface="Arial"/>
              </a:rPr>
              <a:t>F</a:t>
            </a:r>
            <a:r>
              <a:rPr dirty="0" sz="1800" spc="-95" b="1">
                <a:solidFill>
                  <a:srgbClr val="808080"/>
                </a:solidFill>
                <a:latin typeface="Arial"/>
                <a:cs typeface="Arial"/>
              </a:rPr>
              <a:t>un</a:t>
            </a:r>
            <a:r>
              <a:rPr dirty="0" sz="1800" spc="-90" b="1">
                <a:solidFill>
                  <a:srgbClr val="808080"/>
                </a:solidFill>
                <a:latin typeface="Arial"/>
                <a:cs typeface="Arial"/>
              </a:rPr>
              <a:t>cti</a:t>
            </a:r>
            <a:r>
              <a:rPr dirty="0" sz="1800" spc="-135" b="1">
                <a:solidFill>
                  <a:srgbClr val="808080"/>
                </a:solidFill>
                <a:latin typeface="Arial"/>
                <a:cs typeface="Arial"/>
              </a:rPr>
              <a:t>o</a:t>
            </a:r>
            <a:r>
              <a:rPr dirty="0" sz="1800" spc="-100" b="1">
                <a:solidFill>
                  <a:srgbClr val="80808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850" y="3093846"/>
            <a:ext cx="6388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808080"/>
                </a:solidFill>
                <a:latin typeface="Arial"/>
                <a:cs typeface="Arial"/>
              </a:rPr>
              <a:t>Host </a:t>
            </a:r>
            <a:r>
              <a:rPr dirty="0" sz="1800" spc="-65" b="1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z="1800" spc="-95" b="1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z="1800" spc="-105" b="1">
                <a:solidFill>
                  <a:srgbClr val="808080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3542" y="2884170"/>
            <a:ext cx="507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808080"/>
                </a:solidFill>
                <a:latin typeface="Arial MT"/>
                <a:cs typeface="Arial MT"/>
              </a:rPr>
              <a:t>D</a:t>
            </a:r>
            <a:r>
              <a:rPr dirty="0" sz="1800" spc="-10">
                <a:solidFill>
                  <a:srgbClr val="808080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808080"/>
                </a:solidFill>
                <a:latin typeface="Arial MT"/>
                <a:cs typeface="Arial MT"/>
              </a:rPr>
              <a:t>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3398" y="2222119"/>
            <a:ext cx="8985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2"/>
              </a:rPr>
              <a:t>Applic</a:t>
            </a: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2"/>
              </a:rPr>
              <a:t>a</a:t>
            </a:r>
            <a:r>
              <a:rPr dirty="0" u="sng" sz="1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2"/>
              </a:rPr>
              <a:t>t</a:t>
            </a: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2"/>
              </a:rPr>
              <a:t>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1029" y="2222119"/>
            <a:ext cx="24441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Network</a:t>
            </a:r>
            <a:r>
              <a:rPr dirty="0" sz="1400" spc="-4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process</a:t>
            </a:r>
            <a:r>
              <a:rPr dirty="0" sz="1400" spc="-4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808080"/>
                </a:solidFill>
                <a:latin typeface="Arial MT"/>
                <a:cs typeface="Arial MT"/>
              </a:rPr>
              <a:t>to</a:t>
            </a:r>
            <a:r>
              <a:rPr dirty="0" sz="1400" spc="-2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application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3398" y="2916174"/>
            <a:ext cx="102679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3"/>
              </a:rPr>
              <a:t>Presentation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1029" y="2916174"/>
            <a:ext cx="27971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Data</a:t>
            </a:r>
            <a:r>
              <a:rPr dirty="0" sz="1400" spc="-2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representation</a:t>
            </a:r>
            <a:r>
              <a:rPr dirty="0" sz="1400" spc="-4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encryption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3398" y="3609543"/>
            <a:ext cx="6616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4"/>
              </a:rPr>
              <a:t>Sess</a:t>
            </a: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4"/>
              </a:rPr>
              <a:t>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1029" y="3609543"/>
            <a:ext cx="19608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Interhost</a:t>
            </a:r>
            <a:r>
              <a:rPr dirty="0" sz="1400" spc="-8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communication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23542" y="4271898"/>
            <a:ext cx="1052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808080"/>
                </a:solidFill>
                <a:latin typeface="Arial MT"/>
                <a:cs typeface="Arial MT"/>
              </a:rPr>
              <a:t>Segments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3398" y="4303902"/>
            <a:ext cx="7886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5"/>
              </a:rPr>
              <a:t>Transport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1029" y="4303902"/>
            <a:ext cx="350392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End-to-end</a:t>
            </a:r>
            <a:r>
              <a:rPr dirty="0" sz="1400" spc="-4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connections</a:t>
            </a:r>
            <a:r>
              <a:rPr dirty="0" sz="1400" spc="-5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and</a:t>
            </a:r>
            <a:r>
              <a:rPr dirty="0" sz="1400" spc="-1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808080"/>
                </a:solidFill>
                <a:latin typeface="Arial MT"/>
                <a:cs typeface="Arial MT"/>
              </a:rPr>
              <a:t>reliability</a:t>
            </a:r>
            <a:r>
              <a:rPr dirty="0" sz="1400" spc="-3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(TCP)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8754" y="5522467"/>
            <a:ext cx="6521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808080"/>
                </a:solidFill>
                <a:latin typeface="Arial"/>
                <a:cs typeface="Arial"/>
              </a:rPr>
              <a:t>M</a:t>
            </a: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z="1800" spc="-95" b="1">
                <a:solidFill>
                  <a:srgbClr val="808080"/>
                </a:solidFill>
                <a:latin typeface="Arial"/>
                <a:cs typeface="Arial"/>
              </a:rPr>
              <a:t>d</a:t>
            </a:r>
            <a:r>
              <a:rPr dirty="0" sz="1800" spc="-100" b="1">
                <a:solidFill>
                  <a:srgbClr val="808080"/>
                </a:solidFill>
                <a:latin typeface="Arial"/>
                <a:cs typeface="Arial"/>
              </a:rPr>
              <a:t>i</a:t>
            </a:r>
            <a:r>
              <a:rPr dirty="0" sz="1800" b="1">
                <a:solidFill>
                  <a:srgbClr val="808080"/>
                </a:solidFill>
                <a:latin typeface="Arial"/>
                <a:cs typeface="Arial"/>
              </a:rPr>
              <a:t>a  </a:t>
            </a:r>
            <a:r>
              <a:rPr dirty="0" sz="1800" spc="-100" b="1">
                <a:solidFill>
                  <a:srgbClr val="808080"/>
                </a:solidFill>
                <a:latin typeface="Arial"/>
                <a:cs typeface="Arial"/>
              </a:rPr>
              <a:t>l</a:t>
            </a: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a</a:t>
            </a:r>
            <a:r>
              <a:rPr dirty="0" sz="1800" spc="-95" b="1">
                <a:solidFill>
                  <a:srgbClr val="808080"/>
                </a:solidFill>
                <a:latin typeface="Arial"/>
                <a:cs typeface="Arial"/>
              </a:rPr>
              <a:t>y</a:t>
            </a:r>
            <a:r>
              <a:rPr dirty="0" sz="1800" spc="5" b="1">
                <a:solidFill>
                  <a:srgbClr val="808080"/>
                </a:solidFill>
                <a:latin typeface="Arial"/>
                <a:cs typeface="Arial"/>
              </a:rPr>
              <a:t>e</a:t>
            </a:r>
            <a:r>
              <a:rPr dirty="0" sz="1800" spc="-105" b="1">
                <a:solidFill>
                  <a:srgbClr val="808080"/>
                </a:solidFill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23542" y="4965954"/>
            <a:ext cx="838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08080"/>
                </a:solidFill>
                <a:latin typeface="Arial MT"/>
                <a:cs typeface="Arial MT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808080"/>
                </a:solidFill>
                <a:latin typeface="Arial MT"/>
                <a:cs typeface="Arial MT"/>
              </a:rPr>
              <a:t>ckets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03398" y="4997958"/>
            <a:ext cx="678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6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1029" y="4997958"/>
            <a:ext cx="36620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808080"/>
                </a:solidFill>
                <a:latin typeface="Arial MT"/>
                <a:cs typeface="Arial MT"/>
              </a:rPr>
              <a:t>Path</a:t>
            </a:r>
            <a:r>
              <a:rPr dirty="0" sz="1400" spc="-2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determination</a:t>
            </a:r>
            <a:r>
              <a:rPr dirty="0" sz="1400" spc="-4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and</a:t>
            </a:r>
            <a:r>
              <a:rPr dirty="0" sz="1400" spc="-2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logical</a:t>
            </a:r>
            <a:r>
              <a:rPr dirty="0" sz="1400" spc="-2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addressing</a:t>
            </a:r>
            <a:r>
              <a:rPr dirty="0" sz="1400" spc="-5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808080"/>
                </a:solidFill>
                <a:latin typeface="Arial MT"/>
                <a:cs typeface="Arial MT"/>
              </a:rPr>
              <a:t>(IP)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23542" y="5659628"/>
            <a:ext cx="800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08080"/>
                </a:solidFill>
                <a:latin typeface="Arial MT"/>
                <a:cs typeface="Arial MT"/>
              </a:rPr>
              <a:t>Frames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3398" y="5691632"/>
            <a:ext cx="7169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7"/>
              </a:rPr>
              <a:t>Data</a:t>
            </a:r>
            <a:r>
              <a:rPr dirty="0" u="sng" sz="1400" spc="-8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7"/>
              </a:rPr>
              <a:t> </a:t>
            </a:r>
            <a:r>
              <a:rPr dirty="0" u="sng" sz="14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7"/>
              </a:rPr>
              <a:t>link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31029" y="5691632"/>
            <a:ext cx="270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808080"/>
                </a:solidFill>
                <a:latin typeface="Arial MT"/>
                <a:cs typeface="Arial MT"/>
              </a:rPr>
              <a:t>Physical</a:t>
            </a:r>
            <a:r>
              <a:rPr dirty="0" sz="1400" spc="-4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addressing</a:t>
            </a:r>
            <a:r>
              <a:rPr dirty="0" sz="1400" spc="-6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808080"/>
                </a:solidFill>
                <a:latin typeface="Arial MT"/>
                <a:cs typeface="Arial MT"/>
              </a:rPr>
              <a:t>(MAC</a:t>
            </a:r>
            <a:r>
              <a:rPr dirty="0" sz="1400" spc="-2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808080"/>
                </a:solidFill>
                <a:latin typeface="Arial MT"/>
                <a:cs typeface="Arial MT"/>
              </a:rPr>
              <a:t>&amp;</a:t>
            </a:r>
            <a:r>
              <a:rPr dirty="0" sz="1400" spc="-2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LLC)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23542" y="6353657"/>
            <a:ext cx="40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08080"/>
                </a:solidFill>
                <a:latin typeface="Arial MT"/>
                <a:cs typeface="Arial MT"/>
              </a:rPr>
              <a:t>Bits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15589" y="6593433"/>
            <a:ext cx="666115" cy="9525"/>
          </a:xfrm>
          <a:custGeom>
            <a:avLst/>
            <a:gdLst/>
            <a:ahLst/>
            <a:cxnLst/>
            <a:rect l="l" t="t" r="r" b="b"/>
            <a:pathLst>
              <a:path w="666114" h="9525">
                <a:moveTo>
                  <a:pt x="665988" y="0"/>
                </a:moveTo>
                <a:lnTo>
                  <a:pt x="0" y="0"/>
                </a:lnTo>
                <a:lnTo>
                  <a:pt x="0" y="9143"/>
                </a:lnTo>
                <a:lnTo>
                  <a:pt x="665988" y="9143"/>
                </a:lnTo>
                <a:lnTo>
                  <a:pt x="665988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77998" y="6385356"/>
            <a:ext cx="46729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CCCCFF"/>
                </a:solidFill>
                <a:latin typeface="Arial MT"/>
                <a:cs typeface="Arial MT"/>
                <a:hlinkClick r:id="rId8"/>
              </a:rPr>
              <a:t>Physica</a:t>
            </a:r>
            <a:r>
              <a:rPr dirty="0" baseline="33730" sz="2100" spc="-89">
                <a:latin typeface="Times New Roman"/>
                <a:cs typeface="Times New Roman"/>
              </a:rPr>
              <a:t>P</a:t>
            </a:r>
            <a:r>
              <a:rPr dirty="0" sz="1400" spc="-60">
                <a:solidFill>
                  <a:srgbClr val="CCCCFF"/>
                </a:solidFill>
                <a:latin typeface="Arial MT"/>
                <a:cs typeface="Arial MT"/>
                <a:hlinkClick r:id="rId8"/>
              </a:rPr>
              <a:t>l</a:t>
            </a:r>
            <a:r>
              <a:rPr dirty="0" baseline="33730" sz="2100" spc="-89">
                <a:latin typeface="Times New Roman"/>
                <a:cs typeface="Times New Roman"/>
              </a:rPr>
              <a:t>repared</a:t>
            </a:r>
            <a:r>
              <a:rPr dirty="0" baseline="33730" sz="2100" spc="-22">
                <a:latin typeface="Times New Roman"/>
                <a:cs typeface="Times New Roman"/>
              </a:rPr>
              <a:t> </a:t>
            </a:r>
            <a:r>
              <a:rPr dirty="0" baseline="33730" sz="2100">
                <a:latin typeface="Times New Roman"/>
                <a:cs typeface="Times New Roman"/>
              </a:rPr>
              <a:t>By</a:t>
            </a:r>
            <a:r>
              <a:rPr dirty="0" baseline="33730" sz="2100" spc="-120">
                <a:latin typeface="Times New Roman"/>
                <a:cs typeface="Times New Roman"/>
              </a:rPr>
              <a:t> </a:t>
            </a:r>
            <a:r>
              <a:rPr dirty="0" baseline="33730" sz="2100" spc="-480">
                <a:latin typeface="Times New Roman"/>
                <a:cs typeface="Times New Roman"/>
              </a:rPr>
              <a:t>Al</a:t>
            </a:r>
            <a:r>
              <a:rPr dirty="0" sz="1400" spc="-320">
                <a:solidFill>
                  <a:srgbClr val="808080"/>
                </a:solidFill>
                <a:latin typeface="Arial MT"/>
                <a:cs typeface="Arial MT"/>
              </a:rPr>
              <a:t>M</a:t>
            </a:r>
            <a:r>
              <a:rPr dirty="0" baseline="33730" sz="2100" spc="-480">
                <a:latin typeface="Times New Roman"/>
                <a:cs typeface="Times New Roman"/>
              </a:rPr>
              <a:t>uk</a:t>
            </a:r>
            <a:r>
              <a:rPr dirty="0" sz="1400" spc="-320">
                <a:solidFill>
                  <a:srgbClr val="808080"/>
                </a:solidFill>
                <a:latin typeface="Arial MT"/>
                <a:cs typeface="Arial MT"/>
              </a:rPr>
              <a:t>e</a:t>
            </a:r>
            <a:r>
              <a:rPr dirty="0" baseline="33730" sz="2100" spc="-480">
                <a:latin typeface="Times New Roman"/>
                <a:cs typeface="Times New Roman"/>
              </a:rPr>
              <a:t>w</a:t>
            </a:r>
            <a:r>
              <a:rPr dirty="0" sz="1400" spc="-320">
                <a:solidFill>
                  <a:srgbClr val="808080"/>
                </a:solidFill>
                <a:latin typeface="Arial MT"/>
                <a:cs typeface="Arial MT"/>
              </a:rPr>
              <a:t>d</a:t>
            </a:r>
            <a:r>
              <a:rPr dirty="0" baseline="33730" sz="2100" spc="-480">
                <a:latin typeface="Times New Roman"/>
                <a:cs typeface="Times New Roman"/>
              </a:rPr>
              <a:t>e</a:t>
            </a:r>
            <a:r>
              <a:rPr dirty="0" sz="1400" spc="-320">
                <a:solidFill>
                  <a:srgbClr val="808080"/>
                </a:solidFill>
                <a:latin typeface="Arial MT"/>
                <a:cs typeface="Arial MT"/>
              </a:rPr>
              <a:t>ia</a:t>
            </a:r>
            <a:r>
              <a:rPr dirty="0" baseline="33730" sz="2100" spc="-480">
                <a:latin typeface="Times New Roman"/>
                <a:cs typeface="Times New Roman"/>
              </a:rPr>
              <a:t>C</a:t>
            </a:r>
            <a:r>
              <a:rPr dirty="0" sz="1400" spc="-320">
                <a:solidFill>
                  <a:srgbClr val="808080"/>
                </a:solidFill>
                <a:latin typeface="Arial MT"/>
                <a:cs typeface="Arial MT"/>
              </a:rPr>
              <a:t>,</a:t>
            </a:r>
            <a:r>
              <a:rPr dirty="0" sz="1400" spc="-13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baseline="33730" sz="2100" spc="-427">
                <a:latin typeface="Times New Roman"/>
                <a:cs typeface="Times New Roman"/>
              </a:rPr>
              <a:t>h</a:t>
            </a:r>
            <a:r>
              <a:rPr dirty="0" sz="1400" spc="-285">
                <a:solidFill>
                  <a:srgbClr val="808080"/>
                </a:solidFill>
                <a:latin typeface="Arial MT"/>
                <a:cs typeface="Arial MT"/>
              </a:rPr>
              <a:t>s</a:t>
            </a:r>
            <a:r>
              <a:rPr dirty="0" baseline="33730" sz="2100" spc="-427">
                <a:latin typeface="Times New Roman"/>
                <a:cs typeface="Times New Roman"/>
              </a:rPr>
              <a:t>r</a:t>
            </a:r>
            <a:r>
              <a:rPr dirty="0" sz="1400" spc="-285">
                <a:solidFill>
                  <a:srgbClr val="808080"/>
                </a:solidFill>
                <a:latin typeface="Arial MT"/>
                <a:cs typeface="Arial MT"/>
              </a:rPr>
              <a:t>ig</a:t>
            </a:r>
            <a:r>
              <a:rPr dirty="0" baseline="33730" sz="2100" spc="-427">
                <a:latin typeface="Times New Roman"/>
                <a:cs typeface="Times New Roman"/>
              </a:rPr>
              <a:t>is</a:t>
            </a:r>
            <a:r>
              <a:rPr dirty="0" sz="1400" spc="-285">
                <a:solidFill>
                  <a:srgbClr val="808080"/>
                </a:solidFill>
                <a:latin typeface="Arial MT"/>
                <a:cs typeface="Arial MT"/>
              </a:rPr>
              <a:t>n</a:t>
            </a:r>
            <a:r>
              <a:rPr dirty="0" baseline="33730" sz="2100" spc="-427">
                <a:latin typeface="Times New Roman"/>
                <a:cs typeface="Times New Roman"/>
              </a:rPr>
              <a:t>-</a:t>
            </a:r>
            <a:r>
              <a:rPr dirty="0" sz="1400" spc="-285">
                <a:solidFill>
                  <a:srgbClr val="808080"/>
                </a:solidFill>
                <a:latin typeface="Arial MT"/>
                <a:cs typeface="Arial MT"/>
              </a:rPr>
              <a:t>a</a:t>
            </a:r>
            <a:r>
              <a:rPr dirty="0" baseline="33730" sz="2100" spc="-427">
                <a:latin typeface="Times New Roman"/>
                <a:cs typeface="Times New Roman"/>
              </a:rPr>
              <a:t>C</a:t>
            </a:r>
            <a:r>
              <a:rPr dirty="0" sz="1400" spc="-285">
                <a:solidFill>
                  <a:srgbClr val="808080"/>
                </a:solidFill>
                <a:latin typeface="Arial MT"/>
                <a:cs typeface="Arial MT"/>
              </a:rPr>
              <a:t>l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375">
                <a:solidFill>
                  <a:srgbClr val="808080"/>
                </a:solidFill>
                <a:latin typeface="Arial MT"/>
                <a:cs typeface="Arial MT"/>
              </a:rPr>
              <a:t>a</a:t>
            </a:r>
            <a:r>
              <a:rPr dirty="0" baseline="33730" sz="2100" spc="-562">
                <a:latin typeface="Times New Roman"/>
                <a:cs typeface="Times New Roman"/>
              </a:rPr>
              <a:t>E</a:t>
            </a:r>
            <a:r>
              <a:rPr dirty="0" sz="1400" spc="-375">
                <a:solidFill>
                  <a:srgbClr val="808080"/>
                </a:solidFill>
                <a:latin typeface="Arial MT"/>
                <a:cs typeface="Arial MT"/>
              </a:rPr>
              <a:t>n</a:t>
            </a:r>
            <a:r>
              <a:rPr dirty="0" baseline="33730" sz="2100" spc="-562">
                <a:latin typeface="Times New Roman"/>
                <a:cs typeface="Times New Roman"/>
              </a:rPr>
              <a:t>H</a:t>
            </a:r>
            <a:r>
              <a:rPr dirty="0" sz="1400" spc="-375">
                <a:solidFill>
                  <a:srgbClr val="808080"/>
                </a:solidFill>
                <a:latin typeface="Arial MT"/>
                <a:cs typeface="Arial MT"/>
              </a:rPr>
              <a:t>d</a:t>
            </a:r>
            <a:r>
              <a:rPr dirty="0" sz="1400" spc="-34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binary</a:t>
            </a:r>
            <a:r>
              <a:rPr dirty="0" sz="1400" spc="-2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808080"/>
                </a:solidFill>
                <a:latin typeface="Arial MT"/>
                <a:cs typeface="Arial MT"/>
              </a:rPr>
              <a:t>transmission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515"/>
            <a:ext cx="9144000" cy="63764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670305"/>
            <a:ext cx="26403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TCP/IP</a:t>
            </a:r>
            <a:r>
              <a:rPr dirty="0" u="heavy" sz="24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04186"/>
            <a:ext cx="7240905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three-way handshake synchronizes both ends of 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connection by allowing both sides to agree upon initial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mechanism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guarantees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 sides are ready to </a:t>
            </a:r>
            <a:r>
              <a:rPr dirty="0" sz="2400" spc="-5">
                <a:latin typeface="Times New Roman"/>
                <a:cs typeface="Times New Roman"/>
              </a:rPr>
              <a:t>transmit </a:t>
            </a:r>
            <a:r>
              <a:rPr dirty="0" sz="2400">
                <a:latin typeface="Times New Roman"/>
                <a:cs typeface="Times New Roman"/>
              </a:rPr>
              <a:t>data and know that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side</a:t>
            </a:r>
            <a:r>
              <a:rPr dirty="0" sz="2400" spc="-5">
                <a:latin typeface="Times New Roman"/>
                <a:cs typeface="Times New Roman"/>
              </a:rPr>
              <a:t> is</a:t>
            </a:r>
            <a:r>
              <a:rPr dirty="0" sz="2400">
                <a:latin typeface="Times New Roman"/>
                <a:cs typeface="Times New Roman"/>
              </a:rPr>
              <a:t> ready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transmit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well.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SYN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SYN/ACK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ACK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617" y="415797"/>
            <a:ext cx="30645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Popular</a:t>
            </a:r>
            <a:r>
              <a:rPr dirty="0" u="heavy" sz="3200" spc="-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85925"/>
            <a:ext cx="7414259" cy="379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DNS: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Domain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Name</a:t>
            </a:r>
            <a:r>
              <a:rPr dirty="0" sz="2400">
                <a:latin typeface="Times New Roman"/>
                <a:cs typeface="Times New Roman"/>
              </a:rPr>
              <a:t> System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Finger: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determine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status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other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hosts</a:t>
            </a:r>
            <a:r>
              <a:rPr dirty="0" sz="2400">
                <a:latin typeface="Times New Roman"/>
                <a:cs typeface="Times New Roman"/>
              </a:rPr>
              <a:t> and/or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106045" indent="-343535">
              <a:lnSpc>
                <a:spcPts val="259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FTP: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Transfer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>
                <a:latin typeface="Times New Roman"/>
                <a:cs typeface="Times New Roman"/>
              </a:rPr>
              <a:t> 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transfer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remote</a:t>
            </a:r>
            <a:r>
              <a:rPr dirty="0" sz="2400">
                <a:latin typeface="Times New Roman"/>
                <a:cs typeface="Times New Roman"/>
              </a:rPr>
              <a:t> host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3535">
              <a:lnSpc>
                <a:spcPts val="274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HTTP: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Hypertext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Transfer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basis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40"/>
              </a:lnSpc>
            </a:pPr>
            <a:r>
              <a:rPr dirty="0" sz="2400">
                <a:latin typeface="Times New Roman"/>
                <a:cs typeface="Times New Roman"/>
              </a:rPr>
              <a:t>exchange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information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World </a:t>
            </a:r>
            <a:r>
              <a:rPr dirty="0" sz="2400" spc="-10">
                <a:latin typeface="Times New Roman"/>
                <a:cs typeface="Times New Roman"/>
              </a:rPr>
              <a:t>Wide</a:t>
            </a:r>
            <a:r>
              <a:rPr dirty="0" sz="2400" spc="-5">
                <a:latin typeface="Times New Roman"/>
                <a:cs typeface="Times New Roman"/>
              </a:rPr>
              <a:t> Web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617" y="377697"/>
            <a:ext cx="30645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Popular</a:t>
            </a:r>
            <a:r>
              <a:rPr dirty="0" u="heavy" sz="3200" spc="-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25549"/>
            <a:ext cx="7399655" cy="36112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212090" indent="-343535">
              <a:lnSpc>
                <a:spcPct val="8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IMAP: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Internet Mail Access Protocol </a:t>
            </a:r>
            <a:r>
              <a:rPr dirty="0" sz="2400" spc="-5">
                <a:latin typeface="Times New Roman"/>
                <a:cs typeface="Times New Roman"/>
              </a:rPr>
              <a:t>defines </a:t>
            </a:r>
            <a:r>
              <a:rPr dirty="0" sz="2400">
                <a:latin typeface="Times New Roman"/>
                <a:cs typeface="Times New Roman"/>
              </a:rPr>
              <a:t>an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alternative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POP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interface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 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user's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mail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client software and an </a:t>
            </a:r>
            <a:r>
              <a:rPr dirty="0" sz="2400" spc="-5">
                <a:latin typeface="Times New Roman"/>
                <a:cs typeface="Times New Roman"/>
              </a:rPr>
              <a:t>e-mail </a:t>
            </a:r>
            <a:r>
              <a:rPr dirty="0" sz="2400">
                <a:latin typeface="Times New Roman"/>
                <a:cs typeface="Times New Roman"/>
              </a:rPr>
              <a:t>server, used to download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client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638175" indent="-343535">
              <a:lnSpc>
                <a:spcPct val="8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Ping: A utility that allows a user at one system to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determine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hosts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latency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algn="r" marL="342900" marR="80645" indent="-342900">
              <a:lnSpc>
                <a:spcPts val="2595"/>
              </a:lnSpc>
              <a:spcBef>
                <a:spcPts val="5"/>
              </a:spcBef>
              <a:buChar char="•"/>
              <a:tabLst>
                <a:tab pos="3429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POP: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Office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595"/>
              </a:lnSpc>
            </a:pPr>
            <a:r>
              <a:rPr dirty="0" sz="2400" spc="-5">
                <a:latin typeface="Times New Roman"/>
                <a:cs typeface="Times New Roman"/>
              </a:rPr>
              <a:t>between 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user's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 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e-mail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094" y="403605"/>
            <a:ext cx="2304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Popular</a:t>
            </a:r>
            <a:r>
              <a:rPr dirty="0" u="heavy" sz="2400" spc="-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397253"/>
            <a:ext cx="7563484" cy="46355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marR="513715" indent="-343535">
              <a:lnSpc>
                <a:spcPts val="2300"/>
              </a:lnSpc>
              <a:spcBef>
                <a:spcPts val="66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SSH: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Shell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remote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across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145415" indent="-343535">
              <a:lnSpc>
                <a:spcPct val="8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SMTP: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Simple </a:t>
            </a:r>
            <a:r>
              <a:rPr dirty="0" sz="2400">
                <a:latin typeface="Times New Roman"/>
                <a:cs typeface="Times New Roman"/>
              </a:rPr>
              <a:t>Mail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Transfer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standard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 for the exchange of electronic </a:t>
            </a:r>
            <a:r>
              <a:rPr dirty="0" sz="2400" spc="-5">
                <a:latin typeface="Times New Roman"/>
                <a:cs typeface="Times New Roman"/>
              </a:rPr>
              <a:t>mail </a:t>
            </a:r>
            <a:r>
              <a:rPr dirty="0" sz="2400">
                <a:latin typeface="Times New Roman"/>
                <a:cs typeface="Times New Roman"/>
              </a:rPr>
              <a:t>over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3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SNMP:</a:t>
            </a:r>
            <a:r>
              <a:rPr dirty="0" sz="2400" spc="3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defines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procedures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 information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databases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managing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TCP/IP-based</a:t>
            </a:r>
            <a:r>
              <a:rPr dirty="0" sz="2400">
                <a:latin typeface="Times New Roman"/>
                <a:cs typeface="Times New Roman"/>
              </a:rPr>
              <a:t> network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55244" indent="-343535">
              <a:lnSpc>
                <a:spcPct val="8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Telnet: </a:t>
            </a:r>
            <a:r>
              <a:rPr dirty="0" sz="2400">
                <a:latin typeface="Times New Roman"/>
                <a:cs typeface="Times New Roman"/>
              </a:rPr>
              <a:t>Short for </a:t>
            </a:r>
            <a:r>
              <a:rPr dirty="0" sz="2400" i="1">
                <a:latin typeface="Times New Roman"/>
                <a:cs typeface="Times New Roman"/>
              </a:rPr>
              <a:t>Telecommunication Network</a:t>
            </a:r>
            <a:r>
              <a:rPr dirty="0" sz="2400">
                <a:latin typeface="Times New Roman"/>
                <a:cs typeface="Times New Roman"/>
              </a:rPr>
              <a:t>, a virtual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terminal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protocol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logged 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TCP/IP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host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access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hosts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473" y="326847"/>
            <a:ext cx="26269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What</a:t>
            </a:r>
            <a:r>
              <a:rPr dirty="0" u="heavy" sz="24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dirty="0" u="heavy" sz="24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dirty="0" u="heavy" sz="24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Possible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171" y="1896313"/>
            <a:ext cx="7495540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12445" algn="l"/>
                <a:tab pos="1209040" algn="l"/>
                <a:tab pos="2379345" algn="l"/>
                <a:tab pos="3509010" algn="l"/>
                <a:tab pos="3989070" algn="l"/>
                <a:tab pos="578612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If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the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digital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m</a:t>
            </a:r>
            <a:r>
              <a:rPr dirty="0" sz="2800" spc="-20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dia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is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c</a:t>
            </a:r>
            <a:r>
              <a:rPr dirty="0" sz="2800" spc="-20" b="1" i="1">
                <a:latin typeface="Times New Roman"/>
                <a:cs typeface="Times New Roman"/>
              </a:rPr>
              <a:t>o</a:t>
            </a:r>
            <a:r>
              <a:rPr dirty="0" sz="2800" spc="-5" b="1" i="1">
                <a:latin typeface="Times New Roman"/>
                <a:cs typeface="Times New Roman"/>
              </a:rPr>
              <a:t>mplet</a:t>
            </a:r>
            <a:r>
              <a:rPr dirty="0" sz="2800" spc="-15" b="1" i="1">
                <a:latin typeface="Times New Roman"/>
                <a:cs typeface="Times New Roman"/>
              </a:rPr>
              <a:t>e</a:t>
            </a:r>
            <a:r>
              <a:rPr dirty="0" sz="2800" spc="-5" b="1" i="1">
                <a:latin typeface="Times New Roman"/>
                <a:cs typeface="Times New Roman"/>
              </a:rPr>
              <a:t>ly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(</a:t>
            </a:r>
            <a:r>
              <a:rPr dirty="0" sz="2800" b="1" i="1">
                <a:latin typeface="Times New Roman"/>
                <a:cs typeface="Times New Roman"/>
              </a:rPr>
              <a:t>p</a:t>
            </a:r>
            <a:r>
              <a:rPr dirty="0" sz="2800" spc="-5" b="1" i="1">
                <a:latin typeface="Times New Roman"/>
                <a:cs typeface="Times New Roman"/>
              </a:rPr>
              <a:t>hysica</a:t>
            </a:r>
            <a:r>
              <a:rPr dirty="0" sz="2800" spc="-15" b="1" i="1">
                <a:latin typeface="Times New Roman"/>
                <a:cs typeface="Times New Roman"/>
              </a:rPr>
              <a:t>l</a:t>
            </a:r>
            <a:r>
              <a:rPr dirty="0" sz="2800" spc="-20" b="1" i="1">
                <a:latin typeface="Times New Roman"/>
                <a:cs typeface="Times New Roman"/>
              </a:rPr>
              <a:t>l</a:t>
            </a:r>
            <a:r>
              <a:rPr dirty="0" sz="2800" spc="-5" b="1" i="1">
                <a:latin typeface="Times New Roman"/>
                <a:cs typeface="Times New Roman"/>
              </a:rPr>
              <a:t>y)  </a:t>
            </a:r>
            <a:r>
              <a:rPr dirty="0" sz="2800" spc="-5" b="1" i="1">
                <a:latin typeface="Times New Roman"/>
                <a:cs typeface="Times New Roman"/>
              </a:rPr>
              <a:t>destroyed,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recovery is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impossible;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23189">
              <a:lnSpc>
                <a:spcPct val="100000"/>
              </a:lnSpc>
            </a:pPr>
            <a:r>
              <a:rPr dirty="0" sz="2800" spc="-5" b="1" i="1">
                <a:latin typeface="Times New Roman"/>
                <a:cs typeface="Times New Roman"/>
              </a:rPr>
              <a:t>If digital media is securely overwritten, recovery is </a:t>
            </a:r>
            <a:r>
              <a:rPr dirty="0" sz="2800" spc="-685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very</a:t>
            </a:r>
            <a:r>
              <a:rPr dirty="0" sz="2800" spc="-5" b="1" i="1">
                <a:latin typeface="Times New Roman"/>
                <a:cs typeface="Times New Roman"/>
              </a:rPr>
              <a:t> complicated</a:t>
            </a:r>
            <a:r>
              <a:rPr dirty="0" sz="2800" spc="-15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or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impossible.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219200"/>
            <a:ext cx="8153400" cy="4724400"/>
          </a:xfrm>
          <a:custGeom>
            <a:avLst/>
            <a:gdLst/>
            <a:ahLst/>
            <a:cxnLst/>
            <a:rect l="l" t="t" r="r" b="b"/>
            <a:pathLst>
              <a:path w="8153400" h="4724400">
                <a:moveTo>
                  <a:pt x="0" y="787400"/>
                </a:moveTo>
                <a:lnTo>
                  <a:pt x="1437" y="739435"/>
                </a:lnTo>
                <a:lnTo>
                  <a:pt x="5693" y="692231"/>
                </a:lnTo>
                <a:lnTo>
                  <a:pt x="12686" y="645869"/>
                </a:lnTo>
                <a:lnTo>
                  <a:pt x="22333" y="600431"/>
                </a:lnTo>
                <a:lnTo>
                  <a:pt x="34553" y="556000"/>
                </a:lnTo>
                <a:lnTo>
                  <a:pt x="49262" y="512659"/>
                </a:lnTo>
                <a:lnTo>
                  <a:pt x="66379" y="470489"/>
                </a:lnTo>
                <a:lnTo>
                  <a:pt x="85821" y="429573"/>
                </a:lnTo>
                <a:lnTo>
                  <a:pt x="107505" y="389993"/>
                </a:lnTo>
                <a:lnTo>
                  <a:pt x="131350" y="351832"/>
                </a:lnTo>
                <a:lnTo>
                  <a:pt x="157272" y="315172"/>
                </a:lnTo>
                <a:lnTo>
                  <a:pt x="185190" y="280096"/>
                </a:lnTo>
                <a:lnTo>
                  <a:pt x="215021" y="246686"/>
                </a:lnTo>
                <a:lnTo>
                  <a:pt x="246683" y="215024"/>
                </a:lnTo>
                <a:lnTo>
                  <a:pt x="280093" y="185193"/>
                </a:lnTo>
                <a:lnTo>
                  <a:pt x="315170" y="157275"/>
                </a:lnTo>
                <a:lnTo>
                  <a:pt x="351830" y="131352"/>
                </a:lnTo>
                <a:lnTo>
                  <a:pt x="389991" y="107507"/>
                </a:lnTo>
                <a:lnTo>
                  <a:pt x="429571" y="85823"/>
                </a:lnTo>
                <a:lnTo>
                  <a:pt x="470488" y="66381"/>
                </a:lnTo>
                <a:lnTo>
                  <a:pt x="512659" y="49264"/>
                </a:lnTo>
                <a:lnTo>
                  <a:pt x="556002" y="34554"/>
                </a:lnTo>
                <a:lnTo>
                  <a:pt x="600435" y="22334"/>
                </a:lnTo>
                <a:lnTo>
                  <a:pt x="645874" y="12686"/>
                </a:lnTo>
                <a:lnTo>
                  <a:pt x="692239" y="5693"/>
                </a:lnTo>
                <a:lnTo>
                  <a:pt x="739445" y="1437"/>
                </a:lnTo>
                <a:lnTo>
                  <a:pt x="787412" y="0"/>
                </a:lnTo>
                <a:lnTo>
                  <a:pt x="7366000" y="0"/>
                </a:lnTo>
                <a:lnTo>
                  <a:pt x="7413964" y="1437"/>
                </a:lnTo>
                <a:lnTo>
                  <a:pt x="7461168" y="5693"/>
                </a:lnTo>
                <a:lnTo>
                  <a:pt x="7507530" y="12686"/>
                </a:lnTo>
                <a:lnTo>
                  <a:pt x="7552968" y="22334"/>
                </a:lnTo>
                <a:lnTo>
                  <a:pt x="7597399" y="34554"/>
                </a:lnTo>
                <a:lnTo>
                  <a:pt x="7640740" y="49264"/>
                </a:lnTo>
                <a:lnTo>
                  <a:pt x="7682910" y="66381"/>
                </a:lnTo>
                <a:lnTo>
                  <a:pt x="7723826" y="85823"/>
                </a:lnTo>
                <a:lnTo>
                  <a:pt x="7763406" y="107507"/>
                </a:lnTo>
                <a:lnTo>
                  <a:pt x="7801567" y="131352"/>
                </a:lnTo>
                <a:lnTo>
                  <a:pt x="7838227" y="157275"/>
                </a:lnTo>
                <a:lnTo>
                  <a:pt x="7873303" y="185193"/>
                </a:lnTo>
                <a:lnTo>
                  <a:pt x="7906713" y="215024"/>
                </a:lnTo>
                <a:lnTo>
                  <a:pt x="7938375" y="246686"/>
                </a:lnTo>
                <a:lnTo>
                  <a:pt x="7968206" y="280096"/>
                </a:lnTo>
                <a:lnTo>
                  <a:pt x="7996124" y="315172"/>
                </a:lnTo>
                <a:lnTo>
                  <a:pt x="8022047" y="351832"/>
                </a:lnTo>
                <a:lnTo>
                  <a:pt x="8045892" y="389993"/>
                </a:lnTo>
                <a:lnTo>
                  <a:pt x="8067576" y="429573"/>
                </a:lnTo>
                <a:lnTo>
                  <a:pt x="8087018" y="470489"/>
                </a:lnTo>
                <a:lnTo>
                  <a:pt x="8104135" y="512659"/>
                </a:lnTo>
                <a:lnTo>
                  <a:pt x="8118845" y="556000"/>
                </a:lnTo>
                <a:lnTo>
                  <a:pt x="8131065" y="600431"/>
                </a:lnTo>
                <a:lnTo>
                  <a:pt x="8140713" y="645869"/>
                </a:lnTo>
                <a:lnTo>
                  <a:pt x="8147706" y="692231"/>
                </a:lnTo>
                <a:lnTo>
                  <a:pt x="8151962" y="739435"/>
                </a:lnTo>
                <a:lnTo>
                  <a:pt x="8153400" y="787400"/>
                </a:lnTo>
                <a:lnTo>
                  <a:pt x="8153400" y="3937000"/>
                </a:lnTo>
                <a:lnTo>
                  <a:pt x="8151962" y="3984965"/>
                </a:lnTo>
                <a:lnTo>
                  <a:pt x="8147706" y="4032170"/>
                </a:lnTo>
                <a:lnTo>
                  <a:pt x="8140713" y="4078533"/>
                </a:lnTo>
                <a:lnTo>
                  <a:pt x="8131065" y="4123972"/>
                </a:lnTo>
                <a:lnTo>
                  <a:pt x="8118845" y="4168403"/>
                </a:lnTo>
                <a:lnTo>
                  <a:pt x="8104135" y="4211746"/>
                </a:lnTo>
                <a:lnTo>
                  <a:pt x="8087018" y="4253916"/>
                </a:lnTo>
                <a:lnTo>
                  <a:pt x="8067576" y="4294832"/>
                </a:lnTo>
                <a:lnTo>
                  <a:pt x="8045892" y="4334412"/>
                </a:lnTo>
                <a:lnTo>
                  <a:pt x="8022047" y="4372572"/>
                </a:lnTo>
                <a:lnTo>
                  <a:pt x="7996124" y="4409232"/>
                </a:lnTo>
                <a:lnTo>
                  <a:pt x="7968206" y="4444308"/>
                </a:lnTo>
                <a:lnTo>
                  <a:pt x="7938375" y="4477718"/>
                </a:lnTo>
                <a:lnTo>
                  <a:pt x="7906713" y="4509379"/>
                </a:lnTo>
                <a:lnTo>
                  <a:pt x="7873303" y="4539210"/>
                </a:lnTo>
                <a:lnTo>
                  <a:pt x="7838227" y="4567128"/>
                </a:lnTo>
                <a:lnTo>
                  <a:pt x="7801567" y="4593050"/>
                </a:lnTo>
                <a:lnTo>
                  <a:pt x="7763406" y="4616894"/>
                </a:lnTo>
                <a:lnTo>
                  <a:pt x="7723826" y="4638579"/>
                </a:lnTo>
                <a:lnTo>
                  <a:pt x="7682910" y="4658020"/>
                </a:lnTo>
                <a:lnTo>
                  <a:pt x="7640740" y="4675137"/>
                </a:lnTo>
                <a:lnTo>
                  <a:pt x="7597399" y="4689846"/>
                </a:lnTo>
                <a:lnTo>
                  <a:pt x="7552968" y="4702066"/>
                </a:lnTo>
                <a:lnTo>
                  <a:pt x="7507530" y="4711713"/>
                </a:lnTo>
                <a:lnTo>
                  <a:pt x="7461168" y="4718706"/>
                </a:lnTo>
                <a:lnTo>
                  <a:pt x="7413964" y="4722962"/>
                </a:lnTo>
                <a:lnTo>
                  <a:pt x="7366000" y="4724400"/>
                </a:lnTo>
                <a:lnTo>
                  <a:pt x="787412" y="4724400"/>
                </a:lnTo>
                <a:lnTo>
                  <a:pt x="739445" y="4722962"/>
                </a:lnTo>
                <a:lnTo>
                  <a:pt x="692239" y="4718706"/>
                </a:lnTo>
                <a:lnTo>
                  <a:pt x="645874" y="4711713"/>
                </a:lnTo>
                <a:lnTo>
                  <a:pt x="600435" y="4702066"/>
                </a:lnTo>
                <a:lnTo>
                  <a:pt x="556002" y="4689846"/>
                </a:lnTo>
                <a:lnTo>
                  <a:pt x="512659" y="4675137"/>
                </a:lnTo>
                <a:lnTo>
                  <a:pt x="470488" y="4658020"/>
                </a:lnTo>
                <a:lnTo>
                  <a:pt x="429571" y="4638579"/>
                </a:lnTo>
                <a:lnTo>
                  <a:pt x="389991" y="4616894"/>
                </a:lnTo>
                <a:lnTo>
                  <a:pt x="351830" y="4593050"/>
                </a:lnTo>
                <a:lnTo>
                  <a:pt x="315170" y="4567128"/>
                </a:lnTo>
                <a:lnTo>
                  <a:pt x="280093" y="4539210"/>
                </a:lnTo>
                <a:lnTo>
                  <a:pt x="246683" y="4509379"/>
                </a:lnTo>
                <a:lnTo>
                  <a:pt x="215021" y="4477718"/>
                </a:lnTo>
                <a:lnTo>
                  <a:pt x="185190" y="4444308"/>
                </a:lnTo>
                <a:lnTo>
                  <a:pt x="157272" y="4409232"/>
                </a:lnTo>
                <a:lnTo>
                  <a:pt x="131350" y="4372572"/>
                </a:lnTo>
                <a:lnTo>
                  <a:pt x="107505" y="4334412"/>
                </a:lnTo>
                <a:lnTo>
                  <a:pt x="85821" y="4294832"/>
                </a:lnTo>
                <a:lnTo>
                  <a:pt x="66379" y="4253916"/>
                </a:lnTo>
                <a:lnTo>
                  <a:pt x="49262" y="4211746"/>
                </a:lnTo>
                <a:lnTo>
                  <a:pt x="34553" y="4168403"/>
                </a:lnTo>
                <a:lnTo>
                  <a:pt x="22333" y="4123972"/>
                </a:lnTo>
                <a:lnTo>
                  <a:pt x="12686" y="4078533"/>
                </a:lnTo>
                <a:lnTo>
                  <a:pt x="5693" y="4032170"/>
                </a:lnTo>
                <a:lnTo>
                  <a:pt x="1437" y="3984965"/>
                </a:lnTo>
                <a:lnTo>
                  <a:pt x="0" y="3937000"/>
                </a:lnTo>
                <a:lnTo>
                  <a:pt x="0" y="787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822" y="315290"/>
            <a:ext cx="28492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</a:t>
            </a:r>
            <a:r>
              <a:rPr dirty="0" u="heavy" sz="32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dirty="0" u="heavy" sz="3200" spc="-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Entries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470405"/>
            <a:ext cx="784415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One important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 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finding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web </a:t>
            </a:r>
            <a:r>
              <a:rPr dirty="0" sz="2400">
                <a:latin typeface="Times New Roman"/>
                <a:cs typeface="Times New Roman"/>
              </a:rPr>
              <a:t>trail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attacker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examining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web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2159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information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website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usage.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latin typeface="Times New Roman"/>
                <a:cs typeface="Times New Roman"/>
              </a:rPr>
              <a:t>Web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transaction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822" y="415797"/>
            <a:ext cx="28486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Web</a:t>
            </a:r>
            <a:r>
              <a:rPr dirty="0" u="heavy" sz="32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dirty="0" u="heavy" sz="3200" spc="-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Entries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67610"/>
            <a:ext cx="7582534" cy="25133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35890" indent="-343535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Information </a:t>
            </a:r>
            <a:r>
              <a:rPr dirty="0" sz="2400">
                <a:latin typeface="Times New Roman"/>
                <a:cs typeface="Times New Roman"/>
              </a:rPr>
              <a:t>provided in a log includes the </a:t>
            </a:r>
            <a:r>
              <a:rPr dirty="0" sz="2400" b="1" i="1">
                <a:latin typeface="Times New Roman"/>
                <a:cs typeface="Times New Roman"/>
              </a:rPr>
              <a:t>visitor</a:t>
            </a:r>
            <a:r>
              <a:rPr dirty="0" sz="2400" b="1" i="1">
                <a:latin typeface="Arial"/>
                <a:cs typeface="Arial"/>
              </a:rPr>
              <a:t>’</a:t>
            </a:r>
            <a:r>
              <a:rPr dirty="0" sz="2400" b="1" i="1">
                <a:latin typeface="Times New Roman"/>
                <a:cs typeface="Times New Roman"/>
              </a:rPr>
              <a:t>s </a:t>
            </a:r>
            <a:r>
              <a:rPr dirty="0" sz="2400" spc="-5" b="1" i="1">
                <a:latin typeface="Times New Roman"/>
                <a:cs typeface="Times New Roman"/>
              </a:rPr>
              <a:t>IP 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address, </a:t>
            </a:r>
            <a:r>
              <a:rPr dirty="0" sz="2400" b="1" i="1">
                <a:latin typeface="Times New Roman"/>
                <a:cs typeface="Times New Roman"/>
              </a:rPr>
              <a:t>geographical location, </a:t>
            </a:r>
            <a:r>
              <a:rPr dirty="0" sz="2400" spc="-5" b="1" i="1">
                <a:latin typeface="Times New Roman"/>
                <a:cs typeface="Times New Roman"/>
              </a:rPr>
              <a:t>the </a:t>
            </a:r>
            <a:r>
              <a:rPr dirty="0" sz="2400" b="1" i="1">
                <a:latin typeface="Times New Roman"/>
                <a:cs typeface="Times New Roman"/>
              </a:rPr>
              <a:t>actions </a:t>
            </a:r>
            <a:r>
              <a:rPr dirty="0" sz="2400" spc="-5" b="1" i="1">
                <a:latin typeface="Times New Roman"/>
                <a:cs typeface="Times New Roman"/>
              </a:rPr>
              <a:t>the </a:t>
            </a:r>
            <a:r>
              <a:rPr dirty="0" sz="2400" b="1" i="1">
                <a:latin typeface="Times New Roman"/>
                <a:cs typeface="Times New Roman"/>
              </a:rPr>
              <a:t>visitor </a:t>
            </a:r>
            <a:r>
              <a:rPr dirty="0" sz="2400" spc="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performs</a:t>
            </a:r>
            <a:r>
              <a:rPr dirty="0" sz="2400" spc="-5" b="1" i="1">
                <a:latin typeface="Times New Roman"/>
                <a:cs typeface="Times New Roman"/>
              </a:rPr>
              <a:t> on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the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site,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browser</a:t>
            </a:r>
            <a:r>
              <a:rPr dirty="0" sz="2400" b="1" i="1">
                <a:latin typeface="Times New Roman"/>
                <a:cs typeface="Times New Roman"/>
              </a:rPr>
              <a:t> type,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time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on</a:t>
            </a:r>
            <a:r>
              <a:rPr dirty="0" sz="2400" spc="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page,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and</a:t>
            </a:r>
            <a:r>
              <a:rPr dirty="0" sz="2400" spc="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the </a:t>
            </a:r>
            <a:r>
              <a:rPr dirty="0" sz="2400" spc="-58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site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the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visitor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used</a:t>
            </a:r>
            <a:r>
              <a:rPr dirty="0" sz="2400" b="1" i="1">
                <a:latin typeface="Times New Roman"/>
                <a:cs typeface="Times New Roman"/>
              </a:rPr>
              <a:t> before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arriving.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Logs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separate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hosting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site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easily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altered.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478" y="365505"/>
            <a:ext cx="1496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TC</a:t>
            </a: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u="heavy" sz="24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67610"/>
            <a:ext cx="7416800" cy="29889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04139" indent="-343535">
              <a:lnSpc>
                <a:spcPts val="2590"/>
              </a:lnSpc>
              <a:spcBef>
                <a:spcPts val="42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TCPDUMP is </a:t>
            </a:r>
            <a:r>
              <a:rPr dirty="0" sz="2400" i="1">
                <a:latin typeface="Times New Roman"/>
                <a:cs typeface="Times New Roman"/>
              </a:rPr>
              <a:t>a </a:t>
            </a:r>
            <a:r>
              <a:rPr dirty="0" sz="2400" spc="-5" i="1">
                <a:latin typeface="Times New Roman"/>
                <a:cs typeface="Times New Roman"/>
              </a:rPr>
              <a:t>form </a:t>
            </a:r>
            <a:r>
              <a:rPr dirty="0" sz="2400" i="1">
                <a:latin typeface="Times New Roman"/>
                <a:cs typeface="Times New Roman"/>
              </a:rPr>
              <a:t>of network </a:t>
            </a:r>
            <a:r>
              <a:rPr dirty="0" sz="2400" spc="-5" i="1">
                <a:latin typeface="Times New Roman"/>
                <a:cs typeface="Times New Roman"/>
              </a:rPr>
              <a:t>sniffer </a:t>
            </a:r>
            <a:r>
              <a:rPr dirty="0" sz="2400" i="1">
                <a:latin typeface="Times New Roman"/>
                <a:cs typeface="Times New Roman"/>
              </a:rPr>
              <a:t>that can disclose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most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of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information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contained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TCP/IP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packet.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Windows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uses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WinDUMP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spcBef>
                <a:spcPts val="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i="1">
                <a:latin typeface="Times New Roman"/>
                <a:cs typeface="Times New Roman"/>
              </a:rPr>
              <a:t>A sniffer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is</a:t>
            </a:r>
            <a:r>
              <a:rPr dirty="0" sz="2400" i="1">
                <a:latin typeface="Times New Roman"/>
                <a:cs typeface="Times New Roman"/>
              </a:rPr>
              <a:t> a </a:t>
            </a:r>
            <a:r>
              <a:rPr dirty="0" sz="2400" spc="-5" i="1">
                <a:latin typeface="Times New Roman"/>
                <a:cs typeface="Times New Roman"/>
              </a:rPr>
              <a:t>program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used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 secretly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capture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datagrams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moving </a:t>
            </a:r>
            <a:r>
              <a:rPr dirty="0" sz="2400" i="1">
                <a:latin typeface="Times New Roman"/>
                <a:cs typeface="Times New Roman"/>
              </a:rPr>
              <a:t>across a network and disclose the information 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contained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 the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datagram</a:t>
            </a:r>
            <a:r>
              <a:rPr dirty="0" sz="2400" spc="-5" i="1">
                <a:latin typeface="Arial"/>
                <a:cs typeface="Arial"/>
              </a:rPr>
              <a:t>’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 spc="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network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protocols.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514857"/>
            <a:ext cx="7936865" cy="4277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59150" marR="472440" indent="-2747010">
              <a:lnSpc>
                <a:spcPct val="100000"/>
              </a:lnSpc>
              <a:spcBef>
                <a:spcPts val="105"/>
              </a:spcBef>
            </a:pP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Decoding</a:t>
            </a:r>
            <a:r>
              <a:rPr dirty="0" u="heavy" sz="3200" spc="-4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Simple</a:t>
            </a:r>
            <a:r>
              <a:rPr dirty="0" u="heavy" sz="3200" spc="-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Mail</a:t>
            </a:r>
            <a:r>
              <a:rPr dirty="0" u="heavy" sz="3200" spc="-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Transfer</a:t>
            </a:r>
            <a:r>
              <a:rPr dirty="0" u="heavy" sz="3200" spc="-2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 </a:t>
            </a:r>
            <a:r>
              <a:rPr dirty="0" sz="3200" spc="-785" b="1" i="1">
                <a:latin typeface="Times New Roman"/>
                <a:cs typeface="Times New Roman"/>
              </a:rPr>
              <a:t> </a:t>
            </a: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(SMTP)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0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Times New Roman"/>
                <a:cs typeface="Times New Roman"/>
              </a:rPr>
              <a:t>SMTP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protocol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send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e-mail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over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Internet.</a:t>
            </a:r>
            <a:endParaRPr sz="3200">
              <a:latin typeface="Times New Roman"/>
              <a:cs typeface="Times New Roman"/>
            </a:endParaRPr>
          </a:p>
          <a:p>
            <a:pPr marL="355600" marR="4254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200" spc="-5">
                <a:latin typeface="Times New Roman"/>
                <a:cs typeface="Times New Roman"/>
              </a:rPr>
              <a:t>SMTP </a:t>
            </a:r>
            <a:r>
              <a:rPr dirty="0" sz="3200">
                <a:latin typeface="Times New Roman"/>
                <a:cs typeface="Times New Roman"/>
              </a:rPr>
              <a:t>server logs can be used to check the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path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the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e-mail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from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sending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host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receiving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host.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5786" y="667257"/>
            <a:ext cx="6869430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59075" marR="5080" indent="-274701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Decoding</a:t>
            </a:r>
            <a:r>
              <a:rPr dirty="0" u="heavy" sz="32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Simple</a:t>
            </a:r>
            <a:r>
              <a:rPr dirty="0" u="heavy" sz="32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Mail</a:t>
            </a:r>
            <a:r>
              <a:rPr dirty="0" u="heavy" sz="32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Transfer</a:t>
            </a:r>
            <a:r>
              <a:rPr dirty="0" u="heavy" sz="32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Protocol </a:t>
            </a:r>
            <a:r>
              <a:rPr dirty="0" u="none" sz="3200" spc="-785" i="1"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(SMTP)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410459"/>
            <a:ext cx="759269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Most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">
                <a:latin typeface="Times New Roman"/>
                <a:cs typeface="Times New Roman"/>
              </a:rPr>
              <a:t>important information </a:t>
            </a:r>
            <a:r>
              <a:rPr dirty="0" sz="2400">
                <a:latin typeface="Times New Roman"/>
                <a:cs typeface="Times New Roman"/>
              </a:rPr>
              <a:t>about the origin of an </a:t>
            </a:r>
            <a:r>
              <a:rPr dirty="0" sz="2400" spc="-10">
                <a:latin typeface="Times New Roman"/>
                <a:cs typeface="Times New Roman"/>
              </a:rPr>
              <a:t>e- </a:t>
            </a:r>
            <a:r>
              <a:rPr dirty="0" sz="2400" spc="-5">
                <a:latin typeface="Times New Roman"/>
                <a:cs typeface="Times New Roman"/>
              </a:rPr>
              <a:t> mail message </a:t>
            </a:r>
            <a:r>
              <a:rPr dirty="0" sz="2400">
                <a:latin typeface="Times New Roman"/>
                <a:cs typeface="Times New Roman"/>
              </a:rPr>
              <a:t>is in the long </a:t>
            </a:r>
            <a:r>
              <a:rPr dirty="0" sz="2400" spc="-5">
                <a:latin typeface="Times New Roman"/>
                <a:cs typeface="Times New Roman"/>
              </a:rPr>
              <a:t>form </a:t>
            </a:r>
            <a:r>
              <a:rPr dirty="0" sz="2400">
                <a:latin typeface="Times New Roman"/>
                <a:cs typeface="Times New Roman"/>
              </a:rPr>
              <a:t>of the header. The </a:t>
            </a:r>
            <a:r>
              <a:rPr dirty="0" sz="2400" spc="-5">
                <a:latin typeface="Times New Roman"/>
                <a:cs typeface="Times New Roman"/>
              </a:rPr>
              <a:t>most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important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purposes</a:t>
            </a:r>
            <a:r>
              <a:rPr dirty="0" sz="2400" spc="-5">
                <a:latin typeface="Times New Roman"/>
                <a:cs typeface="Times New Roman"/>
              </a:rPr>
              <a:t> 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IP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 ID.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263397"/>
            <a:ext cx="60794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Tracing</a:t>
            </a:r>
            <a:r>
              <a:rPr dirty="0" u="heavy" sz="32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32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Decoding</a:t>
            </a:r>
            <a:r>
              <a:rPr dirty="0" u="heavy" sz="32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IP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Addresses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5498" y="1916709"/>
            <a:ext cx="2667635" cy="207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Traceroute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Whois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Ping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Finger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searches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326847"/>
            <a:ext cx="48520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 is</a:t>
            </a:r>
            <a:r>
              <a:rPr dirty="0" u="heavy" sz="24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Computer</a:t>
            </a: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Forensics</a:t>
            </a: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Needed?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171" y="1399159"/>
            <a:ext cx="3615054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006FC0"/>
                </a:solidFill>
                <a:latin typeface="Times New Roman"/>
                <a:cs typeface="Times New Roman"/>
              </a:rPr>
              <a:t>Insurance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6FC0"/>
                </a:solidFill>
                <a:latin typeface="Times New Roman"/>
                <a:cs typeface="Times New Roman"/>
              </a:rPr>
              <a:t>Fraud;</a:t>
            </a:r>
            <a:endParaRPr sz="2400">
              <a:latin typeface="Times New Roman"/>
              <a:cs typeface="Times New Roman"/>
            </a:endParaRPr>
          </a:p>
          <a:p>
            <a:pPr marL="12700" marR="919480">
              <a:lnSpc>
                <a:spcPts val="5760"/>
              </a:lnSpc>
              <a:spcBef>
                <a:spcPts val="670"/>
              </a:spcBef>
            </a:pP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Illegal</a:t>
            </a:r>
            <a:r>
              <a:rPr dirty="0" sz="2400" spc="-5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6FC0"/>
                </a:solidFill>
                <a:latin typeface="Times New Roman"/>
                <a:cs typeface="Times New Roman"/>
              </a:rPr>
              <a:t>software</a:t>
            </a:r>
            <a:r>
              <a:rPr dirty="0" sz="2400" spc="-3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uses; </a:t>
            </a:r>
            <a:r>
              <a:rPr dirty="0" sz="2400" spc="-58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Hacking;</a:t>
            </a:r>
            <a:endParaRPr sz="2400">
              <a:latin typeface="Times New Roman"/>
              <a:cs typeface="Times New Roman"/>
            </a:endParaRPr>
          </a:p>
          <a:p>
            <a:pPr marL="12700" marR="1162050">
              <a:lnSpc>
                <a:spcPts val="5760"/>
              </a:lnSpc>
            </a:pP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Email misuse; </a:t>
            </a:r>
            <a:r>
              <a:rPr dirty="0" sz="2400" spc="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Money</a:t>
            </a:r>
            <a:r>
              <a:rPr dirty="0" sz="2400" spc="-4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6FC0"/>
                </a:solidFill>
                <a:latin typeface="Times New Roman"/>
                <a:cs typeface="Times New Roman"/>
              </a:rPr>
              <a:t>laundering;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5760"/>
              </a:lnSpc>
            </a:pP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Destruction/altering</a:t>
            </a:r>
            <a:r>
              <a:rPr dirty="0" sz="2400" spc="-6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dirty="0" sz="2400" spc="-5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data; </a:t>
            </a:r>
            <a:r>
              <a:rPr dirty="0" sz="2400" spc="-58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6FC0"/>
                </a:solidFill>
                <a:latin typeface="Times New Roman"/>
                <a:cs typeface="Times New Roman"/>
              </a:rPr>
              <a:t>Intellectual</a:t>
            </a:r>
            <a:r>
              <a:rPr dirty="0" sz="2400" spc="-3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006FC0"/>
                </a:solidFill>
                <a:latin typeface="Times New Roman"/>
                <a:cs typeface="Times New Roman"/>
              </a:rPr>
              <a:t>property</a:t>
            </a:r>
            <a:r>
              <a:rPr dirty="0" sz="2400" spc="-2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theft.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295400"/>
            <a:ext cx="5638800" cy="5257800"/>
          </a:xfrm>
          <a:custGeom>
            <a:avLst/>
            <a:gdLst/>
            <a:ahLst/>
            <a:cxnLst/>
            <a:rect l="l" t="t" r="r" b="b"/>
            <a:pathLst>
              <a:path w="5638800" h="5257800">
                <a:moveTo>
                  <a:pt x="0" y="876300"/>
                </a:moveTo>
                <a:lnTo>
                  <a:pt x="1296" y="828217"/>
                </a:lnTo>
                <a:lnTo>
                  <a:pt x="5141" y="780812"/>
                </a:lnTo>
                <a:lnTo>
                  <a:pt x="11468" y="734152"/>
                </a:lnTo>
                <a:lnTo>
                  <a:pt x="20210" y="688304"/>
                </a:lnTo>
                <a:lnTo>
                  <a:pt x="31300" y="643334"/>
                </a:lnTo>
                <a:lnTo>
                  <a:pt x="44671" y="599309"/>
                </a:lnTo>
                <a:lnTo>
                  <a:pt x="60257" y="556297"/>
                </a:lnTo>
                <a:lnTo>
                  <a:pt x="77990" y="514364"/>
                </a:lnTo>
                <a:lnTo>
                  <a:pt x="97805" y="473576"/>
                </a:lnTo>
                <a:lnTo>
                  <a:pt x="119634" y="434001"/>
                </a:lnTo>
                <a:lnTo>
                  <a:pt x="143409" y="395705"/>
                </a:lnTo>
                <a:lnTo>
                  <a:pt x="169066" y="358755"/>
                </a:lnTo>
                <a:lnTo>
                  <a:pt x="196536" y="323218"/>
                </a:lnTo>
                <a:lnTo>
                  <a:pt x="225753" y="289161"/>
                </a:lnTo>
                <a:lnTo>
                  <a:pt x="256651" y="256651"/>
                </a:lnTo>
                <a:lnTo>
                  <a:pt x="289161" y="225753"/>
                </a:lnTo>
                <a:lnTo>
                  <a:pt x="323218" y="196536"/>
                </a:lnTo>
                <a:lnTo>
                  <a:pt x="358755" y="169066"/>
                </a:lnTo>
                <a:lnTo>
                  <a:pt x="395705" y="143409"/>
                </a:lnTo>
                <a:lnTo>
                  <a:pt x="434001" y="119633"/>
                </a:lnTo>
                <a:lnTo>
                  <a:pt x="473576" y="97805"/>
                </a:lnTo>
                <a:lnTo>
                  <a:pt x="514364" y="77990"/>
                </a:lnTo>
                <a:lnTo>
                  <a:pt x="556297" y="60257"/>
                </a:lnTo>
                <a:lnTo>
                  <a:pt x="599309" y="44671"/>
                </a:lnTo>
                <a:lnTo>
                  <a:pt x="643334" y="31300"/>
                </a:lnTo>
                <a:lnTo>
                  <a:pt x="688304" y="20210"/>
                </a:lnTo>
                <a:lnTo>
                  <a:pt x="734152" y="11468"/>
                </a:lnTo>
                <a:lnTo>
                  <a:pt x="780812" y="5141"/>
                </a:lnTo>
                <a:lnTo>
                  <a:pt x="828217" y="1296"/>
                </a:lnTo>
                <a:lnTo>
                  <a:pt x="876300" y="0"/>
                </a:lnTo>
                <a:lnTo>
                  <a:pt x="4762500" y="0"/>
                </a:lnTo>
                <a:lnTo>
                  <a:pt x="4810582" y="1296"/>
                </a:lnTo>
                <a:lnTo>
                  <a:pt x="4857987" y="5141"/>
                </a:lnTo>
                <a:lnTo>
                  <a:pt x="4904647" y="11468"/>
                </a:lnTo>
                <a:lnTo>
                  <a:pt x="4950495" y="20210"/>
                </a:lnTo>
                <a:lnTo>
                  <a:pt x="4995465" y="31300"/>
                </a:lnTo>
                <a:lnTo>
                  <a:pt x="5039490" y="44671"/>
                </a:lnTo>
                <a:lnTo>
                  <a:pt x="5082502" y="60257"/>
                </a:lnTo>
                <a:lnTo>
                  <a:pt x="5124435" y="77990"/>
                </a:lnTo>
                <a:lnTo>
                  <a:pt x="5165223" y="97805"/>
                </a:lnTo>
                <a:lnTo>
                  <a:pt x="5204798" y="119634"/>
                </a:lnTo>
                <a:lnTo>
                  <a:pt x="5243094" y="143409"/>
                </a:lnTo>
                <a:lnTo>
                  <a:pt x="5280044" y="169066"/>
                </a:lnTo>
                <a:lnTo>
                  <a:pt x="5315581" y="196536"/>
                </a:lnTo>
                <a:lnTo>
                  <a:pt x="5349638" y="225753"/>
                </a:lnTo>
                <a:lnTo>
                  <a:pt x="5382148" y="256651"/>
                </a:lnTo>
                <a:lnTo>
                  <a:pt x="5413046" y="289161"/>
                </a:lnTo>
                <a:lnTo>
                  <a:pt x="5442263" y="323218"/>
                </a:lnTo>
                <a:lnTo>
                  <a:pt x="5469733" y="358755"/>
                </a:lnTo>
                <a:lnTo>
                  <a:pt x="5495390" y="395705"/>
                </a:lnTo>
                <a:lnTo>
                  <a:pt x="5519166" y="434001"/>
                </a:lnTo>
                <a:lnTo>
                  <a:pt x="5540994" y="473576"/>
                </a:lnTo>
                <a:lnTo>
                  <a:pt x="5560809" y="514364"/>
                </a:lnTo>
                <a:lnTo>
                  <a:pt x="5578542" y="556297"/>
                </a:lnTo>
                <a:lnTo>
                  <a:pt x="5594128" y="599309"/>
                </a:lnTo>
                <a:lnTo>
                  <a:pt x="5607499" y="643334"/>
                </a:lnTo>
                <a:lnTo>
                  <a:pt x="5618589" y="688304"/>
                </a:lnTo>
                <a:lnTo>
                  <a:pt x="5627331" y="734152"/>
                </a:lnTo>
                <a:lnTo>
                  <a:pt x="5633658" y="780812"/>
                </a:lnTo>
                <a:lnTo>
                  <a:pt x="5637503" y="828217"/>
                </a:lnTo>
                <a:lnTo>
                  <a:pt x="5638800" y="876300"/>
                </a:lnTo>
                <a:lnTo>
                  <a:pt x="5638800" y="4381474"/>
                </a:lnTo>
                <a:lnTo>
                  <a:pt x="5637503" y="4429556"/>
                </a:lnTo>
                <a:lnTo>
                  <a:pt x="5633658" y="4476960"/>
                </a:lnTo>
                <a:lnTo>
                  <a:pt x="5627331" y="4523619"/>
                </a:lnTo>
                <a:lnTo>
                  <a:pt x="5618589" y="4569467"/>
                </a:lnTo>
                <a:lnTo>
                  <a:pt x="5607499" y="4614437"/>
                </a:lnTo>
                <a:lnTo>
                  <a:pt x="5594128" y="4658462"/>
                </a:lnTo>
                <a:lnTo>
                  <a:pt x="5578542" y="4701475"/>
                </a:lnTo>
                <a:lnTo>
                  <a:pt x="5560809" y="4743409"/>
                </a:lnTo>
                <a:lnTo>
                  <a:pt x="5540994" y="4784197"/>
                </a:lnTo>
                <a:lnTo>
                  <a:pt x="5519165" y="4823774"/>
                </a:lnTo>
                <a:lnTo>
                  <a:pt x="5495390" y="4862071"/>
                </a:lnTo>
                <a:lnTo>
                  <a:pt x="5469733" y="4899022"/>
                </a:lnTo>
                <a:lnTo>
                  <a:pt x="5442263" y="4934560"/>
                </a:lnTo>
                <a:lnTo>
                  <a:pt x="5413046" y="4968619"/>
                </a:lnTo>
                <a:lnTo>
                  <a:pt x="5382148" y="5001131"/>
                </a:lnTo>
                <a:lnTo>
                  <a:pt x="5349638" y="5032030"/>
                </a:lnTo>
                <a:lnTo>
                  <a:pt x="5315581" y="5061249"/>
                </a:lnTo>
                <a:lnTo>
                  <a:pt x="5280044" y="5088720"/>
                </a:lnTo>
                <a:lnTo>
                  <a:pt x="5243094" y="5114379"/>
                </a:lnTo>
                <a:lnTo>
                  <a:pt x="5204798" y="5138156"/>
                </a:lnTo>
                <a:lnTo>
                  <a:pt x="5165223" y="5159986"/>
                </a:lnTo>
                <a:lnTo>
                  <a:pt x="5124435" y="5179802"/>
                </a:lnTo>
                <a:lnTo>
                  <a:pt x="5082502" y="5197537"/>
                </a:lnTo>
                <a:lnTo>
                  <a:pt x="5039490" y="5213124"/>
                </a:lnTo>
                <a:lnTo>
                  <a:pt x="4995465" y="5226497"/>
                </a:lnTo>
                <a:lnTo>
                  <a:pt x="4950495" y="5237587"/>
                </a:lnTo>
                <a:lnTo>
                  <a:pt x="4904647" y="5246330"/>
                </a:lnTo>
                <a:lnTo>
                  <a:pt x="4857987" y="5252657"/>
                </a:lnTo>
                <a:lnTo>
                  <a:pt x="4810582" y="5256503"/>
                </a:lnTo>
                <a:lnTo>
                  <a:pt x="4762500" y="5257800"/>
                </a:lnTo>
                <a:lnTo>
                  <a:pt x="876300" y="5257800"/>
                </a:lnTo>
                <a:lnTo>
                  <a:pt x="828217" y="5256503"/>
                </a:lnTo>
                <a:lnTo>
                  <a:pt x="780812" y="5252657"/>
                </a:lnTo>
                <a:lnTo>
                  <a:pt x="734152" y="5246330"/>
                </a:lnTo>
                <a:lnTo>
                  <a:pt x="688304" y="5237587"/>
                </a:lnTo>
                <a:lnTo>
                  <a:pt x="643334" y="5226497"/>
                </a:lnTo>
                <a:lnTo>
                  <a:pt x="599309" y="5213124"/>
                </a:lnTo>
                <a:lnTo>
                  <a:pt x="556297" y="5197537"/>
                </a:lnTo>
                <a:lnTo>
                  <a:pt x="514364" y="5179802"/>
                </a:lnTo>
                <a:lnTo>
                  <a:pt x="473576" y="5159986"/>
                </a:lnTo>
                <a:lnTo>
                  <a:pt x="434001" y="5138156"/>
                </a:lnTo>
                <a:lnTo>
                  <a:pt x="395705" y="5114379"/>
                </a:lnTo>
                <a:lnTo>
                  <a:pt x="358755" y="5088720"/>
                </a:lnTo>
                <a:lnTo>
                  <a:pt x="323218" y="5061249"/>
                </a:lnTo>
                <a:lnTo>
                  <a:pt x="289161" y="5032030"/>
                </a:lnTo>
                <a:lnTo>
                  <a:pt x="256651" y="5001131"/>
                </a:lnTo>
                <a:lnTo>
                  <a:pt x="225753" y="4968619"/>
                </a:lnTo>
                <a:lnTo>
                  <a:pt x="196536" y="4934560"/>
                </a:lnTo>
                <a:lnTo>
                  <a:pt x="169066" y="4899022"/>
                </a:lnTo>
                <a:lnTo>
                  <a:pt x="143409" y="4862071"/>
                </a:lnTo>
                <a:lnTo>
                  <a:pt x="119634" y="4823774"/>
                </a:lnTo>
                <a:lnTo>
                  <a:pt x="97805" y="4784197"/>
                </a:lnTo>
                <a:lnTo>
                  <a:pt x="77990" y="4743409"/>
                </a:lnTo>
                <a:lnTo>
                  <a:pt x="60257" y="4701475"/>
                </a:lnTo>
                <a:lnTo>
                  <a:pt x="44671" y="4658462"/>
                </a:lnTo>
                <a:lnTo>
                  <a:pt x="31300" y="4614437"/>
                </a:lnTo>
                <a:lnTo>
                  <a:pt x="20210" y="4569467"/>
                </a:lnTo>
                <a:lnTo>
                  <a:pt x="11468" y="4523619"/>
                </a:lnTo>
                <a:lnTo>
                  <a:pt x="5141" y="4476960"/>
                </a:lnTo>
                <a:lnTo>
                  <a:pt x="1296" y="4429556"/>
                </a:lnTo>
                <a:lnTo>
                  <a:pt x="0" y="4381474"/>
                </a:lnTo>
                <a:lnTo>
                  <a:pt x="0" y="876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2023" y="6480470"/>
            <a:ext cx="14351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0"/>
              </a:lnSpc>
            </a:pPr>
            <a:r>
              <a:rPr dirty="0" sz="1200" spc="-5">
                <a:latin typeface="PMingLiU-ExtB"/>
                <a:cs typeface="PMingLiU-ExtB"/>
              </a:rPr>
              <a:t>70</a:t>
            </a:r>
            <a:endParaRPr sz="1200">
              <a:latin typeface="PMingLiU-ExtB"/>
              <a:cs typeface="PMingLiU-Ext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736" y="219202"/>
            <a:ext cx="8242300" cy="610870"/>
          </a:xfrm>
          <a:custGeom>
            <a:avLst/>
            <a:gdLst/>
            <a:ahLst/>
            <a:cxnLst/>
            <a:rect l="l" t="t" r="r" b="b"/>
            <a:pathLst>
              <a:path w="8242300" h="610869">
                <a:moveTo>
                  <a:pt x="-519" y="618777"/>
                </a:moveTo>
                <a:lnTo>
                  <a:pt x="-519" y="9127"/>
                </a:lnTo>
                <a:lnTo>
                  <a:pt x="8230469" y="9127"/>
                </a:lnTo>
              </a:path>
            </a:pathLst>
          </a:custGeom>
          <a:ln w="19787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2730" cy="6856730"/>
            <a:chOff x="0" y="0"/>
            <a:chExt cx="9142730" cy="6856730"/>
          </a:xfrm>
        </p:grpSpPr>
        <p:sp>
          <p:nvSpPr>
            <p:cNvPr id="5" name="object 5"/>
            <p:cNvSpPr/>
            <p:nvPr/>
          </p:nvSpPr>
          <p:spPr>
            <a:xfrm>
              <a:off x="457898" y="6170155"/>
              <a:ext cx="8242934" cy="0"/>
            </a:xfrm>
            <a:custGeom>
              <a:avLst/>
              <a:gdLst/>
              <a:ahLst/>
              <a:cxnLst/>
              <a:rect l="l" t="t" r="r" b="b"/>
              <a:pathLst>
                <a:path w="8242934" h="0">
                  <a:moveTo>
                    <a:pt x="-622" y="945"/>
                  </a:moveTo>
                  <a:lnTo>
                    <a:pt x="8230657" y="945"/>
                  </a:lnTo>
                </a:path>
              </a:pathLst>
            </a:custGeom>
            <a:ln w="19787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2476" cy="68564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7828" y="481329"/>
            <a:ext cx="18065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5" b="0">
                <a:solidFill>
                  <a:srgbClr val="FFFFFF"/>
                </a:solidFill>
                <a:latin typeface="Arial MT"/>
                <a:cs typeface="Arial MT"/>
              </a:rPr>
              <a:t>ipconfig</a:t>
            </a:r>
            <a:r>
              <a:rPr dirty="0" u="none" sz="2800" spc="-6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u="none" sz="2800" b="0">
                <a:solidFill>
                  <a:srgbClr val="FFFFFF"/>
                </a:solidFill>
                <a:latin typeface="Arial MT"/>
                <a:cs typeface="Arial MT"/>
              </a:rPr>
              <a:t>/all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5727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53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53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5690" y="2537205"/>
            <a:ext cx="2063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400" i="1">
                <a:latin typeface="Times New Roman"/>
                <a:cs typeface="Times New Roman"/>
              </a:rPr>
              <a:t>Initial</a:t>
            </a:r>
            <a:r>
              <a:rPr dirty="0" u="none" sz="2400" spc="-90" i="1">
                <a:latin typeface="Times New Roman"/>
                <a:cs typeface="Times New Roman"/>
              </a:rPr>
              <a:t> </a:t>
            </a:r>
            <a:r>
              <a:rPr dirty="0" u="none" sz="2400" spc="-5" i="1">
                <a:latin typeface="Times New Roman"/>
                <a:cs typeface="Times New Roman"/>
              </a:rPr>
              <a:t>Response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53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15900" y="1652981"/>
            <a:ext cx="823150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SzPct val="89583"/>
              <a:buFont typeface="Times New Roman"/>
              <a:buChar char="•"/>
              <a:tabLst>
                <a:tab pos="285115" algn="l"/>
                <a:tab pos="28575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Free</a:t>
            </a:r>
            <a:r>
              <a:rPr dirty="0" sz="2400" spc="-5" b="1">
                <a:latin typeface="Times New Roman"/>
                <a:cs typeface="Times New Roman"/>
              </a:rPr>
              <a:t>ze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Scene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89583"/>
              <a:buFont typeface="Times New Roman"/>
              <a:buChar char="•"/>
              <a:tabLst>
                <a:tab pos="664845" algn="l"/>
                <a:tab pos="665480" algn="l"/>
              </a:tabLst>
            </a:pPr>
            <a:r>
              <a:rPr dirty="0" sz="2400" b="1">
                <a:latin typeface="Times New Roman"/>
                <a:cs typeface="Times New Roman"/>
              </a:rPr>
              <a:t>Verbally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contain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scene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such</a:t>
            </a:r>
            <a:r>
              <a:rPr dirty="0" sz="2400">
                <a:latin typeface="Times New Roman"/>
                <a:cs typeface="Times New Roman"/>
              </a:rPr>
              <a:t> as:</a:t>
            </a:r>
            <a:endParaRPr sz="2400">
              <a:latin typeface="Times New Roman"/>
              <a:cs typeface="Times New Roman"/>
            </a:endParaRPr>
          </a:p>
          <a:p>
            <a:pPr lvl="2" marL="968375" marR="5080" indent="-135890">
              <a:lnSpc>
                <a:spcPct val="100000"/>
              </a:lnSpc>
              <a:buClr>
                <a:srgbClr val="FFFF00"/>
              </a:buClr>
              <a:buSzPct val="89583"/>
              <a:buFont typeface="Times New Roman"/>
              <a:buChar char="•"/>
              <a:tabLst>
                <a:tab pos="1045210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“Take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keyboard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step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away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from</a:t>
            </a:r>
            <a:r>
              <a:rPr dirty="0" sz="2400">
                <a:latin typeface="Times New Roman"/>
                <a:cs typeface="Times New Roman"/>
              </a:rPr>
              <a:t>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computer.”</a:t>
            </a:r>
            <a:endParaRPr sz="2400">
              <a:latin typeface="Times New Roman"/>
              <a:cs typeface="Times New Roman"/>
            </a:endParaRPr>
          </a:p>
          <a:p>
            <a:pPr lvl="2" marL="968375" indent="-136525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969010" algn="l"/>
              </a:tabLst>
            </a:pPr>
            <a:r>
              <a:rPr dirty="0" sz="2400">
                <a:latin typeface="Times New Roman"/>
                <a:cs typeface="Times New Roman"/>
              </a:rPr>
              <a:t>“Physically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disconnect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 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network.”</a:t>
            </a:r>
            <a:endParaRPr sz="2400">
              <a:latin typeface="Times New Roman"/>
              <a:cs typeface="Times New Roman"/>
            </a:endParaRPr>
          </a:p>
          <a:p>
            <a:pPr lvl="2" marL="968375" indent="-136525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969010" algn="l"/>
              </a:tabLst>
            </a:pPr>
            <a:r>
              <a:rPr dirty="0" sz="2400" spc="-5">
                <a:latin typeface="Times New Roman"/>
                <a:cs typeface="Times New Roman"/>
              </a:rPr>
              <a:t>“What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5">
                <a:latin typeface="Times New Roman"/>
                <a:cs typeface="Times New Roman"/>
              </a:rPr>
              <a:t> name, office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telephone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number.”</a:t>
            </a:r>
            <a:endParaRPr sz="2400">
              <a:latin typeface="Times New Roman"/>
              <a:cs typeface="Times New Roman"/>
            </a:endParaRPr>
          </a:p>
          <a:p>
            <a:pPr lvl="2" marL="968375" indent="-136525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969010" algn="l"/>
              </a:tabLst>
            </a:pPr>
            <a:r>
              <a:rPr dirty="0" sz="2400" spc="-5">
                <a:latin typeface="Times New Roman"/>
                <a:cs typeface="Times New Roman"/>
              </a:rPr>
              <a:t>“What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hardware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system?”</a:t>
            </a:r>
            <a:endParaRPr sz="2400">
              <a:latin typeface="Times New Roman"/>
              <a:cs typeface="Times New Roman"/>
            </a:endParaRPr>
          </a:p>
          <a:p>
            <a:pPr lvl="2" marL="968375" marR="8890" indent="-13589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969010" algn="l"/>
              </a:tabLst>
            </a:pPr>
            <a:r>
              <a:rPr dirty="0" sz="2400">
                <a:latin typeface="Times New Roman"/>
                <a:cs typeface="Times New Roman"/>
              </a:rPr>
              <a:t>“I’m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fax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instruction.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Fax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number?”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2446" y="510285"/>
            <a:ext cx="2499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Off-scene</a:t>
            </a:r>
            <a:r>
              <a:rPr dirty="0" u="heavy" sz="24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97230"/>
            <a:ext cx="265430" cy="1405890"/>
            <a:chOff x="381000" y="197230"/>
            <a:chExt cx="265430" cy="1405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7230"/>
              <a:ext cx="265175" cy="5273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700150"/>
              <a:ext cx="234696" cy="243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919607"/>
              <a:ext cx="234696" cy="2438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138758"/>
              <a:ext cx="234696" cy="244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358772"/>
              <a:ext cx="234696" cy="2438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295"/>
              </a:lnSpc>
              <a:spcBef>
                <a:spcPts val="100"/>
              </a:spcBef>
            </a:pPr>
            <a:r>
              <a:rPr dirty="0"/>
              <a:t>Incident</a:t>
            </a:r>
            <a:r>
              <a:rPr dirty="0" spc="-65"/>
              <a:t> </a:t>
            </a:r>
            <a:r>
              <a:rPr dirty="0"/>
              <a:t>Response</a:t>
            </a:r>
            <a:r>
              <a:rPr dirty="0" spc="-50"/>
              <a:t> </a:t>
            </a:r>
            <a:r>
              <a:rPr dirty="0"/>
              <a:t>Checklist</a:t>
            </a:r>
          </a:p>
          <a:p>
            <a:pPr algn="ctr" marR="42545">
              <a:lnSpc>
                <a:spcPts val="2055"/>
              </a:lnSpc>
            </a:pPr>
            <a:r>
              <a:rPr dirty="0" u="none" sz="1800" spc="-5" b="0">
                <a:latin typeface="Times New Roman"/>
                <a:cs typeface="Times New Roman"/>
              </a:rPr>
              <a:t>Version</a:t>
            </a:r>
            <a:r>
              <a:rPr dirty="0" u="none" sz="1800" spc="-30" b="0">
                <a:latin typeface="Times New Roman"/>
                <a:cs typeface="Times New Roman"/>
              </a:rPr>
              <a:t> </a:t>
            </a:r>
            <a:r>
              <a:rPr dirty="0" u="none" sz="1800" b="0">
                <a:latin typeface="Times New Roman"/>
                <a:cs typeface="Times New Roman"/>
              </a:rPr>
              <a:t>1.0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895" y="679830"/>
            <a:ext cx="1652905" cy="927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Date: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600" spc="-10">
                <a:latin typeface="Times New Roman"/>
                <a:cs typeface="Times New Roman"/>
              </a:rPr>
              <a:t>Time: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600" spc="-10">
                <a:latin typeface="Times New Roman"/>
                <a:cs typeface="Times New Roman"/>
              </a:rPr>
              <a:t>Name: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latin typeface="Times New Roman"/>
                <a:cs typeface="Times New Roman"/>
              </a:rPr>
              <a:t>Telephone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Number: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" y="1797685"/>
            <a:ext cx="265430" cy="1369060"/>
            <a:chOff x="381000" y="1797685"/>
            <a:chExt cx="265430" cy="13690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797685"/>
              <a:ext cx="234696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017141"/>
              <a:ext cx="234696" cy="2438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236597"/>
              <a:ext cx="234696" cy="243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456053"/>
              <a:ext cx="234696" cy="243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675204"/>
              <a:ext cx="234696" cy="2441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2892298"/>
              <a:ext cx="265175" cy="27432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90955" y="3142233"/>
            <a:ext cx="235585" cy="1780539"/>
            <a:chOff x="790955" y="3142233"/>
            <a:chExt cx="235585" cy="1780539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3142233"/>
              <a:ext cx="235305" cy="2438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3361689"/>
              <a:ext cx="235305" cy="243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3581145"/>
              <a:ext cx="235305" cy="2438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3800601"/>
              <a:ext cx="235305" cy="2438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4019753"/>
              <a:ext cx="235305" cy="2441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4239767"/>
              <a:ext cx="235305" cy="2438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4459223"/>
              <a:ext cx="235305" cy="2438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4678680"/>
              <a:ext cx="235305" cy="243839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4895088"/>
            <a:ext cx="265175" cy="27431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90955" y="5145023"/>
            <a:ext cx="235585" cy="1341755"/>
            <a:chOff x="790955" y="5145023"/>
            <a:chExt cx="235585" cy="134175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5145023"/>
              <a:ext cx="235305" cy="2438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5364479"/>
              <a:ext cx="235305" cy="24384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5583631"/>
              <a:ext cx="235305" cy="2441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5803696"/>
              <a:ext cx="235305" cy="2438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6023152"/>
              <a:ext cx="235305" cy="2438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6242608"/>
              <a:ext cx="235305" cy="24384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39495" y="1777364"/>
            <a:ext cx="5280025" cy="4713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825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Nature 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Incident: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730"/>
              </a:lnSpc>
            </a:pPr>
            <a:r>
              <a:rPr dirty="0" sz="1600" spc="-15">
                <a:latin typeface="Times New Roman"/>
                <a:cs typeface="Times New Roman"/>
              </a:rPr>
              <a:t>Time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Incident: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How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was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detected: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Current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Impact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Incident: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714"/>
              </a:lnSpc>
            </a:pPr>
            <a:r>
              <a:rPr dirty="0" sz="1600">
                <a:latin typeface="Times New Roman"/>
                <a:cs typeface="Times New Roman"/>
              </a:rPr>
              <a:t>Future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Impact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incident: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955"/>
              </a:lnSpc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Description</a:t>
            </a:r>
            <a:r>
              <a:rPr dirty="0" u="sng" sz="18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incident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178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Hardware/OS/Software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involved:</a:t>
            </a:r>
            <a:endParaRPr sz="1600">
              <a:latin typeface="Times New Roman"/>
              <a:cs typeface="Times New Roman"/>
            </a:endParaRPr>
          </a:p>
          <a:p>
            <a:pPr marL="417830" marR="654685">
              <a:lnSpc>
                <a:spcPts val="1730"/>
              </a:lnSpc>
              <a:spcBef>
                <a:spcPts val="120"/>
              </a:spcBef>
            </a:pPr>
            <a:r>
              <a:rPr dirty="0" sz="1600" spc="-5">
                <a:latin typeface="Times New Roman"/>
                <a:cs typeface="Times New Roman"/>
              </a:rPr>
              <a:t>IP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addresses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compromised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systems: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Type: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605"/>
              </a:lnSpc>
            </a:pPr>
            <a:r>
              <a:rPr dirty="0" sz="1600" spc="-10">
                <a:latin typeface="Times New Roman"/>
                <a:cs typeface="Times New Roman"/>
              </a:rPr>
              <a:t>Modem: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Criticality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Information: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Physical location:</a:t>
            </a:r>
            <a:endParaRPr sz="1600">
              <a:latin typeface="Times New Roman"/>
              <a:cs typeface="Times New Roman"/>
            </a:endParaRPr>
          </a:p>
          <a:p>
            <a:pPr marL="417830" marR="1410335">
              <a:lnSpc>
                <a:spcPts val="1730"/>
              </a:lnSpc>
              <a:spcBef>
                <a:spcPts val="120"/>
              </a:spcBef>
            </a:pPr>
            <a:r>
              <a:rPr dirty="0" sz="1600" spc="-5">
                <a:latin typeface="Times New Roman"/>
                <a:cs typeface="Times New Roman"/>
              </a:rPr>
              <a:t>System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Administrator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Name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 spc="-10">
                <a:latin typeface="Times New Roman"/>
                <a:cs typeface="Times New Roman"/>
              </a:rPr>
              <a:t>Number: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Current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status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machine: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814"/>
              </a:lnSpc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Description</a:t>
            </a:r>
            <a:r>
              <a:rPr dirty="0" u="sng" sz="18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Hacker</a:t>
            </a: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1800">
              <a:latin typeface="Times New Roman"/>
              <a:cs typeface="Times New Roman"/>
            </a:endParaRPr>
          </a:p>
          <a:p>
            <a:pPr marL="4178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Ongoing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activity: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Source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Address: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Malicious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program </a:t>
            </a:r>
            <a:r>
              <a:rPr dirty="0" sz="1600">
                <a:latin typeface="Times New Roman"/>
                <a:cs typeface="Times New Roman"/>
              </a:rPr>
              <a:t>involved:</a:t>
            </a:r>
            <a:endParaRPr sz="1600">
              <a:latin typeface="Times New Roman"/>
              <a:cs typeface="Times New Roman"/>
            </a:endParaRPr>
          </a:p>
          <a:p>
            <a:pPr marL="417830" marR="3433445">
              <a:lnSpc>
                <a:spcPts val="1730"/>
              </a:lnSpc>
              <a:spcBef>
                <a:spcPts val="120"/>
              </a:spcBef>
            </a:pPr>
            <a:r>
              <a:rPr dirty="0" sz="1600" spc="-5">
                <a:latin typeface="Times New Roman"/>
                <a:cs typeface="Times New Roman"/>
              </a:rPr>
              <a:t>Denial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Vandalism:</a:t>
            </a:r>
            <a:endParaRPr sz="1600">
              <a:latin typeface="Times New Roman"/>
              <a:cs typeface="Times New Roman"/>
            </a:endParaRPr>
          </a:p>
          <a:p>
            <a:pPr marL="417830">
              <a:lnSpc>
                <a:spcPts val="1700"/>
              </a:lnSpc>
            </a:pPr>
            <a:r>
              <a:rPr dirty="0" sz="1600" spc="-5">
                <a:latin typeface="Times New Roman"/>
                <a:cs typeface="Times New Roman"/>
              </a:rPr>
              <a:t>Indication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insider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10">
                <a:latin typeface="Times New Roman"/>
                <a:cs typeface="Times New Roman"/>
              </a:rPr>
              <a:t>outsid</a:t>
            </a:r>
            <a:r>
              <a:rPr dirty="0" baseline="-9920" sz="2100" spc="-165">
                <a:latin typeface="Times New Roman"/>
                <a:cs typeface="Times New Roman"/>
              </a:rPr>
              <a:t>P</a:t>
            </a:r>
            <a:r>
              <a:rPr dirty="0" sz="1600" spc="-110">
                <a:latin typeface="Times New Roman"/>
                <a:cs typeface="Times New Roman"/>
              </a:rPr>
              <a:t>e</a:t>
            </a:r>
            <a:r>
              <a:rPr dirty="0" baseline="-9920" sz="2100" spc="-165">
                <a:latin typeface="Times New Roman"/>
                <a:cs typeface="Times New Roman"/>
              </a:rPr>
              <a:t>r</a:t>
            </a:r>
            <a:r>
              <a:rPr dirty="0" sz="1600" spc="-110">
                <a:latin typeface="Times New Roman"/>
                <a:cs typeface="Times New Roman"/>
              </a:rPr>
              <a:t>r</a:t>
            </a:r>
            <a:r>
              <a:rPr dirty="0" baseline="-9920" sz="2100" spc="-165">
                <a:latin typeface="Times New Roman"/>
                <a:cs typeface="Times New Roman"/>
              </a:rPr>
              <a:t>e</a:t>
            </a:r>
            <a:r>
              <a:rPr dirty="0" sz="1600" spc="-110">
                <a:latin typeface="Times New Roman"/>
                <a:cs typeface="Times New Roman"/>
              </a:rPr>
              <a:t>:</a:t>
            </a:r>
            <a:r>
              <a:rPr dirty="0" baseline="-9920" sz="2100" spc="-165">
                <a:latin typeface="Times New Roman"/>
                <a:cs typeface="Times New Roman"/>
              </a:rPr>
              <a:t>pared</a:t>
            </a:r>
            <a:r>
              <a:rPr dirty="0" baseline="-9920" sz="2100" spc="-30">
                <a:latin typeface="Times New Roman"/>
                <a:cs typeface="Times New Roman"/>
              </a:rPr>
              <a:t> </a:t>
            </a:r>
            <a:r>
              <a:rPr dirty="0" baseline="-9920" sz="2100">
                <a:latin typeface="Times New Roman"/>
                <a:cs typeface="Times New Roman"/>
              </a:rPr>
              <a:t>By</a:t>
            </a:r>
            <a:r>
              <a:rPr dirty="0" baseline="-9920" sz="2100" spc="-120">
                <a:latin typeface="Times New Roman"/>
                <a:cs typeface="Times New Roman"/>
              </a:rPr>
              <a:t> </a:t>
            </a:r>
            <a:r>
              <a:rPr dirty="0" baseline="-9920" sz="2100">
                <a:latin typeface="Times New Roman"/>
                <a:cs typeface="Times New Roman"/>
              </a:rPr>
              <a:t>Alukwe</a:t>
            </a:r>
            <a:r>
              <a:rPr dirty="0" baseline="-9920" sz="2100" spc="-7">
                <a:latin typeface="Times New Roman"/>
                <a:cs typeface="Times New Roman"/>
              </a:rPr>
              <a:t> </a:t>
            </a:r>
            <a:r>
              <a:rPr dirty="0" baseline="-9920" sz="2100">
                <a:latin typeface="Times New Roman"/>
                <a:cs typeface="Times New Roman"/>
              </a:rPr>
              <a:t>Chris</a:t>
            </a:r>
            <a:r>
              <a:rPr dirty="0" baseline="-9920" sz="2100" spc="-15">
                <a:latin typeface="Times New Roman"/>
                <a:cs typeface="Times New Roman"/>
              </a:rPr>
              <a:t> </a:t>
            </a:r>
            <a:r>
              <a:rPr dirty="0" baseline="-9920" sz="2100">
                <a:latin typeface="Times New Roman"/>
                <a:cs typeface="Times New Roman"/>
              </a:rPr>
              <a:t>-</a:t>
            </a:r>
            <a:r>
              <a:rPr dirty="0" baseline="-9920" sz="2100" spc="7">
                <a:latin typeface="Times New Roman"/>
                <a:cs typeface="Times New Roman"/>
              </a:rPr>
              <a:t> </a:t>
            </a:r>
            <a:r>
              <a:rPr dirty="0" baseline="-9920" sz="2100">
                <a:latin typeface="Times New Roman"/>
                <a:cs typeface="Times New Roman"/>
              </a:rPr>
              <a:t>CEH</a:t>
            </a:r>
            <a:endParaRPr baseline="-9920"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56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75895"/>
            <a:ext cx="265430" cy="494030"/>
            <a:chOff x="609600" y="175895"/>
            <a:chExt cx="265430" cy="494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75895"/>
              <a:ext cx="265175" cy="2743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425831"/>
              <a:ext cx="234696" cy="2438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3950" y="154051"/>
            <a:ext cx="3865245" cy="520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dirty="0" sz="1800" spc="-5"/>
              <a:t>Incident</a:t>
            </a:r>
            <a:r>
              <a:rPr dirty="0" sz="1800" spc="5"/>
              <a:t> </a:t>
            </a:r>
            <a:r>
              <a:rPr dirty="0" sz="1800" spc="-5"/>
              <a:t>Response</a:t>
            </a:r>
            <a:r>
              <a:rPr dirty="0" sz="1800" spc="15"/>
              <a:t> </a:t>
            </a:r>
            <a:r>
              <a:rPr dirty="0" sz="1800" spc="-5"/>
              <a:t>Checklist</a:t>
            </a:r>
            <a:r>
              <a:rPr dirty="0" sz="1800" spc="10"/>
              <a:t> </a:t>
            </a:r>
            <a:r>
              <a:rPr dirty="0" sz="1800" spc="-5"/>
              <a:t>Continued</a:t>
            </a:r>
            <a:endParaRPr sz="1800"/>
          </a:p>
          <a:p>
            <a:pPr marL="698500">
              <a:lnSpc>
                <a:spcPts val="1830"/>
              </a:lnSpc>
            </a:pPr>
            <a:r>
              <a:rPr dirty="0" u="none" sz="1600" spc="-5" b="0">
                <a:latin typeface="Times New Roman"/>
                <a:cs typeface="Times New Roman"/>
              </a:rPr>
              <a:t>Version</a:t>
            </a:r>
            <a:r>
              <a:rPr dirty="0" u="none" sz="1600" spc="-20" b="0">
                <a:latin typeface="Times New Roman"/>
                <a:cs typeface="Times New Roman"/>
              </a:rPr>
              <a:t> </a:t>
            </a:r>
            <a:r>
              <a:rPr dirty="0" u="none" sz="1600" spc="-5" b="0">
                <a:latin typeface="Times New Roman"/>
                <a:cs typeface="Times New Roman"/>
              </a:rPr>
              <a:t>1.0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861694"/>
            <a:ext cx="265175" cy="2743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19860" y="1111326"/>
            <a:ext cx="234950" cy="1781175"/>
            <a:chOff x="1019860" y="1111326"/>
            <a:chExt cx="234950" cy="17811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1111326"/>
              <a:ext cx="234696" cy="244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1331340"/>
              <a:ext cx="234696" cy="2438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1550796"/>
              <a:ext cx="234696" cy="2438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1770252"/>
              <a:ext cx="234696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1989708"/>
              <a:ext cx="234696" cy="2438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2209164"/>
              <a:ext cx="234696" cy="243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2428620"/>
              <a:ext cx="234696" cy="243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2647772"/>
              <a:ext cx="234696" cy="24414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084322"/>
            <a:ext cx="265175" cy="27432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019860" y="3334258"/>
            <a:ext cx="234950" cy="683260"/>
            <a:chOff x="1019860" y="3334258"/>
            <a:chExt cx="234950" cy="68326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3334258"/>
              <a:ext cx="234696" cy="2438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3553714"/>
              <a:ext cx="234696" cy="2438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3773170"/>
              <a:ext cx="234696" cy="24383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4236720"/>
            <a:ext cx="265175" cy="27431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019860" y="4486655"/>
            <a:ext cx="234950" cy="683260"/>
            <a:chOff x="1019860" y="4486655"/>
            <a:chExt cx="234950" cy="68326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4486655"/>
              <a:ext cx="234696" cy="2438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4706111"/>
              <a:ext cx="234696" cy="2438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860" y="4925568"/>
              <a:ext cx="234696" cy="243839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5388864"/>
            <a:ext cx="265175" cy="2746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860" y="5639104"/>
            <a:ext cx="234696" cy="24384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93495" y="839851"/>
            <a:ext cx="3816350" cy="504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Client</a:t>
            </a:r>
            <a:r>
              <a:rPr dirty="0" u="sng" sz="18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Actions</a:t>
            </a:r>
            <a:endParaRPr sz="1800">
              <a:latin typeface="Times New Roman"/>
              <a:cs typeface="Times New Roman"/>
            </a:endParaRPr>
          </a:p>
          <a:p>
            <a:pPr marL="392430">
              <a:lnSpc>
                <a:spcPts val="1735"/>
              </a:lnSpc>
            </a:pPr>
            <a:r>
              <a:rPr dirty="0" sz="1600" spc="-5">
                <a:latin typeface="Times New Roman"/>
                <a:cs typeface="Times New Roman"/>
              </a:rPr>
              <a:t>Network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disconnected: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730"/>
              </a:lnSpc>
            </a:pPr>
            <a:r>
              <a:rPr dirty="0" sz="1600" spc="-10">
                <a:latin typeface="Times New Roman"/>
                <a:cs typeface="Times New Roman"/>
              </a:rPr>
              <a:t>Remote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available: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Local Access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available:</a:t>
            </a:r>
            <a:endParaRPr sz="1600">
              <a:latin typeface="Times New Roman"/>
              <a:cs typeface="Times New Roman"/>
            </a:endParaRPr>
          </a:p>
          <a:p>
            <a:pPr marL="392430" marR="539115">
              <a:lnSpc>
                <a:spcPts val="1730"/>
              </a:lnSpc>
              <a:spcBef>
                <a:spcPts val="120"/>
              </a:spcBef>
            </a:pPr>
            <a:r>
              <a:rPr dirty="0" sz="1600" spc="-5">
                <a:latin typeface="Times New Roman"/>
                <a:cs typeface="Times New Roman"/>
              </a:rPr>
              <a:t>Audit logs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available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examined: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changes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firewall: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605"/>
              </a:lnSpc>
            </a:pPr>
            <a:r>
              <a:rPr dirty="0" sz="1600" spc="-5">
                <a:latin typeface="Times New Roman"/>
                <a:cs typeface="Times New Roman"/>
              </a:rPr>
              <a:t>Any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changes 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ACL: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730"/>
              </a:lnSpc>
            </a:pPr>
            <a:r>
              <a:rPr dirty="0" sz="1600" spc="-10">
                <a:latin typeface="Times New Roman"/>
                <a:cs typeface="Times New Roman"/>
              </a:rPr>
              <a:t>Who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been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notified: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825"/>
              </a:lnSpc>
            </a:pPr>
            <a:r>
              <a:rPr dirty="0" sz="1600" spc="-5">
                <a:latin typeface="Times New Roman"/>
                <a:cs typeface="Times New Roman"/>
              </a:rPr>
              <a:t>Other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actins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taken: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  <a:spcBef>
                <a:spcPts val="1505"/>
              </a:spcBef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Available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marL="392430" marR="1278890">
              <a:lnSpc>
                <a:spcPts val="1730"/>
              </a:lnSpc>
              <a:spcBef>
                <a:spcPts val="125"/>
              </a:spcBef>
            </a:pPr>
            <a:r>
              <a:rPr dirty="0" sz="1600" spc="-5">
                <a:latin typeface="Times New Roman"/>
                <a:cs typeface="Times New Roman"/>
              </a:rPr>
              <a:t>Third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party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host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auditing: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 monitoring: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700"/>
              </a:lnSpc>
            </a:pPr>
            <a:r>
              <a:rPr dirty="0" sz="1600" spc="-5">
                <a:latin typeface="Times New Roman"/>
                <a:cs typeface="Times New Roman"/>
              </a:rPr>
              <a:t>Network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Auditing: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Additional</a:t>
            </a:r>
            <a:r>
              <a:rPr dirty="0" u="sng" sz="18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Contacts</a:t>
            </a:r>
            <a:endParaRPr sz="1800">
              <a:latin typeface="Times New Roman"/>
              <a:cs typeface="Times New Roman"/>
            </a:endParaRPr>
          </a:p>
          <a:p>
            <a:pPr marL="3924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Users: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System Administrators:</a:t>
            </a:r>
            <a:endParaRPr sz="1600">
              <a:latin typeface="Times New Roman"/>
              <a:cs typeface="Times New Roman"/>
            </a:endParaRPr>
          </a:p>
          <a:p>
            <a:pPr marL="392430">
              <a:lnSpc>
                <a:spcPts val="1825"/>
              </a:lnSpc>
            </a:pPr>
            <a:r>
              <a:rPr dirty="0" sz="1600" spc="-5">
                <a:latin typeface="Times New Roman"/>
                <a:cs typeface="Times New Roman"/>
              </a:rPr>
              <a:t>Network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Administrators: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070"/>
              </a:lnSpc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Special</a:t>
            </a:r>
            <a:r>
              <a:rPr dirty="0" u="sng" sz="1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Information</a:t>
            </a:r>
            <a:endParaRPr sz="1800">
              <a:latin typeface="Times New Roman"/>
              <a:cs typeface="Times New Roman"/>
            </a:endParaRPr>
          </a:p>
          <a:p>
            <a:pPr marL="392430">
              <a:lnSpc>
                <a:spcPts val="1830"/>
              </a:lnSpc>
            </a:pPr>
            <a:r>
              <a:rPr dirty="0" sz="1600" spc="-10">
                <a:latin typeface="Times New Roman"/>
                <a:cs typeface="Times New Roman"/>
              </a:rPr>
              <a:t>Who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should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know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about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6270040"/>
            <a:ext cx="234696" cy="24384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93495" y="6252159"/>
            <a:ext cx="6844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31330" algn="l"/>
              </a:tabLst>
            </a:pPr>
            <a:r>
              <a:rPr dirty="0" sz="1600" spc="-5">
                <a:latin typeface="Times New Roman"/>
                <a:cs typeface="Times New Roman"/>
              </a:rPr>
              <a:t>Response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Team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Member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245">
                <a:latin typeface="Times New Roman"/>
                <a:cs typeface="Times New Roman"/>
              </a:rPr>
              <a:t>Signat</a:t>
            </a:r>
            <a:r>
              <a:rPr dirty="0" sz="1400" spc="-245">
                <a:latin typeface="Times New Roman"/>
                <a:cs typeface="Times New Roman"/>
              </a:rPr>
              <a:t>P</a:t>
            </a:r>
            <a:r>
              <a:rPr dirty="0" sz="1600" spc="-245">
                <a:latin typeface="Times New Roman"/>
                <a:cs typeface="Times New Roman"/>
              </a:rPr>
              <a:t>u</a:t>
            </a:r>
            <a:r>
              <a:rPr dirty="0" sz="1400" spc="-245">
                <a:latin typeface="Times New Roman"/>
                <a:cs typeface="Times New Roman"/>
              </a:rPr>
              <a:t>r</a:t>
            </a:r>
            <a:r>
              <a:rPr dirty="0" sz="1600" spc="-245">
                <a:latin typeface="Times New Roman"/>
                <a:cs typeface="Times New Roman"/>
              </a:rPr>
              <a:t>r</a:t>
            </a:r>
            <a:r>
              <a:rPr dirty="0" sz="1400" spc="-245">
                <a:latin typeface="Times New Roman"/>
                <a:cs typeface="Times New Roman"/>
              </a:rPr>
              <a:t>e</a:t>
            </a:r>
            <a:r>
              <a:rPr dirty="0" sz="1600" spc="-245">
                <a:latin typeface="Times New Roman"/>
                <a:cs typeface="Times New Roman"/>
              </a:rPr>
              <a:t>e</a:t>
            </a:r>
            <a:r>
              <a:rPr dirty="0" sz="1400" spc="-245">
                <a:latin typeface="Times New Roman"/>
                <a:cs typeface="Times New Roman"/>
              </a:rPr>
              <a:t>p</a:t>
            </a:r>
            <a:r>
              <a:rPr dirty="0" sz="1600" spc="-245">
                <a:latin typeface="Times New Roman"/>
                <a:cs typeface="Times New Roman"/>
              </a:rPr>
              <a:t>/</a:t>
            </a:r>
            <a:r>
              <a:rPr dirty="0" sz="1400" spc="-245">
                <a:latin typeface="Times New Roman"/>
                <a:cs typeface="Times New Roman"/>
              </a:rPr>
              <a:t>a</a:t>
            </a:r>
            <a:r>
              <a:rPr dirty="0" sz="1600" spc="-245">
                <a:latin typeface="Times New Roman"/>
                <a:cs typeface="Times New Roman"/>
              </a:rPr>
              <a:t>D</a:t>
            </a:r>
            <a:r>
              <a:rPr dirty="0" sz="1400" spc="-245">
                <a:latin typeface="Times New Roman"/>
                <a:cs typeface="Times New Roman"/>
              </a:rPr>
              <a:t>re</a:t>
            </a:r>
            <a:r>
              <a:rPr dirty="0" sz="1600" spc="-245">
                <a:latin typeface="Times New Roman"/>
                <a:cs typeface="Times New Roman"/>
              </a:rPr>
              <a:t>a</a:t>
            </a:r>
            <a:r>
              <a:rPr dirty="0" sz="1400" spc="-245">
                <a:latin typeface="Times New Roman"/>
                <a:cs typeface="Times New Roman"/>
              </a:rPr>
              <a:t>d</a:t>
            </a:r>
            <a:r>
              <a:rPr dirty="0" sz="1600" spc="-245">
                <a:latin typeface="Times New Roman"/>
                <a:cs typeface="Times New Roman"/>
              </a:rPr>
              <a:t>te</a:t>
            </a:r>
            <a:r>
              <a:rPr dirty="0" sz="1400" spc="-245">
                <a:latin typeface="Times New Roman"/>
                <a:cs typeface="Times New Roman"/>
              </a:rPr>
              <a:t>B</a:t>
            </a:r>
            <a:r>
              <a:rPr dirty="0" sz="1600" spc="-245">
                <a:latin typeface="Times New Roman"/>
                <a:cs typeface="Times New Roman"/>
              </a:rPr>
              <a:t>:</a:t>
            </a:r>
            <a:r>
              <a:rPr dirty="0" u="sng" sz="140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4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Alukwe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Chris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sng" sz="1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CEH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57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149478"/>
            <a:ext cx="3165475" cy="579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dirty="0"/>
              <a:t>Incident</a:t>
            </a:r>
            <a:r>
              <a:rPr dirty="0" spc="-50"/>
              <a:t> </a:t>
            </a:r>
            <a:r>
              <a:rPr dirty="0"/>
              <a:t>Response</a:t>
            </a:r>
            <a:r>
              <a:rPr dirty="0" spc="-30"/>
              <a:t> </a:t>
            </a:r>
            <a:r>
              <a:rPr dirty="0" spc="-5"/>
              <a:t>Team</a:t>
            </a:r>
            <a:r>
              <a:rPr dirty="0" spc="-15"/>
              <a:t> </a:t>
            </a:r>
            <a:r>
              <a:rPr dirty="0"/>
              <a:t>Fax</a:t>
            </a:r>
          </a:p>
          <a:p>
            <a:pPr marL="984885">
              <a:lnSpc>
                <a:spcPts val="2055"/>
              </a:lnSpc>
            </a:pPr>
            <a:r>
              <a:rPr dirty="0" u="none" sz="1800" spc="-5" b="0">
                <a:latin typeface="Times New Roman"/>
                <a:cs typeface="Times New Roman"/>
              </a:rPr>
              <a:t>Version</a:t>
            </a:r>
            <a:r>
              <a:rPr dirty="0" u="none" sz="1800" spc="-30" b="0">
                <a:latin typeface="Times New Roman"/>
                <a:cs typeface="Times New Roman"/>
              </a:rPr>
              <a:t> </a:t>
            </a:r>
            <a:r>
              <a:rPr dirty="0" u="none" sz="1800" b="0">
                <a:latin typeface="Times New Roman"/>
                <a:cs typeface="Times New Roman"/>
              </a:rPr>
              <a:t>1.0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97230"/>
            <a:ext cx="265175" cy="5273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81000" y="943991"/>
            <a:ext cx="265430" cy="768350"/>
            <a:chOff x="381000" y="943991"/>
            <a:chExt cx="265430" cy="768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943991"/>
              <a:ext cx="265175" cy="2743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190574"/>
              <a:ext cx="265175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438021"/>
              <a:ext cx="265175" cy="2743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1907413"/>
            <a:ext cx="234696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2785617"/>
            <a:ext cx="234696" cy="2438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81000" y="3224529"/>
            <a:ext cx="234950" cy="1341755"/>
            <a:chOff x="381000" y="3224529"/>
            <a:chExt cx="234950" cy="13417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3224529"/>
              <a:ext cx="234696" cy="243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3443985"/>
              <a:ext cx="234696" cy="2438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3663441"/>
              <a:ext cx="234696" cy="243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3882897"/>
              <a:ext cx="234696" cy="243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4102049"/>
              <a:ext cx="234696" cy="46385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4756403"/>
            <a:ext cx="207264" cy="2133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5611063"/>
            <a:ext cx="234696" cy="24414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64895" y="922146"/>
            <a:ext cx="8201659" cy="493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2048510" algn="l"/>
              </a:tabLst>
            </a:pPr>
            <a:r>
              <a:rPr dirty="0" sz="1800">
                <a:latin typeface="Times New Roman"/>
                <a:cs typeface="Times New Roman"/>
              </a:rPr>
              <a:t>Date: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  <a:tabLst>
                <a:tab pos="1985010" algn="l"/>
              </a:tabLst>
            </a:pPr>
            <a:r>
              <a:rPr dirty="0" sz="1800" spc="-5">
                <a:latin typeface="Times New Roman"/>
                <a:cs typeface="Times New Roman"/>
              </a:rPr>
              <a:t>Time: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tabLst>
                <a:tab pos="3304540" algn="l"/>
              </a:tabLst>
            </a:pPr>
            <a:r>
              <a:rPr dirty="0" sz="1800" spc="-5">
                <a:latin typeface="Times New Roman"/>
                <a:cs typeface="Times New Roman"/>
              </a:rPr>
              <a:t>Name: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  <a:p>
            <a:pPr marL="12700" marR="200660" indent="407034">
              <a:lnSpc>
                <a:spcPts val="1730"/>
              </a:lnSpc>
              <a:spcBef>
                <a:spcPts val="1760"/>
              </a:spcBef>
            </a:pPr>
            <a:r>
              <a:rPr dirty="0" sz="1600" spc="-5">
                <a:latin typeface="Times New Roman"/>
                <a:cs typeface="Times New Roman"/>
              </a:rPr>
              <a:t>Thank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you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notifying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response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team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agreeing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help.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Please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touch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affected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computer(s)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unless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told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member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Response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team.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Please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remain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sight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until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member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Response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Team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arrives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 assure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one </a:t>
            </a:r>
            <a:r>
              <a:rPr dirty="0" sz="1600">
                <a:latin typeface="Times New Roman"/>
                <a:cs typeface="Times New Roman"/>
              </a:rPr>
              <a:t>touches</a:t>
            </a:r>
            <a:r>
              <a:rPr dirty="0" sz="1600" spc="-5">
                <a:latin typeface="Times New Roman"/>
                <a:cs typeface="Times New Roman"/>
              </a:rPr>
              <a:t> 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computer.</a:t>
            </a:r>
            <a:endParaRPr sz="1600">
              <a:latin typeface="Times New Roman"/>
              <a:cs typeface="Times New Roman"/>
            </a:endParaRPr>
          </a:p>
          <a:p>
            <a:pPr marL="419734">
              <a:lnSpc>
                <a:spcPts val="1605"/>
              </a:lnSpc>
            </a:pPr>
            <a:r>
              <a:rPr dirty="0" sz="1600" spc="-5">
                <a:latin typeface="Times New Roman"/>
                <a:cs typeface="Times New Roman"/>
              </a:rPr>
              <a:t>Please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help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detailing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much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information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about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possible.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Please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complete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following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items.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additional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space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separate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sheet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paper.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Witnesses</a:t>
            </a:r>
            <a:r>
              <a:rPr dirty="0" sz="1600" spc="-5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600">
                <a:latin typeface="Times New Roman"/>
                <a:cs typeface="Times New Roman"/>
              </a:rPr>
              <a:t>1.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600"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dirty="0" sz="1600">
                <a:latin typeface="Times New Roman"/>
                <a:cs typeface="Times New Roman"/>
              </a:rPr>
              <a:t>3.</a:t>
            </a:r>
            <a:endParaRPr sz="1600">
              <a:latin typeface="Times New Roman"/>
              <a:cs typeface="Times New Roman"/>
            </a:endParaRPr>
          </a:p>
          <a:p>
            <a:pPr marL="215265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What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indicators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lead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you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notice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and/or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report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specific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possible.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latin typeface="Times New Roman"/>
                <a:cs typeface="Times New Roman"/>
              </a:rPr>
              <a:t>Incident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Indicators: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63500" indent="26670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next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section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important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accurate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possible.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time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you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noticed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incident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time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you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took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your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hands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list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every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command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you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typed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file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you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Commands</a:t>
            </a:r>
            <a:r>
              <a:rPr dirty="0" u="sng" sz="160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typed</a:t>
            </a:r>
            <a:r>
              <a:rPr dirty="0" u="sng" sz="16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sng" sz="1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Files</a:t>
            </a:r>
            <a:r>
              <a:rPr dirty="0" u="sng" sz="16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accessed: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6489496"/>
            <a:ext cx="234696" cy="2438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52038" y="6276238"/>
            <a:ext cx="24422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Prepared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luk</a:t>
            </a: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Chr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895" y="6491247"/>
            <a:ext cx="6884034" cy="25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39"/>
              </a:lnSpc>
              <a:tabLst>
                <a:tab pos="6802755" algn="l"/>
              </a:tabLst>
            </a:pPr>
            <a:r>
              <a:rPr dirty="0" sz="1600" spc="-5">
                <a:latin typeface="Times New Roman"/>
                <a:cs typeface="Times New Roman"/>
              </a:rPr>
              <a:t>Res</a:t>
            </a:r>
            <a:r>
              <a:rPr dirty="0" sz="1600" spc="-5">
                <a:latin typeface="Times New Roman"/>
                <a:cs typeface="Times New Roman"/>
              </a:rPr>
              <a:t>pon</a:t>
            </a:r>
            <a:r>
              <a:rPr dirty="0" sz="1600" spc="-5">
                <a:latin typeface="Times New Roman"/>
                <a:cs typeface="Times New Roman"/>
              </a:rPr>
              <a:t>se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Te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Me</a:t>
            </a:r>
            <a:r>
              <a:rPr dirty="0" sz="1600" spc="-40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Times New Roman"/>
                <a:cs typeface="Times New Roman"/>
              </a:rPr>
              <a:t>ber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Sig</a:t>
            </a:r>
            <a:r>
              <a:rPr dirty="0" sz="1600" spc="-5">
                <a:latin typeface="Times New Roman"/>
                <a:cs typeface="Times New Roman"/>
              </a:rPr>
              <a:t>nature:</a:t>
            </a:r>
            <a:r>
              <a:rPr dirty="0" u="sng" sz="1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-5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4300" y="1494231"/>
            <a:ext cx="841184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0515" indent="-273050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SzPct val="89583"/>
              <a:buFont typeface="Times New Roman"/>
              <a:buChar char="•"/>
              <a:tabLst>
                <a:tab pos="310515" algn="l"/>
                <a:tab pos="311150" algn="l"/>
              </a:tabLst>
            </a:pP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Times New Roman"/>
                <a:cs typeface="Times New Roman"/>
              </a:rPr>
              <a:t>hysically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contain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scene</a:t>
            </a:r>
            <a:endParaRPr sz="2400">
              <a:latin typeface="Times New Roman"/>
              <a:cs typeface="Times New Roman"/>
            </a:endParaRPr>
          </a:p>
          <a:p>
            <a:pPr marL="266700" marR="2299335" indent="-228600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89583"/>
              <a:buFont typeface="Times New Roman"/>
              <a:buChar char="•"/>
              <a:tabLst>
                <a:tab pos="310515" algn="l"/>
                <a:tab pos="311150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personnel,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possible,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immediately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respond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scene</a:t>
            </a:r>
            <a:endParaRPr sz="2400">
              <a:latin typeface="Times New Roman"/>
              <a:cs typeface="Times New Roman"/>
            </a:endParaRPr>
          </a:p>
          <a:p>
            <a:pPr lvl="1" marL="1069975" indent="-212725">
              <a:lnSpc>
                <a:spcPct val="100000"/>
              </a:lnSpc>
              <a:buClr>
                <a:srgbClr val="FFFF00"/>
              </a:buClr>
              <a:buSzPct val="110416"/>
              <a:buFont typeface="Times New Roman"/>
              <a:buChar char="•"/>
              <a:tabLst>
                <a:tab pos="107061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Incident Scene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Survey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(1</a:t>
            </a:r>
            <a:r>
              <a:rPr dirty="0" baseline="24305" sz="2400" spc="-7">
                <a:latin typeface="Times New Roman"/>
                <a:cs typeface="Times New Roman"/>
              </a:rPr>
              <a:t>st</a:t>
            </a:r>
            <a:r>
              <a:rPr dirty="0" baseline="24305" sz="2400" spc="30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Member)</a:t>
            </a:r>
            <a:endParaRPr sz="2400">
              <a:latin typeface="Times New Roman"/>
              <a:cs typeface="Times New Roman"/>
            </a:endParaRPr>
          </a:p>
          <a:p>
            <a:pPr lvl="2" marL="1345565" indent="-24892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1345565" algn="l"/>
                <a:tab pos="1346200" algn="l"/>
              </a:tabLst>
            </a:pP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tape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to:</a:t>
            </a:r>
            <a:endParaRPr sz="2400">
              <a:latin typeface="Times New Roman"/>
              <a:cs typeface="Times New Roman"/>
            </a:endParaRPr>
          </a:p>
          <a:p>
            <a:pPr lvl="3" marL="1574165" indent="-305435">
              <a:lnSpc>
                <a:spcPct val="100000"/>
              </a:lnSpc>
              <a:buAutoNum type="arabicPeriod"/>
              <a:tabLst>
                <a:tab pos="1574800" algn="l"/>
              </a:tabLst>
            </a:pPr>
            <a:r>
              <a:rPr dirty="0" sz="2400">
                <a:latin typeface="Times New Roman"/>
                <a:cs typeface="Times New Roman"/>
              </a:rPr>
              <a:t>Record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scene</a:t>
            </a:r>
            <a:endParaRPr sz="2400">
              <a:latin typeface="Times New Roman"/>
              <a:cs typeface="Times New Roman"/>
            </a:endParaRPr>
          </a:p>
          <a:p>
            <a:pPr lvl="3" marL="1574165" indent="-305435">
              <a:lnSpc>
                <a:spcPct val="100000"/>
              </a:lnSpc>
              <a:buAutoNum type="arabicPeriod"/>
              <a:tabLst>
                <a:tab pos="1574800" algn="l"/>
              </a:tabLst>
            </a:pPr>
            <a:r>
              <a:rPr dirty="0" sz="2400">
                <a:latin typeface="Times New Roman"/>
                <a:cs typeface="Times New Roman"/>
              </a:rPr>
              <a:t>Everyone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</a:t>
            </a:r>
            <a:endParaRPr sz="2400">
              <a:latin typeface="Times New Roman"/>
              <a:cs typeface="Times New Roman"/>
            </a:endParaRPr>
          </a:p>
          <a:p>
            <a:pPr marL="1885314" marR="30480" indent="-205740">
              <a:lnSpc>
                <a:spcPct val="100000"/>
              </a:lnSpc>
            </a:pPr>
            <a:r>
              <a:rPr dirty="0" sz="2150" spc="5">
                <a:solidFill>
                  <a:srgbClr val="FFFF00"/>
                </a:solidFill>
                <a:latin typeface="Times New Roman"/>
                <a:cs typeface="Times New Roman"/>
              </a:rPr>
              <a:t>»</a:t>
            </a:r>
            <a:r>
              <a:rPr dirty="0" sz="215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everyone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scene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directly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involved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endParaRPr sz="2400">
              <a:latin typeface="Times New Roman"/>
              <a:cs typeface="Times New Roman"/>
            </a:endParaRPr>
          </a:p>
          <a:p>
            <a:pPr lvl="3" marL="1574165" indent="-30543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574800" algn="l"/>
              </a:tabLst>
            </a:pPr>
            <a:r>
              <a:rPr dirty="0" sz="2400">
                <a:latin typeface="Times New Roman"/>
                <a:cs typeface="Times New Roman"/>
              </a:rPr>
              <a:t>Interview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endParaRPr sz="2400">
              <a:latin typeface="Times New Roman"/>
              <a:cs typeface="Times New Roman"/>
            </a:endParaRPr>
          </a:p>
          <a:p>
            <a:pPr lvl="3" marL="1574165" indent="-305435">
              <a:lnSpc>
                <a:spcPct val="100000"/>
              </a:lnSpc>
              <a:buAutoNum type="arabicPeriod" startAt="3"/>
              <a:tabLst>
                <a:tab pos="1574800" algn="l"/>
              </a:tabLst>
            </a:pPr>
            <a:r>
              <a:rPr dirty="0" sz="2400">
                <a:latin typeface="Times New Roman"/>
                <a:cs typeface="Times New Roman"/>
              </a:rPr>
              <a:t>Record,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intermittently,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</a:t>
            </a:r>
            <a:endParaRPr sz="2400">
              <a:latin typeface="Times New Roman"/>
              <a:cs typeface="Times New Roman"/>
            </a:endParaRPr>
          </a:p>
          <a:p>
            <a:pPr lvl="3" marL="1574165" indent="-305435">
              <a:lnSpc>
                <a:spcPct val="100000"/>
              </a:lnSpc>
              <a:buAutoNum type="arabicPeriod" startAt="3"/>
              <a:tabLst>
                <a:tab pos="1574800" algn="l"/>
              </a:tabLst>
            </a:pPr>
            <a:r>
              <a:rPr dirty="0" sz="2400" spc="-5">
                <a:latin typeface="Times New Roman"/>
                <a:cs typeface="Times New Roman"/>
              </a:rPr>
              <a:t>Assist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nd</a:t>
            </a:r>
            <a:r>
              <a:rPr dirty="0" baseline="24305" sz="2400" spc="292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Member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6647" y="0"/>
            <a:ext cx="3796029" cy="589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37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On-scene</a:t>
            </a:r>
            <a:r>
              <a:rPr dirty="0" u="heavy" sz="37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7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Response</a:t>
            </a:r>
            <a:endParaRPr sz="3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40" y="1534414"/>
            <a:ext cx="7209155" cy="401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Computer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forensics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conducted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three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purposes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469900" marR="106045">
              <a:lnSpc>
                <a:spcPts val="2590"/>
              </a:lnSpc>
              <a:buAutoNum type="alphaLcParenBoth"/>
              <a:tabLst>
                <a:tab pos="977900" algn="l"/>
              </a:tabLst>
            </a:pPr>
            <a:r>
              <a:rPr dirty="0" sz="2400" b="1" i="1">
                <a:solidFill>
                  <a:srgbClr val="31936A"/>
                </a:solidFill>
                <a:latin typeface="Times New Roman"/>
                <a:cs typeface="Times New Roman"/>
              </a:rPr>
              <a:t>Investigating</a:t>
            </a:r>
            <a:r>
              <a:rPr dirty="0" sz="2400" spc="-50" b="1" i="1">
                <a:solidFill>
                  <a:srgbClr val="31936A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1936A"/>
                </a:solidFill>
                <a:latin typeface="Times New Roman"/>
                <a:cs typeface="Times New Roman"/>
              </a:rPr>
              <a:t>and </a:t>
            </a:r>
            <a:r>
              <a:rPr dirty="0" sz="2400" spc="-5" b="1" i="1">
                <a:solidFill>
                  <a:srgbClr val="31936A"/>
                </a:solidFill>
                <a:latin typeface="Times New Roman"/>
                <a:cs typeface="Times New Roman"/>
              </a:rPr>
              <a:t>analyzing</a:t>
            </a:r>
            <a:r>
              <a:rPr dirty="0" sz="2400" spc="-15" b="1" i="1">
                <a:solidFill>
                  <a:srgbClr val="31936A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1936A"/>
                </a:solidFill>
                <a:latin typeface="Times New Roman"/>
                <a:cs typeface="Times New Roman"/>
              </a:rPr>
              <a:t>computer</a:t>
            </a:r>
            <a:r>
              <a:rPr dirty="0" sz="2400" spc="-25" b="1" i="1">
                <a:solidFill>
                  <a:srgbClr val="31936A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1936A"/>
                </a:solidFill>
                <a:latin typeface="Times New Roman"/>
                <a:cs typeface="Times New Roman"/>
              </a:rPr>
              <a:t>systems</a:t>
            </a:r>
            <a:r>
              <a:rPr dirty="0" sz="2400" spc="-25" b="1" i="1">
                <a:solidFill>
                  <a:srgbClr val="31936A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31936A"/>
                </a:solidFill>
                <a:latin typeface="Times New Roman"/>
                <a:cs typeface="Times New Roman"/>
              </a:rPr>
              <a:t>as </a:t>
            </a:r>
            <a:r>
              <a:rPr dirty="0" sz="2400" spc="-585" b="1" i="1">
                <a:solidFill>
                  <a:srgbClr val="31936A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1936A"/>
                </a:solidFill>
                <a:latin typeface="Times New Roman"/>
                <a:cs typeface="Times New Roman"/>
              </a:rPr>
              <a:t>related</a:t>
            </a:r>
            <a:r>
              <a:rPr dirty="0" sz="2400" spc="-25" b="1" i="1">
                <a:solidFill>
                  <a:srgbClr val="31936A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1936A"/>
                </a:solidFill>
                <a:latin typeface="Times New Roman"/>
                <a:cs typeface="Times New Roman"/>
              </a:rPr>
              <a:t>to</a:t>
            </a:r>
            <a:r>
              <a:rPr dirty="0" sz="2400" spc="-5" b="1" i="1">
                <a:solidFill>
                  <a:srgbClr val="31936A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violation</a:t>
            </a:r>
            <a:r>
              <a:rPr dirty="0" sz="2400" spc="-3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of laws</a:t>
            </a:r>
            <a:r>
              <a:rPr dirty="0" sz="2400" b="1" i="1">
                <a:solidFill>
                  <a:srgbClr val="31936A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lphaLcParenBoth"/>
            </a:pPr>
            <a:endParaRPr sz="2600">
              <a:latin typeface="Times New Roman"/>
              <a:cs typeface="Times New Roman"/>
            </a:endParaRPr>
          </a:p>
          <a:p>
            <a:pPr marL="469900" marR="5080">
              <a:lnSpc>
                <a:spcPts val="2590"/>
              </a:lnSpc>
              <a:spcBef>
                <a:spcPts val="2200"/>
              </a:spcBef>
              <a:buAutoNum type="alphaLcParenBoth"/>
              <a:tabLst>
                <a:tab pos="977900" algn="l"/>
              </a:tabLst>
            </a:pP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Investigating</a:t>
            </a:r>
            <a:r>
              <a:rPr dirty="0" sz="2400" spc="-45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dirty="0" sz="2400" spc="-5" b="1" i="1">
                <a:solidFill>
                  <a:srgbClr val="3333CC"/>
                </a:solidFill>
                <a:latin typeface="Times New Roman"/>
                <a:cs typeface="Times New Roman"/>
              </a:rPr>
              <a:t>analyzing</a:t>
            </a:r>
            <a:r>
              <a:rPr dirty="0" sz="2400" spc="-15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computer</a:t>
            </a:r>
            <a:r>
              <a:rPr dirty="0" sz="2400" spc="-25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r>
              <a:rPr dirty="0" sz="2400" spc="-25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dirty="0" sz="2400" spc="-585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compliance</a:t>
            </a:r>
            <a:r>
              <a:rPr dirty="0" sz="2400" spc="-3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dirty="0" sz="2400" spc="-1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organization's</a:t>
            </a:r>
            <a:r>
              <a:rPr dirty="0" sz="2400" spc="-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policies.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lphaLcParenBoth"/>
            </a:pPr>
            <a:endParaRPr sz="2600">
              <a:latin typeface="Times New Roman"/>
              <a:cs typeface="Times New Roman"/>
            </a:endParaRPr>
          </a:p>
          <a:p>
            <a:pPr marL="469900" marR="414020">
              <a:lnSpc>
                <a:spcPts val="2590"/>
              </a:lnSpc>
              <a:spcBef>
                <a:spcPts val="2205"/>
              </a:spcBef>
              <a:buAutoNum type="alphaLcParenBoth"/>
              <a:tabLst>
                <a:tab pos="960755" algn="l"/>
              </a:tabLst>
            </a:pPr>
            <a:r>
              <a:rPr dirty="0" sz="2400" b="1" i="1">
                <a:solidFill>
                  <a:srgbClr val="0D0D0C"/>
                </a:solidFill>
                <a:latin typeface="Times New Roman"/>
                <a:cs typeface="Times New Roman"/>
              </a:rPr>
              <a:t>Investigating</a:t>
            </a:r>
            <a:r>
              <a:rPr dirty="0" sz="2400" spc="-60" b="1" i="1">
                <a:solidFill>
                  <a:srgbClr val="0D0D0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D0D0C"/>
                </a:solidFill>
                <a:latin typeface="Times New Roman"/>
                <a:cs typeface="Times New Roman"/>
              </a:rPr>
              <a:t>computer</a:t>
            </a:r>
            <a:r>
              <a:rPr dirty="0" sz="2400" spc="-35" b="1" i="1">
                <a:solidFill>
                  <a:srgbClr val="0D0D0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D0D0C"/>
                </a:solidFill>
                <a:latin typeface="Times New Roman"/>
                <a:cs typeface="Times New Roman"/>
              </a:rPr>
              <a:t>systems</a:t>
            </a:r>
            <a:r>
              <a:rPr dirty="0" sz="2400" spc="-35" b="1" i="1">
                <a:solidFill>
                  <a:srgbClr val="0D0D0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D0D0C"/>
                </a:solidFill>
                <a:latin typeface="Times New Roman"/>
                <a:cs typeface="Times New Roman"/>
              </a:rPr>
              <a:t>that</a:t>
            </a:r>
            <a:r>
              <a:rPr dirty="0" sz="2400" spc="-30" b="1" i="1">
                <a:solidFill>
                  <a:srgbClr val="0D0D0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D0D0C"/>
                </a:solidFill>
                <a:latin typeface="Times New Roman"/>
                <a:cs typeface="Times New Roman"/>
              </a:rPr>
              <a:t>have</a:t>
            </a:r>
            <a:r>
              <a:rPr dirty="0" sz="2400" spc="-25" b="1" i="1">
                <a:solidFill>
                  <a:srgbClr val="0D0D0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D0D0C"/>
                </a:solidFill>
                <a:latin typeface="Times New Roman"/>
                <a:cs typeface="Times New Roman"/>
              </a:rPr>
              <a:t>been </a:t>
            </a:r>
            <a:r>
              <a:rPr dirty="0" sz="2400" spc="-585" b="1" i="1">
                <a:solidFill>
                  <a:srgbClr val="0D0D0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remotely</a:t>
            </a:r>
            <a:r>
              <a:rPr dirty="0" sz="2400" spc="-5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attacked.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6736" y="441705"/>
            <a:ext cx="4511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400" spc="-5" i="1">
                <a:latin typeface="Times New Roman"/>
                <a:cs typeface="Times New Roman"/>
              </a:rPr>
              <a:t>Purposes</a:t>
            </a:r>
            <a:r>
              <a:rPr dirty="0" u="none" sz="2400" spc="5" i="1">
                <a:latin typeface="Times New Roman"/>
                <a:cs typeface="Times New Roman"/>
              </a:rPr>
              <a:t> </a:t>
            </a:r>
            <a:r>
              <a:rPr dirty="0" u="none" sz="2400" i="1">
                <a:latin typeface="Times New Roman"/>
                <a:cs typeface="Times New Roman"/>
              </a:rPr>
              <a:t>of</a:t>
            </a:r>
            <a:r>
              <a:rPr dirty="0" u="none" sz="2400" spc="10" i="1">
                <a:latin typeface="Times New Roman"/>
                <a:cs typeface="Times New Roman"/>
              </a:rPr>
              <a:t> </a:t>
            </a:r>
            <a:r>
              <a:rPr dirty="0" u="none" sz="2400" spc="-5" i="1">
                <a:latin typeface="Times New Roman"/>
                <a:cs typeface="Times New Roman"/>
              </a:rPr>
              <a:t>Forensic Audit</a:t>
            </a:r>
            <a:r>
              <a:rPr dirty="0" u="none" sz="2400" i="1">
                <a:latin typeface="Times New Roman"/>
                <a:cs typeface="Times New Roman"/>
              </a:rPr>
              <a:t> </a:t>
            </a:r>
            <a:r>
              <a:rPr dirty="0" u="none" sz="2400" spc="-5" i="1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59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27405" y="1500885"/>
            <a:ext cx="8242934" cy="4422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5270" indent="-243204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SzPct val="89583"/>
              <a:buFont typeface="Times New Roman"/>
              <a:buChar char="•"/>
              <a:tabLst>
                <a:tab pos="255904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Contain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System </a:t>
            </a:r>
            <a:r>
              <a:rPr dirty="0" sz="2400" b="1">
                <a:latin typeface="Times New Roman"/>
                <a:cs typeface="Times New Roman"/>
              </a:rPr>
              <a:t>(2nd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Member)</a:t>
            </a:r>
            <a:endParaRPr sz="2400">
              <a:latin typeface="Times New Roman"/>
              <a:cs typeface="Times New Roman"/>
            </a:endParaRPr>
          </a:p>
          <a:p>
            <a:pPr algn="just" lvl="1" marL="910590" indent="-249554">
              <a:lnSpc>
                <a:spcPct val="100000"/>
              </a:lnSpc>
              <a:buClr>
                <a:srgbClr val="FFFF00"/>
              </a:buClr>
              <a:buSzPct val="110416"/>
              <a:buChar char="•"/>
              <a:tabLst>
                <a:tab pos="911225" algn="l"/>
              </a:tabLst>
            </a:pPr>
            <a:r>
              <a:rPr dirty="0" sz="2400" spc="-5">
                <a:latin typeface="Times New Roman"/>
                <a:cs typeface="Times New Roman"/>
              </a:rPr>
              <a:t>Ask</a:t>
            </a:r>
            <a:r>
              <a:rPr dirty="0" sz="2400">
                <a:latin typeface="Times New Roman"/>
                <a:cs typeface="Times New Roman"/>
              </a:rPr>
              <a:t> the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Administrator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assist.</a:t>
            </a:r>
            <a:endParaRPr sz="2400">
              <a:latin typeface="Times New Roman"/>
              <a:cs typeface="Times New Roman"/>
            </a:endParaRPr>
          </a:p>
          <a:p>
            <a:pPr algn="just" lvl="1" marL="910590" indent="-249554">
              <a:lnSpc>
                <a:spcPts val="2755"/>
              </a:lnSpc>
              <a:buClr>
                <a:srgbClr val="FFFF00"/>
              </a:buClr>
              <a:buSzPct val="110416"/>
              <a:buChar char="•"/>
              <a:tabLst>
                <a:tab pos="911225" algn="l"/>
              </a:tabLst>
            </a:pPr>
            <a:r>
              <a:rPr dirty="0" sz="2400">
                <a:latin typeface="Times New Roman"/>
                <a:cs typeface="Times New Roman"/>
              </a:rPr>
              <a:t>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algn="just" marL="1449705" marR="655955" indent="-205740">
              <a:lnSpc>
                <a:spcPts val="2880"/>
              </a:lnSpc>
              <a:spcBef>
                <a:spcPts val="225"/>
              </a:spcBef>
            </a:pPr>
            <a:r>
              <a:rPr dirty="0" sz="2650" spc="-5">
                <a:solidFill>
                  <a:srgbClr val="FFFF00"/>
                </a:solidFill>
                <a:latin typeface="Times New Roman"/>
                <a:cs typeface="Times New Roman"/>
              </a:rPr>
              <a:t>»</a:t>
            </a:r>
            <a:r>
              <a:rPr dirty="0" sz="2650" spc="-3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</a:t>
            </a:r>
            <a:r>
              <a:rPr dirty="0" sz="2400">
                <a:latin typeface="Times New Roman"/>
                <a:cs typeface="Times New Roman"/>
              </a:rPr>
              <a:t> th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 forensic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 tool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 b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 spc="2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-by-bit  </a:t>
            </a:r>
            <a:r>
              <a:rPr dirty="0" sz="2400">
                <a:latin typeface="Times New Roman"/>
                <a:cs typeface="Times New Roman"/>
              </a:rPr>
              <a:t>backup such as </a:t>
            </a:r>
            <a:r>
              <a:rPr dirty="0" sz="2400" spc="-5">
                <a:latin typeface="Times New Roman"/>
                <a:cs typeface="Times New Roman"/>
              </a:rPr>
              <a:t>SafeBack </a:t>
            </a:r>
            <a:r>
              <a:rPr dirty="0" sz="2400">
                <a:latin typeface="Times New Roman"/>
                <a:cs typeface="Times New Roman"/>
              </a:rPr>
              <a:t>at 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</a:rPr>
              <a:t>http://www.forensics- </a:t>
            </a:r>
            <a:r>
              <a:rPr dirty="0" sz="2400" spc="-58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CC"/>
                </a:solidFill>
                <a:latin typeface="Times New Roman"/>
                <a:cs typeface="Times New Roman"/>
              </a:rPr>
              <a:t>intl.com</a:t>
            </a:r>
            <a:endParaRPr sz="2400">
              <a:latin typeface="Times New Roman"/>
              <a:cs typeface="Times New Roman"/>
            </a:endParaRPr>
          </a:p>
          <a:p>
            <a:pPr marL="1449705" marR="5080" indent="-205740">
              <a:lnSpc>
                <a:spcPts val="2880"/>
              </a:lnSpc>
            </a:pPr>
            <a:r>
              <a:rPr dirty="0" sz="2650" spc="-5">
                <a:solidFill>
                  <a:srgbClr val="FFFF00"/>
                </a:solidFill>
                <a:latin typeface="Times New Roman"/>
                <a:cs typeface="Times New Roman"/>
              </a:rPr>
              <a:t>»</a:t>
            </a:r>
            <a:r>
              <a:rPr dirty="0" sz="26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Alternatively, </a:t>
            </a:r>
            <a:r>
              <a:rPr dirty="0" sz="2400" spc="-5">
                <a:latin typeface="Times New Roman"/>
                <a:cs typeface="Times New Roman"/>
              </a:rPr>
              <a:t>remove </a:t>
            </a:r>
            <a:r>
              <a:rPr dirty="0" sz="2400">
                <a:latin typeface="Times New Roman"/>
                <a:cs typeface="Times New Roman"/>
              </a:rPr>
              <a:t>the drive and </a:t>
            </a:r>
            <a:r>
              <a:rPr dirty="0" sz="2400" spc="-5">
                <a:latin typeface="Times New Roman"/>
                <a:cs typeface="Times New Roman"/>
              </a:rPr>
              <a:t>seal </a:t>
            </a:r>
            <a:r>
              <a:rPr dirty="0" sz="2400">
                <a:latin typeface="Times New Roman"/>
                <a:cs typeface="Times New Roman"/>
              </a:rPr>
              <a:t>it in a plastic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individual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endParaRPr sz="2400">
              <a:latin typeface="Times New Roman"/>
              <a:cs typeface="Times New Roman"/>
            </a:endParaRPr>
          </a:p>
          <a:p>
            <a:pPr lvl="1" marL="910590" indent="-249554">
              <a:lnSpc>
                <a:spcPts val="2660"/>
              </a:lnSpc>
              <a:buClr>
                <a:srgbClr val="FFFF00"/>
              </a:buClr>
              <a:buSzPct val="110416"/>
              <a:buChar char="•"/>
              <a:tabLst>
                <a:tab pos="909955" algn="l"/>
                <a:tab pos="911225" algn="l"/>
              </a:tabLst>
            </a:pPr>
            <a:r>
              <a:rPr dirty="0" sz="2400" spc="-5">
                <a:latin typeface="Times New Roman"/>
                <a:cs typeface="Times New Roman"/>
              </a:rPr>
              <a:t>Attempt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through:</a:t>
            </a:r>
            <a:endParaRPr sz="2400">
              <a:latin typeface="Times New Roman"/>
              <a:cs typeface="Times New Roman"/>
            </a:endParaRPr>
          </a:p>
          <a:p>
            <a:pPr marL="1243965">
              <a:lnSpc>
                <a:spcPts val="2905"/>
              </a:lnSpc>
              <a:tabLst>
                <a:tab pos="5891530" algn="l"/>
              </a:tabLst>
            </a:pPr>
            <a:r>
              <a:rPr dirty="0" sz="2650" spc="-5">
                <a:solidFill>
                  <a:srgbClr val="FFFF00"/>
                </a:solidFill>
                <a:latin typeface="Times New Roman"/>
                <a:cs typeface="Times New Roman"/>
              </a:rPr>
              <a:t>»</a:t>
            </a:r>
            <a:r>
              <a:rPr dirty="0" sz="2650" spc="-3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Tripwire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  <a:hlinkClick r:id="rId2"/>
              </a:rPr>
              <a:t>http://www.tripwire.org/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alternatively</a:t>
            </a:r>
            <a:endParaRPr sz="2400">
              <a:latin typeface="Times New Roman"/>
              <a:cs typeface="Times New Roman"/>
            </a:endParaRPr>
          </a:p>
          <a:p>
            <a:pPr marL="1243965">
              <a:lnSpc>
                <a:spcPts val="3030"/>
              </a:lnSpc>
            </a:pPr>
            <a:r>
              <a:rPr dirty="0" sz="2650" spc="-5">
                <a:solidFill>
                  <a:srgbClr val="FFFF00"/>
                </a:solidFill>
                <a:latin typeface="Times New Roman"/>
                <a:cs typeface="Times New Roman"/>
              </a:rPr>
              <a:t>»</a:t>
            </a:r>
            <a:r>
              <a:rPr dirty="0" sz="2650" spc="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Expert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Witness</a:t>
            </a:r>
            <a:r>
              <a:rPr dirty="0" sz="2400">
                <a:latin typeface="Times New Roman"/>
                <a:cs typeface="Times New Roman"/>
              </a:rPr>
              <a:t> at </a:t>
            </a:r>
            <a:r>
              <a:rPr dirty="0" sz="2400" spc="-5">
                <a:solidFill>
                  <a:srgbClr val="3333CC"/>
                </a:solidFill>
                <a:latin typeface="Times New Roman"/>
                <a:cs typeface="Times New Roman"/>
                <a:hlinkClick r:id="rId3"/>
              </a:rPr>
              <a:t>http://www.asrdata.com.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9901" y="354838"/>
            <a:ext cx="52209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On-Scene</a:t>
            </a:r>
            <a:r>
              <a:rPr dirty="0" u="heavy" sz="32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Response</a:t>
            </a:r>
            <a:r>
              <a:rPr dirty="0" u="heavy" sz="32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Continued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242061"/>
            <a:ext cx="623506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3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Knowing</a:t>
            </a:r>
            <a:r>
              <a:rPr dirty="0" u="heavy" sz="3400" spc="-1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Architecture</a:t>
            </a:r>
            <a:r>
              <a:rPr dirty="0" u="heavy" sz="34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4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34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Policies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195" y="1057627"/>
            <a:ext cx="6939280" cy="548640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257175" indent="-219710">
              <a:lnSpc>
                <a:spcPct val="100000"/>
              </a:lnSpc>
              <a:spcBef>
                <a:spcPts val="895"/>
              </a:spcBef>
              <a:buClr>
                <a:srgbClr val="FFFF00"/>
              </a:buClr>
              <a:buChar char="•"/>
              <a:tabLst>
                <a:tab pos="257810" algn="l"/>
              </a:tabLst>
            </a:pPr>
            <a:r>
              <a:rPr dirty="0" sz="2900" spc="-5">
                <a:latin typeface="Times New Roman"/>
                <a:cs typeface="Times New Roman"/>
              </a:rPr>
              <a:t>Review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Network</a:t>
            </a:r>
            <a:r>
              <a:rPr dirty="0" sz="2900" spc="-7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Topology</a:t>
            </a:r>
            <a:endParaRPr sz="2900">
              <a:latin typeface="Times New Roman"/>
              <a:cs typeface="Times New Roman"/>
            </a:endParaRPr>
          </a:p>
          <a:p>
            <a:pPr lvl="1" marL="638175" indent="-19113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638810" algn="l"/>
              </a:tabLst>
            </a:pPr>
            <a:r>
              <a:rPr dirty="0" sz="2500" spc="-5" i="1">
                <a:latin typeface="Times New Roman"/>
                <a:cs typeface="Times New Roman"/>
              </a:rPr>
              <a:t>External</a:t>
            </a:r>
            <a:r>
              <a:rPr dirty="0" sz="2500" spc="5" i="1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connectivity</a:t>
            </a:r>
            <a:endParaRPr sz="2500">
              <a:latin typeface="Times New Roman"/>
              <a:cs typeface="Times New Roman"/>
            </a:endParaRPr>
          </a:p>
          <a:p>
            <a:pPr lvl="2" marL="1049655" indent="-191135">
              <a:lnSpc>
                <a:spcPct val="100000"/>
              </a:lnSpc>
              <a:spcBef>
                <a:spcPts val="700"/>
              </a:spcBef>
              <a:buSzPct val="104166"/>
              <a:buFont typeface="Times New Roman"/>
              <a:buChar char="•"/>
              <a:tabLst>
                <a:tab pos="1050290" algn="l"/>
              </a:tabLst>
            </a:pPr>
            <a:r>
              <a:rPr dirty="0" sz="2400" i="1"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lvl="2" marL="1042035" indent="-183515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042669" algn="l"/>
              </a:tabLst>
            </a:pPr>
            <a:r>
              <a:rPr dirty="0" sz="2400" i="1">
                <a:latin typeface="Times New Roman"/>
                <a:cs typeface="Times New Roman"/>
              </a:rPr>
              <a:t>Extranet</a:t>
            </a:r>
            <a:endParaRPr sz="2400">
              <a:latin typeface="Times New Roman"/>
              <a:cs typeface="Times New Roman"/>
            </a:endParaRPr>
          </a:p>
          <a:p>
            <a:pPr lvl="2" marL="966469" indent="-107950">
              <a:lnSpc>
                <a:spcPct val="100000"/>
              </a:lnSpc>
              <a:spcBef>
                <a:spcPts val="580"/>
              </a:spcBef>
              <a:buSzPct val="95833"/>
              <a:buFont typeface="Times New Roman"/>
              <a:buChar char="•"/>
              <a:tabLst>
                <a:tab pos="967105" algn="l"/>
              </a:tabLst>
            </a:pPr>
            <a:r>
              <a:rPr dirty="0" sz="2400" i="1">
                <a:latin typeface="Times New Roman"/>
                <a:cs typeface="Times New Roman"/>
              </a:rPr>
              <a:t>Dial-up</a:t>
            </a:r>
            <a:endParaRPr sz="2400">
              <a:latin typeface="Times New Roman"/>
              <a:cs typeface="Times New Roman"/>
            </a:endParaRPr>
          </a:p>
          <a:p>
            <a:pPr lvl="2" marL="1042035" indent="-18351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042669" algn="l"/>
              </a:tabLst>
            </a:pPr>
            <a:r>
              <a:rPr dirty="0" sz="2400" i="1">
                <a:latin typeface="Times New Roman"/>
                <a:cs typeface="Times New Roman"/>
              </a:rPr>
              <a:t>Remote</a:t>
            </a:r>
            <a:r>
              <a:rPr dirty="0" sz="2400" spc="-5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Sites</a:t>
            </a:r>
            <a:endParaRPr sz="2400">
              <a:latin typeface="Times New Roman"/>
              <a:cs typeface="Times New Roman"/>
            </a:endParaRPr>
          </a:p>
          <a:p>
            <a:pPr lvl="1" marL="638175" indent="-191135">
              <a:lnSpc>
                <a:spcPct val="100000"/>
              </a:lnSpc>
              <a:spcBef>
                <a:spcPts val="380"/>
              </a:spcBef>
              <a:buFont typeface="Times New Roman"/>
              <a:buChar char="•"/>
              <a:tabLst>
                <a:tab pos="638810" algn="l"/>
                <a:tab pos="3066415" algn="l"/>
              </a:tabLst>
            </a:pPr>
            <a:r>
              <a:rPr dirty="0" sz="2500" spc="-5" i="1">
                <a:latin typeface="Times New Roman"/>
                <a:cs typeface="Times New Roman"/>
              </a:rPr>
              <a:t>Network</a:t>
            </a:r>
            <a:r>
              <a:rPr dirty="0" sz="2500" spc="20" i="1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Devices:	</a:t>
            </a:r>
            <a:r>
              <a:rPr dirty="0" sz="2400" i="1">
                <a:latin typeface="Times New Roman"/>
                <a:cs typeface="Times New Roman"/>
              </a:rPr>
              <a:t>Routers,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Firewall,</a:t>
            </a:r>
            <a:r>
              <a:rPr dirty="0" sz="2400" spc="-6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IDS</a:t>
            </a:r>
            <a:endParaRPr sz="2400">
              <a:latin typeface="Times New Roman"/>
              <a:cs typeface="Times New Roman"/>
            </a:endParaRPr>
          </a:p>
          <a:p>
            <a:pPr lvl="1" marL="638175" indent="-191135">
              <a:lnSpc>
                <a:spcPct val="100000"/>
              </a:lnSpc>
              <a:spcBef>
                <a:spcPts val="300"/>
              </a:spcBef>
              <a:buFont typeface="Times New Roman"/>
              <a:buChar char="•"/>
              <a:tabLst>
                <a:tab pos="638810" algn="l"/>
              </a:tabLst>
            </a:pPr>
            <a:r>
              <a:rPr dirty="0" sz="2500" spc="-15" i="1">
                <a:latin typeface="Times New Roman"/>
                <a:cs typeface="Times New Roman"/>
              </a:rPr>
              <a:t>Broadcast</a:t>
            </a:r>
            <a:r>
              <a:rPr dirty="0" sz="2500" spc="5" i="1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domains</a:t>
            </a:r>
            <a:endParaRPr sz="2500">
              <a:latin typeface="Times New Roman"/>
              <a:cs typeface="Times New Roman"/>
            </a:endParaRPr>
          </a:p>
          <a:p>
            <a:pPr marL="257175" indent="-219710">
              <a:lnSpc>
                <a:spcPct val="100000"/>
              </a:lnSpc>
              <a:spcBef>
                <a:spcPts val="355"/>
              </a:spcBef>
              <a:buChar char="•"/>
              <a:tabLst>
                <a:tab pos="257810" algn="l"/>
              </a:tabLst>
            </a:pPr>
            <a:r>
              <a:rPr dirty="0" sz="2900" spc="-5">
                <a:latin typeface="Times New Roman"/>
                <a:cs typeface="Times New Roman"/>
              </a:rPr>
              <a:t>Review </a:t>
            </a:r>
            <a:r>
              <a:rPr dirty="0" sz="2900">
                <a:latin typeface="Times New Roman"/>
                <a:cs typeface="Times New Roman"/>
              </a:rPr>
              <a:t>the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Corporate</a:t>
            </a:r>
            <a:r>
              <a:rPr dirty="0" sz="2900" spc="-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Policies</a:t>
            </a:r>
            <a:r>
              <a:rPr dirty="0" sz="2900" spc="-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with</a:t>
            </a:r>
            <a:r>
              <a:rPr dirty="0" sz="2900" spc="-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regard</a:t>
            </a:r>
            <a:r>
              <a:rPr dirty="0" sz="2900" spc="-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</a:t>
            </a:r>
            <a:endParaRPr sz="2900">
              <a:latin typeface="Times New Roman"/>
              <a:cs typeface="Times New Roman"/>
            </a:endParaRPr>
          </a:p>
          <a:p>
            <a:pPr lvl="1" marL="638175" indent="-191135">
              <a:lnSpc>
                <a:spcPct val="100000"/>
              </a:lnSpc>
              <a:spcBef>
                <a:spcPts val="295"/>
              </a:spcBef>
              <a:buFont typeface="Times New Roman"/>
              <a:buChar char="•"/>
              <a:tabLst>
                <a:tab pos="638810" algn="l"/>
              </a:tabLst>
            </a:pPr>
            <a:r>
              <a:rPr dirty="0" sz="2500" spc="-5" i="1">
                <a:latin typeface="Times New Roman"/>
                <a:cs typeface="Times New Roman"/>
              </a:rPr>
              <a:t>Acceptable</a:t>
            </a:r>
            <a:r>
              <a:rPr dirty="0" sz="2500" spc="25" i="1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use</a:t>
            </a:r>
            <a:r>
              <a:rPr dirty="0" sz="2500" spc="-15" i="1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policies</a:t>
            </a:r>
            <a:endParaRPr sz="2500">
              <a:latin typeface="Times New Roman"/>
              <a:cs typeface="Times New Roman"/>
            </a:endParaRPr>
          </a:p>
          <a:p>
            <a:pPr lvl="1" marL="638175" indent="-191135">
              <a:lnSpc>
                <a:spcPct val="100000"/>
              </a:lnSpc>
              <a:spcBef>
                <a:spcPts val="300"/>
              </a:spcBef>
              <a:buFont typeface="Times New Roman"/>
              <a:buChar char="•"/>
              <a:tabLst>
                <a:tab pos="638810" algn="l"/>
              </a:tabLst>
            </a:pPr>
            <a:r>
              <a:rPr dirty="0" sz="2500" spc="-5" i="1">
                <a:latin typeface="Times New Roman"/>
                <a:cs typeface="Times New Roman"/>
              </a:rPr>
              <a:t>Network</a:t>
            </a:r>
            <a:r>
              <a:rPr dirty="0" sz="2500" spc="-20" i="1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Monitoring</a:t>
            </a:r>
            <a:endParaRPr sz="2500">
              <a:latin typeface="Times New Roman"/>
              <a:cs typeface="Times New Roman"/>
            </a:endParaRPr>
          </a:p>
          <a:p>
            <a:pPr lvl="1" marL="638175" indent="-191135">
              <a:lnSpc>
                <a:spcPct val="100000"/>
              </a:lnSpc>
              <a:spcBef>
                <a:spcPts val="960"/>
              </a:spcBef>
              <a:buFont typeface="Times New Roman"/>
              <a:buChar char="•"/>
              <a:tabLst>
                <a:tab pos="638810" algn="l"/>
              </a:tabLst>
            </a:pPr>
            <a:r>
              <a:rPr dirty="0" baseline="14444" sz="3750" spc="-7" i="1">
                <a:latin typeface="Times New Roman"/>
                <a:cs typeface="Times New Roman"/>
              </a:rPr>
              <a:t>Computer</a:t>
            </a:r>
            <a:r>
              <a:rPr dirty="0" baseline="14444" sz="3750" spc="7" i="1">
                <a:latin typeface="Times New Roman"/>
                <a:cs typeface="Times New Roman"/>
              </a:rPr>
              <a:t> </a:t>
            </a:r>
            <a:r>
              <a:rPr dirty="0" baseline="14444" sz="3750" spc="-7" i="1">
                <a:latin typeface="Times New Roman"/>
                <a:cs typeface="Times New Roman"/>
              </a:rPr>
              <a:t>Fo</a:t>
            </a:r>
            <a:r>
              <a:rPr dirty="0" baseline="14444" sz="3750" spc="-150" i="1">
                <a:latin typeface="Times New Roman"/>
                <a:cs typeface="Times New Roman"/>
              </a:rPr>
              <a:t>r</a:t>
            </a:r>
            <a:r>
              <a:rPr dirty="0" baseline="14444" sz="3750" spc="-7" i="1">
                <a:latin typeface="Times New Roman"/>
                <a:cs typeface="Times New Roman"/>
              </a:rPr>
              <a:t>ens</a:t>
            </a:r>
            <a:r>
              <a:rPr dirty="0" baseline="14444" sz="3750" spc="-262" i="1">
                <a:latin typeface="Times New Roman"/>
                <a:cs typeface="Times New Roman"/>
              </a:rPr>
              <a:t>i</a:t>
            </a:r>
            <a:r>
              <a:rPr dirty="0" sz="1400" spc="-615">
                <a:latin typeface="Times New Roman"/>
                <a:cs typeface="Times New Roman"/>
              </a:rPr>
              <a:t>P</a:t>
            </a:r>
            <a:r>
              <a:rPr dirty="0" baseline="14444" sz="3750" spc="-757" i="1">
                <a:latin typeface="Times New Roman"/>
                <a:cs typeface="Times New Roman"/>
              </a:rPr>
              <a:t>c</a:t>
            </a:r>
            <a:r>
              <a:rPr dirty="0" sz="1400">
                <a:latin typeface="Times New Roman"/>
                <a:cs typeface="Times New Roman"/>
              </a:rPr>
              <a:t>r</a:t>
            </a:r>
            <a:r>
              <a:rPr dirty="0" sz="1400" spc="-600">
                <a:latin typeface="Times New Roman"/>
                <a:cs typeface="Times New Roman"/>
              </a:rPr>
              <a:t>e</a:t>
            </a:r>
            <a:r>
              <a:rPr dirty="0" baseline="14444" sz="3750" spc="-569" i="1">
                <a:latin typeface="Times New Roman"/>
                <a:cs typeface="Times New Roman"/>
              </a:rPr>
              <a:t>s</a:t>
            </a:r>
            <a:r>
              <a:rPr dirty="0" sz="1400">
                <a:latin typeface="Times New Roman"/>
                <a:cs typeface="Times New Roman"/>
              </a:rPr>
              <a:t>pared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luk</a:t>
            </a:r>
            <a:r>
              <a:rPr dirty="0" sz="1400" spc="-10">
                <a:latin typeface="Times New Roman"/>
                <a:cs typeface="Times New Roman"/>
              </a:rPr>
              <a:t>w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Chr</a:t>
            </a:r>
            <a:r>
              <a:rPr dirty="0" sz="1400" spc="5">
                <a:latin typeface="Times New Roman"/>
                <a:cs typeface="Times New Roman"/>
              </a:rPr>
              <a:t>i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-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-1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4228" y="62762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61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441196" y="1133374"/>
            <a:ext cx="5401310" cy="499872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15"/>
              </a:spcBef>
              <a:buClr>
                <a:srgbClr val="FFFF00"/>
              </a:buClr>
              <a:buSzPct val="120000"/>
              <a:buFont typeface="Times New Roman"/>
              <a:buChar char="•"/>
              <a:tabLst>
                <a:tab pos="195580" algn="l"/>
              </a:tabLst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ystem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administrator</a:t>
            </a:r>
            <a:r>
              <a:rPr dirty="0" sz="2000" spc="459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 lvl="1" marL="582295" indent="-160655">
              <a:lnSpc>
                <a:spcPct val="100000"/>
              </a:lnSpc>
              <a:spcBef>
                <a:spcPts val="745"/>
              </a:spcBef>
              <a:buSzPct val="105000"/>
              <a:buChar char="•"/>
              <a:tabLst>
                <a:tab pos="582930" algn="l"/>
              </a:tabLst>
            </a:pP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>
                <a:latin typeface="Times New Roman"/>
                <a:cs typeface="Times New Roman"/>
              </a:rPr>
              <a:t>ual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vit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lvl="1" marL="559435" indent="-137795">
              <a:lnSpc>
                <a:spcPct val="100000"/>
              </a:lnSpc>
              <a:spcBef>
                <a:spcPts val="505"/>
              </a:spcBef>
              <a:buChar char="•"/>
              <a:tabLst>
                <a:tab pos="560070" algn="l"/>
              </a:tabLst>
            </a:pPr>
            <a:r>
              <a:rPr dirty="0" sz="2000" spc="-5">
                <a:latin typeface="Times New Roman"/>
                <a:cs typeface="Times New Roman"/>
              </a:rPr>
              <a:t>Administrative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System?.</a:t>
            </a:r>
            <a:endParaRPr sz="20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480"/>
              </a:spcBef>
              <a:buChar char="•"/>
              <a:tabLst>
                <a:tab pos="575310" algn="l"/>
              </a:tabLst>
            </a:pP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ote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s?</a:t>
            </a:r>
            <a:endParaRPr sz="20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480"/>
              </a:spcBef>
              <a:buChar char="•"/>
              <a:tabLst>
                <a:tab pos="575310" algn="l"/>
              </a:tabLst>
            </a:pPr>
            <a:r>
              <a:rPr dirty="0" sz="2000">
                <a:latin typeface="Times New Roman"/>
                <a:cs typeface="Times New Roman"/>
              </a:rPr>
              <a:t>Logging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Capabilities?</a:t>
            </a:r>
            <a:endParaRPr sz="20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480"/>
              </a:spcBef>
              <a:buChar char="•"/>
              <a:tabLst>
                <a:tab pos="575310" algn="l"/>
              </a:tabLst>
            </a:pP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Precautions?</a:t>
            </a:r>
            <a:endParaRPr sz="2000">
              <a:latin typeface="Times New Roman"/>
              <a:cs typeface="Times New Roman"/>
            </a:endParaRPr>
          </a:p>
          <a:p>
            <a:pPr marL="106680" indent="-94615">
              <a:lnSpc>
                <a:spcPct val="100000"/>
              </a:lnSpc>
              <a:spcBef>
                <a:spcPts val="320"/>
              </a:spcBef>
              <a:buSzPct val="95238"/>
              <a:buFont typeface="Times New Roman"/>
              <a:buChar char="•"/>
              <a:tabLst>
                <a:tab pos="107314" algn="l"/>
                <a:tab pos="1446530" algn="l"/>
              </a:tabLst>
            </a:pPr>
            <a:r>
              <a:rPr dirty="0" u="heavy" sz="21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Managers</a:t>
            </a:r>
            <a:r>
              <a:rPr dirty="0" sz="2100" b="1">
                <a:latin typeface="Times New Roman"/>
                <a:cs typeface="Times New Roman"/>
              </a:rPr>
              <a:t>	</a:t>
            </a:r>
            <a:r>
              <a:rPr dirty="0" sz="2100">
                <a:latin typeface="Times New Roman"/>
                <a:cs typeface="Times New Roman"/>
              </a:rPr>
              <a:t>selected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questions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include:</a:t>
            </a:r>
            <a:endParaRPr sz="21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235"/>
              </a:spcBef>
              <a:buChar char="•"/>
              <a:tabLst>
                <a:tab pos="575310" algn="l"/>
              </a:tabLst>
            </a:pPr>
            <a:r>
              <a:rPr dirty="0" sz="2000">
                <a:latin typeface="Times New Roman"/>
                <a:cs typeface="Times New Roman"/>
              </a:rPr>
              <a:t>On-going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tests?</a:t>
            </a:r>
            <a:endParaRPr sz="20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240"/>
              </a:spcBef>
              <a:buChar char="•"/>
              <a:tabLst>
                <a:tab pos="575310" algn="l"/>
              </a:tabLst>
            </a:pPr>
            <a:r>
              <a:rPr dirty="0" sz="2000" spc="-5">
                <a:latin typeface="Times New Roman"/>
                <a:cs typeface="Times New Roman"/>
              </a:rPr>
              <a:t>Disgruntled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employees?</a:t>
            </a:r>
            <a:endParaRPr sz="20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240"/>
              </a:spcBef>
              <a:buChar char="•"/>
              <a:tabLst>
                <a:tab pos="575310" algn="l"/>
              </a:tabLst>
            </a:pPr>
            <a:r>
              <a:rPr dirty="0" sz="2000" spc="-5">
                <a:latin typeface="Times New Roman"/>
                <a:cs typeface="Times New Roman"/>
              </a:rPr>
              <a:t>Recently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employee?</a:t>
            </a:r>
            <a:endParaRPr sz="20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240"/>
              </a:spcBef>
              <a:buChar char="•"/>
              <a:tabLst>
                <a:tab pos="575310" algn="l"/>
              </a:tabLst>
            </a:pPr>
            <a:r>
              <a:rPr dirty="0" sz="2000">
                <a:latin typeface="Times New Roman"/>
                <a:cs typeface="Times New Roman"/>
              </a:rPr>
              <a:t>History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employees?</a:t>
            </a:r>
            <a:endParaRPr sz="2000">
              <a:latin typeface="Times New Roman"/>
              <a:cs typeface="Times New Roman"/>
            </a:endParaRPr>
          </a:p>
          <a:p>
            <a:pPr lvl="1" marL="574675" indent="-153035">
              <a:lnSpc>
                <a:spcPct val="100000"/>
              </a:lnSpc>
              <a:spcBef>
                <a:spcPts val="240"/>
              </a:spcBef>
              <a:buChar char="•"/>
              <a:tabLst>
                <a:tab pos="575310" algn="l"/>
              </a:tabLst>
            </a:pP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systems?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265"/>
              </a:spcBef>
              <a:buSzPct val="95238"/>
              <a:buFont typeface="Times New Roman"/>
              <a:buChar char="•"/>
              <a:tabLst>
                <a:tab pos="165100" algn="l"/>
                <a:tab pos="1429385" algn="l"/>
              </a:tabLst>
            </a:pPr>
            <a:r>
              <a:rPr dirty="0" u="heavy" sz="21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End users	</a:t>
            </a:r>
            <a:r>
              <a:rPr dirty="0" sz="2100">
                <a:latin typeface="Times New Roman"/>
                <a:cs typeface="Times New Roman"/>
              </a:rPr>
              <a:t>selected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questions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include:</a:t>
            </a:r>
            <a:endParaRPr sz="2100">
              <a:latin typeface="Times New Roman"/>
              <a:cs typeface="Times New Roman"/>
            </a:endParaRPr>
          </a:p>
          <a:p>
            <a:pPr lvl="1" marL="559435" indent="-137795">
              <a:lnSpc>
                <a:spcPct val="100000"/>
              </a:lnSpc>
              <a:spcBef>
                <a:spcPts val="229"/>
              </a:spcBef>
              <a:buChar char="•"/>
              <a:tabLst>
                <a:tab pos="560070" algn="l"/>
              </a:tabLst>
            </a:pPr>
            <a:r>
              <a:rPr dirty="0" sz="2000">
                <a:latin typeface="Times New Roman"/>
                <a:cs typeface="Times New Roman"/>
              </a:rPr>
              <a:t>Anomalous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Suspicious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activity?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6313" y="242062"/>
            <a:ext cx="54698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b="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Conducting</a:t>
            </a:r>
            <a:r>
              <a:rPr dirty="0" u="heavy" sz="3200" spc="-55" b="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Personnel</a:t>
            </a:r>
            <a:r>
              <a:rPr dirty="0" u="heavy" sz="3200" spc="-40" b="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Interviews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78204" y="1432686"/>
            <a:ext cx="483171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72415" marR="5080" indent="-272415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SzPct val="79166"/>
              <a:buFont typeface="Times New Roman"/>
              <a:buChar char="•"/>
              <a:tabLst>
                <a:tab pos="272415" algn="l"/>
                <a:tab pos="273050" algn="l"/>
              </a:tabLst>
            </a:pPr>
            <a:r>
              <a:rPr dirty="0" sz="2400" spc="-5">
                <a:latin typeface="Times New Roman"/>
                <a:cs typeface="Times New Roman"/>
              </a:rPr>
              <a:t>Assess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5">
                <a:latin typeface="Times New Roman"/>
                <a:cs typeface="Times New Roman"/>
              </a:rPr>
              <a:t> potential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endParaRPr sz="2400">
              <a:latin typeface="Times New Roman"/>
              <a:cs typeface="Times New Roman"/>
            </a:endParaRPr>
          </a:p>
          <a:p>
            <a:pPr algn="r" lvl="1" marL="241935" marR="88265" indent="-241935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241935" algn="l"/>
                <a:tab pos="24257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symptoms?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incident?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problem?</a:t>
            </a:r>
            <a:endParaRPr sz="2400">
              <a:latin typeface="Times New Roman"/>
              <a:cs typeface="Times New Roman"/>
            </a:endParaRPr>
          </a:p>
          <a:p>
            <a:pPr lvl="2" marL="1043940" indent="-212090">
              <a:lnSpc>
                <a:spcPct val="100000"/>
              </a:lnSpc>
              <a:buClr>
                <a:srgbClr val="FFFF00"/>
              </a:buClr>
              <a:buSzPct val="68750"/>
              <a:buChar char="•"/>
              <a:tabLst>
                <a:tab pos="1043940" algn="l"/>
                <a:tab pos="1044575" algn="l"/>
              </a:tabLst>
            </a:pPr>
            <a:r>
              <a:rPr dirty="0" sz="2400" spc="-5">
                <a:latin typeface="Times New Roman"/>
                <a:cs typeface="Times New Roman"/>
              </a:rPr>
              <a:t>Power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outage</a:t>
            </a:r>
            <a:endParaRPr sz="2400">
              <a:latin typeface="Times New Roman"/>
              <a:cs typeface="Times New Roman"/>
            </a:endParaRPr>
          </a:p>
          <a:p>
            <a:pPr lvl="2" marL="1043940" indent="-212090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68750"/>
              <a:buChar char="•"/>
              <a:tabLst>
                <a:tab pos="1043940" algn="l"/>
                <a:tab pos="1044575" algn="l"/>
              </a:tabLst>
            </a:pPr>
            <a:r>
              <a:rPr dirty="0" sz="2400">
                <a:latin typeface="Times New Roman"/>
                <a:cs typeface="Times New Roman"/>
              </a:rPr>
              <a:t>Faulty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  <a:p>
            <a:pPr lvl="2" marL="1043940" indent="-212090">
              <a:lnSpc>
                <a:spcPct val="100000"/>
              </a:lnSpc>
              <a:buClr>
                <a:srgbClr val="FFFF00"/>
              </a:buClr>
              <a:buSzPct val="68750"/>
              <a:buChar char="•"/>
              <a:tabLst>
                <a:tab pos="1043940" algn="l"/>
                <a:tab pos="1044575" algn="l"/>
              </a:tabLst>
            </a:pPr>
            <a:r>
              <a:rPr dirty="0" sz="2400" spc="-5">
                <a:latin typeface="Times New Roman"/>
                <a:cs typeface="Times New Roman"/>
              </a:rPr>
              <a:t>Communication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lvl="2" marL="1043940" indent="-212090">
              <a:lnSpc>
                <a:spcPct val="100000"/>
              </a:lnSpc>
              <a:buClr>
                <a:srgbClr val="FFFF00"/>
              </a:buClr>
              <a:buSzPct val="68750"/>
              <a:buChar char="•"/>
              <a:tabLst>
                <a:tab pos="1043940" algn="l"/>
                <a:tab pos="1044575" algn="l"/>
              </a:tabLst>
            </a:pPr>
            <a:r>
              <a:rPr dirty="0" sz="2400">
                <a:latin typeface="Times New Roman"/>
                <a:cs typeface="Times New Roman"/>
              </a:rPr>
              <a:t>Procedural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lvl="2" marL="1043940" indent="-212090">
              <a:lnSpc>
                <a:spcPct val="100000"/>
              </a:lnSpc>
              <a:buClr>
                <a:srgbClr val="FFFF00"/>
              </a:buClr>
              <a:buSzPct val="68750"/>
              <a:buChar char="•"/>
              <a:tabLst>
                <a:tab pos="1043940" algn="l"/>
                <a:tab pos="1044575" algn="l"/>
              </a:tabLst>
            </a:pPr>
            <a:r>
              <a:rPr dirty="0" sz="2400">
                <a:latin typeface="Times New Roman"/>
                <a:cs typeface="Times New Roman"/>
              </a:rPr>
              <a:t>Training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8782" y="242062"/>
            <a:ext cx="30727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</a:t>
            </a:r>
            <a:r>
              <a:rPr dirty="0" u="heavy" sz="3200" spc="-1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Assessment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20700" y="1119885"/>
            <a:ext cx="6726555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SzPct val="89583"/>
              <a:buFont typeface="Times New Roman"/>
              <a:buChar char="•"/>
              <a:tabLst>
                <a:tab pos="285115" algn="l"/>
                <a:tab pos="285750" algn="l"/>
              </a:tabLst>
            </a:pPr>
            <a:r>
              <a:rPr dirty="0" sz="2400">
                <a:latin typeface="Times New Roman"/>
                <a:cs typeface="Times New Roman"/>
              </a:rPr>
              <a:t>Eva</a:t>
            </a:r>
            <a:r>
              <a:rPr dirty="0" sz="2400">
                <a:latin typeface="Times New Roman"/>
                <a:cs typeface="Times New Roman"/>
              </a:rPr>
              <a:t>luate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severity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scope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endParaRPr sz="2400">
              <a:latin typeface="Times New Roman"/>
              <a:cs typeface="Times New Roman"/>
            </a:endParaRPr>
          </a:p>
          <a:p>
            <a:pPr lvl="1" marL="664845" indent="-24257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specifically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happened?</a:t>
            </a:r>
            <a:endParaRPr sz="2400">
              <a:latin typeface="Times New Roman"/>
              <a:cs typeface="Times New Roman"/>
            </a:endParaRPr>
          </a:p>
          <a:p>
            <a:pPr lvl="1" marL="664845" indent="-24257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entry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point?</a:t>
            </a:r>
            <a:endParaRPr sz="2400">
              <a:latin typeface="Times New Roman"/>
              <a:cs typeface="Times New Roman"/>
            </a:endParaRPr>
          </a:p>
          <a:p>
            <a:pPr lvl="1" marL="664845" indent="-24257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computers/networks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were </a:t>
            </a:r>
            <a:r>
              <a:rPr dirty="0" sz="2400" spc="-5">
                <a:latin typeface="Times New Roman"/>
                <a:cs typeface="Times New Roman"/>
              </a:rPr>
              <a:t>affected?</a:t>
            </a:r>
            <a:endParaRPr sz="2400">
              <a:latin typeface="Times New Roman"/>
              <a:cs typeface="Times New Roman"/>
            </a:endParaRPr>
          </a:p>
          <a:p>
            <a:pPr lvl="1" marL="664845" indent="-24257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remote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computers/networks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were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affected?</a:t>
            </a:r>
            <a:endParaRPr sz="2400">
              <a:latin typeface="Times New Roman"/>
              <a:cs typeface="Times New Roman"/>
            </a:endParaRPr>
          </a:p>
          <a:p>
            <a:pPr lvl="1" marL="664845" indent="-24257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information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affected?</a:t>
            </a:r>
            <a:endParaRPr sz="2400">
              <a:latin typeface="Times New Roman"/>
              <a:cs typeface="Times New Roman"/>
            </a:endParaRPr>
          </a:p>
          <a:p>
            <a:pPr lvl="2" marL="1044575" indent="-212725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89583"/>
              <a:buChar char="•"/>
              <a:tabLst>
                <a:tab pos="104521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 spc="-5">
                <a:latin typeface="Times New Roman"/>
                <a:cs typeface="Times New Roman"/>
              </a:rPr>
              <a:t> was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organization?</a:t>
            </a:r>
            <a:endParaRPr sz="2400">
              <a:latin typeface="Times New Roman"/>
              <a:cs typeface="Times New Roman"/>
            </a:endParaRPr>
          </a:p>
          <a:p>
            <a:pPr lvl="1" marL="664845" indent="-24257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further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possibly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occur?</a:t>
            </a:r>
            <a:endParaRPr sz="2400">
              <a:latin typeface="Times New Roman"/>
              <a:cs typeface="Times New Roman"/>
            </a:endParaRPr>
          </a:p>
          <a:p>
            <a:pPr lvl="1" marL="664845" indent="-242570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knows </a:t>
            </a:r>
            <a:r>
              <a:rPr dirty="0" sz="2400">
                <a:latin typeface="Times New Roman"/>
                <a:cs typeface="Times New Roman"/>
              </a:rPr>
              <a:t>about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incident?</a:t>
            </a:r>
            <a:endParaRPr sz="2400">
              <a:latin typeface="Times New Roman"/>
              <a:cs typeface="Times New Roman"/>
            </a:endParaRPr>
          </a:p>
          <a:p>
            <a:pPr lvl="1" marL="588645" marR="5080" indent="-166370">
              <a:lnSpc>
                <a:spcPct val="100000"/>
              </a:lnSpc>
              <a:buClr>
                <a:srgbClr val="FFFF00"/>
              </a:buClr>
              <a:buSzPct val="89583"/>
              <a:buFont typeface="Times New Roman"/>
              <a:buChar char="•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dirty="0" sz="2400" spc="-10">
                <a:latin typeface="Times New Roman"/>
                <a:cs typeface="Times New Roman"/>
              </a:rPr>
              <a:t>What</a:t>
            </a:r>
            <a:r>
              <a:rPr dirty="0" sz="2400">
                <a:latin typeface="Times New Roman"/>
                <a:cs typeface="Times New Roman"/>
              </a:rPr>
              <a:t> 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estimated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time/resources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incident.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6038" y="279603"/>
            <a:ext cx="2640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</a:t>
            </a:r>
            <a:r>
              <a:rPr dirty="0" u="heavy" sz="2800" spc="-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30960" y="1350009"/>
            <a:ext cx="6842759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5"/>
              </a:spcBef>
              <a:buClr>
                <a:srgbClr val="FFFF00"/>
              </a:buClr>
              <a:buSzPct val="90000"/>
              <a:buFont typeface="Times New Roman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Passwords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accounts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files/devices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added/modified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alias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installed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E-Mail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run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news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Password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sniffer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found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(Steal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passwords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b="1">
                <a:latin typeface="Times New Roman"/>
                <a:cs typeface="Times New Roman"/>
              </a:rPr>
              <a:t>Crack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modified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Login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modified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unexplained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crash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Accounting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discrepancies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Denial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Unexplained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178435" indent="-166370">
              <a:lnSpc>
                <a:spcPct val="100000"/>
              </a:lnSpc>
              <a:buClr>
                <a:srgbClr val="FFFF00"/>
              </a:buClr>
              <a:buSzPct val="90000"/>
              <a:buChar char="•"/>
              <a:tabLst>
                <a:tab pos="179070" algn="l"/>
              </a:tabLst>
            </a:pPr>
            <a:r>
              <a:rPr dirty="0" sz="2000">
                <a:latin typeface="Times New Roman"/>
                <a:cs typeface="Times New Roman"/>
              </a:rPr>
              <a:t>Suspicious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probes/browsing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998" y="242062"/>
            <a:ext cx="34264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Incident</a:t>
            </a:r>
            <a:r>
              <a:rPr dirty="0" u="heavy" sz="32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96925" y="1325626"/>
            <a:ext cx="6115050" cy="456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SzPct val="107142"/>
              <a:buFont typeface="Arial MT"/>
              <a:buChar char="•"/>
              <a:tabLst>
                <a:tab pos="201930" algn="l"/>
              </a:tabLst>
            </a:pPr>
            <a:r>
              <a:rPr dirty="0" sz="2100" spc="-5">
                <a:latin typeface="Arial MT"/>
                <a:cs typeface="Arial MT"/>
              </a:rPr>
              <a:t>U</a:t>
            </a:r>
            <a:r>
              <a:rPr dirty="0" sz="2100" spc="-5">
                <a:latin typeface="Arial MT"/>
                <a:cs typeface="Arial MT"/>
              </a:rPr>
              <a:t>ndocumented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changes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or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upgrades</a:t>
            </a:r>
            <a:r>
              <a:rPr dirty="0" sz="2100">
                <a:latin typeface="Arial MT"/>
                <a:cs typeface="Arial MT"/>
              </a:rPr>
              <a:t> to </a:t>
            </a:r>
            <a:r>
              <a:rPr dirty="0" sz="2100" spc="-5">
                <a:latin typeface="Arial MT"/>
                <a:cs typeface="Arial MT"/>
              </a:rPr>
              <a:t>programs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85"/>
              </a:spcBef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user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account charges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or</a:t>
            </a:r>
            <a:r>
              <a:rPr dirty="0" sz="2100" spc="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changes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>
                <a:latin typeface="Arial MT"/>
                <a:cs typeface="Arial MT"/>
              </a:rPr>
              <a:t>Security</a:t>
            </a:r>
            <a:r>
              <a:rPr dirty="0" sz="2100" spc="-13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Access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compromise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(passwords,</a:t>
            </a:r>
            <a:r>
              <a:rPr dirty="0" sz="2100">
                <a:latin typeface="Arial MT"/>
                <a:cs typeface="Arial MT"/>
              </a:rPr>
              <a:t> etc)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Unauthorized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use</a:t>
            </a:r>
            <a:r>
              <a:rPr dirty="0" sz="2100">
                <a:latin typeface="Arial MT"/>
                <a:cs typeface="Arial MT"/>
              </a:rPr>
              <a:t> of </a:t>
            </a:r>
            <a:r>
              <a:rPr dirty="0" sz="2100" spc="-5">
                <a:latin typeface="Arial MT"/>
                <a:cs typeface="Arial MT"/>
              </a:rPr>
              <a:t>computer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facilities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network/computer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crashes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corrupted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files </a:t>
            </a:r>
            <a:r>
              <a:rPr dirty="0" sz="2100" spc="-10">
                <a:latin typeface="Arial MT"/>
                <a:cs typeface="Arial MT"/>
              </a:rPr>
              <a:t>or</a:t>
            </a:r>
            <a:r>
              <a:rPr dirty="0" sz="2100" spc="-5">
                <a:latin typeface="Arial MT"/>
                <a:cs typeface="Arial MT"/>
              </a:rPr>
              <a:t> services</a:t>
            </a:r>
            <a:endParaRPr sz="2100">
              <a:latin typeface="Arial MT"/>
              <a:cs typeface="Arial MT"/>
            </a:endParaRPr>
          </a:p>
          <a:p>
            <a:pPr marL="166370" indent="-154305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67005" algn="l"/>
              </a:tabLst>
            </a:pPr>
            <a:r>
              <a:rPr dirty="0" sz="2100">
                <a:latin typeface="Arial MT"/>
                <a:cs typeface="Arial MT"/>
              </a:rPr>
              <a:t>Theft/missing</a:t>
            </a:r>
            <a:r>
              <a:rPr dirty="0" sz="2100" spc="-4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computer/storage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equipment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Performance/response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problems</a:t>
            </a:r>
            <a:endParaRPr sz="2100">
              <a:latin typeface="Arial MT"/>
              <a:cs typeface="Arial MT"/>
            </a:endParaRPr>
          </a:p>
          <a:p>
            <a:pPr marL="161925" marR="5080" indent="-14986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High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utilization</a:t>
            </a:r>
            <a:r>
              <a:rPr dirty="0" sz="2100" spc="-3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 </a:t>
            </a:r>
            <a:r>
              <a:rPr dirty="0" sz="2100" spc="-5">
                <a:latin typeface="Arial MT"/>
                <a:cs typeface="Arial MT"/>
              </a:rPr>
              <a:t>equipment,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storage </a:t>
            </a:r>
            <a:r>
              <a:rPr dirty="0" sz="2100" spc="-57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or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network</a:t>
            </a:r>
            <a:r>
              <a:rPr dirty="0" sz="210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resources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loss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>
                <a:latin typeface="Arial MT"/>
                <a:cs typeface="Arial MT"/>
              </a:rPr>
              <a:t>of</a:t>
            </a:r>
            <a:r>
              <a:rPr dirty="0" sz="2100" spc="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critical/sensitive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data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user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account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lockouts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2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Network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traps/alarms</a:t>
            </a:r>
            <a:endParaRPr sz="2100">
              <a:latin typeface="Arial MT"/>
              <a:cs typeface="Arial MT"/>
            </a:endParaRPr>
          </a:p>
          <a:p>
            <a:pPr marL="170815" indent="-158750">
              <a:lnSpc>
                <a:spcPct val="100000"/>
              </a:lnSpc>
              <a:spcBef>
                <a:spcPts val="395"/>
              </a:spcBef>
              <a:buClr>
                <a:srgbClr val="FFFF00"/>
              </a:buClr>
              <a:buSzPct val="88095"/>
              <a:buChar char="•"/>
              <a:tabLst>
                <a:tab pos="171450" algn="l"/>
              </a:tabLst>
            </a:pPr>
            <a:r>
              <a:rPr dirty="0" sz="2100" spc="-5">
                <a:latin typeface="Arial MT"/>
                <a:cs typeface="Arial MT"/>
              </a:rPr>
              <a:t>Unexplained</a:t>
            </a:r>
            <a:r>
              <a:rPr dirty="0" sz="2100" spc="-10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Firewall/IDS</a:t>
            </a:r>
            <a:r>
              <a:rPr dirty="0" sz="2100" spc="-15">
                <a:latin typeface="Arial MT"/>
                <a:cs typeface="Arial MT"/>
              </a:rPr>
              <a:t> </a:t>
            </a:r>
            <a:r>
              <a:rPr dirty="0" sz="2100" spc="-5">
                <a:latin typeface="Arial MT"/>
                <a:cs typeface="Arial MT"/>
              </a:rPr>
              <a:t>alerts/alarms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8714" y="242062"/>
            <a:ext cx="4859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Incident</a:t>
            </a:r>
            <a:r>
              <a:rPr dirty="0" u="heavy" sz="32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Indications</a:t>
            </a:r>
            <a:r>
              <a:rPr dirty="0" u="heavy" sz="32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(cont’d)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15288"/>
            <a:ext cx="782955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0"/>
              </a:spcBef>
              <a:buClr>
                <a:srgbClr val="FFFF00"/>
              </a:buClr>
              <a:buSzPct val="89583"/>
              <a:buFont typeface="Times New Roman"/>
              <a:buChar char="•"/>
              <a:tabLst>
                <a:tab pos="285115" algn="l"/>
                <a:tab pos="285750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systems/networks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suspect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until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actual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incident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known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>
                <a:latin typeface="Times New Roman"/>
                <a:cs typeface="Times New Roman"/>
              </a:rPr>
              <a:t>Verify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integrity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site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computers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>
                <a:latin typeface="Times New Roman"/>
                <a:cs typeface="Times New Roman"/>
              </a:rPr>
              <a:t>Verify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integrity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site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>
                <a:latin typeface="Times New Roman"/>
                <a:cs typeface="Times New Roman"/>
              </a:rPr>
              <a:t>Verify integrity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files/directories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(checksums)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5">
                <a:latin typeface="Times New Roman"/>
                <a:cs typeface="Times New Roman"/>
              </a:rPr>
              <a:t>Compare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backups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distributions</a:t>
            </a:r>
            <a:endParaRPr sz="2400">
              <a:latin typeface="Times New Roman"/>
              <a:cs typeface="Times New Roman"/>
            </a:endParaRPr>
          </a:p>
          <a:p>
            <a:pPr lvl="1" marL="664845" indent="-243204">
              <a:lnSpc>
                <a:spcPct val="100000"/>
              </a:lnSpc>
              <a:buClr>
                <a:srgbClr val="FFFF00"/>
              </a:buClr>
              <a:buSzPct val="89583"/>
              <a:buChar char="•"/>
              <a:tabLst>
                <a:tab pos="664845" algn="l"/>
                <a:tab pos="665480" algn="l"/>
              </a:tabLst>
            </a:pPr>
            <a:r>
              <a:rPr dirty="0" sz="2400" spc="-5">
                <a:latin typeface="Times New Roman"/>
                <a:cs typeface="Times New Roman"/>
              </a:rPr>
              <a:t>Compare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baseline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FFFF00"/>
              </a:buClr>
              <a:buSzPct val="89583"/>
              <a:buChar char="•"/>
              <a:tabLst>
                <a:tab pos="285115" algn="l"/>
                <a:tab pos="285750" algn="l"/>
              </a:tabLst>
            </a:pPr>
            <a:r>
              <a:rPr dirty="0" sz="2400">
                <a:latin typeface="Times New Roman"/>
                <a:cs typeface="Times New Roman"/>
              </a:rPr>
              <a:t>Analyze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documentation,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1100" y="242062"/>
            <a:ext cx="20466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</a:t>
            </a:r>
            <a:r>
              <a:rPr dirty="0" u="heavy" sz="32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Steps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5486400"/>
            <a:ext cx="8135620" cy="913765"/>
          </a:xfrm>
          <a:custGeom>
            <a:avLst/>
            <a:gdLst/>
            <a:ahLst/>
            <a:cxnLst/>
            <a:rect l="l" t="t" r="r" b="b"/>
            <a:pathLst>
              <a:path w="8135620" h="913764">
                <a:moveTo>
                  <a:pt x="6677595" y="821639"/>
                </a:moveTo>
                <a:lnTo>
                  <a:pt x="4010025" y="821639"/>
                </a:lnTo>
                <a:lnTo>
                  <a:pt x="4339590" y="863879"/>
                </a:lnTo>
                <a:lnTo>
                  <a:pt x="4703445" y="893699"/>
                </a:lnTo>
                <a:lnTo>
                  <a:pt x="5082921" y="908596"/>
                </a:lnTo>
                <a:lnTo>
                  <a:pt x="5275707" y="911085"/>
                </a:lnTo>
                <a:lnTo>
                  <a:pt x="5376799" y="913574"/>
                </a:lnTo>
                <a:lnTo>
                  <a:pt x="5854065" y="901979"/>
                </a:lnTo>
                <a:lnTo>
                  <a:pt x="6227318" y="876300"/>
                </a:lnTo>
                <a:lnTo>
                  <a:pt x="6566154" y="839851"/>
                </a:lnTo>
                <a:lnTo>
                  <a:pt x="6677595" y="821639"/>
                </a:lnTo>
                <a:close/>
              </a:path>
              <a:path w="8135620" h="913764">
                <a:moveTo>
                  <a:pt x="1940433" y="874649"/>
                </a:moveTo>
                <a:lnTo>
                  <a:pt x="1341882" y="874649"/>
                </a:lnTo>
                <a:lnTo>
                  <a:pt x="1603120" y="875474"/>
                </a:lnTo>
                <a:lnTo>
                  <a:pt x="1940433" y="874649"/>
                </a:lnTo>
                <a:close/>
              </a:path>
              <a:path w="8135620" h="913764">
                <a:moveTo>
                  <a:pt x="1923414" y="66293"/>
                </a:moveTo>
                <a:lnTo>
                  <a:pt x="1858010" y="66293"/>
                </a:lnTo>
                <a:lnTo>
                  <a:pt x="1786508" y="67056"/>
                </a:lnTo>
                <a:lnTo>
                  <a:pt x="1651254" y="73659"/>
                </a:lnTo>
                <a:lnTo>
                  <a:pt x="1403985" y="94361"/>
                </a:lnTo>
                <a:lnTo>
                  <a:pt x="1191006" y="128384"/>
                </a:lnTo>
                <a:lnTo>
                  <a:pt x="1043305" y="158191"/>
                </a:lnTo>
                <a:lnTo>
                  <a:pt x="970280" y="158191"/>
                </a:lnTo>
                <a:lnTo>
                  <a:pt x="820928" y="197954"/>
                </a:lnTo>
                <a:lnTo>
                  <a:pt x="680974" y="248475"/>
                </a:lnTo>
                <a:lnTo>
                  <a:pt x="463346" y="278295"/>
                </a:lnTo>
                <a:lnTo>
                  <a:pt x="303199" y="318884"/>
                </a:lnTo>
                <a:lnTo>
                  <a:pt x="202133" y="365264"/>
                </a:lnTo>
                <a:lnTo>
                  <a:pt x="164820" y="413296"/>
                </a:lnTo>
                <a:lnTo>
                  <a:pt x="164820" y="424891"/>
                </a:lnTo>
                <a:lnTo>
                  <a:pt x="171030" y="437324"/>
                </a:lnTo>
                <a:lnTo>
                  <a:pt x="71526" y="457200"/>
                </a:lnTo>
                <a:lnTo>
                  <a:pt x="71526" y="533400"/>
                </a:lnTo>
                <a:lnTo>
                  <a:pt x="0" y="570674"/>
                </a:lnTo>
                <a:lnTo>
                  <a:pt x="71526" y="646874"/>
                </a:lnTo>
                <a:lnTo>
                  <a:pt x="71526" y="685800"/>
                </a:lnTo>
                <a:lnTo>
                  <a:pt x="144602" y="723074"/>
                </a:lnTo>
                <a:lnTo>
                  <a:pt x="290766" y="762000"/>
                </a:lnTo>
                <a:lnTo>
                  <a:pt x="363842" y="838200"/>
                </a:lnTo>
                <a:lnTo>
                  <a:pt x="508444" y="838200"/>
                </a:lnTo>
                <a:lnTo>
                  <a:pt x="895604" y="874649"/>
                </a:lnTo>
                <a:lnTo>
                  <a:pt x="2386711" y="874649"/>
                </a:lnTo>
                <a:lnTo>
                  <a:pt x="2954274" y="851446"/>
                </a:lnTo>
                <a:lnTo>
                  <a:pt x="3530746" y="851446"/>
                </a:lnTo>
                <a:lnTo>
                  <a:pt x="4010025" y="821639"/>
                </a:lnTo>
                <a:lnTo>
                  <a:pt x="6677595" y="821639"/>
                </a:lnTo>
                <a:lnTo>
                  <a:pt x="6880352" y="788504"/>
                </a:lnTo>
                <a:lnTo>
                  <a:pt x="7307616" y="788504"/>
                </a:lnTo>
                <a:lnTo>
                  <a:pt x="7603363" y="769454"/>
                </a:lnTo>
                <a:lnTo>
                  <a:pt x="7861427" y="729691"/>
                </a:lnTo>
                <a:lnTo>
                  <a:pt x="8041767" y="675030"/>
                </a:lnTo>
                <a:lnTo>
                  <a:pt x="8125714" y="613740"/>
                </a:lnTo>
                <a:lnTo>
                  <a:pt x="8135111" y="597179"/>
                </a:lnTo>
                <a:lnTo>
                  <a:pt x="8130413" y="581444"/>
                </a:lnTo>
                <a:lnTo>
                  <a:pt x="8103997" y="549135"/>
                </a:lnTo>
                <a:lnTo>
                  <a:pt x="8049514" y="517664"/>
                </a:lnTo>
                <a:lnTo>
                  <a:pt x="7960995" y="487845"/>
                </a:lnTo>
                <a:lnTo>
                  <a:pt x="7688833" y="434009"/>
                </a:lnTo>
                <a:lnTo>
                  <a:pt x="7847457" y="399224"/>
                </a:lnTo>
                <a:lnTo>
                  <a:pt x="7922006" y="359460"/>
                </a:lnTo>
                <a:lnTo>
                  <a:pt x="7929880" y="339585"/>
                </a:lnTo>
                <a:lnTo>
                  <a:pt x="7915783" y="319709"/>
                </a:lnTo>
                <a:lnTo>
                  <a:pt x="7835010" y="281609"/>
                </a:lnTo>
                <a:lnTo>
                  <a:pt x="7699756" y="250139"/>
                </a:lnTo>
                <a:lnTo>
                  <a:pt x="7520628" y="230250"/>
                </a:lnTo>
                <a:lnTo>
                  <a:pt x="7046722" y="230250"/>
                </a:lnTo>
                <a:lnTo>
                  <a:pt x="6867906" y="194640"/>
                </a:lnTo>
                <a:lnTo>
                  <a:pt x="6717030" y="118440"/>
                </a:lnTo>
                <a:lnTo>
                  <a:pt x="2610612" y="118440"/>
                </a:lnTo>
                <a:lnTo>
                  <a:pt x="2448941" y="98552"/>
                </a:lnTo>
                <a:lnTo>
                  <a:pt x="2195449" y="73659"/>
                </a:lnTo>
                <a:lnTo>
                  <a:pt x="1923414" y="66293"/>
                </a:lnTo>
                <a:close/>
              </a:path>
              <a:path w="8135620" h="913764">
                <a:moveTo>
                  <a:pt x="3530746" y="851446"/>
                </a:moveTo>
                <a:lnTo>
                  <a:pt x="2954274" y="851446"/>
                </a:lnTo>
                <a:lnTo>
                  <a:pt x="3223260" y="855599"/>
                </a:lnTo>
                <a:lnTo>
                  <a:pt x="3353816" y="855599"/>
                </a:lnTo>
                <a:lnTo>
                  <a:pt x="3490722" y="853935"/>
                </a:lnTo>
                <a:lnTo>
                  <a:pt x="3530746" y="851446"/>
                </a:lnTo>
                <a:close/>
              </a:path>
              <a:path w="8135620" h="913764">
                <a:moveTo>
                  <a:pt x="7307616" y="788504"/>
                </a:moveTo>
                <a:lnTo>
                  <a:pt x="6880352" y="788504"/>
                </a:lnTo>
                <a:lnTo>
                  <a:pt x="7079360" y="793470"/>
                </a:lnTo>
                <a:lnTo>
                  <a:pt x="7175754" y="793470"/>
                </a:lnTo>
                <a:lnTo>
                  <a:pt x="7268972" y="790994"/>
                </a:lnTo>
                <a:lnTo>
                  <a:pt x="7307616" y="788504"/>
                </a:lnTo>
                <a:close/>
              </a:path>
              <a:path w="8135620" h="913764">
                <a:moveTo>
                  <a:pt x="7292340" y="221145"/>
                </a:moveTo>
                <a:lnTo>
                  <a:pt x="7236333" y="221145"/>
                </a:lnTo>
                <a:lnTo>
                  <a:pt x="7172579" y="222796"/>
                </a:lnTo>
                <a:lnTo>
                  <a:pt x="7046722" y="230250"/>
                </a:lnTo>
                <a:lnTo>
                  <a:pt x="7520628" y="230250"/>
                </a:lnTo>
                <a:lnTo>
                  <a:pt x="7513193" y="229425"/>
                </a:lnTo>
                <a:lnTo>
                  <a:pt x="7292340" y="221145"/>
                </a:lnTo>
                <a:close/>
              </a:path>
              <a:path w="8135620" h="913764">
                <a:moveTo>
                  <a:pt x="3199891" y="25653"/>
                </a:moveTo>
                <a:lnTo>
                  <a:pt x="2896742" y="70358"/>
                </a:lnTo>
                <a:lnTo>
                  <a:pt x="2610612" y="118440"/>
                </a:lnTo>
                <a:lnTo>
                  <a:pt x="5222748" y="118440"/>
                </a:lnTo>
                <a:lnTo>
                  <a:pt x="5106769" y="98552"/>
                </a:lnTo>
                <a:lnTo>
                  <a:pt x="3426967" y="98552"/>
                </a:lnTo>
                <a:lnTo>
                  <a:pt x="3199891" y="25653"/>
                </a:lnTo>
                <a:close/>
              </a:path>
              <a:path w="8135620" h="913764">
                <a:moveTo>
                  <a:pt x="5670550" y="78740"/>
                </a:moveTo>
                <a:lnTo>
                  <a:pt x="5222748" y="118440"/>
                </a:lnTo>
                <a:lnTo>
                  <a:pt x="6193028" y="118440"/>
                </a:lnTo>
                <a:lnTo>
                  <a:pt x="6169678" y="114300"/>
                </a:lnTo>
                <a:lnTo>
                  <a:pt x="5754624" y="114300"/>
                </a:lnTo>
                <a:lnTo>
                  <a:pt x="5670550" y="78740"/>
                </a:lnTo>
                <a:close/>
              </a:path>
              <a:path w="8135620" h="913764">
                <a:moveTo>
                  <a:pt x="5969127" y="78740"/>
                </a:moveTo>
                <a:lnTo>
                  <a:pt x="5821426" y="78740"/>
                </a:lnTo>
                <a:lnTo>
                  <a:pt x="5754624" y="114300"/>
                </a:lnTo>
                <a:lnTo>
                  <a:pt x="6169678" y="114300"/>
                </a:lnTo>
                <a:lnTo>
                  <a:pt x="5969127" y="78740"/>
                </a:lnTo>
                <a:close/>
              </a:path>
              <a:path w="8135620" h="913764">
                <a:moveTo>
                  <a:pt x="4296156" y="0"/>
                </a:moveTo>
                <a:lnTo>
                  <a:pt x="4156202" y="48894"/>
                </a:lnTo>
                <a:lnTo>
                  <a:pt x="3863848" y="98552"/>
                </a:lnTo>
                <a:lnTo>
                  <a:pt x="5106769" y="98552"/>
                </a:lnTo>
                <a:lnTo>
                  <a:pt x="4947539" y="71247"/>
                </a:lnTo>
                <a:lnTo>
                  <a:pt x="4649089" y="26543"/>
                </a:lnTo>
                <a:lnTo>
                  <a:pt x="4296156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7396" y="5657799"/>
            <a:ext cx="618871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3333CC"/>
                </a:solidFill>
                <a:latin typeface="Times New Roman"/>
                <a:cs typeface="Times New Roman"/>
              </a:rPr>
              <a:t>Be </a:t>
            </a:r>
            <a:r>
              <a:rPr dirty="0" sz="2500" spc="-15" b="1">
                <a:solidFill>
                  <a:srgbClr val="3333CC"/>
                </a:solidFill>
                <a:latin typeface="Times New Roman"/>
                <a:cs typeface="Times New Roman"/>
              </a:rPr>
              <a:t>careful</a:t>
            </a:r>
            <a:r>
              <a:rPr dirty="0" sz="2500" spc="4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3333CC"/>
                </a:solidFill>
                <a:latin typeface="Times New Roman"/>
                <a:cs typeface="Times New Roman"/>
              </a:rPr>
              <a:t>not</a:t>
            </a:r>
            <a:r>
              <a:rPr dirty="0" sz="250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dirty="0" sz="2500" spc="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3333CC"/>
                </a:solidFill>
                <a:latin typeface="Times New Roman"/>
                <a:cs typeface="Times New Roman"/>
              </a:rPr>
              <a:t>contaminate</a:t>
            </a:r>
            <a:r>
              <a:rPr dirty="0" sz="2500" spc="5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dirty="0" sz="2500" spc="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3333CC"/>
                </a:solidFill>
                <a:latin typeface="Times New Roman"/>
                <a:cs typeface="Times New Roman"/>
              </a:rPr>
              <a:t>crime</a:t>
            </a:r>
            <a:r>
              <a:rPr dirty="0" sz="2500" spc="30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3333CC"/>
                </a:solidFill>
                <a:latin typeface="Times New Roman"/>
                <a:cs typeface="Times New Roman"/>
              </a:rPr>
              <a:t>scene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601" y="443306"/>
            <a:ext cx="38906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Forensics</a:t>
            </a:r>
            <a:r>
              <a:rPr dirty="0" u="heavy" sz="3200" spc="-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Terminology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166" y="1697053"/>
            <a:ext cx="7987030" cy="35312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295"/>
              </a:spcBef>
              <a:buClr>
                <a:srgbClr val="FFFF00"/>
              </a:buClr>
              <a:buFont typeface="Times New Roman"/>
              <a:buChar char="•"/>
              <a:tabLst>
                <a:tab pos="227965" algn="l"/>
              </a:tabLst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dirty="0" u="sng" sz="20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Media: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investigated</a:t>
            </a:r>
            <a:endParaRPr sz="20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1200"/>
              </a:spcBef>
              <a:buClr>
                <a:srgbClr val="FFFF00"/>
              </a:buClr>
              <a:buFont typeface="Times New Roman"/>
              <a:buChar char="•"/>
              <a:tabLst>
                <a:tab pos="165735" algn="l"/>
              </a:tabLst>
            </a:pPr>
            <a:r>
              <a:rPr dirty="0" u="sng" sz="20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Target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Media: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media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duplicated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onto</a:t>
            </a:r>
            <a:endParaRPr sz="20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1200"/>
              </a:spcBef>
              <a:buClr>
                <a:srgbClr val="FFFF00"/>
              </a:buClr>
              <a:buFont typeface="Times New Roman"/>
              <a:buChar char="•"/>
              <a:tabLst>
                <a:tab pos="165735" algn="l"/>
              </a:tabLst>
            </a:pP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Restored</a:t>
            </a:r>
            <a:r>
              <a:rPr dirty="0" u="sng" sz="20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Image: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forensic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>
                <a:latin typeface="Times New Roman"/>
                <a:cs typeface="Times New Roman"/>
              </a:rPr>
              <a:t> restored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bootable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buClr>
                <a:srgbClr val="FFFF00"/>
              </a:buClr>
              <a:buFont typeface="Times New Roman"/>
              <a:buChar char="•"/>
              <a:tabLst>
                <a:tab pos="165735" algn="l"/>
              </a:tabLst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Native</a:t>
            </a:r>
            <a:r>
              <a:rPr dirty="0" u="sng" sz="20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Operating</a:t>
            </a:r>
            <a:r>
              <a:rPr dirty="0" u="sng" sz="20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 </a:t>
            </a:r>
            <a:r>
              <a:rPr dirty="0" sz="2000" spc="-5">
                <a:latin typeface="Times New Roman"/>
                <a:cs typeface="Times New Roman"/>
              </a:rPr>
              <a:t>utilized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evidence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forensic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duplicate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1205"/>
              </a:spcBef>
              <a:buClr>
                <a:srgbClr val="FFFF00"/>
              </a:buClr>
              <a:buFont typeface="Times New Roman"/>
              <a:buChar char="•"/>
              <a:tabLst>
                <a:tab pos="165735" algn="l"/>
              </a:tabLst>
            </a:pP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Live</a:t>
            </a:r>
            <a:r>
              <a:rPr dirty="0" u="sng" sz="2000" spc="-114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Analysis: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analysis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</a:t>
            </a:r>
            <a:endParaRPr sz="20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1200"/>
              </a:spcBef>
              <a:buClr>
                <a:srgbClr val="FFFF00"/>
              </a:buClr>
              <a:buFont typeface="Times New Roman"/>
              <a:buChar char="•"/>
              <a:tabLst>
                <a:tab pos="165735" algn="l"/>
              </a:tabLst>
            </a:pP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0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2000" spc="-1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aly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sis: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ys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age</a:t>
            </a:r>
            <a:endParaRPr sz="20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1200"/>
              </a:spcBef>
              <a:buClr>
                <a:srgbClr val="FFFF00"/>
              </a:buClr>
              <a:buFont typeface="Times New Roman"/>
              <a:buChar char="•"/>
              <a:tabLst>
                <a:tab pos="165735" algn="l"/>
              </a:tabLst>
            </a:pPr>
            <a:r>
              <a:rPr dirty="0" u="sng" sz="200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Trace</a:t>
            </a:r>
            <a:r>
              <a:rPr dirty="0" u="sng" sz="20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Fragments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62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754" y="578612"/>
            <a:ext cx="46113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Common</a:t>
            </a:r>
            <a:r>
              <a:rPr dirty="0" u="heavy" sz="3200" spc="-5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r>
              <a:rPr dirty="0" u="heavy" sz="3200" spc="-4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mistakes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471" y="1592326"/>
            <a:ext cx="6782434" cy="368109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300"/>
              </a:spcBef>
              <a:buClr>
                <a:srgbClr val="FFFF00"/>
              </a:buClr>
              <a:buChar char="•"/>
              <a:tabLst>
                <a:tab pos="189865" algn="l"/>
              </a:tabLst>
            </a:pP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include:</a:t>
            </a:r>
            <a:endParaRPr sz="2400">
              <a:latin typeface="Times New Roman"/>
              <a:cs typeface="Times New Roman"/>
            </a:endParaRPr>
          </a:p>
          <a:p>
            <a:pPr lvl="1" marL="588645" indent="-167005">
              <a:lnSpc>
                <a:spcPct val="100000"/>
              </a:lnSpc>
              <a:spcBef>
                <a:spcPts val="204"/>
              </a:spcBef>
              <a:buChar char="•"/>
              <a:tabLst>
                <a:tab pos="589280" algn="l"/>
              </a:tabLst>
            </a:pPr>
            <a:r>
              <a:rPr dirty="0" sz="2400">
                <a:latin typeface="Times New Roman"/>
                <a:cs typeface="Times New Roman"/>
              </a:rPr>
              <a:t>Altering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stamps</a:t>
            </a:r>
            <a:endParaRPr sz="2400">
              <a:latin typeface="Times New Roman"/>
              <a:cs typeface="Times New Roman"/>
            </a:endParaRPr>
          </a:p>
          <a:p>
            <a:pPr lvl="1" marL="605155" indent="-183515">
              <a:lnSpc>
                <a:spcPct val="100000"/>
              </a:lnSpc>
              <a:buChar char="•"/>
              <a:tabLst>
                <a:tab pos="605790" algn="l"/>
              </a:tabLst>
            </a:pPr>
            <a:r>
              <a:rPr dirty="0" sz="2400">
                <a:latin typeface="Times New Roman"/>
                <a:cs typeface="Times New Roman"/>
              </a:rPr>
              <a:t>Killing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rogue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endParaRPr sz="2400">
              <a:latin typeface="Times New Roman"/>
              <a:cs typeface="Times New Roman"/>
            </a:endParaRPr>
          </a:p>
          <a:p>
            <a:pPr lvl="1" marL="605155" indent="-183515">
              <a:lnSpc>
                <a:spcPct val="100000"/>
              </a:lnSpc>
              <a:spcBef>
                <a:spcPts val="5"/>
              </a:spcBef>
              <a:buChar char="•"/>
              <a:tabLst>
                <a:tab pos="605790" algn="l"/>
              </a:tabLst>
            </a:pPr>
            <a:r>
              <a:rPr dirty="0" sz="2400">
                <a:latin typeface="Times New Roman"/>
                <a:cs typeface="Times New Roman"/>
              </a:rPr>
              <a:t>Patching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investigation</a:t>
            </a:r>
            <a:endParaRPr sz="2400">
              <a:latin typeface="Times New Roman"/>
              <a:cs typeface="Times New Roman"/>
            </a:endParaRPr>
          </a:p>
          <a:p>
            <a:pPr lvl="1" marL="605155" indent="-183515">
              <a:lnSpc>
                <a:spcPct val="100000"/>
              </a:lnSpc>
              <a:buChar char="•"/>
              <a:tabLst>
                <a:tab pos="605790" algn="l"/>
              </a:tabLst>
            </a:pPr>
            <a:r>
              <a:rPr dirty="0" sz="2400" spc="-5">
                <a:latin typeface="Times New Roman"/>
                <a:cs typeface="Times New Roman"/>
              </a:rPr>
              <a:t>Not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commands</a:t>
            </a:r>
            <a:r>
              <a:rPr dirty="0" sz="2400">
                <a:latin typeface="Times New Roman"/>
                <a:cs typeface="Times New Roman"/>
              </a:rPr>
              <a:t> executed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lvl="1" marL="605155" indent="-183515">
              <a:lnSpc>
                <a:spcPct val="100000"/>
              </a:lnSpc>
              <a:buChar char="•"/>
              <a:tabLst>
                <a:tab pos="605790" algn="l"/>
              </a:tabLst>
            </a:pP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un-trusted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commands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binaries</a:t>
            </a:r>
            <a:endParaRPr sz="2400">
              <a:latin typeface="Times New Roman"/>
              <a:cs typeface="Times New Roman"/>
            </a:endParaRPr>
          </a:p>
          <a:p>
            <a:pPr lvl="1" marL="599440" indent="-177800">
              <a:lnSpc>
                <a:spcPct val="100000"/>
              </a:lnSpc>
              <a:buChar char="•"/>
              <a:tabLst>
                <a:tab pos="600075" algn="l"/>
              </a:tabLst>
            </a:pPr>
            <a:r>
              <a:rPr dirty="0" sz="2400" spc="-20">
                <a:latin typeface="Times New Roman"/>
                <a:cs typeface="Times New Roman"/>
              </a:rPr>
              <a:t>Writing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evidence:</a:t>
            </a:r>
            <a:endParaRPr sz="2400">
              <a:latin typeface="Times New Roman"/>
              <a:cs typeface="Times New Roman"/>
            </a:endParaRPr>
          </a:p>
          <a:p>
            <a:pPr lvl="2" marL="1016635" indent="-183515">
              <a:lnSpc>
                <a:spcPct val="100000"/>
              </a:lnSpc>
              <a:buChar char="•"/>
              <a:tabLst>
                <a:tab pos="1017269" algn="l"/>
              </a:tabLst>
            </a:pPr>
            <a:r>
              <a:rPr dirty="0" sz="2400">
                <a:latin typeface="Times New Roman"/>
                <a:cs typeface="Times New Roman"/>
              </a:rPr>
              <a:t>Installing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evidence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media</a:t>
            </a:r>
            <a:endParaRPr sz="2400">
              <a:latin typeface="Times New Roman"/>
              <a:cs typeface="Times New Roman"/>
            </a:endParaRPr>
          </a:p>
          <a:p>
            <a:pPr lvl="2" marL="833755" marR="5080">
              <a:lnSpc>
                <a:spcPct val="70000"/>
              </a:lnSpc>
              <a:spcBef>
                <a:spcPts val="1295"/>
              </a:spcBef>
              <a:buChar char="•"/>
              <a:tabLst>
                <a:tab pos="1017269" algn="l"/>
              </a:tabLst>
            </a:pPr>
            <a:r>
              <a:rPr dirty="0" sz="2400">
                <a:latin typeface="Times New Roman"/>
                <a:cs typeface="Times New Roman"/>
              </a:rPr>
              <a:t>Running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output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evidence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media</a:t>
            </a:r>
            <a:r>
              <a:rPr dirty="0" sz="2400" spc="-5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061" y="415797"/>
            <a:ext cx="28162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</a:t>
            </a:r>
            <a:r>
              <a:rPr dirty="0" u="heavy" sz="32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771765" cy="326390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535"/>
              </a:spcBef>
              <a:buSzPct val="97222"/>
              <a:buFont typeface="Wingdings"/>
              <a:buChar char=""/>
              <a:tabLst>
                <a:tab pos="373380" algn="l"/>
              </a:tabLst>
            </a:pPr>
            <a:r>
              <a:rPr dirty="0" sz="3600" spc="-5" i="1">
                <a:latin typeface="Times New Roman"/>
                <a:cs typeface="Times New Roman"/>
              </a:rPr>
              <a:t>Digital</a:t>
            </a:r>
            <a:r>
              <a:rPr dirty="0" sz="3600" i="1">
                <a:latin typeface="Times New Roman"/>
                <a:cs typeface="Times New Roman"/>
              </a:rPr>
              <a:t> </a:t>
            </a:r>
            <a:r>
              <a:rPr dirty="0" sz="3600" spc="-5" i="1">
                <a:latin typeface="Times New Roman"/>
                <a:cs typeface="Times New Roman"/>
              </a:rPr>
              <a:t>evidence</a:t>
            </a:r>
            <a:r>
              <a:rPr dirty="0" sz="3600" spc="10" i="1">
                <a:latin typeface="Times New Roman"/>
                <a:cs typeface="Times New Roman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can be</a:t>
            </a:r>
            <a:r>
              <a:rPr dirty="0" sz="3600" spc="-5" i="1">
                <a:latin typeface="Times New Roman"/>
                <a:cs typeface="Times New Roman"/>
              </a:rPr>
              <a:t> retrieved</a:t>
            </a:r>
            <a:r>
              <a:rPr dirty="0" sz="3600" i="1">
                <a:latin typeface="Times New Roman"/>
                <a:cs typeface="Times New Roman"/>
              </a:rPr>
              <a:t> from </a:t>
            </a:r>
            <a:r>
              <a:rPr dirty="0" sz="3600" spc="5" i="1">
                <a:latin typeface="Times New Roman"/>
                <a:cs typeface="Times New Roman"/>
              </a:rPr>
              <a:t> 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computers,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 cell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phones, 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pagers,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PDAs,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digital</a:t>
            </a:r>
            <a:r>
              <a:rPr dirty="0" sz="36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cameras,</a:t>
            </a:r>
            <a:r>
              <a:rPr dirty="0" sz="36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any</a:t>
            </a:r>
            <a:r>
              <a:rPr dirty="0" sz="36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device</a:t>
            </a:r>
            <a:r>
              <a:rPr dirty="0" sz="3600" spc="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that</a:t>
            </a:r>
            <a:r>
              <a:rPr dirty="0" sz="36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has </a:t>
            </a:r>
            <a:r>
              <a:rPr dirty="0" sz="3600" spc="-88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memory</a:t>
            </a:r>
            <a:r>
              <a:rPr dirty="0" sz="3600" spc="-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or</a:t>
            </a:r>
            <a:r>
              <a:rPr dirty="0" sz="3600" spc="-1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3600" i="1">
                <a:solidFill>
                  <a:srgbClr val="3333CC"/>
                </a:solidFill>
                <a:latin typeface="Times New Roman"/>
                <a:cs typeface="Times New Roman"/>
              </a:rPr>
              <a:t>storage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4500">
              <a:latin typeface="Times New Roman"/>
              <a:cs typeface="Times New Roman"/>
            </a:endParaRPr>
          </a:p>
          <a:p>
            <a:pPr marL="372745" indent="-360680">
              <a:lnSpc>
                <a:spcPct val="100000"/>
              </a:lnSpc>
              <a:buSzPct val="97222"/>
              <a:buFont typeface="Wingdings"/>
              <a:buChar char=""/>
              <a:tabLst>
                <a:tab pos="373380" algn="l"/>
              </a:tabLst>
            </a:pPr>
            <a:r>
              <a:rPr dirty="0" sz="3600" spc="-5" i="1">
                <a:latin typeface="Times New Roman"/>
                <a:cs typeface="Times New Roman"/>
              </a:rPr>
              <a:t>Extremely</a:t>
            </a:r>
            <a:r>
              <a:rPr dirty="0" sz="3600" spc="15" i="1">
                <a:latin typeface="Times New Roman"/>
                <a:cs typeface="Times New Roman"/>
              </a:rPr>
              <a:t> </a:t>
            </a:r>
            <a:r>
              <a:rPr dirty="0" sz="3600" spc="-5" i="1">
                <a:latin typeface="Times New Roman"/>
                <a:cs typeface="Times New Roman"/>
              </a:rPr>
              <a:t>susceptible</a:t>
            </a:r>
            <a:r>
              <a:rPr dirty="0" sz="3600" spc="5" i="1">
                <a:latin typeface="Times New Roman"/>
                <a:cs typeface="Times New Roman"/>
              </a:rPr>
              <a:t> </a:t>
            </a:r>
            <a:r>
              <a:rPr dirty="0" sz="3600" i="1">
                <a:latin typeface="Times New Roman"/>
                <a:cs typeface="Times New Roman"/>
              </a:rPr>
              <a:t>to</a:t>
            </a:r>
            <a:r>
              <a:rPr dirty="0" sz="3600" spc="10" i="1">
                <a:latin typeface="Times New Roman"/>
                <a:cs typeface="Times New Roman"/>
              </a:rPr>
              <a:t> </a:t>
            </a:r>
            <a:r>
              <a:rPr dirty="0" sz="3600" spc="-5" i="1">
                <a:latin typeface="Times New Roman"/>
                <a:cs typeface="Times New Roman"/>
              </a:rPr>
              <a:t>tampering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377697"/>
            <a:ext cx="50514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Standards</a:t>
            </a:r>
            <a:r>
              <a:rPr dirty="0" u="heavy" sz="3200" spc="-4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3200" spc="-15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Digital</a:t>
            </a:r>
            <a:r>
              <a:rPr dirty="0" u="heavy" sz="3200" spc="-3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Evidence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10029"/>
            <a:ext cx="8435340" cy="462089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latin typeface="Times New Roman"/>
                <a:cs typeface="Times New Roman"/>
              </a:rPr>
              <a:t>If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will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be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used in court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proceedings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or</a:t>
            </a:r>
            <a:r>
              <a:rPr dirty="0" sz="2400" i="1">
                <a:latin typeface="Times New Roman"/>
                <a:cs typeface="Times New Roman"/>
              </a:rPr>
              <a:t> actions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that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could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be challenged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legally,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must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meet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these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three</a:t>
            </a:r>
            <a:r>
              <a:rPr dirty="0" sz="2400" spc="-2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standards</a:t>
            </a:r>
            <a:r>
              <a:rPr dirty="0" sz="2400" i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lvl="1" marL="756285" marR="706755" indent="-287020">
              <a:lnSpc>
                <a:spcPts val="3020"/>
              </a:lnSpc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dirty="0" sz="2800" spc="-5" b="1" i="1">
                <a:solidFill>
                  <a:srgbClr val="3333CC"/>
                </a:solidFill>
                <a:latin typeface="Times New Roman"/>
                <a:cs typeface="Times New Roman"/>
              </a:rPr>
              <a:t>Sufficiency:</a:t>
            </a:r>
            <a:r>
              <a:rPr dirty="0" sz="2800" spc="2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The evidence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must</a:t>
            </a:r>
            <a:r>
              <a:rPr dirty="0" sz="2800" i="1">
                <a:latin typeface="Times New Roman"/>
                <a:cs typeface="Times New Roman"/>
              </a:rPr>
              <a:t> be</a:t>
            </a:r>
            <a:r>
              <a:rPr dirty="0" sz="2800" spc="-5" i="1">
                <a:latin typeface="Times New Roman"/>
                <a:cs typeface="Times New Roman"/>
              </a:rPr>
              <a:t> convincing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or </a:t>
            </a:r>
            <a:r>
              <a:rPr dirty="0" sz="2800" spc="-68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measure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up </a:t>
            </a:r>
            <a:r>
              <a:rPr dirty="0" sz="2800" i="1">
                <a:latin typeface="Times New Roman"/>
                <a:cs typeface="Times New Roman"/>
              </a:rPr>
              <a:t>without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question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Font typeface="Wingdings"/>
              <a:buChar char=""/>
            </a:pPr>
            <a:endParaRPr sz="3800">
              <a:latin typeface="Times New Roman"/>
              <a:cs typeface="Times New Roman"/>
            </a:endParaRPr>
          </a:p>
          <a:p>
            <a:pPr lvl="1" marL="756285" marR="215265" indent="-287020">
              <a:lnSpc>
                <a:spcPts val="3020"/>
              </a:lnSpc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dirty="0" sz="2800" spc="-5" b="1" i="1">
                <a:solidFill>
                  <a:srgbClr val="3333CC"/>
                </a:solidFill>
                <a:latin typeface="Times New Roman"/>
                <a:cs typeface="Times New Roman"/>
              </a:rPr>
              <a:t>Competency:</a:t>
            </a:r>
            <a:r>
              <a:rPr dirty="0" sz="2800" spc="2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The evidence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must</a:t>
            </a:r>
            <a:r>
              <a:rPr dirty="0" sz="2800" i="1">
                <a:latin typeface="Times New Roman"/>
                <a:cs typeface="Times New Roman"/>
              </a:rPr>
              <a:t> be</a:t>
            </a:r>
            <a:r>
              <a:rPr dirty="0" sz="2800" spc="-5" i="1">
                <a:latin typeface="Times New Roman"/>
                <a:cs typeface="Times New Roman"/>
              </a:rPr>
              <a:t> legally qualified </a:t>
            </a:r>
            <a:r>
              <a:rPr dirty="0" sz="2800" spc="-68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and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reliable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"/>
            </a:pPr>
            <a:endParaRPr sz="3800">
              <a:latin typeface="Times New Roman"/>
              <a:cs typeface="Times New Roman"/>
            </a:endParaRPr>
          </a:p>
          <a:p>
            <a:pPr lvl="1" marL="756285" marR="22225" indent="-287020">
              <a:lnSpc>
                <a:spcPts val="3020"/>
              </a:lnSpc>
              <a:spcBef>
                <a:spcPts val="5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dirty="0" sz="2800" spc="-5" b="1" i="1">
                <a:solidFill>
                  <a:srgbClr val="3333CC"/>
                </a:solidFill>
                <a:latin typeface="Times New Roman"/>
                <a:cs typeface="Times New Roman"/>
              </a:rPr>
              <a:t>Relevancy: </a:t>
            </a:r>
            <a:r>
              <a:rPr dirty="0" sz="2800" spc="-5" i="1">
                <a:latin typeface="Times New Roman"/>
                <a:cs typeface="Times New Roman"/>
              </a:rPr>
              <a:t>The evidence must </a:t>
            </a:r>
            <a:r>
              <a:rPr dirty="0" sz="2800" i="1">
                <a:latin typeface="Times New Roman"/>
                <a:cs typeface="Times New Roman"/>
              </a:rPr>
              <a:t>be </a:t>
            </a:r>
            <a:r>
              <a:rPr dirty="0" sz="2800" spc="-5" i="1">
                <a:latin typeface="Times New Roman"/>
                <a:cs typeface="Times New Roman"/>
              </a:rPr>
              <a:t>material to the case </a:t>
            </a:r>
            <a:r>
              <a:rPr dirty="0" sz="2800" spc="-68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or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have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a bearing</a:t>
            </a:r>
            <a:r>
              <a:rPr dirty="0" sz="2800" spc="-2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on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the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matter at </a:t>
            </a:r>
            <a:r>
              <a:rPr dirty="0" sz="2800" i="1">
                <a:latin typeface="Times New Roman"/>
                <a:cs typeface="Times New Roman"/>
              </a:rPr>
              <a:t>hand.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/>
              <a:t>Prepared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10"/>
              <a:t>A</a:t>
            </a:r>
            <a:r>
              <a:rPr dirty="0"/>
              <a:t>luk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Chr</a:t>
            </a:r>
            <a:r>
              <a:rPr dirty="0" spc="5"/>
              <a:t>i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10"/>
              <a:t>E</a:t>
            </a:r>
            <a:r>
              <a:rPr dirty="0"/>
              <a:t>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263397"/>
            <a:ext cx="50514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2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Principles</a:t>
            </a:r>
            <a:r>
              <a:rPr dirty="0" u="heavy" sz="3200" spc="-3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3200" spc="-1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Digital</a:t>
            </a:r>
            <a:r>
              <a:rPr dirty="0" u="heavy" sz="3200" spc="-3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Evidence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81429"/>
            <a:ext cx="8485505" cy="44526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Investigation/analysis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performed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on seized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digital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should </a:t>
            </a:r>
            <a:r>
              <a:rPr dirty="0" sz="2400" spc="-5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not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change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any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form;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272415" indent="-342900">
              <a:lnSpc>
                <a:spcPts val="259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latin typeface="Times New Roman"/>
                <a:cs typeface="Times New Roman"/>
              </a:rPr>
              <a:t>Evidence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should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only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manipulated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analyzed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on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15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copy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 </a:t>
            </a:r>
            <a:r>
              <a:rPr dirty="0" sz="2400" spc="-58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original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source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;(cloning)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189865" indent="-342900">
              <a:lnSpc>
                <a:spcPts val="2590"/>
              </a:lnSpc>
              <a:spcBef>
                <a:spcPts val="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Individual</a:t>
            </a:r>
            <a:r>
              <a:rPr dirty="0" sz="2400" spc="-4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3333CC"/>
                </a:solidFill>
                <a:latin typeface="Times New Roman"/>
                <a:cs typeface="Times New Roman"/>
              </a:rPr>
              <a:t>must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dirty="0" sz="24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forensically</a:t>
            </a:r>
            <a:r>
              <a:rPr dirty="0" sz="2400" spc="-5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competent</a:t>
            </a:r>
            <a:r>
              <a:rPr dirty="0" sz="2400" spc="-3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dirty="0" sz="2400" spc="-1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dirty="0" sz="24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given</a:t>
            </a:r>
            <a:r>
              <a:rPr dirty="0" sz="2400" spc="-3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permission </a:t>
            </a:r>
            <a:r>
              <a:rPr dirty="0" sz="2400" spc="-58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dirty="0" sz="2400" spc="-1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access</a:t>
            </a:r>
            <a:r>
              <a:rPr dirty="0" sz="2400" spc="-10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original</a:t>
            </a:r>
            <a:r>
              <a:rPr dirty="0" sz="2400" spc="-15" b="1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digital</a:t>
            </a:r>
            <a:r>
              <a:rPr dirty="0" sz="2400" spc="-3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evidence;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200">
              <a:latin typeface="Times New Roman"/>
              <a:cs typeface="Times New Roman"/>
            </a:endParaRPr>
          </a:p>
          <a:p>
            <a:pPr algn="just" marL="355600" marR="166370" indent="-342900">
              <a:lnSpc>
                <a:spcPct val="9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dirty="0" sz="2400" i="1">
                <a:latin typeface="Times New Roman"/>
                <a:cs typeface="Times New Roman"/>
              </a:rPr>
              <a:t>Activity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relating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u="heavy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seizure,</a:t>
            </a:r>
            <a:r>
              <a:rPr dirty="0" u="heavy" sz="24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access,</a:t>
            </a:r>
            <a:r>
              <a:rPr dirty="0" u="heavy" sz="24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storage,</a:t>
            </a:r>
            <a:r>
              <a:rPr dirty="0" u="heavy" sz="24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dirty="0" u="heavy" sz="24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transfer</a:t>
            </a:r>
            <a:r>
              <a:rPr dirty="0" u="heavy" sz="24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24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digital </a:t>
            </a:r>
            <a:r>
              <a:rPr dirty="0" sz="2400" spc="-59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evidence </a:t>
            </a:r>
            <a:r>
              <a:rPr dirty="0" sz="2400" spc="-5" i="1">
                <a:latin typeface="Times New Roman"/>
                <a:cs typeface="Times New Roman"/>
              </a:rPr>
              <a:t>must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be fully </a:t>
            </a:r>
            <a:r>
              <a:rPr dirty="0" sz="2400" b="1" i="1">
                <a:solidFill>
                  <a:srgbClr val="3333CC"/>
                </a:solidFill>
                <a:latin typeface="Times New Roman"/>
                <a:cs typeface="Times New Roman"/>
              </a:rPr>
              <a:t>documented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, preserved, and available </a:t>
            </a:r>
            <a:r>
              <a:rPr dirty="0" sz="2400" spc="-5" i="1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dirty="0" sz="2400" spc="-585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3333CC"/>
                </a:solidFill>
                <a:latin typeface="Times New Roman"/>
                <a:cs typeface="Times New Roman"/>
              </a:rPr>
              <a:t>review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CYRUS</dc:creator>
  <dc:title>MDC6403: Computer Forensics</dc:title>
  <dcterms:created xsi:type="dcterms:W3CDTF">2022-12-08T08:51:39Z</dcterms:created>
  <dcterms:modified xsi:type="dcterms:W3CDTF">2022-12-08T08:51:39Z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2022-12-08T00:00:00Z</vt:filetime>
  </property>
</Properties>
</file>