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400" y="578484"/>
            <a:ext cx="5943600" cy="6985"/>
          </a:xfrm>
          <a:custGeom>
            <a:avLst/>
            <a:gdLst/>
            <a:ahLst/>
            <a:cxnLst/>
            <a:rect l="l" t="t" r="r" b="b"/>
            <a:pathLst>
              <a:path w="5943600" h="6984">
                <a:moveTo>
                  <a:pt x="5943600" y="0"/>
                </a:moveTo>
                <a:lnTo>
                  <a:pt x="0" y="0"/>
                </a:lnTo>
                <a:lnTo>
                  <a:pt x="0" y="6984"/>
                </a:lnTo>
                <a:lnTo>
                  <a:pt x="5943600" y="6984"/>
                </a:lnTo>
                <a:lnTo>
                  <a:pt x="594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772534" y="9243601"/>
            <a:ext cx="2286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8404"/>
            <a:ext cx="3636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Handbook</a:t>
            </a:r>
            <a:r>
              <a:rPr dirty="0" sz="900" spc="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for </a:t>
            </a:r>
            <a:r>
              <a:rPr dirty="0" sz="900" spc="-5">
                <a:latin typeface="Times New Roman"/>
                <a:cs typeface="Times New Roman"/>
              </a:rPr>
              <a:t>Information</a:t>
            </a:r>
            <a:r>
              <a:rPr dirty="0" sz="900" spc="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Technology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Security</a:t>
            </a:r>
            <a:r>
              <a:rPr dirty="0" sz="900" spc="25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Risk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Assessment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Procedures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5361" y="438404"/>
            <a:ext cx="5486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latin typeface="Times New Roman"/>
                <a:cs typeface="Times New Roman"/>
              </a:rPr>
              <a:t>10</a:t>
            </a:r>
            <a:r>
              <a:rPr dirty="0" sz="900" spc="-10">
                <a:latin typeface="Times New Roman"/>
                <a:cs typeface="Times New Roman"/>
              </a:rPr>
              <a:t>/</a:t>
            </a:r>
            <a:r>
              <a:rPr dirty="0" sz="900" spc="5">
                <a:latin typeface="Times New Roman"/>
                <a:cs typeface="Times New Roman"/>
              </a:rPr>
              <a:t>13</a:t>
            </a:r>
            <a:r>
              <a:rPr dirty="0" sz="900" spc="-10">
                <a:latin typeface="Times New Roman"/>
                <a:cs typeface="Times New Roman"/>
              </a:rPr>
              <a:t>/</a:t>
            </a:r>
            <a:r>
              <a:rPr dirty="0" sz="900" spc="5">
                <a:latin typeface="Times New Roman"/>
                <a:cs typeface="Times New Roman"/>
              </a:rPr>
              <a:t>2</a:t>
            </a:r>
            <a:r>
              <a:rPr dirty="0" sz="900" spc="-5">
                <a:latin typeface="Times New Roman"/>
                <a:cs typeface="Times New Roman"/>
              </a:rPr>
              <a:t>0</a:t>
            </a:r>
            <a:r>
              <a:rPr dirty="0" sz="900" spc="5">
                <a:latin typeface="Times New Roman"/>
                <a:cs typeface="Times New Roman"/>
              </a:rPr>
              <a:t>22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5350" y="9227819"/>
            <a:ext cx="5981700" cy="6350"/>
          </a:xfrm>
          <a:custGeom>
            <a:avLst/>
            <a:gdLst/>
            <a:ahLst/>
            <a:cxnLst/>
            <a:rect l="l" t="t" r="r" b="b"/>
            <a:pathLst>
              <a:path w="5981700" h="6350">
                <a:moveTo>
                  <a:pt x="5981700" y="0"/>
                </a:moveTo>
                <a:lnTo>
                  <a:pt x="0" y="0"/>
                </a:lnTo>
                <a:lnTo>
                  <a:pt x="0" y="6349"/>
                </a:lnTo>
                <a:lnTo>
                  <a:pt x="5981700" y="6349"/>
                </a:lnTo>
                <a:lnTo>
                  <a:pt x="5981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25804" y="735583"/>
            <a:ext cx="6129020" cy="7514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0787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1.</a:t>
            </a:r>
            <a:r>
              <a:rPr dirty="0" sz="1800" spc="33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INTRODUCTION</a:t>
            </a:r>
            <a:endParaRPr sz="1800">
              <a:latin typeface="Times New Roman"/>
              <a:cs typeface="Times New Roman"/>
            </a:endParaRPr>
          </a:p>
          <a:p>
            <a:pPr algn="just" lvl="1" marL="545465" indent="-457200">
              <a:lnSpc>
                <a:spcPts val="1655"/>
              </a:lnSpc>
              <a:spcBef>
                <a:spcPts val="1770"/>
              </a:spcBef>
              <a:buAutoNum type="arabicPeriod"/>
              <a:tabLst>
                <a:tab pos="54610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Purpose</a:t>
            </a:r>
            <a:endParaRPr sz="1400">
              <a:latin typeface="Times New Roman"/>
              <a:cs typeface="Times New Roman"/>
            </a:endParaRPr>
          </a:p>
          <a:p>
            <a:pPr algn="just" marL="88900" marR="83185">
              <a:lnSpc>
                <a:spcPct val="966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i="1">
                <a:latin typeface="Times New Roman"/>
                <a:cs typeface="Times New Roman"/>
              </a:rPr>
              <a:t>Risk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Assessment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Procedures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intended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Department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Education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(Department)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>
                <a:latin typeface="Times New Roman"/>
                <a:cs typeface="Times New Roman"/>
              </a:rPr>
              <a:t> technology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(IT)</a:t>
            </a:r>
            <a:r>
              <a:rPr dirty="0" sz="1200">
                <a:latin typeface="Times New Roman"/>
                <a:cs typeface="Times New Roman"/>
              </a:rPr>
              <a:t> security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professionals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(e.g.,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security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officers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[CSO],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security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officers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[SSO],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network</a:t>
            </a:r>
            <a:r>
              <a:rPr dirty="0" sz="1200">
                <a:latin typeface="Times New Roman"/>
                <a:cs typeface="Times New Roman"/>
              </a:rPr>
              <a:t> security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officers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[NSO])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responsible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security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Department’s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general</a:t>
            </a:r>
            <a:r>
              <a:rPr dirty="0" sz="1200">
                <a:latin typeface="Times New Roman"/>
                <a:cs typeface="Times New Roman"/>
              </a:rPr>
              <a:t> support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(GSS)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major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(MA)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those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GSSs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MAs.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procedures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written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assumption </a:t>
            </a:r>
            <a:r>
              <a:rPr dirty="0" sz="1200">
                <a:latin typeface="Times New Roman"/>
                <a:cs typeface="Times New Roman"/>
              </a:rPr>
              <a:t>that the </a:t>
            </a:r>
            <a:r>
              <a:rPr dirty="0" sz="1200" spc="-5">
                <a:latin typeface="Times New Roman"/>
                <a:cs typeface="Times New Roman"/>
              </a:rPr>
              <a:t>reader has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-5">
                <a:latin typeface="Times New Roman"/>
                <a:cs typeface="Times New Roman"/>
              </a:rPr>
              <a:t>basic knowledge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security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associated </a:t>
            </a:r>
            <a:r>
              <a:rPr dirty="0" sz="1200">
                <a:latin typeface="Times New Roman"/>
                <a:cs typeface="Times New Roman"/>
              </a:rPr>
              <a:t> disciplines </a:t>
            </a:r>
            <a:r>
              <a:rPr dirty="0" sz="1200" spc="-5">
                <a:latin typeface="Times New Roman"/>
                <a:cs typeface="Times New Roman"/>
              </a:rPr>
              <a:t>as described </a:t>
            </a:r>
            <a:r>
              <a:rPr dirty="0" sz="1200">
                <a:latin typeface="Times New Roman"/>
                <a:cs typeface="Times New Roman"/>
              </a:rPr>
              <a:t>by the </a:t>
            </a:r>
            <a:r>
              <a:rPr dirty="0" sz="1200" spc="-5">
                <a:latin typeface="Times New Roman"/>
                <a:cs typeface="Times New Roman"/>
              </a:rPr>
              <a:t>National Institute </a:t>
            </a:r>
            <a:r>
              <a:rPr dirty="0" sz="1200">
                <a:latin typeface="Times New Roman"/>
                <a:cs typeface="Times New Roman"/>
              </a:rPr>
              <a:t>of Standards </a:t>
            </a:r>
            <a:r>
              <a:rPr dirty="0" sz="1200" spc="-5">
                <a:latin typeface="Times New Roman"/>
                <a:cs typeface="Times New Roman"/>
              </a:rPr>
              <a:t>and Technology (NIST).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procedures</a:t>
            </a:r>
            <a:r>
              <a:rPr dirty="0" sz="1200">
                <a:latin typeface="Times New Roman"/>
                <a:cs typeface="Times New Roman"/>
              </a:rPr>
              <a:t> outline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systematic,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flexible,</a:t>
            </a:r>
            <a:r>
              <a:rPr dirty="0" sz="1200">
                <a:latin typeface="Times New Roman"/>
                <a:cs typeface="Times New Roman"/>
              </a:rPr>
              <a:t> step-by-step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approach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implemented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consistently across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Department.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establishes </a:t>
            </a:r>
            <a:r>
              <a:rPr dirty="0" sz="1200">
                <a:latin typeface="Times New Roman"/>
                <a:cs typeface="Times New Roman"/>
              </a:rPr>
              <a:t>the parameters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minimum </a:t>
            </a:r>
            <a:r>
              <a:rPr dirty="0" sz="1200" spc="-5">
                <a:latin typeface="Times New Roman"/>
                <a:cs typeface="Times New Roman"/>
              </a:rPr>
              <a:t>standards required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Department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assessment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accordance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Office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Management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Budget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(OMB)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Circular A-130, and NIST Special Publication (SP) </a:t>
            </a:r>
            <a:r>
              <a:rPr dirty="0" sz="1200">
                <a:latin typeface="Times New Roman"/>
                <a:cs typeface="Times New Roman"/>
              </a:rPr>
              <a:t>800-30. </a:t>
            </a:r>
            <a:r>
              <a:rPr dirty="0" sz="1200" spc="-5">
                <a:latin typeface="Times New Roman"/>
                <a:cs typeface="Times New Roman"/>
              </a:rPr>
              <a:t>These procedures </a:t>
            </a:r>
            <a:r>
              <a:rPr dirty="0" sz="1200">
                <a:latin typeface="Times New Roman"/>
                <a:cs typeface="Times New Roman"/>
              </a:rPr>
              <a:t>may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>
                <a:latin typeface="Times New Roman"/>
                <a:cs typeface="Times New Roman"/>
              </a:rPr>
              <a:t>by 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owner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to: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1)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perform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assessments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during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stages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system's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life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cycle;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2)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guidance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contractors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responsible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preparation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independent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assessment; and/or </a:t>
            </a:r>
            <a:r>
              <a:rPr dirty="0" sz="1200">
                <a:latin typeface="Times New Roman"/>
                <a:cs typeface="Times New Roman"/>
              </a:rPr>
              <a:t>3) </a:t>
            </a:r>
            <a:r>
              <a:rPr dirty="0" sz="1200" spc="-5">
                <a:latin typeface="Times New Roman"/>
                <a:cs typeface="Times New Roman"/>
              </a:rPr>
              <a:t>understand </a:t>
            </a:r>
            <a:r>
              <a:rPr dirty="0" sz="1200">
                <a:latin typeface="Times New Roman"/>
                <a:cs typeface="Times New Roman"/>
              </a:rPr>
              <a:t>the risk assessment </a:t>
            </a:r>
            <a:r>
              <a:rPr dirty="0" sz="1200" spc="-5">
                <a:latin typeface="Times New Roman"/>
                <a:cs typeface="Times New Roman"/>
              </a:rPr>
              <a:t>reports performed </a:t>
            </a:r>
            <a:r>
              <a:rPr dirty="0" sz="1200">
                <a:latin typeface="Times New Roman"/>
                <a:cs typeface="Times New Roman"/>
              </a:rPr>
              <a:t>by the </a:t>
            </a:r>
            <a:r>
              <a:rPr dirty="0" sz="1200" spc="-5">
                <a:latin typeface="Times New Roman"/>
                <a:cs typeface="Times New Roman"/>
              </a:rPr>
              <a:t>independent </a:t>
            </a:r>
            <a:r>
              <a:rPr dirty="0" sz="1200">
                <a:latin typeface="Times New Roman"/>
                <a:cs typeface="Times New Roman"/>
              </a:rPr>
              <a:t>risk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assessor.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lvl="1" marL="545465" indent="-457200">
              <a:lnSpc>
                <a:spcPts val="1650"/>
              </a:lnSpc>
              <a:spcBef>
                <a:spcPts val="5"/>
              </a:spcBef>
              <a:buAutoNum type="arabicPeriod" startAt="2"/>
              <a:tabLst>
                <a:tab pos="54610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Background</a:t>
            </a:r>
            <a:endParaRPr sz="1400">
              <a:latin typeface="Times New Roman"/>
              <a:cs typeface="Times New Roman"/>
            </a:endParaRPr>
          </a:p>
          <a:p>
            <a:pPr algn="just" marL="88900" marR="83820">
              <a:lnSpc>
                <a:spcPts val="1430"/>
              </a:lnSpc>
              <a:spcBef>
                <a:spcPts val="20"/>
              </a:spcBef>
            </a:pPr>
            <a:r>
              <a:rPr dirty="0" sz="1200" i="1">
                <a:latin typeface="Times New Roman"/>
                <a:cs typeface="Times New Roman"/>
              </a:rPr>
              <a:t>Risk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measure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degree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resources</a:t>
            </a:r>
            <a:r>
              <a:rPr dirty="0" sz="1200">
                <a:latin typeface="Times New Roman"/>
                <a:cs typeface="Times New Roman"/>
              </a:rPr>
              <a:t> 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exposed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</a:t>
            </a:r>
            <a:r>
              <a:rPr dirty="0" sz="1200">
                <a:latin typeface="Times New Roman"/>
                <a:cs typeface="Times New Roman"/>
              </a:rPr>
              <a:t> 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exploitation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vulnerability</a:t>
            </a:r>
            <a:r>
              <a:rPr dirty="0" sz="1200" spc="114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potential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threat</a:t>
            </a:r>
            <a:r>
              <a:rPr dirty="0" baseline="18518" sz="1350" i="1">
                <a:latin typeface="Times New Roman"/>
                <a:cs typeface="Times New Roman"/>
              </a:rPr>
              <a:t>1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composed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two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elements: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1)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algn="just" marL="88900">
              <a:lnSpc>
                <a:spcPts val="1325"/>
              </a:lnSpc>
            </a:pPr>
            <a:r>
              <a:rPr dirty="0" sz="1200" b="1">
                <a:latin typeface="Times New Roman"/>
                <a:cs typeface="Times New Roman"/>
              </a:rPr>
              <a:t>impact</a:t>
            </a:r>
            <a:r>
              <a:rPr dirty="0" sz="1200" spc="114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exploited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vulnerability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would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organization’s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mission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operations;</a:t>
            </a:r>
            <a:endParaRPr sz="1200">
              <a:latin typeface="Times New Roman"/>
              <a:cs typeface="Times New Roman"/>
            </a:endParaRPr>
          </a:p>
          <a:p>
            <a:pPr algn="just" marL="88900" marR="81280">
              <a:lnSpc>
                <a:spcPct val="981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2) the </a:t>
            </a:r>
            <a:r>
              <a:rPr dirty="0" sz="1200" spc="-5" b="1">
                <a:latin typeface="Times New Roman"/>
                <a:cs typeface="Times New Roman"/>
              </a:rPr>
              <a:t>likelihood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such an exploitation </a:t>
            </a:r>
            <a:r>
              <a:rPr dirty="0" sz="1200">
                <a:latin typeface="Times New Roman"/>
                <a:cs typeface="Times New Roman"/>
              </a:rPr>
              <a:t>would </a:t>
            </a:r>
            <a:r>
              <a:rPr dirty="0" sz="1200" spc="-5">
                <a:latin typeface="Times New Roman"/>
                <a:cs typeface="Times New Roman"/>
              </a:rPr>
              <a:t>occur. A </a:t>
            </a:r>
            <a:r>
              <a:rPr dirty="0" sz="1200" spc="-5" i="1">
                <a:latin typeface="Times New Roman"/>
                <a:cs typeface="Times New Roman"/>
              </a:rPr>
              <a:t>risk assessment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process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analyzing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 </a:t>
            </a:r>
            <a:r>
              <a:rPr dirty="0" sz="1200" spc="-5">
                <a:latin typeface="Times New Roman"/>
                <a:cs typeface="Times New Roman"/>
              </a:rPr>
              <a:t>interpreting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 </a:t>
            </a:r>
            <a:r>
              <a:rPr dirty="0" sz="1200" spc="-5">
                <a:latin typeface="Times New Roman"/>
                <a:cs typeface="Times New Roman"/>
              </a:rPr>
              <a:t>associated </a:t>
            </a:r>
            <a:r>
              <a:rPr dirty="0" sz="1200">
                <a:latin typeface="Times New Roman"/>
                <a:cs typeface="Times New Roman"/>
              </a:rPr>
              <a:t>with potential </a:t>
            </a:r>
            <a:r>
              <a:rPr dirty="0" sz="1200" spc="-5">
                <a:latin typeface="Times New Roman"/>
                <a:cs typeface="Times New Roman"/>
              </a:rPr>
              <a:t>threats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vulnerabilities.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 </a:t>
            </a:r>
            <a:r>
              <a:rPr dirty="0" sz="1200" spc="-5">
                <a:latin typeface="Times New Roman"/>
                <a:cs typeface="Times New Roman"/>
              </a:rPr>
              <a:t>assessment acts 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means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help evaluate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effectiveness </a:t>
            </a:r>
            <a:r>
              <a:rPr dirty="0" sz="1200">
                <a:latin typeface="Times New Roman"/>
                <a:cs typeface="Times New Roman"/>
              </a:rPr>
              <a:t>of various security </a:t>
            </a:r>
            <a:r>
              <a:rPr dirty="0" sz="1200" spc="-5">
                <a:latin typeface="Times New Roman"/>
                <a:cs typeface="Times New Roman"/>
              </a:rPr>
              <a:t>controls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place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 MA</a:t>
            </a:r>
            <a:r>
              <a:rPr dirty="0" baseline="18518" sz="1350" i="1">
                <a:latin typeface="Times New Roman"/>
                <a:cs typeface="Times New Roman"/>
              </a:rPr>
              <a:t>2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88900" marR="84455">
              <a:lnSpc>
                <a:spcPts val="139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 i="1">
                <a:latin typeface="Times New Roman"/>
                <a:cs typeface="Times New Roman"/>
              </a:rPr>
              <a:t>Department </a:t>
            </a:r>
            <a:r>
              <a:rPr dirty="0" sz="1200" i="1">
                <a:latin typeface="Times New Roman"/>
                <a:cs typeface="Times New Roman"/>
              </a:rPr>
              <a:t>of Education Information </a:t>
            </a:r>
            <a:r>
              <a:rPr dirty="0" sz="1200" spc="-5" i="1">
                <a:latin typeface="Times New Roman"/>
                <a:cs typeface="Times New Roman"/>
              </a:rPr>
              <a:t>Technology Security </a:t>
            </a:r>
            <a:r>
              <a:rPr dirty="0" sz="1200" i="1">
                <a:latin typeface="Times New Roman"/>
                <a:cs typeface="Times New Roman"/>
              </a:rPr>
              <a:t>Risk </a:t>
            </a:r>
            <a:r>
              <a:rPr dirty="0" sz="1200" spc="-5" i="1">
                <a:latin typeface="Times New Roman"/>
                <a:cs typeface="Times New Roman"/>
              </a:rPr>
              <a:t>Assessment Procedures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written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support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Department’s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Department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of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Education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Information </a:t>
            </a:r>
            <a:r>
              <a:rPr dirty="0" sz="1200" spc="-29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Technology Security </a:t>
            </a:r>
            <a:r>
              <a:rPr dirty="0" sz="1200" i="1">
                <a:latin typeface="Times New Roman"/>
                <a:cs typeface="Times New Roman"/>
              </a:rPr>
              <a:t>Policy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Times New Roman"/>
                <a:cs typeface="Times New Roman"/>
              </a:rPr>
              <a:t>which states </a:t>
            </a:r>
            <a:r>
              <a:rPr dirty="0" sz="1200">
                <a:latin typeface="Times New Roman"/>
                <a:cs typeface="Times New Roman"/>
              </a:rPr>
              <a:t>that risk </a:t>
            </a:r>
            <a:r>
              <a:rPr dirty="0" sz="1200" spc="-5">
                <a:latin typeface="Times New Roman"/>
                <a:cs typeface="Times New Roman"/>
              </a:rPr>
              <a:t>assessments </a:t>
            </a:r>
            <a:r>
              <a:rPr dirty="0" sz="1200">
                <a:latin typeface="Times New Roman"/>
                <a:cs typeface="Times New Roman"/>
              </a:rPr>
              <a:t>must be </a:t>
            </a:r>
            <a:r>
              <a:rPr dirty="0" sz="1200" spc="-5">
                <a:latin typeface="Times New Roman"/>
                <a:cs typeface="Times New Roman"/>
              </a:rPr>
              <a:t>performed </a:t>
            </a:r>
            <a:r>
              <a:rPr dirty="0" sz="1200">
                <a:latin typeface="Times New Roman"/>
                <a:cs typeface="Times New Roman"/>
              </a:rPr>
              <a:t>atleast </a:t>
            </a:r>
            <a:r>
              <a:rPr dirty="0" sz="1200" spc="-5">
                <a:latin typeface="Times New Roman"/>
                <a:cs typeface="Times New Roman"/>
              </a:rPr>
              <a:t>every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three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years 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whenever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significant</a:t>
            </a:r>
            <a:r>
              <a:rPr dirty="0" sz="1200">
                <a:latin typeface="Times New Roman"/>
                <a:cs typeface="Times New Roman"/>
              </a:rPr>
              <a:t> change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occurs to the </a:t>
            </a:r>
            <a:r>
              <a:rPr dirty="0" sz="1200" spc="-5">
                <a:latin typeface="Times New Roman"/>
                <a:cs typeface="Times New Roman"/>
              </a:rPr>
              <a:t>GSS</a:t>
            </a:r>
            <a:r>
              <a:rPr dirty="0" sz="1200">
                <a:latin typeface="Times New Roman"/>
                <a:cs typeface="Times New Roman"/>
              </a:rPr>
              <a:t> or </a:t>
            </a:r>
            <a:r>
              <a:rPr dirty="0" sz="1200" spc="-5">
                <a:latin typeface="Times New Roman"/>
                <a:cs typeface="Times New Roman"/>
              </a:rPr>
              <a:t>MA.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algn="just" lvl="1" marL="545465" indent="-457200">
              <a:lnSpc>
                <a:spcPts val="1650"/>
              </a:lnSpc>
              <a:buAutoNum type="arabicPeriod" startAt="3"/>
              <a:tabLst>
                <a:tab pos="546100" algn="l"/>
              </a:tabLst>
            </a:pPr>
            <a:r>
              <a:rPr dirty="0" sz="1400" b="1">
                <a:latin typeface="Times New Roman"/>
                <a:cs typeface="Times New Roman"/>
              </a:rPr>
              <a:t>Scope</a:t>
            </a:r>
            <a:endParaRPr sz="1400">
              <a:latin typeface="Times New Roman"/>
              <a:cs typeface="Times New Roman"/>
            </a:endParaRPr>
          </a:p>
          <a:p>
            <a:pPr algn="just" marL="88900" marR="84455">
              <a:lnSpc>
                <a:spcPct val="967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scope </a:t>
            </a:r>
            <a:r>
              <a:rPr dirty="0" sz="1200">
                <a:latin typeface="Times New Roman"/>
                <a:cs typeface="Times New Roman"/>
              </a:rPr>
              <a:t>of these </a:t>
            </a:r>
            <a:r>
              <a:rPr dirty="0" sz="1200" spc="-5">
                <a:latin typeface="Times New Roman"/>
                <a:cs typeface="Times New Roman"/>
              </a:rPr>
              <a:t>procedures includes what </a:t>
            </a:r>
            <a:r>
              <a:rPr dirty="0" sz="1200">
                <a:latin typeface="Times New Roman"/>
                <a:cs typeface="Times New Roman"/>
              </a:rPr>
              <a:t>a risk </a:t>
            </a:r>
            <a:r>
              <a:rPr dirty="0" sz="1200" spc="-5">
                <a:latin typeface="Times New Roman"/>
                <a:cs typeface="Times New Roman"/>
              </a:rPr>
              <a:t>assessment is, </a:t>
            </a:r>
            <a:r>
              <a:rPr dirty="0" sz="1200" spc="-10">
                <a:latin typeface="Times New Roman"/>
                <a:cs typeface="Times New Roman"/>
              </a:rPr>
              <a:t>why </a:t>
            </a:r>
            <a:r>
              <a:rPr dirty="0" sz="1200">
                <a:latin typeface="Times New Roman"/>
                <a:cs typeface="Times New Roman"/>
              </a:rPr>
              <a:t>a risk </a:t>
            </a:r>
            <a:r>
              <a:rPr dirty="0" sz="1200" spc="-5">
                <a:latin typeface="Times New Roman"/>
                <a:cs typeface="Times New Roman"/>
              </a:rPr>
              <a:t>assessment is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important,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assessment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feeds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certification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accreditation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(C&amp;A)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minimal security requirements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conducting </a:t>
            </a:r>
            <a:r>
              <a:rPr dirty="0" sz="1200">
                <a:latin typeface="Times New Roman"/>
                <a:cs typeface="Times New Roman"/>
              </a:rPr>
              <a:t>a risk assessment. </a:t>
            </a:r>
            <a:r>
              <a:rPr dirty="0" sz="1200" spc="-5">
                <a:latin typeface="Times New Roman"/>
                <a:cs typeface="Times New Roman"/>
              </a:rPr>
              <a:t>These procedures </a:t>
            </a:r>
            <a:r>
              <a:rPr dirty="0" sz="1200">
                <a:latin typeface="Times New Roman"/>
                <a:cs typeface="Times New Roman"/>
              </a:rPr>
              <a:t>are based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Department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5" i="1">
                <a:latin typeface="Times New Roman"/>
                <a:cs typeface="Times New Roman"/>
              </a:rPr>
              <a:t>of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Education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Information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Technology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Security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Policy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Departmentof 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Education Information Technology Security </a:t>
            </a:r>
            <a:r>
              <a:rPr dirty="0" sz="1200" i="1">
                <a:latin typeface="Times New Roman"/>
                <a:cs typeface="Times New Roman"/>
              </a:rPr>
              <a:t>Program </a:t>
            </a:r>
            <a:r>
              <a:rPr dirty="0" sz="1200" spc="-5" i="1">
                <a:latin typeface="Times New Roman"/>
                <a:cs typeface="Times New Roman"/>
              </a:rPr>
              <a:t>Management </a:t>
            </a:r>
            <a:r>
              <a:rPr dirty="0" sz="1200" i="1">
                <a:latin typeface="Times New Roman"/>
                <a:cs typeface="Times New Roman"/>
              </a:rPr>
              <a:t>Plan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Times New Roman"/>
                <a:cs typeface="Times New Roman"/>
              </a:rPr>
              <a:t>NIST SP </a:t>
            </a:r>
            <a:r>
              <a:rPr dirty="0" sz="1200">
                <a:latin typeface="Times New Roman"/>
                <a:cs typeface="Times New Roman"/>
              </a:rPr>
              <a:t>800-30, </a:t>
            </a:r>
            <a:r>
              <a:rPr dirty="0" sz="1200" spc="-5">
                <a:latin typeface="Times New Roman"/>
                <a:cs typeface="Times New Roman"/>
              </a:rPr>
              <a:t>OMB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Circular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A-130,  and 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applicable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Federal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security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laws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 </a:t>
            </a:r>
            <a:r>
              <a:rPr dirty="0" sz="1200">
                <a:latin typeface="Times New Roman"/>
                <a:cs typeface="Times New Roman"/>
              </a:rPr>
              <a:t>regulations.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8446897"/>
            <a:ext cx="1828800" cy="7620"/>
          </a:xfrm>
          <a:custGeom>
            <a:avLst/>
            <a:gdLst/>
            <a:ahLst/>
            <a:cxnLst/>
            <a:rect l="l" t="t" r="r" b="b"/>
            <a:pathLst>
              <a:path w="1828800" h="7620">
                <a:moveTo>
                  <a:pt x="1828800" y="0"/>
                </a:moveTo>
                <a:lnTo>
                  <a:pt x="0" y="0"/>
                </a:lnTo>
                <a:lnTo>
                  <a:pt x="0" y="7619"/>
                </a:lnTo>
                <a:lnTo>
                  <a:pt x="1828800" y="7619"/>
                </a:lnTo>
                <a:lnTo>
                  <a:pt x="182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8404"/>
            <a:ext cx="3636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Handbook</a:t>
            </a:r>
            <a:r>
              <a:rPr dirty="0" sz="900" spc="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for </a:t>
            </a:r>
            <a:r>
              <a:rPr dirty="0" sz="900" spc="-5">
                <a:latin typeface="Times New Roman"/>
                <a:cs typeface="Times New Roman"/>
              </a:rPr>
              <a:t>Information</a:t>
            </a:r>
            <a:r>
              <a:rPr dirty="0" sz="900" spc="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Technology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Security</a:t>
            </a:r>
            <a:r>
              <a:rPr dirty="0" sz="900" spc="25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Risk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Assessment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Procedures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5361" y="438404"/>
            <a:ext cx="5486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latin typeface="Times New Roman"/>
                <a:cs typeface="Times New Roman"/>
              </a:rPr>
              <a:t>10</a:t>
            </a:r>
            <a:r>
              <a:rPr dirty="0" sz="900" spc="-10">
                <a:latin typeface="Times New Roman"/>
                <a:cs typeface="Times New Roman"/>
              </a:rPr>
              <a:t>/</a:t>
            </a:r>
            <a:r>
              <a:rPr dirty="0" sz="900" spc="5">
                <a:latin typeface="Times New Roman"/>
                <a:cs typeface="Times New Roman"/>
              </a:rPr>
              <a:t>13</a:t>
            </a:r>
            <a:r>
              <a:rPr dirty="0" sz="900" spc="-10">
                <a:latin typeface="Times New Roman"/>
                <a:cs typeface="Times New Roman"/>
              </a:rPr>
              <a:t>/</a:t>
            </a:r>
            <a:r>
              <a:rPr dirty="0" sz="900" spc="5">
                <a:latin typeface="Times New Roman"/>
                <a:cs typeface="Times New Roman"/>
              </a:rPr>
              <a:t>2</a:t>
            </a:r>
            <a:r>
              <a:rPr dirty="0" sz="900" spc="-5">
                <a:latin typeface="Times New Roman"/>
                <a:cs typeface="Times New Roman"/>
              </a:rPr>
              <a:t>0</a:t>
            </a:r>
            <a:r>
              <a:rPr dirty="0" sz="900" spc="5">
                <a:latin typeface="Times New Roman"/>
                <a:cs typeface="Times New Roman"/>
              </a:rPr>
              <a:t>22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5350" y="9227819"/>
            <a:ext cx="5981700" cy="6350"/>
          </a:xfrm>
          <a:custGeom>
            <a:avLst/>
            <a:gdLst/>
            <a:ahLst/>
            <a:cxnLst/>
            <a:rect l="l" t="t" r="r" b="b"/>
            <a:pathLst>
              <a:path w="5981700" h="6350">
                <a:moveTo>
                  <a:pt x="5981700" y="0"/>
                </a:moveTo>
                <a:lnTo>
                  <a:pt x="0" y="0"/>
                </a:lnTo>
                <a:lnTo>
                  <a:pt x="0" y="6349"/>
                </a:lnTo>
                <a:lnTo>
                  <a:pt x="5981700" y="6349"/>
                </a:lnTo>
                <a:lnTo>
                  <a:pt x="5981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920242"/>
            <a:ext cx="5974080" cy="30676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99600"/>
              </a:lnSpc>
              <a:spcBef>
                <a:spcPts val="105"/>
              </a:spcBef>
            </a:pPr>
            <a:r>
              <a:rPr dirty="0" sz="1200" spc="-5">
                <a:latin typeface="Times New Roman"/>
                <a:cs typeface="Times New Roman"/>
              </a:rPr>
              <a:t>Natural disasters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caused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extreme weather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earthquake, and environmental </a:t>
            </a:r>
            <a:r>
              <a:rPr dirty="0" sz="1200">
                <a:latin typeface="Times New Roman"/>
                <a:cs typeface="Times New Roman"/>
              </a:rPr>
              <a:t>controlfailures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 caused </a:t>
            </a:r>
            <a:r>
              <a:rPr dirty="0" sz="1200">
                <a:latin typeface="Times New Roman"/>
                <a:cs typeface="Times New Roman"/>
              </a:rPr>
              <a:t>by utility </a:t>
            </a:r>
            <a:r>
              <a:rPr dirty="0" sz="1200" spc="-5">
                <a:latin typeface="Times New Roman"/>
                <a:cs typeface="Times New Roman"/>
              </a:rPr>
              <a:t>failures;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threat agent, </a:t>
            </a:r>
            <a:r>
              <a:rPr dirty="0" sz="1200">
                <a:latin typeface="Times New Roman"/>
                <a:cs typeface="Times New Roman"/>
              </a:rPr>
              <a:t>someone who </a:t>
            </a:r>
            <a:r>
              <a:rPr dirty="0" sz="1200" spc="-5">
                <a:latin typeface="Times New Roman"/>
                <a:cs typeface="Times New Roman"/>
              </a:rPr>
              <a:t>exploits</a:t>
            </a:r>
            <a:r>
              <a:rPr dirty="0" sz="1200">
                <a:latin typeface="Times New Roman"/>
                <a:cs typeface="Times New Roman"/>
              </a:rPr>
              <a:t> systemvulnerabilities,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cause </a:t>
            </a:r>
            <a:r>
              <a:rPr dirty="0" sz="1200">
                <a:latin typeface="Times New Roman"/>
                <a:cs typeface="Times New Roman"/>
              </a:rPr>
              <a:t>of human </a:t>
            </a:r>
            <a:r>
              <a:rPr dirty="0" sz="1200" spc="-5">
                <a:latin typeface="Times New Roman"/>
                <a:cs typeface="Times New Roman"/>
              </a:rPr>
              <a:t>threats.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Examples</a:t>
            </a:r>
            <a:r>
              <a:rPr dirty="0" sz="1200">
                <a:latin typeface="Times New Roman"/>
                <a:cs typeface="Times New Roman"/>
              </a:rPr>
              <a:t> of </a:t>
            </a:r>
            <a:r>
              <a:rPr dirty="0" sz="1200" spc="-5">
                <a:latin typeface="Times New Roman"/>
                <a:cs typeface="Times New Roman"/>
              </a:rPr>
              <a:t>human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threat agents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following</a:t>
            </a:r>
            <a:r>
              <a:rPr dirty="0" sz="1200">
                <a:latin typeface="Symbol"/>
                <a:cs typeface="Symbol"/>
              </a:rPr>
              <a:t></a:t>
            </a:r>
            <a:endParaRPr sz="12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Symbol"/>
              <a:cs typeface="Symbol"/>
            </a:endParaRPr>
          </a:p>
          <a:p>
            <a:pPr marL="697865" marR="6985" indent="-228600">
              <a:lnSpc>
                <a:spcPts val="1390"/>
              </a:lnSpc>
              <a:buSzPct val="75000"/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Insiders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Disgruntled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employees,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dishonest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employees,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Department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both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those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general</a:t>
            </a:r>
            <a:r>
              <a:rPr dirty="0" sz="1200">
                <a:latin typeface="Times New Roman"/>
                <a:cs typeface="Times New Roman"/>
              </a:rPr>
              <a:t> system </a:t>
            </a:r>
            <a:r>
              <a:rPr dirty="0" sz="1200" spc="-5">
                <a:latin typeface="Times New Roman"/>
                <a:cs typeface="Times New Roman"/>
              </a:rPr>
              <a:t>access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those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increased,</a:t>
            </a:r>
            <a:r>
              <a:rPr dirty="0" sz="1200">
                <a:latin typeface="Times New Roman"/>
                <a:cs typeface="Times New Roman"/>
              </a:rPr>
              <a:t> privileged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access.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697865" marR="6985" indent="-228600">
              <a:lnSpc>
                <a:spcPts val="1390"/>
              </a:lnSpc>
              <a:buSzPct val="75000"/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Contractors</a:t>
            </a:r>
            <a:r>
              <a:rPr dirty="0" sz="1200" spc="1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r>
              <a:rPr dirty="0" sz="1200" spc="1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subcontractors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Cleaning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crew,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developers,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technical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support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personnel,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telephone service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repairmen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150">
              <a:latin typeface="Times New Roman"/>
              <a:cs typeface="Times New Roman"/>
            </a:endParaRPr>
          </a:p>
          <a:p>
            <a:pPr marL="697865" indent="-229235">
              <a:lnSpc>
                <a:spcPct val="100000"/>
              </a:lnSpc>
              <a:buSzPct val="75000"/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Former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employees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Employees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retired,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resigned,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fired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250">
              <a:latin typeface="Times New Roman"/>
              <a:cs typeface="Times New Roman"/>
            </a:endParaRPr>
          </a:p>
          <a:p>
            <a:pPr marL="697865" marR="5715" indent="-228600">
              <a:lnSpc>
                <a:spcPts val="1390"/>
              </a:lnSpc>
              <a:buSzPct val="75000"/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Unauthorized</a:t>
            </a:r>
            <a:r>
              <a:rPr dirty="0" sz="1200" spc="9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users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Computer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criminals,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terrorists,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intruders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(hackers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crackers) who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attempt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access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Department’s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internal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network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697865" marR="6985" indent="-228600">
              <a:lnSpc>
                <a:spcPts val="1390"/>
              </a:lnSpc>
              <a:buSzPct val="75000"/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Authorized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users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approved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(e.g.,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government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agency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employee,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contractor,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business partner).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8404"/>
            <a:ext cx="3636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Handbook</a:t>
            </a:r>
            <a:r>
              <a:rPr dirty="0" sz="900" spc="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for </a:t>
            </a:r>
            <a:r>
              <a:rPr dirty="0" sz="900" spc="-5">
                <a:latin typeface="Times New Roman"/>
                <a:cs typeface="Times New Roman"/>
              </a:rPr>
              <a:t>Information</a:t>
            </a:r>
            <a:r>
              <a:rPr dirty="0" sz="900" spc="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Technology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Security</a:t>
            </a:r>
            <a:r>
              <a:rPr dirty="0" sz="900" spc="25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Risk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Assessment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Procedures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5361" y="438404"/>
            <a:ext cx="5486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latin typeface="Times New Roman"/>
                <a:cs typeface="Times New Roman"/>
              </a:rPr>
              <a:t>10</a:t>
            </a:r>
            <a:r>
              <a:rPr dirty="0" sz="900" spc="-10">
                <a:latin typeface="Times New Roman"/>
                <a:cs typeface="Times New Roman"/>
              </a:rPr>
              <a:t>/</a:t>
            </a:r>
            <a:r>
              <a:rPr dirty="0" sz="900" spc="5">
                <a:latin typeface="Times New Roman"/>
                <a:cs typeface="Times New Roman"/>
              </a:rPr>
              <a:t>13</a:t>
            </a:r>
            <a:r>
              <a:rPr dirty="0" sz="900" spc="-10">
                <a:latin typeface="Times New Roman"/>
                <a:cs typeface="Times New Roman"/>
              </a:rPr>
              <a:t>/</a:t>
            </a:r>
            <a:r>
              <a:rPr dirty="0" sz="900" spc="5">
                <a:latin typeface="Times New Roman"/>
                <a:cs typeface="Times New Roman"/>
              </a:rPr>
              <a:t>2</a:t>
            </a:r>
            <a:r>
              <a:rPr dirty="0" sz="900" spc="-5">
                <a:latin typeface="Times New Roman"/>
                <a:cs typeface="Times New Roman"/>
              </a:rPr>
              <a:t>0</a:t>
            </a:r>
            <a:r>
              <a:rPr dirty="0" sz="900" spc="5">
                <a:latin typeface="Times New Roman"/>
                <a:cs typeface="Times New Roman"/>
              </a:rPr>
              <a:t>22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5350" y="9227819"/>
            <a:ext cx="5981700" cy="6350"/>
          </a:xfrm>
          <a:custGeom>
            <a:avLst/>
            <a:gdLst/>
            <a:ahLst/>
            <a:cxnLst/>
            <a:rect l="l" t="t" r="r" b="b"/>
            <a:pathLst>
              <a:path w="5981700" h="6350">
                <a:moveTo>
                  <a:pt x="5981700" y="0"/>
                </a:moveTo>
                <a:lnTo>
                  <a:pt x="0" y="0"/>
                </a:lnTo>
                <a:lnTo>
                  <a:pt x="0" y="6349"/>
                </a:lnTo>
                <a:lnTo>
                  <a:pt x="5981700" y="6349"/>
                </a:lnTo>
                <a:lnTo>
                  <a:pt x="5981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773430"/>
            <a:ext cx="2747010" cy="83693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459"/>
              </a:spcBef>
            </a:pPr>
            <a:r>
              <a:rPr dirty="0" sz="1200" b="1">
                <a:latin typeface="Times New Roman"/>
                <a:cs typeface="Times New Roman"/>
              </a:rPr>
              <a:t>2.7.2</a:t>
            </a:r>
            <a:r>
              <a:rPr dirty="0" sz="1200" spc="26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Vulnerability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90"/>
              </a:lnSpc>
              <a:spcBef>
                <a:spcPts val="450"/>
              </a:spcBef>
            </a:pPr>
            <a:r>
              <a:rPr dirty="0" sz="1200" spc="-5">
                <a:latin typeface="Times New Roman"/>
                <a:cs typeface="Times New Roman"/>
              </a:rPr>
              <a:t>A vulnerability is </a:t>
            </a:r>
            <a:r>
              <a:rPr dirty="0" sz="1200">
                <a:latin typeface="Times New Roman"/>
                <a:cs typeface="Times New Roman"/>
              </a:rPr>
              <a:t>a condition that </a:t>
            </a:r>
            <a:r>
              <a:rPr dirty="0" sz="1200" spc="-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potential to be </a:t>
            </a:r>
            <a:r>
              <a:rPr dirty="0" sz="1200" spc="-5">
                <a:latin typeface="Times New Roman"/>
                <a:cs typeface="Times New Roman"/>
              </a:rPr>
              <a:t>exploited </a:t>
            </a:r>
            <a:r>
              <a:rPr dirty="0" sz="1200">
                <a:latin typeface="Times New Roman"/>
                <a:cs typeface="Times New Roman"/>
              </a:rPr>
              <a:t>by a </a:t>
            </a:r>
            <a:r>
              <a:rPr dirty="0" sz="1200" spc="-5">
                <a:latin typeface="Times New Roman"/>
                <a:cs typeface="Times New Roman"/>
              </a:rPr>
              <a:t>threat. BLSRs,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located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Appendix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D,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must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initial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1578609"/>
            <a:ext cx="27451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6115" algn="l"/>
                <a:tab pos="1379855" algn="l"/>
                <a:tab pos="1830705" algn="l"/>
                <a:tab pos="2122170" algn="l"/>
              </a:tabLst>
            </a:pPr>
            <a:r>
              <a:rPr dirty="0" sz="1200" spc="-5">
                <a:latin typeface="Times New Roman"/>
                <a:cs typeface="Times New Roman"/>
              </a:rPr>
              <a:t>s</a:t>
            </a:r>
            <a:r>
              <a:rPr dirty="0" sz="1200" spc="-10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urity	</a:t>
            </a:r>
            <a:r>
              <a:rPr dirty="0" sz="1200" spc="-5">
                <a:latin typeface="Times New Roman"/>
                <a:cs typeface="Times New Roman"/>
              </a:rPr>
              <a:t>c</a:t>
            </a:r>
            <a:r>
              <a:rPr dirty="0" sz="1200" spc="10">
                <a:latin typeface="Times New Roman"/>
                <a:cs typeface="Times New Roman"/>
              </a:rPr>
              <a:t>h</a:t>
            </a:r>
            <a:r>
              <a:rPr dirty="0" sz="1200" spc="-5">
                <a:latin typeface="Times New Roman"/>
                <a:cs typeface="Times New Roman"/>
              </a:rPr>
              <a:t>ec</a:t>
            </a:r>
            <a:r>
              <a:rPr dirty="0" sz="1200">
                <a:latin typeface="Times New Roman"/>
                <a:cs typeface="Times New Roman"/>
              </a:rPr>
              <a:t>kli</a:t>
            </a:r>
            <a:r>
              <a:rPr dirty="0" sz="1200" spc="-5">
                <a:latin typeface="Times New Roman"/>
                <a:cs typeface="Times New Roman"/>
              </a:rPr>
              <a:t>st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5">
                <a:latin typeface="Times New Roman"/>
                <a:cs typeface="Times New Roman"/>
              </a:rPr>
              <a:t>us</a:t>
            </a:r>
            <a:r>
              <a:rPr dirty="0" sz="1200" spc="-10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d	to	d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t</a:t>
            </a:r>
            <a:r>
              <a:rPr dirty="0" sz="1200" spc="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rmine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1753869"/>
            <a:ext cx="27444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vulnerabilities.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BLSRs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security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1930654"/>
            <a:ext cx="2747645" cy="56197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just" marL="12700" marR="5080">
              <a:lnSpc>
                <a:spcPts val="1390"/>
              </a:lnSpc>
              <a:spcBef>
                <a:spcPts val="185"/>
              </a:spcBef>
            </a:pPr>
            <a:r>
              <a:rPr dirty="0" sz="1200" spc="-5">
                <a:latin typeface="Times New Roman"/>
                <a:cs typeface="Times New Roman"/>
              </a:rPr>
              <a:t>requirements </a:t>
            </a:r>
            <a:r>
              <a:rPr dirty="0" sz="1200">
                <a:latin typeface="Times New Roman"/>
                <a:cs typeface="Times New Roman"/>
              </a:rPr>
              <a:t>the Department </a:t>
            </a:r>
            <a:r>
              <a:rPr dirty="0" sz="1200" spc="-5">
                <a:latin typeface="Times New Roman"/>
                <a:cs typeface="Times New Roman"/>
              </a:rPr>
              <a:t>views 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minimal security standards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upheld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GSSs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MAs.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BLSRs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must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2461006"/>
            <a:ext cx="27463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2335" algn="l"/>
                <a:tab pos="2096135" algn="l"/>
              </a:tabLst>
            </a:pPr>
            <a:r>
              <a:rPr dirty="0" sz="1200" spc="-5">
                <a:latin typeface="Times New Roman"/>
                <a:cs typeface="Times New Roman"/>
              </a:rPr>
              <a:t>determine	vulnerabilities.	Therefore,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2637790"/>
            <a:ext cx="2743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BLSRs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must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flagged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04" y="2814573"/>
            <a:ext cx="2747645" cy="73914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12700" marR="5080">
              <a:lnSpc>
                <a:spcPct val="967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vulnerabilities.</a:t>
            </a:r>
            <a:r>
              <a:rPr dirty="0" sz="1200">
                <a:latin typeface="Times New Roman"/>
                <a:cs typeface="Times New Roman"/>
              </a:rPr>
              <a:t> Appendix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Vulnerability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Questionnaire is used 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supplement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BLSRs.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questionnaire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provided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initiate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probing.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recommended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004" y="3522090"/>
            <a:ext cx="27457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6555" algn="l"/>
                <a:tab pos="952500" algn="l"/>
                <a:tab pos="1309370" algn="l"/>
                <a:tab pos="2056130" algn="l"/>
                <a:tab pos="2344420" algn="l"/>
              </a:tabLst>
            </a:pPr>
            <a:r>
              <a:rPr dirty="0" sz="1200" spc="-5">
                <a:latin typeface="Times New Roman"/>
                <a:cs typeface="Times New Roman"/>
              </a:rPr>
              <a:t>PO</a:t>
            </a:r>
            <a:r>
              <a:rPr dirty="0" sz="1200" spc="-5">
                <a:latin typeface="Times New Roman"/>
                <a:cs typeface="Times New Roman"/>
              </a:rPr>
              <a:t>	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mend	the	qu</a:t>
            </a:r>
            <a:r>
              <a:rPr dirty="0" sz="1200" spc="5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stions</a:t>
            </a:r>
            <a:r>
              <a:rPr dirty="0" sz="1200">
                <a:latin typeface="Times New Roman"/>
                <a:cs typeface="Times New Roman"/>
              </a:rPr>
              <a:t>	to	refl</a:t>
            </a:r>
            <a:r>
              <a:rPr dirty="0" sz="1200" spc="-10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004" y="3698875"/>
            <a:ext cx="26708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appropriate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questions</a:t>
            </a:r>
            <a:r>
              <a:rPr dirty="0" sz="1200">
                <a:latin typeface="Times New Roman"/>
                <a:cs typeface="Times New Roman"/>
              </a:rPr>
              <a:t> for their</a:t>
            </a:r>
            <a:r>
              <a:rPr dirty="0" sz="1200" spc="-5">
                <a:latin typeface="Times New Roman"/>
                <a:cs typeface="Times New Roman"/>
              </a:rPr>
              <a:t> GSS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MA.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004" y="4061586"/>
            <a:ext cx="2745740" cy="38544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  <a:tabLst>
                <a:tab pos="1167765" algn="l"/>
                <a:tab pos="1604010" algn="l"/>
                <a:tab pos="2437130" algn="l"/>
              </a:tabLst>
            </a:pPr>
            <a:r>
              <a:rPr dirty="0" sz="1200">
                <a:latin typeface="Times New Roman"/>
                <a:cs typeface="Times New Roman"/>
              </a:rPr>
              <a:t>Vuln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bilities	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re	identifi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d	f</a:t>
            </a:r>
            <a:r>
              <a:rPr dirty="0" sz="1200" spc="-10">
                <a:latin typeface="Times New Roman"/>
                <a:cs typeface="Times New Roman"/>
              </a:rPr>
              <a:t>r</a:t>
            </a:r>
            <a:r>
              <a:rPr dirty="0" sz="1200">
                <a:latin typeface="Times New Roman"/>
                <a:cs typeface="Times New Roman"/>
              </a:rPr>
              <a:t>om 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collected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PO,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80713" y="3951859"/>
            <a:ext cx="21018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Figure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3.  </a:t>
            </a:r>
            <a:r>
              <a:rPr dirty="0" sz="1200" spc="-5" b="1">
                <a:latin typeface="Times New Roman"/>
                <a:cs typeface="Times New Roman"/>
              </a:rPr>
              <a:t>Vulnerability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Sources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2004" y="4591939"/>
            <a:ext cx="5973445" cy="434594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12700" marR="5080">
              <a:lnSpc>
                <a:spcPct val="967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GSS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MA,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environment.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information is collected </a:t>
            </a:r>
            <a:r>
              <a:rPr dirty="0" sz="1200">
                <a:latin typeface="Times New Roman"/>
                <a:cs typeface="Times New Roman"/>
              </a:rPr>
              <a:t>during site </a:t>
            </a:r>
            <a:r>
              <a:rPr dirty="0" sz="1200" spc="-5">
                <a:latin typeface="Times New Roman"/>
                <a:cs typeface="Times New Roman"/>
              </a:rPr>
              <a:t>surveys, interviews,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network</a:t>
            </a:r>
            <a:r>
              <a:rPr dirty="0" sz="1200">
                <a:latin typeface="Times New Roman"/>
                <a:cs typeface="Times New Roman"/>
              </a:rPr>
              <a:t> scanning,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documentation.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Available</a:t>
            </a:r>
            <a:r>
              <a:rPr dirty="0" sz="1200">
                <a:latin typeface="Times New Roman"/>
                <a:cs typeface="Times New Roman"/>
              </a:rPr>
              <a:t> industry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sources</a:t>
            </a:r>
            <a:r>
              <a:rPr dirty="0" sz="1200">
                <a:latin typeface="Times New Roman"/>
                <a:cs typeface="Times New Roman"/>
              </a:rPr>
              <a:t> must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vulnerabilities </a:t>
            </a:r>
            <a:r>
              <a:rPr dirty="0" sz="1200">
                <a:latin typeface="Times New Roman"/>
                <a:cs typeface="Times New Roman"/>
              </a:rPr>
              <a:t>that may be </a:t>
            </a:r>
            <a:r>
              <a:rPr dirty="0" sz="1200" spc="-5">
                <a:latin typeface="Times New Roman"/>
                <a:cs typeface="Times New Roman"/>
              </a:rPr>
              <a:t>applicable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specific systems (see Figure </a:t>
            </a:r>
            <a:r>
              <a:rPr dirty="0" sz="1200">
                <a:latin typeface="Times New Roman"/>
                <a:cs typeface="Times New Roman"/>
              </a:rPr>
              <a:t>3 for a list of </a:t>
            </a:r>
            <a:r>
              <a:rPr dirty="0" sz="1200" spc="-5">
                <a:latin typeface="Times New Roman"/>
                <a:cs typeface="Times New Roman"/>
              </a:rPr>
              <a:t>sources).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specific sources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vulnerabilities and </a:t>
            </a:r>
            <a:r>
              <a:rPr dirty="0" sz="1200">
                <a:latin typeface="Times New Roman"/>
                <a:cs typeface="Times New Roman"/>
              </a:rPr>
              <a:t>the methodology that must be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>
                <a:latin typeface="Times New Roman"/>
                <a:cs typeface="Times New Roman"/>
              </a:rPr>
              <a:t>to identify them vary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depending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whether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GSS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phase</a:t>
            </a:r>
            <a:r>
              <a:rPr dirty="0" sz="1200">
                <a:latin typeface="Times New Roman"/>
                <a:cs typeface="Times New Roman"/>
              </a:rPr>
              <a:t> 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already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been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6500"/>
              </a:lnSpc>
            </a:pPr>
            <a:r>
              <a:rPr dirty="0" sz="1200">
                <a:latin typeface="Times New Roman"/>
                <a:cs typeface="Times New Roman"/>
              </a:rPr>
              <a:t>If the </a:t>
            </a:r>
            <a:r>
              <a:rPr dirty="0" sz="1200" spc="-5">
                <a:latin typeface="Times New Roman"/>
                <a:cs typeface="Times New Roman"/>
              </a:rPr>
              <a:t>GSS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MA has </a:t>
            </a:r>
            <a:r>
              <a:rPr dirty="0" sz="1200" spc="-10">
                <a:latin typeface="Times New Roman"/>
                <a:cs typeface="Times New Roman"/>
              </a:rPr>
              <a:t>been </a:t>
            </a:r>
            <a:r>
              <a:rPr dirty="0" sz="1200" spc="-5">
                <a:latin typeface="Times New Roman"/>
                <a:cs typeface="Times New Roman"/>
              </a:rPr>
              <a:t>neither designed </a:t>
            </a:r>
            <a:r>
              <a:rPr dirty="0" sz="1200">
                <a:latin typeface="Times New Roman"/>
                <a:cs typeface="Times New Roman"/>
              </a:rPr>
              <a:t>nor </a:t>
            </a:r>
            <a:r>
              <a:rPr dirty="0" sz="1200" spc="-5">
                <a:latin typeface="Times New Roman"/>
                <a:cs typeface="Times New Roman"/>
              </a:rPr>
              <a:t>implemented, </a:t>
            </a:r>
            <a:r>
              <a:rPr dirty="0" sz="1200">
                <a:latin typeface="Times New Roman"/>
                <a:cs typeface="Times New Roman"/>
              </a:rPr>
              <a:t>vulnerabilities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derived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understanding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weaknesses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components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operating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being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considered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proposed.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GSS</a:t>
            </a:r>
            <a:r>
              <a:rPr dirty="0" sz="1200">
                <a:latin typeface="Times New Roman"/>
                <a:cs typeface="Times New Roman"/>
              </a:rPr>
              <a:t> or </a:t>
            </a:r>
            <a:r>
              <a:rPr dirty="0" sz="1200" spc="-5">
                <a:latin typeface="Times New Roman"/>
                <a:cs typeface="Times New Roman"/>
              </a:rPr>
              <a:t>MA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>
                <a:latin typeface="Times New Roman"/>
                <a:cs typeface="Times New Roman"/>
              </a:rPr>
              <a:t> of </a:t>
            </a:r>
            <a:r>
              <a:rPr dirty="0" sz="1200" spc="-5">
                <a:latin typeface="Times New Roman"/>
                <a:cs typeface="Times New Roman"/>
              </a:rPr>
              <a:t>being</a:t>
            </a:r>
            <a:r>
              <a:rPr dirty="0" sz="1200">
                <a:latin typeface="Times New Roman"/>
                <a:cs typeface="Times New Roman"/>
              </a:rPr>
              <a:t> designed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implemented,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vulnerability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identification</a:t>
            </a:r>
            <a:r>
              <a:rPr dirty="0" sz="1200">
                <a:latin typeface="Times New Roman"/>
                <a:cs typeface="Times New Roman"/>
              </a:rPr>
              <a:t> must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expanded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specific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instance,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automated</a:t>
            </a:r>
            <a:r>
              <a:rPr dirty="0" sz="1200">
                <a:latin typeface="Times New Roman"/>
                <a:cs typeface="Times New Roman"/>
              </a:rPr>
              <a:t> tools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databases</a:t>
            </a:r>
            <a:r>
              <a:rPr dirty="0" sz="1200" spc="5">
                <a:latin typeface="Times New Roman"/>
                <a:cs typeface="Times New Roman"/>
              </a:rPr>
              <a:t> 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known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vulnerabilities</a:t>
            </a:r>
            <a:r>
              <a:rPr dirty="0" sz="1200">
                <a:latin typeface="Times New Roman"/>
                <a:cs typeface="Times New Roman"/>
              </a:rPr>
              <a:t> may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appropriate GSS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MA security configurations. However, </a:t>
            </a:r>
            <a:r>
              <a:rPr dirty="0" sz="1200">
                <a:latin typeface="Times New Roman"/>
                <a:cs typeface="Times New Roman"/>
              </a:rPr>
              <a:t>if the </a:t>
            </a:r>
            <a:r>
              <a:rPr dirty="0" sz="1200" spc="-5">
                <a:latin typeface="Times New Roman"/>
                <a:cs typeface="Times New Roman"/>
              </a:rPr>
              <a:t>GSS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MA is operational, </a:t>
            </a:r>
            <a:r>
              <a:rPr dirty="0" sz="1200">
                <a:latin typeface="Times New Roman"/>
                <a:cs typeface="Times New Roman"/>
              </a:rPr>
              <a:t>then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vulnerability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identification</a:t>
            </a:r>
            <a:r>
              <a:rPr dirty="0" sz="1200">
                <a:latin typeface="Times New Roman"/>
                <a:cs typeface="Times New Roman"/>
              </a:rPr>
              <a:t> must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analysis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whether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security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controls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implemented were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determined to be </a:t>
            </a:r>
            <a:r>
              <a:rPr dirty="0" sz="1200" spc="-5">
                <a:latin typeface="Times New Roman"/>
                <a:cs typeface="Times New Roman"/>
              </a:rPr>
              <a:t>correct</a:t>
            </a:r>
            <a:r>
              <a:rPr dirty="0" sz="1200">
                <a:latin typeface="Times New Roman"/>
                <a:cs typeface="Times New Roman"/>
              </a:rPr>
              <a:t> 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effective.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2.7.3</a:t>
            </a:r>
            <a:r>
              <a:rPr dirty="0" sz="1200" spc="30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Relationship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Between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Threat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Vulnerability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90"/>
              </a:lnSpc>
              <a:spcBef>
                <a:spcPts val="439"/>
              </a:spcBef>
            </a:pPr>
            <a:r>
              <a:rPr dirty="0" sz="1200" spc="-5">
                <a:latin typeface="Times New Roman"/>
                <a:cs typeface="Times New Roman"/>
              </a:rPr>
              <a:t>A vulnerability </a:t>
            </a:r>
            <a:r>
              <a:rPr dirty="0" sz="1200">
                <a:latin typeface="Times New Roman"/>
                <a:cs typeface="Times New Roman"/>
              </a:rPr>
              <a:t>cannot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exploited unless </a:t>
            </a:r>
            <a:r>
              <a:rPr dirty="0" sz="1200">
                <a:latin typeface="Times New Roman"/>
                <a:cs typeface="Times New Roman"/>
              </a:rPr>
              <a:t>there is a potential </a:t>
            </a:r>
            <a:r>
              <a:rPr dirty="0" sz="1200" spc="-5">
                <a:latin typeface="Times New Roman"/>
                <a:cs typeface="Times New Roman"/>
              </a:rPr>
              <a:t>threat and </a:t>
            </a:r>
            <a:r>
              <a:rPr dirty="0" sz="1200">
                <a:latin typeface="Times New Roman"/>
                <a:cs typeface="Times New Roman"/>
              </a:rPr>
              <a:t>associated </a:t>
            </a:r>
            <a:r>
              <a:rPr dirty="0" sz="1200" spc="-5">
                <a:latin typeface="Times New Roman"/>
                <a:cs typeface="Times New Roman"/>
              </a:rPr>
              <a:t>threat agent. 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threat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agent</a:t>
            </a:r>
            <a:r>
              <a:rPr dirty="0" sz="1200">
                <a:latin typeface="Times New Roman"/>
                <a:cs typeface="Times New Roman"/>
              </a:rPr>
              <a:t> must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means,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opportunity,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motivation</a:t>
            </a:r>
            <a:r>
              <a:rPr dirty="0" sz="1200" spc="5">
                <a:latin typeface="Times New Roman"/>
                <a:cs typeface="Times New Roman"/>
              </a:rPr>
              <a:t> 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exploit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potential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vulnerability. Based </a:t>
            </a:r>
            <a:r>
              <a:rPr dirty="0" sz="1200">
                <a:latin typeface="Times New Roman"/>
                <a:cs typeface="Times New Roman"/>
              </a:rPr>
              <a:t>on this </a:t>
            </a:r>
            <a:r>
              <a:rPr dirty="0" sz="1200" spc="-5">
                <a:latin typeface="Times New Roman"/>
                <a:cs typeface="Times New Roman"/>
              </a:rPr>
              <a:t>description,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evident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threats and vulnerabilities are </a:t>
            </a:r>
            <a:r>
              <a:rPr dirty="0" sz="1200">
                <a:latin typeface="Times New Roman"/>
                <a:cs typeface="Times New Roman"/>
              </a:rPr>
              <a:t>closely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aligned when assessing </a:t>
            </a:r>
            <a:r>
              <a:rPr dirty="0" sz="1200">
                <a:latin typeface="Times New Roman"/>
                <a:cs typeface="Times New Roman"/>
              </a:rPr>
              <a:t>risk.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might </a:t>
            </a:r>
            <a:r>
              <a:rPr dirty="0" sz="1200" spc="-5">
                <a:latin typeface="Times New Roman"/>
                <a:cs typeface="Times New Roman"/>
              </a:rPr>
              <a:t>constitute </a:t>
            </a:r>
            <a:r>
              <a:rPr dirty="0" sz="1200">
                <a:latin typeface="Times New Roman"/>
                <a:cs typeface="Times New Roman"/>
              </a:rPr>
              <a:t>a minor </a:t>
            </a:r>
            <a:r>
              <a:rPr dirty="0" sz="1200" spc="-5">
                <a:latin typeface="Times New Roman"/>
                <a:cs typeface="Times New Roman"/>
              </a:rPr>
              <a:t>threat has </a:t>
            </a:r>
            <a:r>
              <a:rPr dirty="0" sz="1200">
                <a:latin typeface="Times New Roman"/>
                <a:cs typeface="Times New Roman"/>
              </a:rPr>
              <a:t>the potential to </a:t>
            </a:r>
            <a:r>
              <a:rPr dirty="0" sz="1200" spc="-5">
                <a:latin typeface="Times New Roman"/>
                <a:cs typeface="Times New Roman"/>
              </a:rPr>
              <a:t>become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greater threat,</a:t>
            </a:r>
            <a:r>
              <a:rPr dirty="0" sz="1200">
                <a:latin typeface="Times New Roman"/>
                <a:cs typeface="Times New Roman"/>
              </a:rPr>
              <a:t> 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frequent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threat,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because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vulnerability.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400" spc="-15" b="1">
                <a:latin typeface="Times New Roman"/>
                <a:cs typeface="Times New Roman"/>
              </a:rPr>
              <a:t>2.8</a:t>
            </a:r>
            <a:r>
              <a:rPr dirty="0" sz="1400" spc="420" b="1">
                <a:latin typeface="Times New Roman"/>
                <a:cs typeface="Times New Roman"/>
              </a:rPr>
              <a:t> </a:t>
            </a:r>
            <a:r>
              <a:rPr dirty="0" sz="1400" spc="4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Which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Security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Domains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Should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be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Assessed?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6500" y="871219"/>
            <a:ext cx="3009900" cy="303593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746500" y="871219"/>
            <a:ext cx="3009900" cy="3035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62230" marR="264160">
              <a:lnSpc>
                <a:spcPts val="1100"/>
              </a:lnSpc>
              <a:spcBef>
                <a:spcPts val="240"/>
              </a:spcBef>
            </a:pP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following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list</a:t>
            </a:r>
            <a:r>
              <a:rPr dirty="0" sz="1000">
                <a:latin typeface="Times New Roman"/>
                <a:cs typeface="Times New Roman"/>
              </a:rPr>
              <a:t> contains </a:t>
            </a:r>
            <a:r>
              <a:rPr dirty="0" sz="1000" spc="-5">
                <a:latin typeface="Times New Roman"/>
                <a:cs typeface="Times New Roman"/>
              </a:rPr>
              <a:t>sources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consider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when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identifying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vulnerabilities to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 GSS </a:t>
            </a:r>
            <a:r>
              <a:rPr dirty="0" sz="1000">
                <a:latin typeface="Times New Roman"/>
                <a:cs typeface="Times New Roman"/>
              </a:rPr>
              <a:t>and/or</a:t>
            </a:r>
            <a:r>
              <a:rPr dirty="0" sz="1000" spc="-5">
                <a:latin typeface="Times New Roman"/>
                <a:cs typeface="Times New Roman"/>
              </a:rPr>
              <a:t> MA—</a:t>
            </a:r>
            <a:endParaRPr sz="1000">
              <a:latin typeface="Times New Roman"/>
              <a:cs typeface="Times New Roman"/>
            </a:endParaRPr>
          </a:p>
          <a:p>
            <a:pPr marL="233045" indent="-171450">
              <a:lnSpc>
                <a:spcPct val="100000"/>
              </a:lnSpc>
              <a:spcBef>
                <a:spcPts val="130"/>
              </a:spcBef>
              <a:buClr>
                <a:srgbClr val="A3001D"/>
              </a:buClr>
              <a:buFont typeface="Wingdings"/>
              <a:buChar char=""/>
              <a:tabLst>
                <a:tab pos="233679" algn="l"/>
              </a:tabLst>
            </a:pPr>
            <a:r>
              <a:rPr dirty="0" sz="1000" spc="-5">
                <a:latin typeface="Times New Roman"/>
                <a:cs typeface="Times New Roman"/>
              </a:rPr>
              <a:t>Previous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risk assessments</a:t>
            </a:r>
            <a:endParaRPr sz="1000">
              <a:latin typeface="Times New Roman"/>
              <a:cs typeface="Times New Roman"/>
            </a:endParaRPr>
          </a:p>
          <a:p>
            <a:pPr marL="233045" indent="-171450">
              <a:lnSpc>
                <a:spcPct val="100000"/>
              </a:lnSpc>
              <a:spcBef>
                <a:spcPts val="165"/>
              </a:spcBef>
              <a:buClr>
                <a:srgbClr val="A3001D"/>
              </a:buClr>
              <a:buFont typeface="Wingdings"/>
              <a:buChar char=""/>
              <a:tabLst>
                <a:tab pos="233679" algn="l"/>
              </a:tabLst>
            </a:pPr>
            <a:r>
              <a:rPr dirty="0" sz="1000" spc="-5">
                <a:latin typeface="Times New Roman"/>
                <a:cs typeface="Times New Roman"/>
              </a:rPr>
              <a:t>Security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audits</a:t>
            </a:r>
            <a:endParaRPr sz="1000">
              <a:latin typeface="Times New Roman"/>
              <a:cs typeface="Times New Roman"/>
            </a:endParaRPr>
          </a:p>
          <a:p>
            <a:pPr marL="233045" marR="130175" indent="-170815">
              <a:lnSpc>
                <a:spcPct val="97700"/>
              </a:lnSpc>
              <a:spcBef>
                <a:spcPts val="195"/>
              </a:spcBef>
              <a:buClr>
                <a:srgbClr val="A3001D"/>
              </a:buClr>
              <a:buFont typeface="Wingdings"/>
              <a:buChar char=""/>
              <a:tabLst>
                <a:tab pos="233679" algn="l"/>
              </a:tabLst>
            </a:pPr>
            <a:r>
              <a:rPr dirty="0" sz="1000" spc="-5">
                <a:latin typeface="Times New Roman"/>
                <a:cs typeface="Times New Roman"/>
              </a:rPr>
              <a:t>Bulletins [Computer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Emergency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Response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Team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(CERT),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Federal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Computer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Incident Response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Capability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(FedCIRC),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and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Department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Energy’s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Computer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Incident Advisory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Capability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(CIAC)]</a:t>
            </a:r>
            <a:endParaRPr sz="1000">
              <a:latin typeface="Times New Roman"/>
              <a:cs typeface="Times New Roman"/>
            </a:endParaRPr>
          </a:p>
          <a:p>
            <a:pPr marL="233045" indent="-171450">
              <a:lnSpc>
                <a:spcPct val="100000"/>
              </a:lnSpc>
              <a:spcBef>
                <a:spcPts val="145"/>
              </a:spcBef>
              <a:buClr>
                <a:srgbClr val="A3001D"/>
              </a:buClr>
              <a:buFont typeface="Wingdings"/>
              <a:buChar char=""/>
              <a:tabLst>
                <a:tab pos="233679" algn="l"/>
              </a:tabLst>
            </a:pPr>
            <a:r>
              <a:rPr dirty="0" sz="1000">
                <a:latin typeface="Times New Roman"/>
                <a:cs typeface="Times New Roman"/>
              </a:rPr>
              <a:t>Vendor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advisories</a:t>
            </a:r>
            <a:endParaRPr sz="1000">
              <a:latin typeface="Times New Roman"/>
              <a:cs typeface="Times New Roman"/>
            </a:endParaRPr>
          </a:p>
          <a:p>
            <a:pPr marL="233045" indent="-171450">
              <a:lnSpc>
                <a:spcPct val="100000"/>
              </a:lnSpc>
              <a:spcBef>
                <a:spcPts val="170"/>
              </a:spcBef>
              <a:buClr>
                <a:srgbClr val="A3001D"/>
              </a:buClr>
              <a:buFont typeface="Wingdings"/>
              <a:buChar char=""/>
              <a:tabLst>
                <a:tab pos="233679" algn="l"/>
              </a:tabLst>
            </a:pPr>
            <a:r>
              <a:rPr dirty="0" sz="1000" spc="-5">
                <a:latin typeface="Times New Roman"/>
                <a:cs typeface="Times New Roman"/>
              </a:rPr>
              <a:t>System development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test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procedures</a:t>
            </a:r>
            <a:endParaRPr sz="1000">
              <a:latin typeface="Times New Roman"/>
              <a:cs typeface="Times New Roman"/>
            </a:endParaRPr>
          </a:p>
          <a:p>
            <a:pPr marL="233045" indent="-171450">
              <a:lnSpc>
                <a:spcPct val="100000"/>
              </a:lnSpc>
              <a:spcBef>
                <a:spcPts val="165"/>
              </a:spcBef>
              <a:buClr>
                <a:srgbClr val="A3001D"/>
              </a:buClr>
              <a:buFont typeface="Wingdings"/>
              <a:buChar char=""/>
              <a:tabLst>
                <a:tab pos="233679" algn="l"/>
              </a:tabLst>
            </a:pPr>
            <a:r>
              <a:rPr dirty="0" sz="1000" spc="-5">
                <a:latin typeface="Times New Roman"/>
                <a:cs typeface="Times New Roman"/>
              </a:rPr>
              <a:t>System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test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results</a:t>
            </a:r>
            <a:endParaRPr sz="1000">
              <a:latin typeface="Times New Roman"/>
              <a:cs typeface="Times New Roman"/>
            </a:endParaRPr>
          </a:p>
          <a:p>
            <a:pPr marL="233045" indent="-171450">
              <a:lnSpc>
                <a:spcPct val="100000"/>
              </a:lnSpc>
              <a:spcBef>
                <a:spcPts val="170"/>
              </a:spcBef>
              <a:buClr>
                <a:srgbClr val="A3001D"/>
              </a:buClr>
              <a:buFont typeface="Wingdings"/>
              <a:buChar char=""/>
              <a:tabLst>
                <a:tab pos="233679" algn="l"/>
              </a:tabLst>
            </a:pPr>
            <a:r>
              <a:rPr dirty="0" sz="1000" spc="-5">
                <a:latin typeface="Times New Roman"/>
                <a:cs typeface="Times New Roman"/>
              </a:rPr>
              <a:t>System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audit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logs</a:t>
            </a:r>
            <a:endParaRPr sz="1000">
              <a:latin typeface="Times New Roman"/>
              <a:cs typeface="Times New Roman"/>
            </a:endParaRPr>
          </a:p>
          <a:p>
            <a:pPr marL="62230" marR="651510">
              <a:lnSpc>
                <a:spcPts val="1180"/>
              </a:lnSpc>
              <a:spcBef>
                <a:spcPts val="630"/>
              </a:spcBef>
            </a:pPr>
            <a:r>
              <a:rPr dirty="0" sz="1000" spc="-5">
                <a:latin typeface="Times New Roman"/>
                <a:cs typeface="Times New Roman"/>
              </a:rPr>
              <a:t>Proactive</a:t>
            </a:r>
            <a:r>
              <a:rPr dirty="0" sz="1000">
                <a:latin typeface="Times New Roman"/>
                <a:cs typeface="Times New Roman"/>
              </a:rPr>
              <a:t> methods</a:t>
            </a:r>
            <a:r>
              <a:rPr dirty="0" sz="1000" spc="-5">
                <a:latin typeface="Times New Roman"/>
                <a:cs typeface="Times New Roman"/>
              </a:rPr>
              <a:t> that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can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be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used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collect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vulnerability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information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include—</a:t>
            </a:r>
            <a:endParaRPr sz="1000">
              <a:latin typeface="Times New Roman"/>
              <a:cs typeface="Times New Roman"/>
            </a:endParaRPr>
          </a:p>
          <a:p>
            <a:pPr marL="233045" indent="-171450">
              <a:lnSpc>
                <a:spcPts val="1090"/>
              </a:lnSpc>
              <a:buClr>
                <a:srgbClr val="A3001D"/>
              </a:buClr>
              <a:buFont typeface="Wingdings"/>
              <a:buChar char=""/>
              <a:tabLst>
                <a:tab pos="233679" algn="l"/>
              </a:tabLst>
            </a:pPr>
            <a:r>
              <a:rPr dirty="0" sz="1000" spc="-5">
                <a:latin typeface="Times New Roman"/>
                <a:cs typeface="Times New Roman"/>
              </a:rPr>
              <a:t>Automated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vulnerability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scan</a:t>
            </a:r>
            <a:endParaRPr sz="1000">
              <a:latin typeface="Times New Roman"/>
              <a:cs typeface="Times New Roman"/>
            </a:endParaRPr>
          </a:p>
          <a:p>
            <a:pPr marL="233045" indent="-171450">
              <a:lnSpc>
                <a:spcPts val="1175"/>
              </a:lnSpc>
              <a:buClr>
                <a:srgbClr val="A3001D"/>
              </a:buClr>
              <a:buFont typeface="Wingdings"/>
              <a:buChar char=""/>
              <a:tabLst>
                <a:tab pos="233679" algn="l"/>
              </a:tabLst>
            </a:pPr>
            <a:r>
              <a:rPr dirty="0" sz="1000" spc="-5">
                <a:latin typeface="Times New Roman"/>
                <a:cs typeface="Times New Roman"/>
              </a:rPr>
              <a:t>Network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mapping</a:t>
            </a:r>
            <a:endParaRPr sz="1000">
              <a:latin typeface="Times New Roman"/>
              <a:cs typeface="Times New Roman"/>
            </a:endParaRPr>
          </a:p>
          <a:p>
            <a:pPr marL="233045" indent="-171450">
              <a:lnSpc>
                <a:spcPts val="1175"/>
              </a:lnSpc>
              <a:buClr>
                <a:srgbClr val="A3001D"/>
              </a:buClr>
              <a:buFont typeface="Wingdings"/>
              <a:buChar char=""/>
              <a:tabLst>
                <a:tab pos="233679" algn="l"/>
              </a:tabLst>
            </a:pPr>
            <a:r>
              <a:rPr dirty="0" sz="1000" spc="-5">
                <a:latin typeface="Times New Roman"/>
                <a:cs typeface="Times New Roman"/>
              </a:rPr>
              <a:t>Security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test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evaluation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(ST&amp;E)</a:t>
            </a:r>
            <a:endParaRPr sz="1000">
              <a:latin typeface="Times New Roman"/>
              <a:cs typeface="Times New Roman"/>
            </a:endParaRPr>
          </a:p>
          <a:p>
            <a:pPr marL="233045" indent="-171450">
              <a:lnSpc>
                <a:spcPts val="1190"/>
              </a:lnSpc>
              <a:buClr>
                <a:srgbClr val="A3001D"/>
              </a:buClr>
              <a:buFont typeface="Wingdings"/>
              <a:buChar char=""/>
              <a:tabLst>
                <a:tab pos="233679" algn="l"/>
              </a:tabLst>
            </a:pPr>
            <a:r>
              <a:rPr dirty="0" sz="1000" spc="-5">
                <a:latin typeface="Times New Roman"/>
                <a:cs typeface="Times New Roman"/>
              </a:rPr>
              <a:t>Penetration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testing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8404"/>
            <a:ext cx="3636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Handbook</a:t>
            </a:r>
            <a:r>
              <a:rPr dirty="0" sz="900" spc="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for </a:t>
            </a:r>
            <a:r>
              <a:rPr dirty="0" sz="900" spc="-5">
                <a:latin typeface="Times New Roman"/>
                <a:cs typeface="Times New Roman"/>
              </a:rPr>
              <a:t>Information</a:t>
            </a:r>
            <a:r>
              <a:rPr dirty="0" sz="900" spc="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Technology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Security</a:t>
            </a:r>
            <a:r>
              <a:rPr dirty="0" sz="900" spc="25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Risk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Assessment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Procedures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5361" y="438404"/>
            <a:ext cx="5486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latin typeface="Times New Roman"/>
                <a:cs typeface="Times New Roman"/>
              </a:rPr>
              <a:t>10</a:t>
            </a:r>
            <a:r>
              <a:rPr dirty="0" sz="900" spc="-10">
                <a:latin typeface="Times New Roman"/>
                <a:cs typeface="Times New Roman"/>
              </a:rPr>
              <a:t>/</a:t>
            </a:r>
            <a:r>
              <a:rPr dirty="0" sz="900" spc="5">
                <a:latin typeface="Times New Roman"/>
                <a:cs typeface="Times New Roman"/>
              </a:rPr>
              <a:t>13</a:t>
            </a:r>
            <a:r>
              <a:rPr dirty="0" sz="900" spc="-10">
                <a:latin typeface="Times New Roman"/>
                <a:cs typeface="Times New Roman"/>
              </a:rPr>
              <a:t>/</a:t>
            </a:r>
            <a:r>
              <a:rPr dirty="0" sz="900" spc="5">
                <a:latin typeface="Times New Roman"/>
                <a:cs typeface="Times New Roman"/>
              </a:rPr>
              <a:t>2</a:t>
            </a:r>
            <a:r>
              <a:rPr dirty="0" sz="900" spc="-5">
                <a:latin typeface="Times New Roman"/>
                <a:cs typeface="Times New Roman"/>
              </a:rPr>
              <a:t>0</a:t>
            </a:r>
            <a:r>
              <a:rPr dirty="0" sz="900" spc="5">
                <a:latin typeface="Times New Roman"/>
                <a:cs typeface="Times New Roman"/>
              </a:rPr>
              <a:t>22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5350" y="9227819"/>
            <a:ext cx="5981700" cy="6350"/>
          </a:xfrm>
          <a:custGeom>
            <a:avLst/>
            <a:gdLst/>
            <a:ahLst/>
            <a:cxnLst/>
            <a:rect l="l" t="t" r="r" b="b"/>
            <a:pathLst>
              <a:path w="5981700" h="6350">
                <a:moveTo>
                  <a:pt x="5981700" y="0"/>
                </a:moveTo>
                <a:lnTo>
                  <a:pt x="0" y="0"/>
                </a:lnTo>
                <a:lnTo>
                  <a:pt x="0" y="6349"/>
                </a:lnTo>
                <a:lnTo>
                  <a:pt x="5981700" y="6349"/>
                </a:lnTo>
                <a:lnTo>
                  <a:pt x="5981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94786" y="935481"/>
            <a:ext cx="17824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Table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5.</a:t>
            </a:r>
            <a:r>
              <a:rPr dirty="0" sz="1200" spc="28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Security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Domains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77188" y="1234694"/>
          <a:ext cx="5970905" cy="4580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2055"/>
                <a:gridCol w="3484245"/>
              </a:tblGrid>
              <a:tr h="175259">
                <a:tc>
                  <a:txBody>
                    <a:bodyPr/>
                    <a:lstStyle/>
                    <a:p>
                      <a:pPr marL="78168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dirty="0" sz="10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Domain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dirty="0" sz="10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Criteria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1473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Management Controls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3025" marR="153035">
                        <a:lnSpc>
                          <a:spcPts val="1090"/>
                        </a:lnSpc>
                        <a:spcBef>
                          <a:spcPts val="225"/>
                        </a:spcBef>
                      </a:pP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*Procedures 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management controls 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established</a:t>
                      </a:r>
                      <a:r>
                        <a:rPr dirty="0" sz="1000" spc="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000" spc="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000" spc="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GSS </a:t>
                      </a:r>
                      <a:r>
                        <a:rPr dirty="0" sz="1000" spc="-23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000" spc="-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MA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 and</a:t>
                      </a:r>
                      <a:r>
                        <a:rPr dirty="0" sz="1000" spc="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dirty="0" sz="1000" spc="-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resources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17804" indent="-147320">
                        <a:lnSpc>
                          <a:spcPct val="100000"/>
                        </a:lnSpc>
                        <a:spcBef>
                          <a:spcPts val="955"/>
                        </a:spcBef>
                        <a:buClr>
                          <a:srgbClr val="A3001D"/>
                        </a:buClr>
                        <a:buFont typeface="Wingdings"/>
                        <a:buChar char=""/>
                        <a:tabLst>
                          <a:tab pos="21844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Assignment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responsibilities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17804" indent="-147320">
                        <a:lnSpc>
                          <a:spcPct val="100000"/>
                        </a:lnSpc>
                        <a:spcBef>
                          <a:spcPts val="165"/>
                        </a:spcBef>
                        <a:buClr>
                          <a:srgbClr val="A3001D"/>
                        </a:buClr>
                        <a:buFont typeface="Wingdings"/>
                        <a:buChar char=""/>
                        <a:tabLst>
                          <a:tab pos="21844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Management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17804" indent="-147320">
                        <a:lnSpc>
                          <a:spcPct val="100000"/>
                        </a:lnSpc>
                        <a:spcBef>
                          <a:spcPts val="170"/>
                        </a:spcBef>
                        <a:buClr>
                          <a:srgbClr val="A3001D"/>
                        </a:buClr>
                        <a:buFont typeface="Wingdings"/>
                        <a:buChar char=""/>
                        <a:tabLst>
                          <a:tab pos="21844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Authorize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Processing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17804" indent="-147320">
                        <a:lnSpc>
                          <a:spcPct val="100000"/>
                        </a:lnSpc>
                        <a:spcBef>
                          <a:spcPts val="170"/>
                        </a:spcBef>
                        <a:buClr>
                          <a:srgbClr val="A3001D"/>
                        </a:buClr>
                        <a:buFont typeface="Wingdings"/>
                        <a:buChar char=""/>
                        <a:tabLst>
                          <a:tab pos="21844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Controls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Review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17804" indent="-147320">
                        <a:lnSpc>
                          <a:spcPct val="100000"/>
                        </a:lnSpc>
                        <a:spcBef>
                          <a:spcPts val="165"/>
                        </a:spcBef>
                        <a:buClr>
                          <a:srgbClr val="A3001D"/>
                        </a:buClr>
                        <a:buFont typeface="Wingdings"/>
                        <a:buChar char=""/>
                        <a:tabLst>
                          <a:tab pos="21844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Privacy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Act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17804" indent="-147320">
                        <a:lnSpc>
                          <a:spcPct val="100000"/>
                        </a:lnSpc>
                        <a:spcBef>
                          <a:spcPts val="170"/>
                        </a:spcBef>
                        <a:buClr>
                          <a:srgbClr val="A3001D"/>
                        </a:buClr>
                        <a:buFont typeface="Wingdings"/>
                        <a:buChar char=""/>
                        <a:tabLst>
                          <a:tab pos="21844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Rules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Behavior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17804" indent="-147320">
                        <a:lnSpc>
                          <a:spcPct val="100000"/>
                        </a:lnSpc>
                        <a:spcBef>
                          <a:spcPts val="170"/>
                        </a:spcBef>
                        <a:buClr>
                          <a:srgbClr val="A3001D"/>
                        </a:buClr>
                        <a:buFont typeface="Wingdings"/>
                        <a:buChar char=""/>
                        <a:tabLst>
                          <a:tab pos="21844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Plan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12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221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Operational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Controls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3025" marR="85725">
                        <a:lnSpc>
                          <a:spcPts val="1090"/>
                        </a:lnSpc>
                        <a:spcBef>
                          <a:spcPts val="240"/>
                        </a:spcBef>
                      </a:pP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*Procedures 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operational controls 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established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that 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focus</a:t>
                      </a: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i="1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000" spc="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mechanisms 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implemented</a:t>
                      </a:r>
                      <a:r>
                        <a:rPr dirty="0" sz="1000" spc="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000" spc="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000" spc="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executed</a:t>
                      </a:r>
                      <a:r>
                        <a:rPr dirty="0" sz="1000" spc="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by people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17804" indent="-147320">
                        <a:lnSpc>
                          <a:spcPts val="1185"/>
                        </a:lnSpc>
                        <a:buClr>
                          <a:srgbClr val="A3001D"/>
                        </a:buClr>
                        <a:buFont typeface="Wingdings"/>
                        <a:buChar char=""/>
                        <a:tabLst>
                          <a:tab pos="21844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Configuration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Management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17804" indent="-147320">
                        <a:lnSpc>
                          <a:spcPct val="100000"/>
                        </a:lnSpc>
                        <a:spcBef>
                          <a:spcPts val="165"/>
                        </a:spcBef>
                        <a:buClr>
                          <a:srgbClr val="A3001D"/>
                        </a:buClr>
                        <a:buFont typeface="Wingdings"/>
                        <a:buChar char=""/>
                        <a:tabLst>
                          <a:tab pos="21844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Contingency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Planning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17804" indent="-147320">
                        <a:lnSpc>
                          <a:spcPct val="100000"/>
                        </a:lnSpc>
                        <a:spcBef>
                          <a:spcPts val="175"/>
                        </a:spcBef>
                        <a:buClr>
                          <a:srgbClr val="A3001D"/>
                        </a:buClr>
                        <a:buFont typeface="Wingdings"/>
                        <a:buChar char=""/>
                        <a:tabLst>
                          <a:tab pos="21844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Personnel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Security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17804" indent="-147320">
                        <a:lnSpc>
                          <a:spcPct val="100000"/>
                        </a:lnSpc>
                        <a:spcBef>
                          <a:spcPts val="165"/>
                        </a:spcBef>
                        <a:buClr>
                          <a:srgbClr val="A3001D"/>
                        </a:buClr>
                        <a:buFont typeface="Wingdings"/>
                        <a:buChar char=""/>
                        <a:tabLst>
                          <a:tab pos="21844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Awareness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Training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17804" indent="-147320">
                        <a:lnSpc>
                          <a:spcPct val="100000"/>
                        </a:lnSpc>
                        <a:spcBef>
                          <a:spcPts val="170"/>
                        </a:spcBef>
                        <a:buClr>
                          <a:srgbClr val="A3001D"/>
                        </a:buClr>
                        <a:buFont typeface="Wingdings"/>
                        <a:buChar char=""/>
                        <a:tabLst>
                          <a:tab pos="21844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Physical</a:t>
                      </a:r>
                      <a:r>
                        <a:rPr dirty="0" sz="1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Security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17804" indent="-147320">
                        <a:lnSpc>
                          <a:spcPct val="100000"/>
                        </a:lnSpc>
                        <a:spcBef>
                          <a:spcPts val="165"/>
                        </a:spcBef>
                        <a:buClr>
                          <a:srgbClr val="A3001D"/>
                        </a:buClr>
                        <a:buFont typeface="Wingdings"/>
                        <a:buChar char=""/>
                        <a:tabLst>
                          <a:tab pos="21844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Environmental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Security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17804" indent="-147320">
                        <a:lnSpc>
                          <a:spcPct val="100000"/>
                        </a:lnSpc>
                        <a:spcBef>
                          <a:spcPts val="170"/>
                        </a:spcBef>
                        <a:buClr>
                          <a:srgbClr val="A3001D"/>
                        </a:buClr>
                        <a:buFont typeface="Wingdings"/>
                        <a:buChar char=""/>
                        <a:tabLst>
                          <a:tab pos="21844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Production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Input/Output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Controls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17804" indent="-147320">
                        <a:lnSpc>
                          <a:spcPct val="100000"/>
                        </a:lnSpc>
                        <a:spcBef>
                          <a:spcPts val="165"/>
                        </a:spcBef>
                        <a:buClr>
                          <a:srgbClr val="A3001D"/>
                        </a:buClr>
                        <a:buFont typeface="Wingdings"/>
                        <a:buChar char=""/>
                        <a:tabLst>
                          <a:tab pos="21844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Sharing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17804" indent="-147320">
                        <a:lnSpc>
                          <a:spcPct val="100000"/>
                        </a:lnSpc>
                        <a:spcBef>
                          <a:spcPts val="170"/>
                        </a:spcBef>
                        <a:buClr>
                          <a:srgbClr val="A3001D"/>
                        </a:buClr>
                        <a:buFont typeface="Wingdings"/>
                        <a:buChar char=""/>
                        <a:tabLst>
                          <a:tab pos="21844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Control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17804" indent="-147320">
                        <a:lnSpc>
                          <a:spcPct val="100000"/>
                        </a:lnSpc>
                        <a:spcBef>
                          <a:spcPts val="170"/>
                        </a:spcBef>
                        <a:buClr>
                          <a:srgbClr val="A3001D"/>
                        </a:buClr>
                        <a:buFont typeface="Wingdings"/>
                        <a:buChar char=""/>
                        <a:tabLst>
                          <a:tab pos="21844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integrity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17804" indent="-147320">
                        <a:lnSpc>
                          <a:spcPct val="100000"/>
                        </a:lnSpc>
                        <a:spcBef>
                          <a:spcPts val="165"/>
                        </a:spcBef>
                        <a:buClr>
                          <a:srgbClr val="A3001D"/>
                        </a:buClr>
                        <a:buFont typeface="Wingdings"/>
                        <a:buChar char=""/>
                        <a:tabLst>
                          <a:tab pos="21844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Incident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Handling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99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Technical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Controls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3025" marR="114300">
                        <a:lnSpc>
                          <a:spcPct val="91100"/>
                        </a:lnSpc>
                        <a:spcBef>
                          <a:spcPts val="200"/>
                        </a:spcBef>
                      </a:pP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*Procedures</a:t>
                      </a:r>
                      <a:r>
                        <a:rPr dirty="0" sz="1000" spc="-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000" spc="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technical controls 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established</a:t>
                      </a:r>
                      <a:r>
                        <a:rPr dirty="0" sz="1000" spc="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 spc="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securing</a:t>
                      </a:r>
                      <a:r>
                        <a:rPr dirty="0" sz="1000" spc="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processing,</a:t>
                      </a:r>
                      <a:r>
                        <a:rPr dirty="0" sz="1000" spc="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storage, </a:t>
                      </a:r>
                      <a:r>
                        <a:rPr dirty="0" sz="1000" spc="-23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000" spc="-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transmission</a:t>
                      </a:r>
                      <a:r>
                        <a:rPr dirty="0" sz="1000" spc="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000" spc="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information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17804" indent="-14732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A3001D"/>
                        </a:buClr>
                        <a:buFont typeface="Wingdings"/>
                        <a:buChar char=""/>
                        <a:tabLst>
                          <a:tab pos="21844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Identification and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Authentication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17804" indent="-147320">
                        <a:lnSpc>
                          <a:spcPct val="100000"/>
                        </a:lnSpc>
                        <a:spcBef>
                          <a:spcPts val="170"/>
                        </a:spcBef>
                        <a:buClr>
                          <a:srgbClr val="A3001D"/>
                        </a:buClr>
                        <a:buFont typeface="Wingdings"/>
                        <a:buChar char=""/>
                        <a:tabLst>
                          <a:tab pos="21844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Logical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Controls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17804" indent="-147320">
                        <a:lnSpc>
                          <a:spcPct val="100000"/>
                        </a:lnSpc>
                        <a:spcBef>
                          <a:spcPts val="165"/>
                        </a:spcBef>
                        <a:buClr>
                          <a:srgbClr val="A3001D"/>
                        </a:buClr>
                        <a:buFont typeface="Wingdings"/>
                        <a:buChar char=""/>
                        <a:tabLst>
                          <a:tab pos="21844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Auditing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004" y="6049136"/>
            <a:ext cx="5974715" cy="282702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just" lvl="1" marL="469265" marR="640080" indent="-457200">
              <a:lnSpc>
                <a:spcPts val="1630"/>
              </a:lnSpc>
              <a:spcBef>
                <a:spcPts val="200"/>
              </a:spcBef>
              <a:buAutoNum type="arabicPeriod" startAt="9"/>
              <a:tabLst>
                <a:tab pos="469900" algn="l"/>
              </a:tabLst>
            </a:pPr>
            <a:r>
              <a:rPr dirty="0" sz="1400" b="1">
                <a:latin typeface="Times New Roman"/>
                <a:cs typeface="Times New Roman"/>
              </a:rPr>
              <a:t>What </a:t>
            </a:r>
            <a:r>
              <a:rPr dirty="0" sz="1400" spc="-5" b="1">
                <a:latin typeface="Times New Roman"/>
                <a:cs typeface="Times New Roman"/>
              </a:rPr>
              <a:t>Information Gathering Techniques Should be Used </a:t>
            </a:r>
            <a:r>
              <a:rPr dirty="0" sz="1400" b="1">
                <a:latin typeface="Times New Roman"/>
                <a:cs typeface="Times New Roman"/>
              </a:rPr>
              <a:t>When </a:t>
            </a:r>
            <a:r>
              <a:rPr dirty="0" sz="1400" spc="-33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Conducting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</a:t>
            </a:r>
            <a:r>
              <a:rPr dirty="0" sz="1400" spc="-5" b="1">
                <a:latin typeface="Times New Roman"/>
                <a:cs typeface="Times New Roman"/>
              </a:rPr>
              <a:t> Risk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Assessment?</a:t>
            </a:r>
            <a:endParaRPr sz="1400">
              <a:latin typeface="Times New Roman"/>
              <a:cs typeface="Times New Roman"/>
            </a:endParaRPr>
          </a:p>
          <a:p>
            <a:pPr algn="just" lvl="2" marL="393065" indent="-381000">
              <a:lnSpc>
                <a:spcPct val="100000"/>
              </a:lnSpc>
              <a:spcBef>
                <a:spcPts val="515"/>
              </a:spcBef>
              <a:buAutoNum type="arabicPeriod"/>
              <a:tabLst>
                <a:tab pos="3937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Questionnaire</a:t>
            </a: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ct val="96500"/>
              </a:lnSpc>
              <a:spcBef>
                <a:spcPts val="400"/>
              </a:spcBef>
            </a:pP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collect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relevant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assessment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personnel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questionnaire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concerning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management, operational, and technical </a:t>
            </a:r>
            <a:r>
              <a:rPr dirty="0" sz="1200">
                <a:latin typeface="Times New Roman"/>
                <a:cs typeface="Times New Roman"/>
              </a:rPr>
              <a:t>controls </a:t>
            </a:r>
            <a:r>
              <a:rPr dirty="0" sz="1200" spc="-5">
                <a:latin typeface="Times New Roman"/>
                <a:cs typeface="Times New Roman"/>
              </a:rPr>
              <a:t>planned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GSS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MA.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questionnaire</a:t>
            </a:r>
            <a:r>
              <a:rPr dirty="0" sz="1200">
                <a:latin typeface="Times New Roman"/>
                <a:cs typeface="Times New Roman"/>
              </a:rPr>
              <a:t> must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distributed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appropriate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technical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nontechnical management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personnel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designing or supporting the </a:t>
            </a:r>
            <a:r>
              <a:rPr dirty="0" sz="1200" spc="-5">
                <a:latin typeface="Times New Roman"/>
                <a:cs typeface="Times New Roman"/>
              </a:rPr>
              <a:t>GSS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MA.</a:t>
            </a:r>
            <a:r>
              <a:rPr dirty="0" sz="1200">
                <a:latin typeface="Times New Roman"/>
                <a:cs typeface="Times New Roman"/>
              </a:rPr>
              <a:t> The questionnaire must be used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during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site</a:t>
            </a:r>
            <a:r>
              <a:rPr dirty="0" sz="1200" spc="-5">
                <a:latin typeface="Times New Roman"/>
                <a:cs typeface="Times New Roman"/>
              </a:rPr>
              <a:t> visits</a:t>
            </a:r>
            <a:r>
              <a:rPr dirty="0" sz="1200">
                <a:latin typeface="Times New Roman"/>
                <a:cs typeface="Times New Roman"/>
              </a:rPr>
              <a:t> and </a:t>
            </a:r>
            <a:r>
              <a:rPr dirty="0" sz="1200" spc="-5">
                <a:latin typeface="Times New Roman"/>
                <a:cs typeface="Times New Roman"/>
              </a:rPr>
              <a:t>interviews.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algn="just" lvl="2" marL="393065" indent="-381000">
              <a:lnSpc>
                <a:spcPct val="100000"/>
              </a:lnSpc>
              <a:buAutoNum type="arabicPeriod" startAt="2"/>
              <a:tabLst>
                <a:tab pos="3937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Interviews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90"/>
              </a:lnSpc>
              <a:spcBef>
                <a:spcPts val="434"/>
              </a:spcBef>
            </a:pPr>
            <a:r>
              <a:rPr dirty="0" sz="1200" spc="-5">
                <a:latin typeface="Times New Roman"/>
                <a:cs typeface="Times New Roman"/>
              </a:rPr>
              <a:t>Interviews</a:t>
            </a:r>
            <a:r>
              <a:rPr dirty="0" sz="1200">
                <a:latin typeface="Times New Roman"/>
                <a:cs typeface="Times New Roman"/>
              </a:rPr>
              <a:t> 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Department’s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security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professionals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(e.g.,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CSO,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NSO,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SSO)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 personnel </a:t>
            </a:r>
            <a:r>
              <a:rPr dirty="0" sz="1200">
                <a:latin typeface="Times New Roman"/>
                <a:cs typeface="Times New Roman"/>
              </a:rPr>
              <a:t>enable the risk </a:t>
            </a:r>
            <a:r>
              <a:rPr dirty="0" sz="1200" spc="-5">
                <a:latin typeface="Times New Roman"/>
                <a:cs typeface="Times New Roman"/>
              </a:rPr>
              <a:t>assessment team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collect </a:t>
            </a:r>
            <a:r>
              <a:rPr dirty="0" sz="1200">
                <a:latin typeface="Times New Roman"/>
                <a:cs typeface="Times New Roman"/>
              </a:rPr>
              <a:t>pertinent </a:t>
            </a:r>
            <a:r>
              <a:rPr dirty="0" sz="1200" spc="-5">
                <a:latin typeface="Times New Roman"/>
                <a:cs typeface="Times New Roman"/>
              </a:rPr>
              <a:t>information about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system. </a:t>
            </a:r>
            <a:r>
              <a:rPr dirty="0" sz="1200">
                <a:latin typeface="Times New Roman"/>
                <a:cs typeface="Times New Roman"/>
              </a:rPr>
              <a:t>Site </a:t>
            </a:r>
            <a:r>
              <a:rPr dirty="0" sz="1200" spc="-5">
                <a:latin typeface="Times New Roman"/>
                <a:cs typeface="Times New Roman"/>
              </a:rPr>
              <a:t>visits enable </a:t>
            </a:r>
            <a:r>
              <a:rPr dirty="0" sz="1200">
                <a:latin typeface="Times New Roman"/>
                <a:cs typeface="Times New Roman"/>
              </a:rPr>
              <a:t>the risk </a:t>
            </a:r>
            <a:r>
              <a:rPr dirty="0" sz="1200" spc="-5">
                <a:latin typeface="Times New Roman"/>
                <a:cs typeface="Times New Roman"/>
              </a:rPr>
              <a:t>assessment </a:t>
            </a:r>
            <a:r>
              <a:rPr dirty="0" sz="1200">
                <a:latin typeface="Times New Roman"/>
                <a:cs typeface="Times New Roman"/>
              </a:rPr>
              <a:t>team to </a:t>
            </a:r>
            <a:r>
              <a:rPr dirty="0" sz="1200" spc="-5">
                <a:latin typeface="Times New Roman"/>
                <a:cs typeface="Times New Roman"/>
              </a:rPr>
              <a:t>observe and </a:t>
            </a:r>
            <a:r>
              <a:rPr dirty="0" sz="1200">
                <a:latin typeface="Times New Roman"/>
                <a:cs typeface="Times New Roman"/>
              </a:rPr>
              <a:t>gather </a:t>
            </a:r>
            <a:r>
              <a:rPr dirty="0" sz="1200" spc="-5">
                <a:latin typeface="Times New Roman"/>
                <a:cs typeface="Times New Roman"/>
              </a:rPr>
              <a:t>information about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physical,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environmental,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operational,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technical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security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GSS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8404"/>
            <a:ext cx="5972810" cy="8533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  <a:tabLst>
                <a:tab pos="5435600" algn="l"/>
              </a:tabLst>
            </a:pPr>
            <a:r>
              <a:rPr dirty="0" sz="900" spc="-5">
                <a:latin typeface="Times New Roman"/>
                <a:cs typeface="Times New Roman"/>
              </a:rPr>
              <a:t>H</a:t>
            </a:r>
            <a:r>
              <a:rPr dirty="0" sz="900" spc="-15">
                <a:latin typeface="Times New Roman"/>
                <a:cs typeface="Times New Roman"/>
              </a:rPr>
              <a:t>a</a:t>
            </a:r>
            <a:r>
              <a:rPr dirty="0" sz="900" spc="5">
                <a:latin typeface="Times New Roman"/>
                <a:cs typeface="Times New Roman"/>
              </a:rPr>
              <a:t>nd</a:t>
            </a:r>
            <a:r>
              <a:rPr dirty="0" sz="900" spc="-10">
                <a:latin typeface="Times New Roman"/>
                <a:cs typeface="Times New Roman"/>
              </a:rPr>
              <a:t>b</a:t>
            </a:r>
            <a:r>
              <a:rPr dirty="0" sz="900" spc="5">
                <a:latin typeface="Times New Roman"/>
                <a:cs typeface="Times New Roman"/>
              </a:rPr>
              <a:t>o</a:t>
            </a:r>
            <a:r>
              <a:rPr dirty="0" sz="900" spc="-10">
                <a:latin typeface="Times New Roman"/>
                <a:cs typeface="Times New Roman"/>
              </a:rPr>
              <a:t>o</a:t>
            </a:r>
            <a:r>
              <a:rPr dirty="0" sz="900">
                <a:latin typeface="Times New Roman"/>
                <a:cs typeface="Times New Roman"/>
              </a:rPr>
              <a:t>k</a:t>
            </a:r>
            <a:r>
              <a:rPr dirty="0" sz="900" spc="-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f</a:t>
            </a:r>
            <a:r>
              <a:rPr dirty="0" sz="900" spc="5">
                <a:latin typeface="Times New Roman"/>
                <a:cs typeface="Times New Roman"/>
              </a:rPr>
              <a:t>o</a:t>
            </a:r>
            <a:r>
              <a:rPr dirty="0" sz="900">
                <a:latin typeface="Times New Roman"/>
                <a:cs typeface="Times New Roman"/>
              </a:rPr>
              <a:t>r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 spc="-15">
                <a:latin typeface="Times New Roman"/>
                <a:cs typeface="Times New Roman"/>
              </a:rPr>
              <a:t>I</a:t>
            </a:r>
            <a:r>
              <a:rPr dirty="0" sz="900" spc="5">
                <a:latin typeface="Times New Roman"/>
                <a:cs typeface="Times New Roman"/>
              </a:rPr>
              <a:t>n</a:t>
            </a:r>
            <a:r>
              <a:rPr dirty="0" sz="900">
                <a:latin typeface="Times New Roman"/>
                <a:cs typeface="Times New Roman"/>
              </a:rPr>
              <a:t>f</a:t>
            </a:r>
            <a:r>
              <a:rPr dirty="0" sz="900" spc="5">
                <a:latin typeface="Times New Roman"/>
                <a:cs typeface="Times New Roman"/>
              </a:rPr>
              <a:t>o</a:t>
            </a:r>
            <a:r>
              <a:rPr dirty="0" sz="900">
                <a:latin typeface="Times New Roman"/>
                <a:cs typeface="Times New Roman"/>
              </a:rPr>
              <a:t>r</a:t>
            </a:r>
            <a:r>
              <a:rPr dirty="0" sz="900" spc="-5">
                <a:latin typeface="Times New Roman"/>
                <a:cs typeface="Times New Roman"/>
              </a:rPr>
              <a:t>ma</a:t>
            </a:r>
            <a:r>
              <a:rPr dirty="0" sz="900">
                <a:latin typeface="Times New Roman"/>
                <a:cs typeface="Times New Roman"/>
              </a:rPr>
              <a:t>ti</a:t>
            </a:r>
            <a:r>
              <a:rPr dirty="0" sz="900" spc="-10">
                <a:latin typeface="Times New Roman"/>
                <a:cs typeface="Times New Roman"/>
              </a:rPr>
              <a:t>o</a:t>
            </a:r>
            <a:r>
              <a:rPr dirty="0" sz="900">
                <a:latin typeface="Times New Roman"/>
                <a:cs typeface="Times New Roman"/>
              </a:rPr>
              <a:t>n</a:t>
            </a:r>
            <a:r>
              <a:rPr dirty="0" sz="900" spc="-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Te</a:t>
            </a:r>
            <a:r>
              <a:rPr dirty="0" sz="900" spc="-10">
                <a:latin typeface="Times New Roman"/>
                <a:cs typeface="Times New Roman"/>
              </a:rPr>
              <a:t>chn</a:t>
            </a:r>
            <a:r>
              <a:rPr dirty="0" sz="900" spc="5">
                <a:latin typeface="Times New Roman"/>
                <a:cs typeface="Times New Roman"/>
              </a:rPr>
              <a:t>o</a:t>
            </a:r>
            <a:r>
              <a:rPr dirty="0" sz="900">
                <a:latin typeface="Times New Roman"/>
                <a:cs typeface="Times New Roman"/>
              </a:rPr>
              <a:t>l</a:t>
            </a:r>
            <a:r>
              <a:rPr dirty="0" sz="900" spc="-5">
                <a:latin typeface="Times New Roman"/>
                <a:cs typeface="Times New Roman"/>
              </a:rPr>
              <a:t>o</a:t>
            </a:r>
            <a:r>
              <a:rPr dirty="0" sz="900" spc="5">
                <a:latin typeface="Times New Roman"/>
                <a:cs typeface="Times New Roman"/>
              </a:rPr>
              <a:t>g</a:t>
            </a:r>
            <a:r>
              <a:rPr dirty="0" sz="900">
                <a:latin typeface="Times New Roman"/>
                <a:cs typeface="Times New Roman"/>
              </a:rPr>
              <a:t>y</a:t>
            </a:r>
            <a:r>
              <a:rPr dirty="0" sz="900" spc="1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</a:t>
            </a:r>
            <a:r>
              <a:rPr dirty="0" sz="900" spc="-5">
                <a:latin typeface="Times New Roman"/>
                <a:cs typeface="Times New Roman"/>
              </a:rPr>
              <a:t>ec</a:t>
            </a:r>
            <a:r>
              <a:rPr dirty="0" sz="900" spc="5">
                <a:latin typeface="Times New Roman"/>
                <a:cs typeface="Times New Roman"/>
              </a:rPr>
              <a:t>u</a:t>
            </a:r>
            <a:r>
              <a:rPr dirty="0" sz="900">
                <a:latin typeface="Times New Roman"/>
                <a:cs typeface="Times New Roman"/>
              </a:rPr>
              <a:t>r</a:t>
            </a:r>
            <a:r>
              <a:rPr dirty="0" sz="900" spc="-10">
                <a:latin typeface="Times New Roman"/>
                <a:cs typeface="Times New Roman"/>
              </a:rPr>
              <a:t>i</a:t>
            </a:r>
            <a:r>
              <a:rPr dirty="0" sz="900">
                <a:latin typeface="Times New Roman"/>
                <a:cs typeface="Times New Roman"/>
              </a:rPr>
              <a:t>ty</a:t>
            </a:r>
            <a:r>
              <a:rPr dirty="0" sz="900" spc="10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Risk</a:t>
            </a:r>
            <a:r>
              <a:rPr dirty="0" sz="900" spc="-1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A</a:t>
            </a:r>
            <a:r>
              <a:rPr dirty="0" sz="900" spc="-10" b="1">
                <a:latin typeface="Times New Roman"/>
                <a:cs typeface="Times New Roman"/>
              </a:rPr>
              <a:t>s</a:t>
            </a:r>
            <a:r>
              <a:rPr dirty="0" sz="900" spc="-5" b="1">
                <a:latin typeface="Times New Roman"/>
                <a:cs typeface="Times New Roman"/>
              </a:rPr>
              <a:t>s</a:t>
            </a:r>
            <a:r>
              <a:rPr dirty="0" sz="900" spc="-15" b="1">
                <a:latin typeface="Times New Roman"/>
                <a:cs typeface="Times New Roman"/>
              </a:rPr>
              <a:t>e</a:t>
            </a:r>
            <a:r>
              <a:rPr dirty="0" sz="900" spc="-5" b="1">
                <a:latin typeface="Times New Roman"/>
                <a:cs typeface="Times New Roman"/>
              </a:rPr>
              <a:t>s</a:t>
            </a:r>
            <a:r>
              <a:rPr dirty="0" sz="900" spc="-10" b="1">
                <a:latin typeface="Times New Roman"/>
                <a:cs typeface="Times New Roman"/>
              </a:rPr>
              <a:t>s</a:t>
            </a:r>
            <a:r>
              <a:rPr dirty="0" sz="900" spc="5" b="1">
                <a:latin typeface="Times New Roman"/>
                <a:cs typeface="Times New Roman"/>
              </a:rPr>
              <a:t>m</a:t>
            </a:r>
            <a:r>
              <a:rPr dirty="0" sz="900" spc="-5" b="1">
                <a:latin typeface="Times New Roman"/>
                <a:cs typeface="Times New Roman"/>
              </a:rPr>
              <a:t>e</a:t>
            </a:r>
            <a:r>
              <a:rPr dirty="0" sz="900" spc="-5" b="1">
                <a:latin typeface="Times New Roman"/>
                <a:cs typeface="Times New Roman"/>
              </a:rPr>
              <a:t>n</a:t>
            </a:r>
            <a:r>
              <a:rPr dirty="0" sz="900" b="1">
                <a:latin typeface="Times New Roman"/>
                <a:cs typeface="Times New Roman"/>
              </a:rPr>
              <a:t>t</a:t>
            </a:r>
            <a:r>
              <a:rPr dirty="0" sz="900" spc="-10" b="1">
                <a:latin typeface="Times New Roman"/>
                <a:cs typeface="Times New Roman"/>
              </a:rPr>
              <a:t> </a:t>
            </a:r>
            <a:r>
              <a:rPr dirty="0" sz="900" b="1">
                <a:latin typeface="Times New Roman"/>
                <a:cs typeface="Times New Roman"/>
              </a:rPr>
              <a:t>Pro</a:t>
            </a:r>
            <a:r>
              <a:rPr dirty="0" sz="900" spc="-5" b="1">
                <a:latin typeface="Times New Roman"/>
                <a:cs typeface="Times New Roman"/>
              </a:rPr>
              <a:t>ce</a:t>
            </a:r>
            <a:r>
              <a:rPr dirty="0" sz="900" spc="-5" b="1">
                <a:latin typeface="Times New Roman"/>
                <a:cs typeface="Times New Roman"/>
              </a:rPr>
              <a:t>du</a:t>
            </a:r>
            <a:r>
              <a:rPr dirty="0" sz="900" spc="-5" b="1">
                <a:latin typeface="Times New Roman"/>
                <a:cs typeface="Times New Roman"/>
              </a:rPr>
              <a:t>re</a:t>
            </a:r>
            <a:r>
              <a:rPr dirty="0" sz="900" spc="-5" b="1">
                <a:latin typeface="Times New Roman"/>
                <a:cs typeface="Times New Roman"/>
              </a:rPr>
              <a:t>s</a:t>
            </a:r>
            <a:r>
              <a:rPr dirty="0" sz="900" b="1">
                <a:latin typeface="Times New Roman"/>
                <a:cs typeface="Times New Roman"/>
              </a:rPr>
              <a:t>	</a:t>
            </a:r>
            <a:r>
              <a:rPr dirty="0" sz="900" spc="5">
                <a:latin typeface="Times New Roman"/>
                <a:cs typeface="Times New Roman"/>
              </a:rPr>
              <a:t>10</a:t>
            </a:r>
            <a:r>
              <a:rPr dirty="0" sz="900" spc="-10">
                <a:latin typeface="Times New Roman"/>
                <a:cs typeface="Times New Roman"/>
              </a:rPr>
              <a:t>/</a:t>
            </a:r>
            <a:r>
              <a:rPr dirty="0" sz="900" spc="5">
                <a:latin typeface="Times New Roman"/>
                <a:cs typeface="Times New Roman"/>
              </a:rPr>
              <a:t>13</a:t>
            </a:r>
            <a:r>
              <a:rPr dirty="0" sz="900" spc="-10">
                <a:latin typeface="Times New Roman"/>
                <a:cs typeface="Times New Roman"/>
              </a:rPr>
              <a:t>/</a:t>
            </a:r>
            <a:r>
              <a:rPr dirty="0" sz="900" spc="5">
                <a:latin typeface="Times New Roman"/>
                <a:cs typeface="Times New Roman"/>
              </a:rPr>
              <a:t>2</a:t>
            </a:r>
            <a:r>
              <a:rPr dirty="0" sz="900" spc="-5">
                <a:latin typeface="Times New Roman"/>
                <a:cs typeface="Times New Roman"/>
              </a:rPr>
              <a:t>0</a:t>
            </a:r>
            <a:r>
              <a:rPr dirty="0" sz="900" spc="5">
                <a:latin typeface="Times New Roman"/>
                <a:cs typeface="Times New Roman"/>
              </a:rPr>
              <a:t>22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lvl="2" marL="393065" indent="-381000">
              <a:lnSpc>
                <a:spcPct val="100000"/>
              </a:lnSpc>
              <a:buAutoNum type="arabicPeriod" startAt="3"/>
              <a:tabLst>
                <a:tab pos="3937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Documentation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Review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  <a:spcBef>
                <a:spcPts val="360"/>
              </a:spcBef>
            </a:pPr>
            <a:r>
              <a:rPr dirty="0" sz="1200">
                <a:latin typeface="Times New Roman"/>
                <a:cs typeface="Times New Roman"/>
              </a:rPr>
              <a:t>Risk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assessments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scope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level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effort.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Therefore,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documentation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during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assessment </a:t>
            </a:r>
            <a:r>
              <a:rPr dirty="0" sz="1200">
                <a:latin typeface="Times New Roman"/>
                <a:cs typeface="Times New Roman"/>
              </a:rPr>
              <a:t>may vary </a:t>
            </a:r>
            <a:r>
              <a:rPr dirty="0" sz="1200" spc="-5">
                <a:latin typeface="Times New Roman"/>
                <a:cs typeface="Times New Roman"/>
              </a:rPr>
              <a:t>as well. </a:t>
            </a:r>
            <a:r>
              <a:rPr dirty="0" sz="1200">
                <a:latin typeface="Times New Roman"/>
                <a:cs typeface="Times New Roman"/>
              </a:rPr>
              <a:t>The following documents must be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>
                <a:latin typeface="Times New Roman"/>
                <a:cs typeface="Times New Roman"/>
              </a:rPr>
              <a:t>to assist in the </a:t>
            </a:r>
            <a:r>
              <a:rPr dirty="0" sz="1200" spc="-5">
                <a:latin typeface="Times New Roman"/>
                <a:cs typeface="Times New Roman"/>
              </a:rPr>
              <a:t>preparation 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 </a:t>
            </a:r>
            <a:r>
              <a:rPr dirty="0" sz="1200" spc="-5">
                <a:latin typeface="Times New Roman"/>
                <a:cs typeface="Times New Roman"/>
              </a:rPr>
              <a:t>assessment</a:t>
            </a:r>
            <a:r>
              <a:rPr dirty="0" sz="1200" spc="-5">
                <a:latin typeface="Symbol"/>
                <a:cs typeface="Symbol"/>
              </a:rPr>
              <a:t></a:t>
            </a:r>
            <a:endParaRPr sz="12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Symbol"/>
              <a:cs typeface="Symbol"/>
            </a:endParaRPr>
          </a:p>
          <a:p>
            <a:pPr lvl="3" marL="697865" indent="-229235">
              <a:lnSpc>
                <a:spcPts val="1415"/>
              </a:lnSpc>
              <a:spcBef>
                <a:spcPts val="5"/>
              </a:spcBef>
              <a:buSzPct val="75000"/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 spc="-5">
                <a:latin typeface="Times New Roman"/>
                <a:cs typeface="Times New Roman"/>
              </a:rPr>
              <a:t>Mission statements</a:t>
            </a:r>
            <a:endParaRPr sz="1200">
              <a:latin typeface="Times New Roman"/>
              <a:cs typeface="Times New Roman"/>
            </a:endParaRPr>
          </a:p>
          <a:p>
            <a:pPr lvl="3" marL="697865" indent="-229235">
              <a:lnSpc>
                <a:spcPts val="1390"/>
              </a:lnSpc>
              <a:buSzPct val="75000"/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 spc="-5">
                <a:latin typeface="Times New Roman"/>
                <a:cs typeface="Times New Roman"/>
              </a:rPr>
              <a:t>GSS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Inventory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Submission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</a:t>
            </a:r>
            <a:endParaRPr sz="1200">
              <a:latin typeface="Times New Roman"/>
              <a:cs typeface="Times New Roman"/>
            </a:endParaRPr>
          </a:p>
          <a:p>
            <a:pPr lvl="3" marL="697865" marR="13970" indent="-228600">
              <a:lnSpc>
                <a:spcPts val="1390"/>
              </a:lnSpc>
              <a:spcBef>
                <a:spcPts val="60"/>
              </a:spcBef>
              <a:buSzPct val="75000"/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 spc="-5">
                <a:latin typeface="Times New Roman"/>
                <a:cs typeface="Times New Roman"/>
              </a:rPr>
              <a:t>NIST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800-26,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Security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Self-Assessment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Procedures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Technology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Systems</a:t>
            </a:r>
            <a:endParaRPr sz="1200">
              <a:latin typeface="Times New Roman"/>
              <a:cs typeface="Times New Roman"/>
            </a:endParaRPr>
          </a:p>
          <a:p>
            <a:pPr lvl="3" marL="697865" indent="-229235">
              <a:lnSpc>
                <a:spcPts val="1345"/>
              </a:lnSpc>
              <a:buSzPct val="75000"/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 spc="-5">
                <a:latin typeface="Times New Roman"/>
                <a:cs typeface="Times New Roman"/>
              </a:rPr>
              <a:t>Organization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site-specific security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policies</a:t>
            </a:r>
            <a:r>
              <a:rPr dirty="0" sz="1200">
                <a:latin typeface="Times New Roman"/>
                <a:cs typeface="Times New Roman"/>
              </a:rPr>
              <a:t> 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procedures</a:t>
            </a:r>
            <a:endParaRPr sz="1200">
              <a:latin typeface="Times New Roman"/>
              <a:cs typeface="Times New Roman"/>
            </a:endParaRPr>
          </a:p>
          <a:p>
            <a:pPr lvl="3" marL="697865" indent="-229235">
              <a:lnSpc>
                <a:spcPts val="1400"/>
              </a:lnSpc>
              <a:buSzPct val="75000"/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 spc="-5">
                <a:latin typeface="Times New Roman"/>
                <a:cs typeface="Times New Roman"/>
              </a:rPr>
              <a:t>Organization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charts</a:t>
            </a:r>
            <a:endParaRPr sz="1200">
              <a:latin typeface="Times New Roman"/>
              <a:cs typeface="Times New Roman"/>
            </a:endParaRPr>
          </a:p>
          <a:p>
            <a:pPr lvl="3" marL="697865" indent="-229235">
              <a:lnSpc>
                <a:spcPts val="1420"/>
              </a:lnSpc>
              <a:buSzPct val="75000"/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  <a:p>
            <a:pPr lvl="3" marL="697865" indent="-229235">
              <a:lnSpc>
                <a:spcPts val="1420"/>
              </a:lnSpc>
              <a:spcBef>
                <a:spcPts val="40"/>
              </a:spcBef>
              <a:buSzPct val="75000"/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architecture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design,</a:t>
            </a:r>
            <a:r>
              <a:rPr dirty="0" sz="1200">
                <a:latin typeface="Times New Roman"/>
                <a:cs typeface="Times New Roman"/>
              </a:rPr>
              <a:t> including</a:t>
            </a:r>
            <a:r>
              <a:rPr dirty="0" sz="1200">
                <a:latin typeface="Symbol"/>
                <a:cs typeface="Symbol"/>
              </a:rPr>
              <a:t></a:t>
            </a:r>
            <a:endParaRPr sz="1200">
              <a:latin typeface="Symbol"/>
              <a:cs typeface="Symbol"/>
            </a:endParaRPr>
          </a:p>
          <a:p>
            <a:pPr lvl="4" marL="1016635" indent="-90805">
              <a:lnSpc>
                <a:spcPts val="1400"/>
              </a:lnSpc>
              <a:buChar char="-"/>
              <a:tabLst>
                <a:tab pos="1017269" algn="l"/>
              </a:tabLst>
            </a:pPr>
            <a:r>
              <a:rPr dirty="0" sz="1200">
                <a:latin typeface="Times New Roman"/>
                <a:cs typeface="Times New Roman"/>
              </a:rPr>
              <a:t>Lists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 components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</a:t>
            </a:r>
            <a:endParaRPr sz="1200">
              <a:latin typeface="Times New Roman"/>
              <a:cs typeface="Times New Roman"/>
            </a:endParaRPr>
          </a:p>
          <a:p>
            <a:pPr lvl="4" marL="1016635" indent="-90805">
              <a:lnSpc>
                <a:spcPts val="1400"/>
              </a:lnSpc>
              <a:buChar char="-"/>
              <a:tabLst>
                <a:tab pos="1017269" algn="l"/>
              </a:tabLst>
            </a:pPr>
            <a:r>
              <a:rPr dirty="0" sz="1200" spc="-5">
                <a:latin typeface="Times New Roman"/>
                <a:cs typeface="Times New Roman"/>
              </a:rPr>
              <a:t>Diagrams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descriptions of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architecture</a:t>
            </a:r>
            <a:endParaRPr sz="1200">
              <a:latin typeface="Times New Roman"/>
              <a:cs typeface="Times New Roman"/>
            </a:endParaRPr>
          </a:p>
          <a:p>
            <a:pPr lvl="4" marL="1040765" marR="67945" indent="-114300">
              <a:lnSpc>
                <a:spcPts val="1400"/>
              </a:lnSpc>
              <a:spcBef>
                <a:spcPts val="55"/>
              </a:spcBef>
              <a:buChar char="-"/>
              <a:tabLst>
                <a:tab pos="1017269" algn="l"/>
              </a:tabLst>
            </a:pPr>
            <a:r>
              <a:rPr dirty="0" sz="1200">
                <a:latin typeface="Times New Roman"/>
                <a:cs typeface="Times New Roman"/>
              </a:rPr>
              <a:t>Printouts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component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configurations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(e.g.,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firewall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router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policies,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workstation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configuration</a:t>
            </a:r>
            <a:r>
              <a:rPr dirty="0" sz="1200">
                <a:latin typeface="Times New Roman"/>
                <a:cs typeface="Times New Roman"/>
              </a:rPr>
              <a:t> files)</a:t>
            </a:r>
            <a:endParaRPr sz="1200">
              <a:latin typeface="Times New Roman"/>
              <a:cs typeface="Times New Roman"/>
            </a:endParaRPr>
          </a:p>
          <a:p>
            <a:pPr lvl="4" marL="1016635" indent="-90805">
              <a:lnSpc>
                <a:spcPts val="1340"/>
              </a:lnSpc>
              <a:buChar char="-"/>
              <a:tabLst>
                <a:tab pos="1017269" algn="l"/>
              </a:tabLst>
            </a:pP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security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controls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documentation.</a:t>
            </a:r>
            <a:endParaRPr sz="1200">
              <a:latin typeface="Times New Roman"/>
              <a:cs typeface="Times New Roman"/>
            </a:endParaRPr>
          </a:p>
          <a:p>
            <a:pPr lvl="3" marL="697865" indent="-229235">
              <a:lnSpc>
                <a:spcPts val="1400"/>
              </a:lnSpc>
              <a:buSzPct val="75000"/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Site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manuals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(facility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specific)</a:t>
            </a:r>
            <a:endParaRPr sz="1200">
              <a:latin typeface="Times New Roman"/>
              <a:cs typeface="Times New Roman"/>
            </a:endParaRPr>
          </a:p>
          <a:p>
            <a:pPr lvl="3" marL="697865" indent="-229235">
              <a:lnSpc>
                <a:spcPts val="1400"/>
              </a:lnSpc>
              <a:buSzPct val="75000"/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 spc="-5">
                <a:latin typeface="Times New Roman"/>
                <a:cs typeface="Times New Roman"/>
              </a:rPr>
              <a:t>Standard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procedures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(SOP)</a:t>
            </a:r>
            <a:endParaRPr sz="1200">
              <a:latin typeface="Times New Roman"/>
              <a:cs typeface="Times New Roman"/>
            </a:endParaRPr>
          </a:p>
          <a:p>
            <a:pPr lvl="3" marL="697865" indent="-229235">
              <a:lnSpc>
                <a:spcPts val="1400"/>
              </a:lnSpc>
              <a:buSzPct val="75000"/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 spc="-5">
                <a:latin typeface="Times New Roman"/>
                <a:cs typeface="Times New Roman"/>
              </a:rPr>
              <a:t>Reports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analyses</a:t>
            </a:r>
            <a:endParaRPr sz="1200">
              <a:latin typeface="Times New Roman"/>
              <a:cs typeface="Times New Roman"/>
            </a:endParaRPr>
          </a:p>
          <a:p>
            <a:pPr lvl="3" marL="697865" indent="-229235">
              <a:lnSpc>
                <a:spcPts val="1400"/>
              </a:lnSpc>
              <a:buSzPct val="75000"/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 spc="-5">
                <a:latin typeface="Times New Roman"/>
                <a:cs typeface="Times New Roman"/>
              </a:rPr>
              <a:t>Physical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security plans</a:t>
            </a:r>
            <a:endParaRPr sz="1200">
              <a:latin typeface="Times New Roman"/>
              <a:cs typeface="Times New Roman"/>
            </a:endParaRPr>
          </a:p>
          <a:p>
            <a:pPr lvl="3" marL="697865" indent="-229235">
              <a:lnSpc>
                <a:spcPts val="1400"/>
              </a:lnSpc>
              <a:buSzPct val="75000"/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 spc="-5">
                <a:latin typeface="Times New Roman"/>
                <a:cs typeface="Times New Roman"/>
              </a:rPr>
              <a:t>Configuration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plans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procedures</a:t>
            </a:r>
            <a:endParaRPr sz="1200">
              <a:latin typeface="Times New Roman"/>
              <a:cs typeface="Times New Roman"/>
            </a:endParaRPr>
          </a:p>
          <a:p>
            <a:pPr lvl="3" marL="697865" indent="-229235">
              <a:lnSpc>
                <a:spcPts val="1390"/>
              </a:lnSpc>
              <a:buSzPct val="75000"/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 spc="-5">
                <a:latin typeface="Times New Roman"/>
                <a:cs typeface="Times New Roman"/>
              </a:rPr>
              <a:t>Disaster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recovery </a:t>
            </a:r>
            <a:r>
              <a:rPr dirty="0" sz="1200">
                <a:latin typeface="Times New Roman"/>
                <a:cs typeface="Times New Roman"/>
              </a:rPr>
              <a:t>plans</a:t>
            </a:r>
            <a:endParaRPr sz="1200">
              <a:latin typeface="Times New Roman"/>
              <a:cs typeface="Times New Roman"/>
            </a:endParaRPr>
          </a:p>
          <a:p>
            <a:pPr lvl="3" marL="697865" indent="-229235">
              <a:lnSpc>
                <a:spcPts val="1400"/>
              </a:lnSpc>
              <a:buSzPct val="75000"/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Site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floor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maps</a:t>
            </a:r>
            <a:endParaRPr sz="1200">
              <a:latin typeface="Times New Roman"/>
              <a:cs typeface="Times New Roman"/>
            </a:endParaRPr>
          </a:p>
          <a:p>
            <a:pPr lvl="3" marL="697865" indent="-229235">
              <a:lnSpc>
                <a:spcPts val="1425"/>
              </a:lnSpc>
              <a:buSzPct val="75000"/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manuals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5">
                <a:latin typeface="Times New Roman"/>
                <a:cs typeface="Times New Roman"/>
              </a:rPr>
              <a:t> specific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assessment.</a:t>
            </a:r>
            <a:endParaRPr sz="120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700">
              <a:latin typeface="Times New Roman"/>
              <a:cs typeface="Times New Roman"/>
            </a:endParaRPr>
          </a:p>
          <a:p>
            <a:pPr algn="just" lvl="2" marL="393065" indent="-381000">
              <a:lnSpc>
                <a:spcPct val="100000"/>
              </a:lnSpc>
              <a:buAutoNum type="arabicPeriod" startAt="4"/>
              <a:tabLst>
                <a:tab pos="3937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Scanning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Tools</a:t>
            </a: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90"/>
              </a:lnSpc>
              <a:spcBef>
                <a:spcPts val="434"/>
              </a:spcBef>
            </a:pPr>
            <a:r>
              <a:rPr dirty="0" sz="1200" spc="-5">
                <a:latin typeface="Times New Roman"/>
                <a:cs typeface="Times New Roman"/>
              </a:rPr>
              <a:t>Proactive technical </a:t>
            </a:r>
            <a:r>
              <a:rPr dirty="0" sz="1200">
                <a:latin typeface="Times New Roman"/>
                <a:cs typeface="Times New Roman"/>
              </a:rPr>
              <a:t>methods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collect system information efficiently.</a:t>
            </a:r>
            <a:r>
              <a:rPr dirty="0" sz="1200" spc="290">
                <a:latin typeface="Times New Roman"/>
                <a:cs typeface="Times New Roman"/>
              </a:rPr>
              <a:t>  </a:t>
            </a:r>
            <a:r>
              <a:rPr dirty="0" sz="1200" spc="-5">
                <a:latin typeface="Times New Roman"/>
                <a:cs typeface="Times New Roman"/>
              </a:rPr>
              <a:t>An example </a:t>
            </a:r>
            <a:r>
              <a:rPr dirty="0" sz="1200">
                <a:latin typeface="Times New Roman"/>
                <a:cs typeface="Times New Roman"/>
              </a:rPr>
              <a:t> of this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network </a:t>
            </a:r>
            <a:r>
              <a:rPr dirty="0" sz="1200">
                <a:latin typeface="Times New Roman"/>
                <a:cs typeface="Times New Roman"/>
              </a:rPr>
              <a:t>mapping tools. </a:t>
            </a:r>
            <a:r>
              <a:rPr dirty="0" sz="1200" spc="-5">
                <a:latin typeface="Times New Roman"/>
                <a:cs typeface="Times New Roman"/>
              </a:rPr>
              <a:t>These </a:t>
            </a:r>
            <a:r>
              <a:rPr dirty="0" sz="1200">
                <a:latin typeface="Times New Roman"/>
                <a:cs typeface="Times New Roman"/>
              </a:rPr>
              <a:t>tools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provide a </a:t>
            </a:r>
            <a:r>
              <a:rPr dirty="0" sz="1200" spc="-5">
                <a:latin typeface="Times New Roman"/>
                <a:cs typeface="Times New Roman"/>
              </a:rPr>
              <a:t>rapid profile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GSS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 being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assessed.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 marR="7620">
              <a:lnSpc>
                <a:spcPct val="102499"/>
              </a:lnSpc>
            </a:pPr>
            <a:r>
              <a:rPr dirty="0" sz="1200" spc="-5">
                <a:latin typeface="Times New Roman"/>
                <a:cs typeface="Times New Roman"/>
              </a:rPr>
              <a:t>While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Department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does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advocate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particular scanning</a:t>
            </a:r>
            <a:r>
              <a:rPr dirty="0" sz="1200">
                <a:latin typeface="Times New Roman"/>
                <a:cs typeface="Times New Roman"/>
              </a:rPr>
              <a:t> tool,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following tools are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examples</a:t>
            </a:r>
            <a:r>
              <a:rPr dirty="0" sz="1200">
                <a:latin typeface="Times New Roman"/>
                <a:cs typeface="Times New Roman"/>
              </a:rPr>
              <a:t> of </a:t>
            </a:r>
            <a:r>
              <a:rPr dirty="0" sz="1200" spc="-5">
                <a:latin typeface="Times New Roman"/>
                <a:cs typeface="Times New Roman"/>
              </a:rPr>
              <a:t>products</a:t>
            </a:r>
            <a:r>
              <a:rPr dirty="0" sz="1200">
                <a:latin typeface="Times New Roman"/>
                <a:cs typeface="Times New Roman"/>
              </a:rPr>
              <a:t> that have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been</a:t>
            </a:r>
            <a:r>
              <a:rPr dirty="0" sz="1200">
                <a:latin typeface="Times New Roman"/>
                <a:cs typeface="Times New Roman"/>
              </a:rPr>
              <a:t> used </a:t>
            </a:r>
            <a:r>
              <a:rPr dirty="0" sz="1200" spc="-5">
                <a:latin typeface="Times New Roman"/>
                <a:cs typeface="Times New Roman"/>
              </a:rPr>
              <a:t>across</a:t>
            </a:r>
            <a:r>
              <a:rPr dirty="0" sz="1200">
                <a:latin typeface="Times New Roman"/>
                <a:cs typeface="Times New Roman"/>
              </a:rPr>
              <a:t> the industry</a:t>
            </a:r>
            <a:r>
              <a:rPr dirty="0" sz="1200">
                <a:latin typeface="Symbol"/>
                <a:cs typeface="Symbol"/>
              </a:rPr>
              <a:t></a:t>
            </a:r>
            <a:endParaRPr sz="12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Symbol"/>
              <a:cs typeface="Symbol"/>
            </a:endParaRPr>
          </a:p>
          <a:p>
            <a:pPr algn="just" lvl="3" marL="697865" marR="5080" indent="-228600">
              <a:lnSpc>
                <a:spcPct val="96700"/>
              </a:lnSpc>
              <a:buSzPct val="75000"/>
              <a:buFont typeface="Symbol"/>
              <a:buChar char=""/>
              <a:tabLst>
                <a:tab pos="6985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Network Mapper </a:t>
            </a:r>
            <a:r>
              <a:rPr dirty="0" sz="1200" spc="-5">
                <a:latin typeface="Times New Roman"/>
                <a:cs typeface="Times New Roman"/>
              </a:rPr>
              <a:t>(nmap) 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utility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scanning large networks </a:t>
            </a:r>
            <a:r>
              <a:rPr dirty="0" sz="1200">
                <a:latin typeface="Times New Roman"/>
                <a:cs typeface="Times New Roman"/>
              </a:rPr>
              <a:t>using a </a:t>
            </a:r>
            <a:r>
              <a:rPr dirty="0" sz="1200" spc="-5">
                <a:latin typeface="Times New Roman"/>
                <a:cs typeface="Times New Roman"/>
              </a:rPr>
              <a:t>variety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techniques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increase </a:t>
            </a:r>
            <a:r>
              <a:rPr dirty="0" sz="1200">
                <a:latin typeface="Times New Roman"/>
                <a:cs typeface="Times New Roman"/>
              </a:rPr>
              <a:t>speed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minimize detection.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does </a:t>
            </a:r>
            <a:r>
              <a:rPr dirty="0" sz="1200">
                <a:latin typeface="Times New Roman"/>
                <a:cs typeface="Times New Roman"/>
              </a:rPr>
              <a:t>not build a </a:t>
            </a:r>
            <a:r>
              <a:rPr dirty="0" sz="1200" spc="-5">
                <a:latin typeface="Times New Roman"/>
                <a:cs typeface="Times New Roman"/>
              </a:rPr>
              <a:t>network </a:t>
            </a:r>
            <a:r>
              <a:rPr dirty="0" sz="1200">
                <a:latin typeface="Times New Roman"/>
                <a:cs typeface="Times New Roman"/>
              </a:rPr>
              <a:t> topology, but </a:t>
            </a:r>
            <a:r>
              <a:rPr dirty="0" sz="1200" spc="-5">
                <a:latin typeface="Times New Roman"/>
                <a:cs typeface="Times New Roman"/>
              </a:rPr>
              <a:t>identifies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services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running on a large group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hosts by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scanning networks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open transport </a:t>
            </a:r>
            <a:r>
              <a:rPr dirty="0" sz="1200">
                <a:latin typeface="Times New Roman"/>
                <a:cs typeface="Times New Roman"/>
              </a:rPr>
              <a:t>control </a:t>
            </a:r>
            <a:r>
              <a:rPr dirty="0" sz="1200" spc="-5">
                <a:latin typeface="Times New Roman"/>
                <a:cs typeface="Times New Roman"/>
              </a:rPr>
              <a:t>protocol (TCP) and user datagram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protocol (UDP) </a:t>
            </a:r>
            <a:r>
              <a:rPr dirty="0" sz="1200">
                <a:latin typeface="Times New Roman"/>
                <a:cs typeface="Times New Roman"/>
              </a:rPr>
              <a:t>ports on </a:t>
            </a:r>
            <a:r>
              <a:rPr dirty="0" sz="1200" spc="-5">
                <a:latin typeface="Times New Roman"/>
                <a:cs typeface="Times New Roman"/>
              </a:rPr>
              <a:t>each </a:t>
            </a:r>
            <a:r>
              <a:rPr dirty="0" sz="1200">
                <a:latin typeface="Times New Roman"/>
                <a:cs typeface="Times New Roman"/>
              </a:rPr>
              <a:t>host. </a:t>
            </a:r>
            <a:r>
              <a:rPr dirty="0" sz="1200" spc="-5">
                <a:latin typeface="Times New Roman"/>
                <a:cs typeface="Times New Roman"/>
              </a:rPr>
              <a:t>Usually, </a:t>
            </a:r>
            <a:r>
              <a:rPr dirty="0" sz="1200">
                <a:latin typeface="Times New Roman"/>
                <a:cs typeface="Times New Roman"/>
              </a:rPr>
              <a:t>nmap </a:t>
            </a:r>
            <a:r>
              <a:rPr dirty="0" sz="1200" spc="-5">
                <a:latin typeface="Times New Roman"/>
                <a:cs typeface="Times New Roman"/>
              </a:rPr>
              <a:t>is used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initial </a:t>
            </a:r>
            <a:r>
              <a:rPr dirty="0" sz="1200">
                <a:latin typeface="Times New Roman"/>
                <a:cs typeface="Times New Roman"/>
              </a:rPr>
              <a:t>scans </a:t>
            </a:r>
            <a:r>
              <a:rPr dirty="0" sz="1200" spc="-5">
                <a:latin typeface="Times New Roman"/>
                <a:cs typeface="Times New Roman"/>
              </a:rPr>
              <a:t>because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provides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quick </a:t>
            </a:r>
            <a:r>
              <a:rPr dirty="0" sz="1200" spc="-5">
                <a:latin typeface="Times New Roman"/>
                <a:cs typeface="Times New Roman"/>
              </a:rPr>
              <a:t>way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build individual </a:t>
            </a:r>
            <a:r>
              <a:rPr dirty="0" sz="1200" spc="-5">
                <a:latin typeface="Times New Roman"/>
                <a:cs typeface="Times New Roman"/>
              </a:rPr>
              <a:t>profiles</a:t>
            </a:r>
            <a:r>
              <a:rPr dirty="0" sz="1200">
                <a:latin typeface="Times New Roman"/>
                <a:cs typeface="Times New Roman"/>
              </a:rPr>
              <a:t> of the </a:t>
            </a:r>
            <a:r>
              <a:rPr dirty="0" sz="1200" spc="-5">
                <a:latin typeface="Times New Roman"/>
                <a:cs typeface="Times New Roman"/>
              </a:rPr>
              <a:t>target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systems.</a:t>
            </a:r>
            <a:endParaRPr sz="120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250">
              <a:latin typeface="Times New Roman"/>
              <a:cs typeface="Times New Roman"/>
            </a:endParaRPr>
          </a:p>
          <a:p>
            <a:pPr algn="just" lvl="3" marL="697865" marR="6350" indent="-228600">
              <a:lnSpc>
                <a:spcPts val="1390"/>
              </a:lnSpc>
              <a:spcBef>
                <a:spcPts val="5"/>
              </a:spcBef>
              <a:buSzPct val="75000"/>
              <a:buFont typeface="Symbol"/>
              <a:buChar char=""/>
              <a:tabLst>
                <a:tab pos="6985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CyberCop Scanner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commercial </a:t>
            </a:r>
            <a:r>
              <a:rPr dirty="0" sz="1200">
                <a:latin typeface="Times New Roman"/>
                <a:cs typeface="Times New Roman"/>
              </a:rPr>
              <a:t>network security </a:t>
            </a:r>
            <a:r>
              <a:rPr dirty="0" sz="1200" spc="-5">
                <a:latin typeface="Times New Roman"/>
                <a:cs typeface="Times New Roman"/>
              </a:rPr>
              <a:t>vulnerability detection </a:t>
            </a:r>
            <a:r>
              <a:rPr dirty="0" sz="1200">
                <a:latin typeface="Times New Roman"/>
                <a:cs typeface="Times New Roman"/>
              </a:rPr>
              <a:t>product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scans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entire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individual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hosts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verify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report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network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security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issues.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tests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comprehensive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known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security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5350" y="9227819"/>
            <a:ext cx="5981700" cy="6350"/>
          </a:xfrm>
          <a:custGeom>
            <a:avLst/>
            <a:gdLst/>
            <a:ahLst/>
            <a:cxnLst/>
            <a:rect l="l" t="t" r="r" b="b"/>
            <a:pathLst>
              <a:path w="5981700" h="6350">
                <a:moveTo>
                  <a:pt x="5981700" y="0"/>
                </a:moveTo>
                <a:lnTo>
                  <a:pt x="0" y="0"/>
                </a:lnTo>
                <a:lnTo>
                  <a:pt x="0" y="6349"/>
                </a:lnTo>
                <a:lnTo>
                  <a:pt x="5981700" y="6349"/>
                </a:lnTo>
                <a:lnTo>
                  <a:pt x="5981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8404"/>
            <a:ext cx="3636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Handbook</a:t>
            </a:r>
            <a:r>
              <a:rPr dirty="0" sz="900" spc="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for </a:t>
            </a:r>
            <a:r>
              <a:rPr dirty="0" sz="900" spc="-5">
                <a:latin typeface="Times New Roman"/>
                <a:cs typeface="Times New Roman"/>
              </a:rPr>
              <a:t>Information</a:t>
            </a:r>
            <a:r>
              <a:rPr dirty="0" sz="900" spc="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Technology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Security</a:t>
            </a:r>
            <a:r>
              <a:rPr dirty="0" sz="900" spc="25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Risk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Assessment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Procedures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5361" y="438404"/>
            <a:ext cx="5486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latin typeface="Times New Roman"/>
                <a:cs typeface="Times New Roman"/>
              </a:rPr>
              <a:t>10</a:t>
            </a:r>
            <a:r>
              <a:rPr dirty="0" sz="900" spc="-10">
                <a:latin typeface="Times New Roman"/>
                <a:cs typeface="Times New Roman"/>
              </a:rPr>
              <a:t>/</a:t>
            </a:r>
            <a:r>
              <a:rPr dirty="0" sz="900" spc="5">
                <a:latin typeface="Times New Roman"/>
                <a:cs typeface="Times New Roman"/>
              </a:rPr>
              <a:t>13</a:t>
            </a:r>
            <a:r>
              <a:rPr dirty="0" sz="900" spc="-10">
                <a:latin typeface="Times New Roman"/>
                <a:cs typeface="Times New Roman"/>
              </a:rPr>
              <a:t>/</a:t>
            </a:r>
            <a:r>
              <a:rPr dirty="0" sz="900" spc="5">
                <a:latin typeface="Times New Roman"/>
                <a:cs typeface="Times New Roman"/>
              </a:rPr>
              <a:t>2</a:t>
            </a:r>
            <a:r>
              <a:rPr dirty="0" sz="900" spc="-5">
                <a:latin typeface="Times New Roman"/>
                <a:cs typeface="Times New Roman"/>
              </a:rPr>
              <a:t>0</a:t>
            </a:r>
            <a:r>
              <a:rPr dirty="0" sz="900" spc="5">
                <a:latin typeface="Times New Roman"/>
                <a:cs typeface="Times New Roman"/>
              </a:rPr>
              <a:t>22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5350" y="9227819"/>
            <a:ext cx="5981700" cy="6350"/>
          </a:xfrm>
          <a:custGeom>
            <a:avLst/>
            <a:gdLst/>
            <a:ahLst/>
            <a:cxnLst/>
            <a:rect l="l" t="t" r="r" b="b"/>
            <a:pathLst>
              <a:path w="5981700" h="6350">
                <a:moveTo>
                  <a:pt x="5981700" y="0"/>
                </a:moveTo>
                <a:lnTo>
                  <a:pt x="0" y="0"/>
                </a:lnTo>
                <a:lnTo>
                  <a:pt x="0" y="6349"/>
                </a:lnTo>
                <a:lnTo>
                  <a:pt x="5981700" y="6349"/>
                </a:lnTo>
                <a:lnTo>
                  <a:pt x="5981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22146" y="1072642"/>
            <a:ext cx="4752975" cy="677354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just" marL="304165" marR="82550">
              <a:lnSpc>
                <a:spcPts val="1390"/>
              </a:lnSpc>
              <a:spcBef>
                <a:spcPts val="185"/>
              </a:spcBef>
            </a:pPr>
            <a:r>
              <a:rPr dirty="0" sz="1200" spc="-5">
                <a:latin typeface="Times New Roman"/>
                <a:cs typeface="Times New Roman"/>
              </a:rPr>
              <a:t>vulnerabilities,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does </a:t>
            </a:r>
            <a:r>
              <a:rPr dirty="0" sz="1200">
                <a:latin typeface="Times New Roman"/>
                <a:cs typeface="Times New Roman"/>
              </a:rPr>
              <a:t>not provide </a:t>
            </a:r>
            <a:r>
              <a:rPr dirty="0" sz="1200" spc="-5">
                <a:latin typeface="Times New Roman"/>
                <a:cs typeface="Times New Roman"/>
              </a:rPr>
              <a:t>details </a:t>
            </a:r>
            <a:r>
              <a:rPr dirty="0" sz="1200">
                <a:latin typeface="Times New Roman"/>
                <a:cs typeface="Times New Roman"/>
              </a:rPr>
              <a:t>on how to </a:t>
            </a:r>
            <a:r>
              <a:rPr dirty="0" sz="1200" spc="-5">
                <a:latin typeface="Times New Roman"/>
                <a:cs typeface="Times New Roman"/>
              </a:rPr>
              <a:t>exploit </a:t>
            </a:r>
            <a:r>
              <a:rPr dirty="0" sz="1200">
                <a:latin typeface="Times New Roman"/>
                <a:cs typeface="Times New Roman"/>
              </a:rPr>
              <a:t>them.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Since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CyberCop</a:t>
            </a:r>
            <a:r>
              <a:rPr dirty="0" sz="1200">
                <a:latin typeface="Times New Roman"/>
                <a:cs typeface="Times New Roman"/>
              </a:rPr>
              <a:t> takes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complete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scan,</a:t>
            </a:r>
            <a:r>
              <a:rPr dirty="0" sz="1200">
                <a:latin typeface="Times New Roman"/>
                <a:cs typeface="Times New Roman"/>
              </a:rPr>
              <a:t> 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normally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after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narrowing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targets</a:t>
            </a:r>
            <a:r>
              <a:rPr dirty="0" sz="1200">
                <a:latin typeface="Times New Roman"/>
                <a:cs typeface="Times New Roman"/>
              </a:rPr>
              <a:t> down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focus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304165" marR="79375" indent="-228600">
              <a:lnSpc>
                <a:spcPct val="96400"/>
              </a:lnSpc>
              <a:buSzPct val="75000"/>
              <a:buFont typeface="Symbol"/>
              <a:buChar char=""/>
              <a:tabLst>
                <a:tab pos="3048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Nessus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free,</a:t>
            </a:r>
            <a:r>
              <a:rPr dirty="0" sz="1200">
                <a:latin typeface="Times New Roman"/>
                <a:cs typeface="Times New Roman"/>
              </a:rPr>
              <a:t> powerful,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easy-to-use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security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scanner</a:t>
            </a:r>
            <a:r>
              <a:rPr dirty="0" sz="1200">
                <a:latin typeface="Times New Roman"/>
                <a:cs typeface="Times New Roman"/>
              </a:rPr>
              <a:t> that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remotely audits </a:t>
            </a:r>
            <a:r>
              <a:rPr dirty="0" sz="1200">
                <a:latin typeface="Times New Roman"/>
                <a:cs typeface="Times New Roman"/>
              </a:rPr>
              <a:t>a given network in order to </a:t>
            </a:r>
            <a:r>
              <a:rPr dirty="0" sz="1200" spc="-5">
                <a:latin typeface="Times New Roman"/>
                <a:cs typeface="Times New Roman"/>
              </a:rPr>
              <a:t>determine whether crackers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may break </a:t>
            </a:r>
            <a:r>
              <a:rPr dirty="0" sz="1200">
                <a:latin typeface="Times New Roman"/>
                <a:cs typeface="Times New Roman"/>
              </a:rPr>
              <a:t>into it, or misuse itin some </a:t>
            </a:r>
            <a:r>
              <a:rPr dirty="0" sz="1200" spc="-5">
                <a:latin typeface="Times New Roman"/>
                <a:cs typeface="Times New Roman"/>
              </a:rPr>
              <a:t>way. </a:t>
            </a:r>
            <a:r>
              <a:rPr dirty="0" sz="1200">
                <a:latin typeface="Times New Roman"/>
                <a:cs typeface="Times New Roman"/>
              </a:rPr>
              <a:t>Taking nothing for </a:t>
            </a:r>
            <a:r>
              <a:rPr dirty="0" sz="1200" spc="-5">
                <a:latin typeface="Times New Roman"/>
                <a:cs typeface="Times New Roman"/>
              </a:rPr>
              <a:t>granted,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Nessus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consider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given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running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fixed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port.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250">
              <a:latin typeface="Times New Roman"/>
              <a:cs typeface="Times New Roman"/>
            </a:endParaRPr>
          </a:p>
          <a:p>
            <a:pPr algn="just" marL="304165" marR="81280" indent="-228600">
              <a:lnSpc>
                <a:spcPct val="96900"/>
              </a:lnSpc>
              <a:buSzPct val="75000"/>
              <a:buFont typeface="Symbol"/>
              <a:buChar char=""/>
              <a:tabLst>
                <a:tab pos="3048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Security Auditor's Research Assistant (SARA)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third-generation,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Unix-based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security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 based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SATAN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(Security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Administrator </a:t>
            </a:r>
            <a:r>
              <a:rPr dirty="0" sz="1200">
                <a:latin typeface="Times New Roman"/>
                <a:cs typeface="Times New Roman"/>
              </a:rPr>
              <a:t>Tool for </a:t>
            </a:r>
            <a:r>
              <a:rPr dirty="0" sz="1200" spc="-5">
                <a:latin typeface="Times New Roman"/>
                <a:cs typeface="Times New Roman"/>
              </a:rPr>
              <a:t>Analyzing Networks) </a:t>
            </a:r>
            <a:r>
              <a:rPr dirty="0" sz="1200">
                <a:latin typeface="Times New Roman"/>
                <a:cs typeface="Times New Roman"/>
              </a:rPr>
              <a:t>model. </a:t>
            </a:r>
            <a:r>
              <a:rPr dirty="0" sz="1200" spc="-5">
                <a:latin typeface="Times New Roman"/>
                <a:cs typeface="Times New Roman"/>
              </a:rPr>
              <a:t>SARA is adapted 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interface</a:t>
            </a:r>
            <a:r>
              <a:rPr dirty="0" sz="1200">
                <a:latin typeface="Times New Roman"/>
                <a:cs typeface="Times New Roman"/>
              </a:rPr>
              <a:t> 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community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products.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SARA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interfaces</a:t>
            </a:r>
            <a:r>
              <a:rPr dirty="0" sz="1200">
                <a:latin typeface="Times New Roman"/>
                <a:cs typeface="Times New Roman"/>
              </a:rPr>
              <a:t> 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nmap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package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superior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"operating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fingerprinting.” Additionally, SARA provides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transparent interface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Samba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open</a:t>
            </a:r>
            <a:r>
              <a:rPr dirty="0" sz="1200">
                <a:latin typeface="Times New Roman"/>
                <a:cs typeface="Times New Roman"/>
              </a:rPr>
              <a:t> source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suite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seamless</a:t>
            </a:r>
            <a:r>
              <a:rPr dirty="0" sz="1200">
                <a:latin typeface="Times New Roman"/>
                <a:cs typeface="Times New Roman"/>
              </a:rPr>
              <a:t> file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print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servicesto </a:t>
            </a:r>
            <a:r>
              <a:rPr dirty="0" sz="1200">
                <a:latin typeface="Times New Roman"/>
                <a:cs typeface="Times New Roman"/>
              </a:rPr>
              <a:t>SMB</a:t>
            </a:r>
            <a:r>
              <a:rPr dirty="0" baseline="18518" sz="1350" i="1">
                <a:latin typeface="Times New Roman"/>
                <a:cs typeface="Times New Roman"/>
                <a:hlinkClick r:id="rId2" action="ppaction://hlinksldjump"/>
              </a:rPr>
              <a:t>10</a:t>
            </a:r>
            <a:r>
              <a:rPr dirty="0" sz="1200">
                <a:latin typeface="Times New Roman"/>
                <a:cs typeface="Times New Roman"/>
              </a:rPr>
              <a:t>/CIFS</a:t>
            </a:r>
            <a:r>
              <a:rPr dirty="0" baseline="18518" sz="1350" i="1">
                <a:latin typeface="Times New Roman"/>
                <a:cs typeface="Times New Roman"/>
                <a:hlinkClick r:id="rId2" action="ppaction://hlinksldjump"/>
              </a:rPr>
              <a:t>11</a:t>
            </a:r>
            <a:r>
              <a:rPr dirty="0" sz="1200">
                <a:latin typeface="Times New Roman"/>
                <a:cs typeface="Times New Roman"/>
              </a:rPr>
              <a:t>)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security analysis.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algn="just" marL="304165" marR="80010" indent="-228600">
              <a:lnSpc>
                <a:spcPct val="96700"/>
              </a:lnSpc>
              <a:buSzPct val="75000"/>
              <a:buFont typeface="Symbol"/>
              <a:buChar char=""/>
              <a:tabLst>
                <a:tab pos="3048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Internet Security </a:t>
            </a:r>
            <a:r>
              <a:rPr dirty="0" sz="1200" b="1">
                <a:latin typeface="Times New Roman"/>
                <a:cs typeface="Times New Roman"/>
              </a:rPr>
              <a:t>Systems (ISS) </a:t>
            </a:r>
            <a:r>
              <a:rPr dirty="0" sz="1200" spc="-5" b="1">
                <a:latin typeface="Times New Roman"/>
                <a:cs typeface="Times New Roman"/>
              </a:rPr>
              <a:t>Database Scanner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commercial </a:t>
            </a:r>
            <a:r>
              <a:rPr dirty="0" sz="1200">
                <a:latin typeface="Times New Roman"/>
                <a:cs typeface="Times New Roman"/>
              </a:rPr>
              <a:t> tool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automatically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scans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vulnerabilities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single-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 interface </a:t>
            </a:r>
            <a:r>
              <a:rPr dirty="0" sz="1200">
                <a:latin typeface="Times New Roman"/>
                <a:cs typeface="Times New Roman"/>
              </a:rPr>
              <a:t>anddisplays </a:t>
            </a:r>
            <a:r>
              <a:rPr dirty="0" sz="1200" spc="-5">
                <a:latin typeface="Times New Roman"/>
                <a:cs typeface="Times New Roman"/>
              </a:rPr>
              <a:t>scan results and fixes information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clear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reports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allow users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respond </a:t>
            </a:r>
            <a:r>
              <a:rPr dirty="0" sz="1200">
                <a:latin typeface="Times New Roman"/>
                <a:cs typeface="Times New Roman"/>
              </a:rPr>
              <a:t>quickly to </a:t>
            </a:r>
            <a:r>
              <a:rPr dirty="0" sz="1200" spc="-5">
                <a:latin typeface="Times New Roman"/>
                <a:cs typeface="Times New Roman"/>
              </a:rPr>
              <a:t>critical vulnerabilities.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Specifically,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Database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Scanner</a:t>
            </a:r>
            <a:r>
              <a:rPr dirty="0" sz="1200">
                <a:latin typeface="Times New Roman"/>
                <a:cs typeface="Times New Roman"/>
              </a:rPr>
              <a:t> penetration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automatically probes </a:t>
            </a:r>
            <a:r>
              <a:rPr dirty="0" sz="1200">
                <a:latin typeface="Times New Roman"/>
                <a:cs typeface="Times New Roman"/>
              </a:rPr>
              <a:t>a database through </a:t>
            </a:r>
            <a:r>
              <a:rPr dirty="0" sz="1200" spc="-5">
                <a:latin typeface="Times New Roman"/>
                <a:cs typeface="Times New Roman"/>
              </a:rPr>
              <a:t>default accounts and password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cracking, </a:t>
            </a:r>
            <a:r>
              <a:rPr dirty="0" sz="1200">
                <a:latin typeface="Times New Roman"/>
                <a:cs typeface="Times New Roman"/>
              </a:rPr>
              <a:t>finding </a:t>
            </a:r>
            <a:r>
              <a:rPr dirty="0" sz="1200" spc="-5">
                <a:latin typeface="Times New Roman"/>
                <a:cs typeface="Times New Roman"/>
              </a:rPr>
              <a:t>vulnerabilities </a:t>
            </a:r>
            <a:r>
              <a:rPr dirty="0" sz="1200">
                <a:latin typeface="Times New Roman"/>
                <a:cs typeface="Times New Roman"/>
              </a:rPr>
              <a:t>that a knowledgeable </a:t>
            </a:r>
            <a:r>
              <a:rPr dirty="0" sz="1200" spc="-5">
                <a:latin typeface="Times New Roman"/>
                <a:cs typeface="Times New Roman"/>
              </a:rPr>
              <a:t>attacker </a:t>
            </a:r>
            <a:r>
              <a:rPr dirty="0" sz="1200">
                <a:latin typeface="Times New Roman"/>
                <a:cs typeface="Times New Roman"/>
              </a:rPr>
              <a:t>would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exploit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gain access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database servers and an organization’s critical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network.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250">
              <a:latin typeface="Times New Roman"/>
              <a:cs typeface="Times New Roman"/>
            </a:endParaRPr>
          </a:p>
          <a:p>
            <a:pPr algn="just" marL="304165" marR="80010" indent="-228600">
              <a:lnSpc>
                <a:spcPct val="96600"/>
              </a:lnSpc>
              <a:buSzPct val="75000"/>
              <a:buFont typeface="Symbol"/>
              <a:buChar char=""/>
              <a:tabLst>
                <a:tab pos="3048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Security</a:t>
            </a:r>
            <a:r>
              <a:rPr dirty="0" sz="1200" spc="-6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Administrator’s</a:t>
            </a:r>
            <a:r>
              <a:rPr dirty="0" sz="1200" spc="-6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Integrated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Network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Tool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(SAINT)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gathers information about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remote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hosts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examining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finger,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network</a:t>
            </a:r>
            <a:r>
              <a:rPr dirty="0" sz="1200">
                <a:latin typeface="Times New Roman"/>
                <a:cs typeface="Times New Roman"/>
              </a:rPr>
              <a:t> file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(NFS),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Network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(NIS),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transfer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protocol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(ftp),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trivial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transfer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protocol </a:t>
            </a:r>
            <a:r>
              <a:rPr dirty="0" sz="1200">
                <a:latin typeface="Times New Roman"/>
                <a:cs typeface="Times New Roman"/>
              </a:rPr>
              <a:t>(tftp),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Remote </a:t>
            </a:r>
            <a:r>
              <a:rPr dirty="0" sz="1200" spc="-5">
                <a:latin typeface="Times New Roman"/>
                <a:cs typeface="Times New Roman"/>
              </a:rPr>
              <a:t>Execution Daemon (rexd). Based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initial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 collection and </a:t>
            </a:r>
            <a:r>
              <a:rPr dirty="0" sz="1200">
                <a:latin typeface="Times New Roman"/>
                <a:cs typeface="Times New Roman"/>
              </a:rPr>
              <a:t>a user-configurable rule </a:t>
            </a:r>
            <a:r>
              <a:rPr dirty="0" sz="1200" spc="-5">
                <a:latin typeface="Times New Roman"/>
                <a:cs typeface="Times New Roman"/>
              </a:rPr>
              <a:t>set, SAINT examines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avenues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trust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dependency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iterates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further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collection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runs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 secondary </a:t>
            </a:r>
            <a:r>
              <a:rPr dirty="0" sz="1200">
                <a:latin typeface="Times New Roman"/>
                <a:cs typeface="Times New Roman"/>
              </a:rPr>
              <a:t>hosts. This </a:t>
            </a:r>
            <a:r>
              <a:rPr dirty="0" sz="1200" spc="-5">
                <a:latin typeface="Times New Roman"/>
                <a:cs typeface="Times New Roman"/>
              </a:rPr>
              <a:t>allows </a:t>
            </a:r>
            <a:r>
              <a:rPr dirty="0" sz="1200">
                <a:latin typeface="Times New Roman"/>
                <a:cs typeface="Times New Roman"/>
              </a:rPr>
              <a:t>the user to analyze the network </a:t>
            </a:r>
            <a:r>
              <a:rPr dirty="0" sz="1200" spc="5">
                <a:latin typeface="Times New Roman"/>
                <a:cs typeface="Times New Roman"/>
              </a:rPr>
              <a:t>or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hosts, </a:t>
            </a:r>
            <a:r>
              <a:rPr dirty="0" sz="1200" spc="-5">
                <a:latin typeface="Times New Roman"/>
                <a:cs typeface="Times New Roman"/>
              </a:rPr>
              <a:t>as well as examine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real implications inherent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network </a:t>
            </a:r>
            <a:r>
              <a:rPr dirty="0" sz="1200">
                <a:latin typeface="Times New Roman"/>
                <a:cs typeface="Times New Roman"/>
              </a:rPr>
              <a:t>trust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services.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04" y="438404"/>
            <a:ext cx="6121400" cy="3485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88900">
              <a:lnSpc>
                <a:spcPct val="100000"/>
              </a:lnSpc>
              <a:spcBef>
                <a:spcPts val="100"/>
              </a:spcBef>
              <a:tabLst>
                <a:tab pos="5511800" algn="l"/>
              </a:tabLst>
            </a:pPr>
            <a:r>
              <a:rPr dirty="0" sz="900" spc="-5">
                <a:latin typeface="Times New Roman"/>
                <a:cs typeface="Times New Roman"/>
              </a:rPr>
              <a:t>Handbook</a:t>
            </a:r>
            <a:r>
              <a:rPr dirty="0" sz="900" spc="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for</a:t>
            </a:r>
            <a:r>
              <a:rPr dirty="0" sz="900" spc="1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Information</a:t>
            </a:r>
            <a:r>
              <a:rPr dirty="0" sz="900" spc="1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Technology</a:t>
            </a:r>
            <a:r>
              <a:rPr dirty="0" sz="900" spc="3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Security</a:t>
            </a:r>
            <a:r>
              <a:rPr dirty="0" sz="900" spc="30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Risk</a:t>
            </a:r>
            <a:r>
              <a:rPr dirty="0" sz="900" spc="1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Assessment</a:t>
            </a:r>
            <a:r>
              <a:rPr dirty="0" sz="900" spc="1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Procedures	</a:t>
            </a:r>
            <a:r>
              <a:rPr dirty="0" sz="900">
                <a:latin typeface="Times New Roman"/>
                <a:cs typeface="Times New Roman"/>
              </a:rPr>
              <a:t>10/13/2022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88900" marR="8128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process documented </a:t>
            </a:r>
            <a:r>
              <a:rPr dirty="0" sz="1200">
                <a:latin typeface="Times New Roman"/>
                <a:cs typeface="Times New Roman"/>
              </a:rPr>
              <a:t>in these </a:t>
            </a:r>
            <a:r>
              <a:rPr dirty="0" sz="1200" spc="-5">
                <a:latin typeface="Times New Roman"/>
                <a:cs typeface="Times New Roman"/>
              </a:rPr>
              <a:t>procedures 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performing </a:t>
            </a:r>
            <a:r>
              <a:rPr dirty="0" sz="1200">
                <a:latin typeface="Times New Roman"/>
                <a:cs typeface="Times New Roman"/>
              </a:rPr>
              <a:t>risk </a:t>
            </a:r>
            <a:r>
              <a:rPr dirty="0" sz="1200" spc="-5">
                <a:latin typeface="Times New Roman"/>
                <a:cs typeface="Times New Roman"/>
              </a:rPr>
              <a:t>assessments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GSSs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MAs</a:t>
            </a:r>
            <a:r>
              <a:rPr dirty="0" sz="1200">
                <a:latin typeface="Times New Roman"/>
                <a:cs typeface="Times New Roman"/>
              </a:rPr>
              <a:t> throughout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Department</a:t>
            </a:r>
            <a:r>
              <a:rPr dirty="0" baseline="18518" sz="1350" spc="-7" i="1">
                <a:latin typeface="Times New Roman"/>
                <a:cs typeface="Times New Roman"/>
                <a:hlinkClick r:id="rId2" action="ppaction://hlinksldjump"/>
              </a:rPr>
              <a:t>3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lvl="1" marL="545465" indent="-457200">
              <a:lnSpc>
                <a:spcPts val="1650"/>
              </a:lnSpc>
              <a:buAutoNum type="arabicPeriod" startAt="4"/>
              <a:tabLst>
                <a:tab pos="545465" algn="l"/>
                <a:tab pos="546100" algn="l"/>
              </a:tabLst>
            </a:pPr>
            <a:r>
              <a:rPr dirty="0" sz="1400" b="1">
                <a:latin typeface="Times New Roman"/>
                <a:cs typeface="Times New Roman"/>
              </a:rPr>
              <a:t>Structure</a:t>
            </a:r>
            <a:endParaRPr sz="1400">
              <a:latin typeface="Times New Roman"/>
              <a:cs typeface="Times New Roman"/>
            </a:endParaRPr>
          </a:p>
          <a:p>
            <a:pPr algn="just" marL="889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These procedures</a:t>
            </a:r>
            <a:r>
              <a:rPr dirty="0" sz="1200">
                <a:latin typeface="Times New Roman"/>
                <a:cs typeface="Times New Roman"/>
              </a:rPr>
              <a:t> are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organized</a:t>
            </a:r>
            <a:r>
              <a:rPr dirty="0" sz="1200">
                <a:latin typeface="Times New Roman"/>
                <a:cs typeface="Times New Roman"/>
              </a:rPr>
              <a:t> into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three </a:t>
            </a:r>
            <a:r>
              <a:rPr dirty="0" sz="1200">
                <a:latin typeface="Times New Roman"/>
                <a:cs typeface="Times New Roman"/>
              </a:rPr>
              <a:t>major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lvl="2" marL="621665" indent="-228600">
              <a:lnSpc>
                <a:spcPct val="100000"/>
              </a:lnSpc>
              <a:buFont typeface="Symbol"/>
              <a:buChar char=""/>
              <a:tabLst>
                <a:tab pos="622300" algn="l"/>
              </a:tabLst>
            </a:pPr>
            <a:r>
              <a:rPr dirty="0" sz="1200" spc="-5">
                <a:latin typeface="Times New Roman"/>
                <a:cs typeface="Times New Roman"/>
              </a:rPr>
              <a:t>Section</a:t>
            </a:r>
            <a:r>
              <a:rPr dirty="0" sz="1200">
                <a:latin typeface="Times New Roman"/>
                <a:cs typeface="Times New Roman"/>
              </a:rPr>
              <a:t> 1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introduces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 </a:t>
            </a:r>
            <a:r>
              <a:rPr dirty="0" sz="1200" spc="-5">
                <a:latin typeface="Times New Roman"/>
                <a:cs typeface="Times New Roman"/>
              </a:rPr>
              <a:t>assessment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process.</a:t>
            </a:r>
            <a:endParaRPr sz="1200">
              <a:latin typeface="Times New Roman"/>
              <a:cs typeface="Times New Roman"/>
            </a:endParaRPr>
          </a:p>
          <a:p>
            <a:pPr algn="just" lvl="2" marL="621665" marR="76200" indent="-228600">
              <a:lnSpc>
                <a:spcPts val="1390"/>
              </a:lnSpc>
              <a:spcBef>
                <a:spcPts val="125"/>
              </a:spcBef>
              <a:buFont typeface="Symbol"/>
              <a:buChar char=""/>
              <a:tabLst>
                <a:tab pos="622300" algn="l"/>
              </a:tabLst>
            </a:pPr>
            <a:r>
              <a:rPr dirty="0" sz="1200" spc="-5">
                <a:latin typeface="Times New Roman"/>
                <a:cs typeface="Times New Roman"/>
              </a:rPr>
              <a:t>Section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overview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major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assessment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concepts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well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 </a:t>
            </a:r>
            <a:r>
              <a:rPr dirty="0" sz="1200" spc="-5">
                <a:latin typeface="Times New Roman"/>
                <a:cs typeface="Times New Roman"/>
              </a:rPr>
              <a:t>assessment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related</a:t>
            </a:r>
            <a:r>
              <a:rPr dirty="0" sz="1200">
                <a:latin typeface="Times New Roman"/>
                <a:cs typeface="Times New Roman"/>
              </a:rPr>
              <a:t> to the</a:t>
            </a:r>
            <a:r>
              <a:rPr dirty="0" sz="1200" spc="-5">
                <a:latin typeface="Times New Roman"/>
                <a:cs typeface="Times New Roman"/>
              </a:rPr>
              <a:t> C&amp;A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process.</a:t>
            </a:r>
            <a:endParaRPr sz="1200">
              <a:latin typeface="Times New Roman"/>
              <a:cs typeface="Times New Roman"/>
            </a:endParaRPr>
          </a:p>
          <a:p>
            <a:pPr algn="just" lvl="2" marL="621665" marR="76835" indent="-228600">
              <a:lnSpc>
                <a:spcPct val="96300"/>
              </a:lnSpc>
              <a:spcBef>
                <a:spcPts val="65"/>
              </a:spcBef>
              <a:buFont typeface="Symbol"/>
              <a:buChar char=""/>
              <a:tabLst>
                <a:tab pos="622300" algn="l"/>
              </a:tabLst>
            </a:pPr>
            <a:r>
              <a:rPr dirty="0" sz="1200" spc="-5">
                <a:latin typeface="Times New Roman"/>
                <a:cs typeface="Times New Roman"/>
              </a:rPr>
              <a:t>Section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describes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to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conduct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complete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thorough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assessment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(characterize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threats,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vulnerabilities,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analyze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risk,recommend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remediation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measures,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results).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88900" marR="76200">
              <a:lnSpc>
                <a:spcPct val="969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Supporting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procedures are </a:t>
            </a:r>
            <a:r>
              <a:rPr dirty="0" sz="1200">
                <a:latin typeface="Times New Roman"/>
                <a:cs typeface="Times New Roman"/>
              </a:rPr>
              <a:t>nine </a:t>
            </a:r>
            <a:r>
              <a:rPr dirty="0" sz="1200" spc="-5">
                <a:latin typeface="Times New Roman"/>
                <a:cs typeface="Times New Roman"/>
              </a:rPr>
              <a:t>appendices; </a:t>
            </a:r>
            <a:r>
              <a:rPr dirty="0" sz="1200">
                <a:latin typeface="Times New Roman"/>
                <a:cs typeface="Times New Roman"/>
              </a:rPr>
              <a:t>these </a:t>
            </a:r>
            <a:r>
              <a:rPr dirty="0" sz="1200" spc="-5">
                <a:latin typeface="Times New Roman"/>
                <a:cs typeface="Times New Roman"/>
              </a:rPr>
              <a:t>appendices </a:t>
            </a:r>
            <a:r>
              <a:rPr dirty="0" sz="1200">
                <a:latin typeface="Times New Roman"/>
                <a:cs typeface="Times New Roman"/>
              </a:rPr>
              <a:t>provide </a:t>
            </a:r>
            <a:r>
              <a:rPr dirty="0" sz="1200" spc="-5">
                <a:latin typeface="Times New Roman"/>
                <a:cs typeface="Times New Roman"/>
              </a:rPr>
              <a:t>useful references </a:t>
            </a:r>
            <a:r>
              <a:rPr dirty="0" sz="1200" spc="5">
                <a:latin typeface="Times New Roman"/>
                <a:cs typeface="Times New Roman"/>
              </a:rPr>
              <a:t>(e.g.,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glossary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terms,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acronyms,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references,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baseline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security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(BLSRs),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points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ofcontact,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vulnerability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questionnaire,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disposal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checklist,</a:t>
            </a:r>
            <a:r>
              <a:rPr dirty="0" sz="1200">
                <a:latin typeface="Times New Roman"/>
                <a:cs typeface="Times New Roman"/>
              </a:rPr>
              <a:t> risk </a:t>
            </a:r>
            <a:r>
              <a:rPr dirty="0" sz="1200" spc="-5">
                <a:latin typeface="Times New Roman"/>
                <a:cs typeface="Times New Roman"/>
              </a:rPr>
              <a:t>assessment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report format,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risk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assessment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security</a:t>
            </a:r>
            <a:r>
              <a:rPr dirty="0" sz="1200">
                <a:latin typeface="Times New Roman"/>
                <a:cs typeface="Times New Roman"/>
              </a:rPr>
              <a:t> action plan </a:t>
            </a:r>
            <a:r>
              <a:rPr dirty="0" sz="1200" spc="-5">
                <a:latin typeface="Times New Roman"/>
                <a:cs typeface="Times New Roman"/>
              </a:rPr>
              <a:t>letter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templates).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5350" y="9227819"/>
            <a:ext cx="5981700" cy="6350"/>
          </a:xfrm>
          <a:custGeom>
            <a:avLst/>
            <a:gdLst/>
            <a:ahLst/>
            <a:cxnLst/>
            <a:rect l="l" t="t" r="r" b="b"/>
            <a:pathLst>
              <a:path w="5981700" h="6350">
                <a:moveTo>
                  <a:pt x="5981700" y="0"/>
                </a:moveTo>
                <a:lnTo>
                  <a:pt x="0" y="0"/>
                </a:lnTo>
                <a:lnTo>
                  <a:pt x="0" y="6349"/>
                </a:lnTo>
                <a:lnTo>
                  <a:pt x="5981700" y="6349"/>
                </a:lnTo>
                <a:lnTo>
                  <a:pt x="5981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8496935"/>
            <a:ext cx="1828800" cy="7620"/>
          </a:xfrm>
          <a:custGeom>
            <a:avLst/>
            <a:gdLst/>
            <a:ahLst/>
            <a:cxnLst/>
            <a:rect l="l" t="t" r="r" b="b"/>
            <a:pathLst>
              <a:path w="1828800" h="7620">
                <a:moveTo>
                  <a:pt x="1828800" y="0"/>
                </a:moveTo>
                <a:lnTo>
                  <a:pt x="0" y="0"/>
                </a:lnTo>
                <a:lnTo>
                  <a:pt x="0" y="7619"/>
                </a:lnTo>
                <a:lnTo>
                  <a:pt x="1828800" y="7619"/>
                </a:lnTo>
                <a:lnTo>
                  <a:pt x="182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8404"/>
            <a:ext cx="3636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Handbook</a:t>
            </a:r>
            <a:r>
              <a:rPr dirty="0" sz="900" spc="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for </a:t>
            </a:r>
            <a:r>
              <a:rPr dirty="0" sz="900" spc="-5">
                <a:latin typeface="Times New Roman"/>
                <a:cs typeface="Times New Roman"/>
              </a:rPr>
              <a:t>Information</a:t>
            </a:r>
            <a:r>
              <a:rPr dirty="0" sz="900" spc="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Technology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Security</a:t>
            </a:r>
            <a:r>
              <a:rPr dirty="0" sz="900" spc="25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Risk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Assessment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Procedures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5361" y="438404"/>
            <a:ext cx="5486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latin typeface="Times New Roman"/>
                <a:cs typeface="Times New Roman"/>
              </a:rPr>
              <a:t>10</a:t>
            </a:r>
            <a:r>
              <a:rPr dirty="0" sz="900" spc="-10">
                <a:latin typeface="Times New Roman"/>
                <a:cs typeface="Times New Roman"/>
              </a:rPr>
              <a:t>/</a:t>
            </a:r>
            <a:r>
              <a:rPr dirty="0" sz="900" spc="5">
                <a:latin typeface="Times New Roman"/>
                <a:cs typeface="Times New Roman"/>
              </a:rPr>
              <a:t>13</a:t>
            </a:r>
            <a:r>
              <a:rPr dirty="0" sz="900" spc="-10">
                <a:latin typeface="Times New Roman"/>
                <a:cs typeface="Times New Roman"/>
              </a:rPr>
              <a:t>/</a:t>
            </a:r>
            <a:r>
              <a:rPr dirty="0" sz="900" spc="5">
                <a:latin typeface="Times New Roman"/>
                <a:cs typeface="Times New Roman"/>
              </a:rPr>
              <a:t>2</a:t>
            </a:r>
            <a:r>
              <a:rPr dirty="0" sz="900" spc="-5">
                <a:latin typeface="Times New Roman"/>
                <a:cs typeface="Times New Roman"/>
              </a:rPr>
              <a:t>0</a:t>
            </a:r>
            <a:r>
              <a:rPr dirty="0" sz="900" spc="5">
                <a:latin typeface="Times New Roman"/>
                <a:cs typeface="Times New Roman"/>
              </a:rPr>
              <a:t>22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5350" y="9227819"/>
            <a:ext cx="5981700" cy="6350"/>
          </a:xfrm>
          <a:custGeom>
            <a:avLst/>
            <a:gdLst/>
            <a:ahLst/>
            <a:cxnLst/>
            <a:rect l="l" t="t" r="r" b="b"/>
            <a:pathLst>
              <a:path w="5981700" h="6350">
                <a:moveTo>
                  <a:pt x="5981700" y="0"/>
                </a:moveTo>
                <a:lnTo>
                  <a:pt x="0" y="0"/>
                </a:lnTo>
                <a:lnTo>
                  <a:pt x="0" y="6349"/>
                </a:lnTo>
                <a:lnTo>
                  <a:pt x="5981700" y="6349"/>
                </a:lnTo>
                <a:lnTo>
                  <a:pt x="5981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38504" y="737107"/>
            <a:ext cx="6102985" cy="5305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0205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2. 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R</a:t>
            </a:r>
            <a:r>
              <a:rPr dirty="0" sz="1800" spc="-15" b="1">
                <a:latin typeface="Times New Roman"/>
                <a:cs typeface="Times New Roman"/>
              </a:rPr>
              <a:t>I</a:t>
            </a:r>
            <a:r>
              <a:rPr dirty="0" sz="1800" spc="-5" b="1">
                <a:latin typeface="Times New Roman"/>
                <a:cs typeface="Times New Roman"/>
              </a:rPr>
              <a:t>SK</a:t>
            </a:r>
            <a:r>
              <a:rPr dirty="0" sz="1800" spc="-10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</a:t>
            </a:r>
            <a:r>
              <a:rPr dirty="0" sz="1800" spc="-15" b="1">
                <a:latin typeface="Times New Roman"/>
                <a:cs typeface="Times New Roman"/>
              </a:rPr>
              <a:t>S</a:t>
            </a:r>
            <a:r>
              <a:rPr dirty="0" sz="1800" spc="-5" b="1">
                <a:latin typeface="Times New Roman"/>
                <a:cs typeface="Times New Roman"/>
              </a:rPr>
              <a:t>S</a:t>
            </a:r>
            <a:r>
              <a:rPr dirty="0" sz="1800" b="1">
                <a:latin typeface="Times New Roman"/>
                <a:cs typeface="Times New Roman"/>
              </a:rPr>
              <a:t>E</a:t>
            </a:r>
            <a:r>
              <a:rPr dirty="0" sz="1800" spc="-5" b="1">
                <a:latin typeface="Times New Roman"/>
                <a:cs typeface="Times New Roman"/>
              </a:rPr>
              <a:t>SS</a:t>
            </a:r>
            <a:r>
              <a:rPr dirty="0" sz="1800" b="1">
                <a:latin typeface="Times New Roman"/>
                <a:cs typeface="Times New Roman"/>
              </a:rPr>
              <a:t>M</a:t>
            </a:r>
            <a:r>
              <a:rPr dirty="0" sz="1800" spc="-5" b="1">
                <a:latin typeface="Times New Roman"/>
                <a:cs typeface="Times New Roman"/>
              </a:rPr>
              <a:t>ENT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CONCE</a:t>
            </a:r>
            <a:r>
              <a:rPr dirty="0" sz="1800" b="1">
                <a:latin typeface="Times New Roman"/>
                <a:cs typeface="Times New Roman"/>
              </a:rPr>
              <a:t>P</a:t>
            </a:r>
            <a:r>
              <a:rPr dirty="0" sz="1800" spc="-5" b="1">
                <a:latin typeface="Times New Roman"/>
                <a:cs typeface="Times New Roman"/>
              </a:rPr>
              <a:t>TS</a:t>
            </a:r>
            <a:endParaRPr sz="1800">
              <a:latin typeface="Times New Roman"/>
              <a:cs typeface="Times New Roman"/>
            </a:endParaRPr>
          </a:p>
          <a:p>
            <a:pPr algn="just" lvl="1" marL="532765" indent="-457200">
              <a:lnSpc>
                <a:spcPts val="1650"/>
              </a:lnSpc>
              <a:spcBef>
                <a:spcPts val="1770"/>
              </a:spcBef>
              <a:buAutoNum type="arabicPeriod"/>
              <a:tabLst>
                <a:tab pos="533400" algn="l"/>
              </a:tabLst>
            </a:pPr>
            <a:r>
              <a:rPr dirty="0" sz="1400" b="1">
                <a:latin typeface="Times New Roman"/>
                <a:cs typeface="Times New Roman"/>
              </a:rPr>
              <a:t>Why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Conduct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Risk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Assessment?</a:t>
            </a:r>
            <a:endParaRPr sz="1400">
              <a:latin typeface="Times New Roman"/>
              <a:cs typeface="Times New Roman"/>
            </a:endParaRPr>
          </a:p>
          <a:p>
            <a:pPr algn="just" marL="76200" marR="72390">
              <a:lnSpc>
                <a:spcPts val="1390"/>
              </a:lnSpc>
              <a:spcBef>
                <a:spcPts val="5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 i="1">
                <a:latin typeface="Times New Roman"/>
                <a:cs typeface="Times New Roman"/>
              </a:rPr>
              <a:t>Department </a:t>
            </a:r>
            <a:r>
              <a:rPr dirty="0" sz="1200" i="1">
                <a:latin typeface="Times New Roman"/>
                <a:cs typeface="Times New Roman"/>
              </a:rPr>
              <a:t>of </a:t>
            </a:r>
            <a:r>
              <a:rPr dirty="0" sz="1200" spc="-5" i="1">
                <a:latin typeface="Times New Roman"/>
                <a:cs typeface="Times New Roman"/>
              </a:rPr>
              <a:t>Education </a:t>
            </a:r>
            <a:r>
              <a:rPr dirty="0" sz="1200" i="1">
                <a:latin typeface="Times New Roman"/>
                <a:cs typeface="Times New Roman"/>
              </a:rPr>
              <a:t>Information </a:t>
            </a:r>
            <a:r>
              <a:rPr dirty="0" sz="1200" spc="-5" i="1">
                <a:latin typeface="Times New Roman"/>
                <a:cs typeface="Times New Roman"/>
              </a:rPr>
              <a:t>Technology Security </a:t>
            </a:r>
            <a:r>
              <a:rPr dirty="0" sz="1200" i="1">
                <a:latin typeface="Times New Roman"/>
                <a:cs typeface="Times New Roman"/>
              </a:rPr>
              <a:t>Policy </a:t>
            </a:r>
            <a:r>
              <a:rPr dirty="0" sz="1200" spc="-5">
                <a:latin typeface="Times New Roman"/>
                <a:cs typeface="Times New Roman"/>
              </a:rPr>
              <a:t>requires </a:t>
            </a:r>
            <a:r>
              <a:rPr dirty="0" sz="1200">
                <a:latin typeface="Times New Roman"/>
                <a:cs typeface="Times New Roman"/>
              </a:rPr>
              <a:t>risk </a:t>
            </a:r>
            <a:r>
              <a:rPr dirty="0" sz="1200" spc="-5">
                <a:latin typeface="Times New Roman"/>
                <a:cs typeface="Times New Roman"/>
              </a:rPr>
              <a:t>assessments </a:t>
            </a:r>
            <a:r>
              <a:rPr dirty="0" sz="1200">
                <a:latin typeface="Times New Roman"/>
                <a:cs typeface="Times New Roman"/>
              </a:rPr>
              <a:t> be </a:t>
            </a:r>
            <a:r>
              <a:rPr dirty="0" sz="1200" spc="-5">
                <a:latin typeface="Times New Roman"/>
                <a:cs typeface="Times New Roman"/>
              </a:rPr>
              <a:t>performed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all GSSs and MAs.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purpose </a:t>
            </a:r>
            <a:r>
              <a:rPr dirty="0" sz="1200">
                <a:latin typeface="Times New Roman"/>
                <a:cs typeface="Times New Roman"/>
              </a:rPr>
              <a:t>of the risk </a:t>
            </a:r>
            <a:r>
              <a:rPr dirty="0" sz="1200" spc="-5">
                <a:latin typeface="Times New Roman"/>
                <a:cs typeface="Times New Roman"/>
              </a:rPr>
              <a:t>assessment is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quantify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impact 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potential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threats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particular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vulnerability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GSS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benefits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</a:t>
            </a:r>
            <a:endParaRPr sz="1200">
              <a:latin typeface="Times New Roman"/>
              <a:cs typeface="Times New Roman"/>
            </a:endParaRPr>
          </a:p>
          <a:p>
            <a:pPr algn="just" marL="76200">
              <a:lnSpc>
                <a:spcPct val="1000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assessment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include</a:t>
            </a:r>
            <a:r>
              <a:rPr dirty="0" sz="1200" spc="-5">
                <a:latin typeface="Symbol"/>
                <a:cs typeface="Symbol"/>
              </a:rPr>
              <a:t></a:t>
            </a:r>
            <a:endParaRPr sz="12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Symbol"/>
              <a:cs typeface="Symbol"/>
            </a:endParaRPr>
          </a:p>
          <a:p>
            <a:pPr lvl="2" marL="761365" indent="-229235">
              <a:lnSpc>
                <a:spcPts val="1415"/>
              </a:lnSpc>
              <a:buSzPct val="75000"/>
              <a:buFont typeface="Symbol"/>
              <a:buChar char=""/>
              <a:tabLst>
                <a:tab pos="761365" algn="l"/>
                <a:tab pos="762000" algn="l"/>
              </a:tabLst>
            </a:pPr>
            <a:r>
              <a:rPr dirty="0" sz="1200" spc="-5">
                <a:latin typeface="Times New Roman"/>
                <a:cs typeface="Times New Roman"/>
              </a:rPr>
              <a:t>Identifying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GSS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weaknesses</a:t>
            </a:r>
            <a:endParaRPr sz="1200">
              <a:latin typeface="Times New Roman"/>
              <a:cs typeface="Times New Roman"/>
            </a:endParaRPr>
          </a:p>
          <a:p>
            <a:pPr lvl="2" marL="761365" marR="385445" indent="-228600">
              <a:lnSpc>
                <a:spcPts val="1400"/>
              </a:lnSpc>
              <a:spcBef>
                <a:spcPts val="55"/>
              </a:spcBef>
              <a:buSzPct val="75000"/>
              <a:buFont typeface="Symbol"/>
              <a:buChar char=""/>
              <a:tabLst>
                <a:tab pos="761365" algn="l"/>
                <a:tab pos="762000" algn="l"/>
              </a:tabLst>
            </a:pPr>
            <a:r>
              <a:rPr dirty="0" sz="1200" spc="-5">
                <a:latin typeface="Times New Roman"/>
                <a:cs typeface="Times New Roman"/>
              </a:rPr>
              <a:t>Enabling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informed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decisions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regarding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implementation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security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controls</a:t>
            </a:r>
            <a:r>
              <a:rPr dirty="0" sz="1200">
                <a:latin typeface="Times New Roman"/>
                <a:cs typeface="Times New Roman"/>
              </a:rPr>
              <a:t> and </a:t>
            </a:r>
            <a:r>
              <a:rPr dirty="0" sz="1200" spc="-5">
                <a:latin typeface="Times New Roman"/>
                <a:cs typeface="Times New Roman"/>
              </a:rPr>
              <a:t>remediation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measures</a:t>
            </a:r>
            <a:endParaRPr sz="1200">
              <a:latin typeface="Times New Roman"/>
              <a:cs typeface="Times New Roman"/>
            </a:endParaRPr>
          </a:p>
          <a:p>
            <a:pPr lvl="2" marL="761365" indent="-229235">
              <a:lnSpc>
                <a:spcPts val="1340"/>
              </a:lnSpc>
              <a:buSzPct val="75000"/>
              <a:buFont typeface="Symbol"/>
              <a:buChar char=""/>
              <a:tabLst>
                <a:tab pos="761365" algn="l"/>
                <a:tab pos="762000" algn="l"/>
              </a:tabLst>
            </a:pPr>
            <a:r>
              <a:rPr dirty="0" sz="1200">
                <a:latin typeface="Times New Roman"/>
                <a:cs typeface="Times New Roman"/>
              </a:rPr>
              <a:t>Promoting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consistent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approach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measuring</a:t>
            </a:r>
            <a:r>
              <a:rPr dirty="0" sz="1200">
                <a:latin typeface="Times New Roman"/>
                <a:cs typeface="Times New Roman"/>
              </a:rPr>
              <a:t> risk</a:t>
            </a:r>
            <a:endParaRPr sz="1200">
              <a:latin typeface="Times New Roman"/>
              <a:cs typeface="Times New Roman"/>
            </a:endParaRPr>
          </a:p>
          <a:p>
            <a:pPr lvl="2" marL="761365" indent="-229235">
              <a:lnSpc>
                <a:spcPts val="1400"/>
              </a:lnSpc>
              <a:buSzPct val="75000"/>
              <a:buFont typeface="Symbol"/>
              <a:buChar char=""/>
              <a:tabLst>
                <a:tab pos="761365" algn="l"/>
                <a:tab pos="762000" algn="l"/>
              </a:tabLst>
            </a:pPr>
            <a:r>
              <a:rPr dirty="0" sz="1200">
                <a:latin typeface="Times New Roman"/>
                <a:cs typeface="Times New Roman"/>
              </a:rPr>
              <a:t>Allowing </a:t>
            </a:r>
            <a:r>
              <a:rPr dirty="0" sz="1200" spc="-5">
                <a:latin typeface="Times New Roman"/>
                <a:cs typeface="Times New Roman"/>
              </a:rPr>
              <a:t>stakeholders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place </a:t>
            </a:r>
            <a:r>
              <a:rPr dirty="0" sz="1200">
                <a:latin typeface="Times New Roman"/>
                <a:cs typeface="Times New Roman"/>
              </a:rPr>
              <a:t>values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potential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losses</a:t>
            </a:r>
            <a:endParaRPr sz="1200">
              <a:latin typeface="Times New Roman"/>
              <a:cs typeface="Times New Roman"/>
            </a:endParaRPr>
          </a:p>
          <a:p>
            <a:pPr lvl="2" marL="761365" indent="-229235">
              <a:lnSpc>
                <a:spcPts val="1415"/>
              </a:lnSpc>
              <a:buSzPct val="75000"/>
              <a:buFont typeface="Symbol"/>
              <a:buChar char=""/>
              <a:tabLst>
                <a:tab pos="761365" algn="l"/>
                <a:tab pos="762000" algn="l"/>
              </a:tabLst>
            </a:pPr>
            <a:r>
              <a:rPr dirty="0" sz="1200" spc="-5">
                <a:latin typeface="Times New Roman"/>
                <a:cs typeface="Times New Roman"/>
              </a:rPr>
              <a:t>Prioritizing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levels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risk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mission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criticality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sensitivity.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1700">
              <a:latin typeface="Times New Roman"/>
              <a:cs typeface="Times New Roman"/>
            </a:endParaRPr>
          </a:p>
          <a:p>
            <a:pPr algn="just" lvl="1" marL="532765" indent="-457200">
              <a:lnSpc>
                <a:spcPts val="1650"/>
              </a:lnSpc>
              <a:buAutoNum type="arabicPeriod" startAt="2"/>
              <a:tabLst>
                <a:tab pos="533400" algn="l"/>
              </a:tabLst>
            </a:pPr>
            <a:r>
              <a:rPr dirty="0" sz="1400" b="1">
                <a:latin typeface="Times New Roman"/>
                <a:cs typeface="Times New Roman"/>
              </a:rPr>
              <a:t>When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Should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Risk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Assessment</a:t>
            </a:r>
            <a:r>
              <a:rPr dirty="0" sz="1400" spc="-10" b="1">
                <a:latin typeface="Times New Roman"/>
                <a:cs typeface="Times New Roman"/>
              </a:rPr>
              <a:t> be </a:t>
            </a:r>
            <a:r>
              <a:rPr dirty="0" sz="1400" spc="-5" b="1">
                <a:latin typeface="Times New Roman"/>
                <a:cs typeface="Times New Roman"/>
              </a:rPr>
              <a:t>Conducted?</a:t>
            </a:r>
            <a:endParaRPr sz="1400">
              <a:latin typeface="Times New Roman"/>
              <a:cs typeface="Times New Roman"/>
            </a:endParaRPr>
          </a:p>
          <a:p>
            <a:pPr algn="just" marL="76200" marR="68580">
              <a:lnSpc>
                <a:spcPct val="968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According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Federal </a:t>
            </a:r>
            <a:r>
              <a:rPr dirty="0" sz="1200">
                <a:latin typeface="Times New Roman"/>
                <a:cs typeface="Times New Roman"/>
              </a:rPr>
              <a:t>regulations, </a:t>
            </a:r>
            <a:r>
              <a:rPr dirty="0" sz="1200" spc="-5">
                <a:latin typeface="Times New Roman"/>
                <a:cs typeface="Times New Roman"/>
              </a:rPr>
              <a:t>Principal Officers are required </a:t>
            </a:r>
            <a:r>
              <a:rPr dirty="0" sz="1200">
                <a:latin typeface="Times New Roman"/>
                <a:cs typeface="Times New Roman"/>
              </a:rPr>
              <a:t>to conduct a risk </a:t>
            </a:r>
            <a:r>
              <a:rPr dirty="0" sz="1200" spc="-5">
                <a:latin typeface="Times New Roman"/>
                <a:cs typeface="Times New Roman"/>
              </a:rPr>
              <a:t>assessment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GSSs or </a:t>
            </a:r>
            <a:r>
              <a:rPr dirty="0" sz="1200" spc="-5">
                <a:latin typeface="Times New Roman"/>
                <a:cs typeface="Times New Roman"/>
              </a:rPr>
              <a:t>MAs at </a:t>
            </a:r>
            <a:r>
              <a:rPr dirty="0" sz="1200">
                <a:latin typeface="Times New Roman"/>
                <a:cs typeface="Times New Roman"/>
              </a:rPr>
              <a:t>least </a:t>
            </a:r>
            <a:r>
              <a:rPr dirty="0" sz="1200" spc="-5">
                <a:latin typeface="Times New Roman"/>
                <a:cs typeface="Times New Roman"/>
              </a:rPr>
              <a:t>every </a:t>
            </a:r>
            <a:r>
              <a:rPr dirty="0" sz="1200">
                <a:latin typeface="Times New Roman"/>
                <a:cs typeface="Times New Roman"/>
              </a:rPr>
              <a:t>3 years or when </a:t>
            </a:r>
            <a:r>
              <a:rPr dirty="0" sz="1200" spc="-5">
                <a:latin typeface="Times New Roman"/>
                <a:cs typeface="Times New Roman"/>
              </a:rPr>
              <a:t>there is </a:t>
            </a:r>
            <a:r>
              <a:rPr dirty="0" sz="1200">
                <a:latin typeface="Times New Roman"/>
                <a:cs typeface="Times New Roman"/>
              </a:rPr>
              <a:t>a major change in the </a:t>
            </a:r>
            <a:r>
              <a:rPr dirty="0" sz="1200" spc="-5">
                <a:latin typeface="Times New Roman"/>
                <a:cs typeface="Times New Roman"/>
              </a:rPr>
              <a:t>GSS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MA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environment, whichever occurs first. Ideally,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-5">
                <a:latin typeface="Times New Roman"/>
                <a:cs typeface="Times New Roman"/>
              </a:rPr>
              <a:t>form </a:t>
            </a:r>
            <a:r>
              <a:rPr dirty="0" sz="1200">
                <a:latin typeface="Times New Roman"/>
                <a:cs typeface="Times New Roman"/>
              </a:rPr>
              <a:t>of risk assessment must be </a:t>
            </a:r>
            <a:r>
              <a:rPr dirty="0" sz="1200" spc="-5">
                <a:latin typeface="Times New Roman"/>
                <a:cs typeface="Times New Roman"/>
              </a:rPr>
              <a:t>performed </a:t>
            </a:r>
            <a:r>
              <a:rPr dirty="0" sz="1200">
                <a:latin typeface="Times New Roman"/>
                <a:cs typeface="Times New Roman"/>
              </a:rPr>
              <a:t> during </a:t>
            </a:r>
            <a:r>
              <a:rPr dirty="0" sz="1200" spc="-5">
                <a:latin typeface="Times New Roman"/>
                <a:cs typeface="Times New Roman"/>
              </a:rPr>
              <a:t>each </a:t>
            </a:r>
            <a:r>
              <a:rPr dirty="0" sz="1200">
                <a:latin typeface="Times New Roman"/>
                <a:cs typeface="Times New Roman"/>
              </a:rPr>
              <a:t>phase of the </a:t>
            </a:r>
            <a:r>
              <a:rPr dirty="0" sz="1200" spc="-5">
                <a:latin typeface="Times New Roman"/>
                <a:cs typeface="Times New Roman"/>
              </a:rPr>
              <a:t>system development lifecycle </a:t>
            </a:r>
            <a:r>
              <a:rPr dirty="0" sz="1200">
                <a:latin typeface="Times New Roman"/>
                <a:cs typeface="Times New Roman"/>
              </a:rPr>
              <a:t>(SDLC)</a:t>
            </a:r>
            <a:r>
              <a:rPr dirty="0" baseline="18518" sz="1350" i="1">
                <a:latin typeface="Times New Roman"/>
                <a:cs typeface="Times New Roman"/>
              </a:rPr>
              <a:t>4</a:t>
            </a:r>
            <a:r>
              <a:rPr dirty="0" sz="1200">
                <a:latin typeface="Times New Roman"/>
                <a:cs typeface="Times New Roman"/>
              </a:rPr>
              <a:t>. The phase of the </a:t>
            </a:r>
            <a:r>
              <a:rPr dirty="0" sz="1200" spc="-5">
                <a:latin typeface="Times New Roman"/>
                <a:cs typeface="Times New Roman"/>
              </a:rPr>
              <a:t>SDLC </a:t>
            </a:r>
            <a:r>
              <a:rPr dirty="0" sz="1200">
                <a:latin typeface="Times New Roman"/>
                <a:cs typeface="Times New Roman"/>
              </a:rPr>
              <a:t>during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the risk </a:t>
            </a:r>
            <a:r>
              <a:rPr dirty="0" sz="1200" spc="-5">
                <a:latin typeface="Times New Roman"/>
                <a:cs typeface="Times New Roman"/>
              </a:rPr>
              <a:t>assessment is performed determines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level </a:t>
            </a:r>
            <a:r>
              <a:rPr dirty="0" sz="1200">
                <a:latin typeface="Times New Roman"/>
                <a:cs typeface="Times New Roman"/>
              </a:rPr>
              <a:t>of detail, </a:t>
            </a:r>
            <a:r>
              <a:rPr dirty="0" sz="1200" spc="-5">
                <a:latin typeface="Times New Roman"/>
                <a:cs typeface="Times New Roman"/>
              </a:rPr>
              <a:t>availability, and </a:t>
            </a:r>
            <a:r>
              <a:rPr dirty="0" sz="1200">
                <a:latin typeface="Times New Roman"/>
                <a:cs typeface="Times New Roman"/>
              </a:rPr>
              <a:t>sometimes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sources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data.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 example,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Baseline </a:t>
            </a:r>
            <a:r>
              <a:rPr dirty="0" sz="1200">
                <a:latin typeface="Times New Roman"/>
                <a:cs typeface="Times New Roman"/>
              </a:rPr>
              <a:t>Security </a:t>
            </a:r>
            <a:r>
              <a:rPr dirty="0" sz="1200" spc="-5">
                <a:latin typeface="Times New Roman"/>
                <a:cs typeface="Times New Roman"/>
              </a:rPr>
              <a:t>Requirements,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Appendix D, </a:t>
            </a:r>
            <a:r>
              <a:rPr dirty="0" sz="1200">
                <a:latin typeface="Times New Roman"/>
                <a:cs typeface="Times New Roman"/>
              </a:rPr>
              <a:t>must be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 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checklist when performing </a:t>
            </a:r>
            <a:r>
              <a:rPr dirty="0" sz="1200">
                <a:latin typeface="Times New Roman"/>
                <a:cs typeface="Times New Roman"/>
              </a:rPr>
              <a:t>a risk assessment for a </a:t>
            </a:r>
            <a:r>
              <a:rPr dirty="0" sz="1200" spc="-5">
                <a:latin typeface="Times New Roman"/>
                <a:cs typeface="Times New Roman"/>
              </a:rPr>
              <a:t>GSS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MA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Phase </a:t>
            </a:r>
            <a:r>
              <a:rPr dirty="0" sz="1200">
                <a:latin typeface="Times New Roman"/>
                <a:cs typeface="Times New Roman"/>
              </a:rPr>
              <a:t>1 </a:t>
            </a:r>
            <a:r>
              <a:rPr dirty="0" sz="1200" spc="10">
                <a:latin typeface="Times New Roman"/>
                <a:cs typeface="Times New Roman"/>
              </a:rPr>
              <a:t>ofthe </a:t>
            </a:r>
            <a:r>
              <a:rPr dirty="0" sz="1200" spc="-5">
                <a:latin typeface="Times New Roman"/>
                <a:cs typeface="Times New Roman"/>
              </a:rPr>
              <a:t>SDLC. </a:t>
            </a:r>
            <a:r>
              <a:rPr dirty="0" sz="1200">
                <a:latin typeface="Times New Roman"/>
                <a:cs typeface="Times New Roman"/>
              </a:rPr>
              <a:t> Note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Disposal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Checklist,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Appendix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must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utilized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ensure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necessary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steps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been taken to dispose of the </a:t>
            </a:r>
            <a:r>
              <a:rPr dirty="0" sz="1200" spc="-5">
                <a:latin typeface="Times New Roman"/>
                <a:cs typeface="Times New Roman"/>
              </a:rPr>
              <a:t>GSS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MA. </a:t>
            </a:r>
            <a:r>
              <a:rPr dirty="0" sz="1200">
                <a:latin typeface="Times New Roman"/>
                <a:cs typeface="Times New Roman"/>
              </a:rPr>
              <a:t>Table 1 </a:t>
            </a:r>
            <a:r>
              <a:rPr dirty="0" sz="1200" spc="-5">
                <a:latin typeface="Times New Roman"/>
                <a:cs typeface="Times New Roman"/>
              </a:rPr>
              <a:t>describes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Department’s SDLC phases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related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 </a:t>
            </a:r>
            <a:r>
              <a:rPr dirty="0" sz="1200" spc="-5">
                <a:latin typeface="Times New Roman"/>
                <a:cs typeface="Times New Roman"/>
              </a:rPr>
              <a:t>assessment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activities.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algn="ctr" marR="3175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Table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1.</a:t>
            </a:r>
            <a:r>
              <a:rPr dirty="0" sz="1200" spc="3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SDLC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Phases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Related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Risk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Assessment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Activities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91488" y="6131940"/>
          <a:ext cx="5730240" cy="2096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2920"/>
                <a:gridCol w="3943350"/>
              </a:tblGrid>
              <a:tr h="249936">
                <a:tc>
                  <a:txBody>
                    <a:bodyPr/>
                    <a:lstStyle/>
                    <a:p>
                      <a:pPr marL="54356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SDLC</a:t>
                      </a:r>
                      <a:r>
                        <a:rPr dirty="0" sz="10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Phase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Risk Assessment Activity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6065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Phase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1 –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Initiation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142875">
                        <a:lnSpc>
                          <a:spcPct val="9770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Risks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identified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ensure security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controls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being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considered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will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built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into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GSS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MA.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Conduct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high-level risk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assessment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BLSRs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Appendix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D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checklist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ensure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controls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being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considered and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be built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into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GSS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or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MA.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73025" marR="466725">
                        <a:lnSpc>
                          <a:spcPts val="1150"/>
                        </a:lnSpc>
                        <a:spcBef>
                          <a:spcPts val="14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Phase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2 –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Requirements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Specification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111760">
                        <a:lnSpc>
                          <a:spcPts val="1150"/>
                        </a:lnSpc>
                        <a:spcBef>
                          <a:spcPts val="14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risks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identified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during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phase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support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the development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the systems requirements,</a:t>
                      </a:r>
                      <a:r>
                        <a:rPr dirty="0" sz="10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including security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requirements.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010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Phase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Design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81280">
                        <a:lnSpc>
                          <a:spcPct val="9760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risks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identified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during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phase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support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security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analyses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GSS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or</a:t>
                      </a:r>
                      <a:r>
                        <a:rPr dirty="0" sz="10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MA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lead</a:t>
                      </a:r>
                      <a:r>
                        <a:rPr dirty="0" sz="10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architecture</a:t>
                      </a:r>
                      <a:r>
                        <a:rPr dirty="0" sz="10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design</a:t>
                      </a:r>
                      <a:r>
                        <a:rPr dirty="0" sz="10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trade-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offs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during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the design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phase.</a:t>
                      </a:r>
                      <a:r>
                        <a:rPr dirty="0" sz="10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GSS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or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MA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Inventory</a:t>
                      </a:r>
                      <a:r>
                        <a:rPr dirty="0" sz="10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submission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form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1120" marR="160020">
                        <a:lnSpc>
                          <a:spcPct val="9750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must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submitted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Office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Chief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Officer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(OCIO)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during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phase.</a:t>
                      </a:r>
                      <a:r>
                        <a:rPr dirty="0" sz="10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assess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anticipated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mission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criticality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sensitivity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system.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914400" y="8759317"/>
            <a:ext cx="1828800" cy="7620"/>
          </a:xfrm>
          <a:custGeom>
            <a:avLst/>
            <a:gdLst/>
            <a:ahLst/>
            <a:cxnLst/>
            <a:rect l="l" t="t" r="r" b="b"/>
            <a:pathLst>
              <a:path w="1828800" h="7620">
                <a:moveTo>
                  <a:pt x="1828800" y="0"/>
                </a:moveTo>
                <a:lnTo>
                  <a:pt x="0" y="0"/>
                </a:lnTo>
                <a:lnTo>
                  <a:pt x="0" y="7619"/>
                </a:lnTo>
                <a:lnTo>
                  <a:pt x="1828800" y="7619"/>
                </a:lnTo>
                <a:lnTo>
                  <a:pt x="182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8404"/>
            <a:ext cx="3636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Handbook</a:t>
            </a:r>
            <a:r>
              <a:rPr dirty="0" sz="900" spc="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for </a:t>
            </a:r>
            <a:r>
              <a:rPr dirty="0" sz="900" spc="-5">
                <a:latin typeface="Times New Roman"/>
                <a:cs typeface="Times New Roman"/>
              </a:rPr>
              <a:t>Information</a:t>
            </a:r>
            <a:r>
              <a:rPr dirty="0" sz="900" spc="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Technology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Security</a:t>
            </a:r>
            <a:r>
              <a:rPr dirty="0" sz="900" spc="25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Risk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Assessment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Procedures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5361" y="438404"/>
            <a:ext cx="5486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latin typeface="Times New Roman"/>
                <a:cs typeface="Times New Roman"/>
              </a:rPr>
              <a:t>10</a:t>
            </a:r>
            <a:r>
              <a:rPr dirty="0" sz="900" spc="-10">
                <a:latin typeface="Times New Roman"/>
                <a:cs typeface="Times New Roman"/>
              </a:rPr>
              <a:t>/</a:t>
            </a:r>
            <a:r>
              <a:rPr dirty="0" sz="900" spc="5">
                <a:latin typeface="Times New Roman"/>
                <a:cs typeface="Times New Roman"/>
              </a:rPr>
              <a:t>13</a:t>
            </a:r>
            <a:r>
              <a:rPr dirty="0" sz="900" spc="-10">
                <a:latin typeface="Times New Roman"/>
                <a:cs typeface="Times New Roman"/>
              </a:rPr>
              <a:t>/</a:t>
            </a:r>
            <a:r>
              <a:rPr dirty="0" sz="900" spc="5">
                <a:latin typeface="Times New Roman"/>
                <a:cs typeface="Times New Roman"/>
              </a:rPr>
              <a:t>2</a:t>
            </a:r>
            <a:r>
              <a:rPr dirty="0" sz="900" spc="-5">
                <a:latin typeface="Times New Roman"/>
                <a:cs typeface="Times New Roman"/>
              </a:rPr>
              <a:t>0</a:t>
            </a:r>
            <a:r>
              <a:rPr dirty="0" sz="900" spc="5">
                <a:latin typeface="Times New Roman"/>
                <a:cs typeface="Times New Roman"/>
              </a:rPr>
              <a:t>22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5350" y="9227819"/>
            <a:ext cx="5981700" cy="6350"/>
          </a:xfrm>
          <a:custGeom>
            <a:avLst/>
            <a:gdLst/>
            <a:ahLst/>
            <a:cxnLst/>
            <a:rect l="l" t="t" r="r" b="b"/>
            <a:pathLst>
              <a:path w="5981700" h="6350">
                <a:moveTo>
                  <a:pt x="5981700" y="0"/>
                </a:moveTo>
                <a:lnTo>
                  <a:pt x="0" y="0"/>
                </a:lnTo>
                <a:lnTo>
                  <a:pt x="0" y="6349"/>
                </a:lnTo>
                <a:lnTo>
                  <a:pt x="5981700" y="6349"/>
                </a:lnTo>
                <a:lnTo>
                  <a:pt x="5981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91488" y="765048"/>
          <a:ext cx="5730240" cy="3312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2920"/>
                <a:gridCol w="3943350"/>
              </a:tblGrid>
              <a:tr h="248411">
                <a:tc>
                  <a:txBody>
                    <a:bodyPr/>
                    <a:lstStyle/>
                    <a:p>
                      <a:pPr marL="54356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SDLC</a:t>
                      </a:r>
                      <a:r>
                        <a:rPr dirty="0" sz="10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Phase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Risk Assessment Activity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742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Phase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Build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158750">
                        <a:lnSpc>
                          <a:spcPct val="955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Examination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the requirements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specification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phase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performed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ensure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business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case,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plan,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management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plan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followed.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3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Phase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Test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247650">
                        <a:lnSpc>
                          <a:spcPct val="9770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Decisions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regarding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risks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identified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must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be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made prior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deployment.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During this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phase,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before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next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phase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deployment, an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independent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assessment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meets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minimum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standards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procedures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must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performed.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Phase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– Deploy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146685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management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process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supports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assessment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of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the GSS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or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MA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implementation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against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requirements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within its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modeled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operational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environment.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Decisions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regarding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risks identified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must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be 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made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prior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system maintenance.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45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Phase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Maintain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113664">
                        <a:lnSpc>
                          <a:spcPct val="96100"/>
                        </a:lnSpc>
                        <a:spcBef>
                          <a:spcPts val="6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good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practice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perform a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assessment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during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maintenance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GSS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or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MA—in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anticipation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occurrence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event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or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even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after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occurrence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event—to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analyze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vulnerabilities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recommend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remediation measures.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52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Phase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8 –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Disposal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250825">
                        <a:lnSpc>
                          <a:spcPct val="9750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management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activities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performed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GSS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or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MA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components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disposed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replaced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ensure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hardware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properly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disposed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of,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residual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appropriately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handled,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migration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0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conducted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secure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systematic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manner.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38504" y="4265802"/>
            <a:ext cx="6102350" cy="338201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just" lvl="1" marL="76200" marR="68580">
              <a:lnSpc>
                <a:spcPct val="97100"/>
              </a:lnSpc>
              <a:spcBef>
                <a:spcPts val="150"/>
              </a:spcBef>
              <a:buAutoNum type="arabicPeriod" startAt="3"/>
              <a:tabLst>
                <a:tab pos="533400" algn="l"/>
              </a:tabLst>
            </a:pPr>
            <a:r>
              <a:rPr dirty="0" sz="1400" b="1">
                <a:latin typeface="Times New Roman"/>
                <a:cs typeface="Times New Roman"/>
              </a:rPr>
              <a:t>How </a:t>
            </a:r>
            <a:r>
              <a:rPr dirty="0" sz="1400" spc="-5" b="1">
                <a:latin typeface="Times New Roman"/>
                <a:cs typeface="Times New Roman"/>
              </a:rPr>
              <a:t>is </a:t>
            </a:r>
            <a:r>
              <a:rPr dirty="0" sz="1400" b="1">
                <a:latin typeface="Times New Roman"/>
                <a:cs typeface="Times New Roman"/>
              </a:rPr>
              <a:t>the </a:t>
            </a:r>
            <a:r>
              <a:rPr dirty="0" sz="1400" spc="-5" b="1">
                <a:latin typeface="Times New Roman"/>
                <a:cs typeface="Times New Roman"/>
              </a:rPr>
              <a:t>Required Level of Effort for </a:t>
            </a:r>
            <a:r>
              <a:rPr dirty="0" sz="1400" b="1">
                <a:latin typeface="Times New Roman"/>
                <a:cs typeface="Times New Roman"/>
              </a:rPr>
              <a:t>a </a:t>
            </a:r>
            <a:r>
              <a:rPr dirty="0" sz="1400" spc="-5" b="1">
                <a:latin typeface="Times New Roman"/>
                <a:cs typeface="Times New Roman"/>
              </a:rPr>
              <a:t>Risk Assessment Determined? 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Department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automated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resources</a:t>
            </a:r>
            <a:r>
              <a:rPr dirty="0" baseline="18518" sz="1350" spc="-7" i="1">
                <a:latin typeface="Times New Roman"/>
                <a:cs typeface="Times New Roman"/>
              </a:rPr>
              <a:t>5</a:t>
            </a:r>
            <a:r>
              <a:rPr dirty="0" baseline="18518" sz="1350" spc="-15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(GSSs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applications)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categorized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 of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five </a:t>
            </a:r>
            <a:r>
              <a:rPr dirty="0" sz="1200" spc="-5">
                <a:latin typeface="Times New Roman"/>
                <a:cs typeface="Times New Roman"/>
              </a:rPr>
              <a:t>certification tiers (e.g., Tier </a:t>
            </a:r>
            <a:r>
              <a:rPr dirty="0" sz="1200">
                <a:latin typeface="Times New Roman"/>
                <a:cs typeface="Times New Roman"/>
              </a:rPr>
              <a:t>0 through </a:t>
            </a:r>
            <a:r>
              <a:rPr dirty="0" sz="1200" spc="-5">
                <a:latin typeface="Times New Roman"/>
                <a:cs typeface="Times New Roman"/>
              </a:rPr>
              <a:t>Tier </a:t>
            </a:r>
            <a:r>
              <a:rPr dirty="0" sz="1200">
                <a:latin typeface="Times New Roman"/>
                <a:cs typeface="Times New Roman"/>
              </a:rPr>
              <a:t>4)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listed in </a:t>
            </a:r>
            <a:r>
              <a:rPr dirty="0" sz="1200" spc="-5">
                <a:latin typeface="Times New Roman"/>
                <a:cs typeface="Times New Roman"/>
              </a:rPr>
              <a:t>Table </a:t>
            </a:r>
            <a:r>
              <a:rPr dirty="0" sz="1200">
                <a:latin typeface="Times New Roman"/>
                <a:cs typeface="Times New Roman"/>
              </a:rPr>
              <a:t>2. The </a:t>
            </a:r>
            <a:r>
              <a:rPr dirty="0" sz="1200" spc="-5">
                <a:latin typeface="Times New Roman"/>
                <a:cs typeface="Times New Roman"/>
              </a:rPr>
              <a:t>certification tier </a:t>
            </a:r>
            <a:r>
              <a:rPr dirty="0" sz="1200">
                <a:latin typeface="Times New Roman"/>
                <a:cs typeface="Times New Roman"/>
              </a:rPr>
              <a:t>ofthe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GSS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MA determines </a:t>
            </a:r>
            <a:r>
              <a:rPr dirty="0" sz="1200">
                <a:latin typeface="Times New Roman"/>
                <a:cs typeface="Times New Roman"/>
              </a:rPr>
              <a:t>the level of </a:t>
            </a:r>
            <a:r>
              <a:rPr dirty="0" sz="1200" spc="-5">
                <a:latin typeface="Times New Roman"/>
                <a:cs typeface="Times New Roman"/>
              </a:rPr>
              <a:t>effort </a:t>
            </a:r>
            <a:r>
              <a:rPr dirty="0" sz="1200">
                <a:latin typeface="Times New Roman"/>
                <a:cs typeface="Times New Roman"/>
              </a:rPr>
              <a:t>required for conducting risk </a:t>
            </a:r>
            <a:r>
              <a:rPr dirty="0" sz="1200" spc="-5">
                <a:latin typeface="Times New Roman"/>
                <a:cs typeface="Times New Roman"/>
              </a:rPr>
              <a:t>assessments. Mission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criticality and </a:t>
            </a:r>
            <a:r>
              <a:rPr dirty="0" sz="1200">
                <a:latin typeface="Times New Roman"/>
                <a:cs typeface="Times New Roman"/>
              </a:rPr>
              <a:t>information </a:t>
            </a:r>
            <a:r>
              <a:rPr dirty="0" sz="1200" spc="-5">
                <a:latin typeface="Times New Roman"/>
                <a:cs typeface="Times New Roman"/>
              </a:rPr>
              <a:t>sensitivity are two </a:t>
            </a:r>
            <a:r>
              <a:rPr dirty="0" sz="1200">
                <a:latin typeface="Times New Roman"/>
                <a:cs typeface="Times New Roman"/>
              </a:rPr>
              <a:t>attributes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determine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certification </a:t>
            </a:r>
            <a:r>
              <a:rPr dirty="0" sz="1200" spc="5">
                <a:latin typeface="Times New Roman"/>
                <a:cs typeface="Times New Roman"/>
              </a:rPr>
              <a:t>tier</a:t>
            </a:r>
            <a:r>
              <a:rPr dirty="0" baseline="18518" sz="1350" spc="7" i="1">
                <a:latin typeface="Times New Roman"/>
                <a:cs typeface="Times New Roman"/>
              </a:rPr>
              <a:t>6</a:t>
            </a:r>
            <a:r>
              <a:rPr dirty="0" sz="1200" spc="5">
                <a:latin typeface="Times New Roman"/>
                <a:cs typeface="Times New Roman"/>
              </a:rPr>
              <a:t>.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Note: A GSS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MA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is determined </a:t>
            </a:r>
            <a:r>
              <a:rPr dirty="0" sz="1200">
                <a:latin typeface="Times New Roman"/>
                <a:cs typeface="Times New Roman"/>
              </a:rPr>
              <a:t>to be a Mission-Essential </a:t>
            </a:r>
            <a:r>
              <a:rPr dirty="0" sz="1200" spc="-5">
                <a:latin typeface="Times New Roman"/>
                <a:cs typeface="Times New Roman"/>
              </a:rPr>
              <a:t>Infrastructure </a:t>
            </a:r>
            <a:r>
              <a:rPr dirty="0" sz="1200">
                <a:latin typeface="Times New Roman"/>
                <a:cs typeface="Times New Roman"/>
              </a:rPr>
              <a:t>(MEI) </a:t>
            </a:r>
            <a:r>
              <a:rPr dirty="0" sz="1200" spc="-5">
                <a:latin typeface="Times New Roman"/>
                <a:cs typeface="Times New Roman"/>
              </a:rPr>
              <a:t>Asset </a:t>
            </a:r>
            <a:r>
              <a:rPr dirty="0" sz="1200">
                <a:latin typeface="Times New Roman"/>
                <a:cs typeface="Times New Roman"/>
              </a:rPr>
              <a:t> through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Critical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Infrastructure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Protection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Survey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automatically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AutoNum type="arabicPeriod" startAt="3"/>
            </a:pPr>
            <a:endParaRPr sz="1200">
              <a:latin typeface="Times New Roman"/>
              <a:cs typeface="Times New Roman"/>
            </a:endParaRPr>
          </a:p>
          <a:p>
            <a:pPr algn="just" marL="76200" marR="68580">
              <a:lnSpc>
                <a:spcPct val="96900"/>
              </a:lnSpc>
            </a:pP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example,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assessment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Tier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GSS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consist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fully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documented,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formal </a:t>
            </a:r>
            <a:r>
              <a:rPr dirty="0" sz="1200">
                <a:latin typeface="Times New Roman"/>
                <a:cs typeface="Times New Roman"/>
              </a:rPr>
              <a:t>analysis, using the </a:t>
            </a:r>
            <a:r>
              <a:rPr dirty="0" sz="1200" spc="-5">
                <a:latin typeface="Times New Roman"/>
                <a:cs typeface="Times New Roman"/>
              </a:rPr>
              <a:t>BLSRs and any additional system </a:t>
            </a:r>
            <a:r>
              <a:rPr dirty="0" sz="1200">
                <a:latin typeface="Times New Roman"/>
                <a:cs typeface="Times New Roman"/>
              </a:rPr>
              <a:t>specific security </a:t>
            </a:r>
            <a:r>
              <a:rPr dirty="0" sz="1200" spc="-5">
                <a:latin typeface="Times New Roman"/>
                <a:cs typeface="Times New Roman"/>
              </a:rPr>
              <a:t>requirements. </a:t>
            </a:r>
            <a:r>
              <a:rPr dirty="0" sz="1200" spc="-20">
                <a:latin typeface="Times New Roman"/>
                <a:cs typeface="Times New Roman"/>
              </a:rPr>
              <a:t>In 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addition,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vulnerability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scanning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required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assessment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Tier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GSS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However,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assessment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consist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BLSRs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checklist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-5">
                <a:latin typeface="Times New Roman"/>
                <a:cs typeface="Times New Roman"/>
              </a:rPr>
              <a:t> less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detailed,</a:t>
            </a:r>
            <a:r>
              <a:rPr dirty="0" sz="1200">
                <a:latin typeface="Times New Roman"/>
                <a:cs typeface="Times New Roman"/>
              </a:rPr>
              <a:t> documented </a:t>
            </a:r>
            <a:r>
              <a:rPr dirty="0" sz="1200" spc="-5">
                <a:latin typeface="Times New Roman"/>
                <a:cs typeface="Times New Roman"/>
              </a:rPr>
              <a:t>analysis.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algn="just" lvl="2" marL="456565" indent="-381000">
              <a:lnSpc>
                <a:spcPct val="100000"/>
              </a:lnSpc>
              <a:buAutoNum type="arabicPeriod"/>
              <a:tabLst>
                <a:tab pos="457200" algn="l"/>
              </a:tabLst>
            </a:pPr>
            <a:r>
              <a:rPr dirty="0" sz="1200" b="1">
                <a:latin typeface="Times New Roman"/>
                <a:cs typeface="Times New Roman"/>
              </a:rPr>
              <a:t>What if</a:t>
            </a:r>
            <a:r>
              <a:rPr dirty="0" sz="1200" spc="-5" b="1">
                <a:latin typeface="Times New Roman"/>
                <a:cs typeface="Times New Roman"/>
              </a:rPr>
              <a:t> the</a:t>
            </a:r>
            <a:r>
              <a:rPr dirty="0" sz="1200" b="1">
                <a:latin typeface="Times New Roman"/>
                <a:cs typeface="Times New Roman"/>
              </a:rPr>
              <a:t> GSS </a:t>
            </a:r>
            <a:r>
              <a:rPr dirty="0" sz="1200" spc="-10" b="1">
                <a:latin typeface="Times New Roman"/>
                <a:cs typeface="Times New Roman"/>
              </a:rPr>
              <a:t>or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Application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Categorized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 Tier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0?</a:t>
            </a:r>
            <a:endParaRPr sz="1200">
              <a:latin typeface="Times New Roman"/>
              <a:cs typeface="Times New Roman"/>
            </a:endParaRPr>
          </a:p>
          <a:p>
            <a:pPr algn="just" marL="76200" marR="68580">
              <a:lnSpc>
                <a:spcPct val="96800"/>
              </a:lnSpc>
              <a:spcBef>
                <a:spcPts val="395"/>
              </a:spcBef>
            </a:pPr>
            <a:r>
              <a:rPr dirty="0" sz="1200" spc="-5">
                <a:latin typeface="Times New Roman"/>
                <a:cs typeface="Times New Roman"/>
              </a:rPr>
              <a:t>Applications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categorized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Tier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considered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MAs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therefore,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 </a:t>
            </a:r>
            <a:r>
              <a:rPr dirty="0" sz="1200">
                <a:latin typeface="Times New Roman"/>
                <a:cs typeface="Times New Roman"/>
              </a:rPr>
              <a:t>risk </a:t>
            </a:r>
            <a:r>
              <a:rPr dirty="0" sz="1200" spc="-5">
                <a:latin typeface="Times New Roman"/>
                <a:cs typeface="Times New Roman"/>
              </a:rPr>
              <a:t>assessments.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However, all </a:t>
            </a:r>
            <a:r>
              <a:rPr dirty="0" sz="1200">
                <a:latin typeface="Times New Roman"/>
                <a:cs typeface="Times New Roman"/>
              </a:rPr>
              <a:t>GSSs </a:t>
            </a:r>
            <a:r>
              <a:rPr dirty="0" sz="1200" spc="-5">
                <a:latin typeface="Times New Roman"/>
                <a:cs typeface="Times New Roman"/>
              </a:rPr>
              <a:t>are required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undergo </a:t>
            </a:r>
            <a:r>
              <a:rPr dirty="0" sz="1200">
                <a:latin typeface="Times New Roman"/>
                <a:cs typeface="Times New Roman"/>
              </a:rPr>
              <a:t>a risk </a:t>
            </a:r>
            <a:r>
              <a:rPr dirty="0" sz="1200" spc="-5">
                <a:latin typeface="Times New Roman"/>
                <a:cs typeface="Times New Roman"/>
              </a:rPr>
              <a:t>assessment, </a:t>
            </a:r>
            <a:r>
              <a:rPr dirty="0" sz="1200">
                <a:latin typeface="Times New Roman"/>
                <a:cs typeface="Times New Roman"/>
              </a:rPr>
              <a:t>those that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categorized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Tier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utilize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level</a:t>
            </a:r>
            <a:r>
              <a:rPr dirty="0" sz="1200">
                <a:latin typeface="Times New Roman"/>
                <a:cs typeface="Times New Roman"/>
              </a:rPr>
              <a:t> of </a:t>
            </a:r>
            <a:r>
              <a:rPr dirty="0" sz="1200" spc="-5">
                <a:latin typeface="Times New Roman"/>
                <a:cs typeface="Times New Roman"/>
              </a:rPr>
              <a:t>effort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associated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Tier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 GSS.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3722" y="8166354"/>
            <a:ext cx="35807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Table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2.</a:t>
            </a:r>
            <a:r>
              <a:rPr dirty="0" sz="1200" spc="29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Required Level</a:t>
            </a:r>
            <a:r>
              <a:rPr dirty="0" sz="1200" b="1">
                <a:latin typeface="Times New Roman"/>
                <a:cs typeface="Times New Roman"/>
              </a:rPr>
              <a:t> of</a:t>
            </a:r>
            <a:r>
              <a:rPr dirty="0" sz="1200" spc="-5" b="1">
                <a:latin typeface="Times New Roman"/>
                <a:cs typeface="Times New Roman"/>
              </a:rPr>
              <a:t> Effort</a:t>
            </a:r>
            <a:r>
              <a:rPr dirty="0" sz="1200" b="1">
                <a:latin typeface="Times New Roman"/>
                <a:cs typeface="Times New Roman"/>
              </a:rPr>
              <a:t> for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Risk </a:t>
            </a:r>
            <a:r>
              <a:rPr dirty="0" sz="1200" b="1">
                <a:latin typeface="Times New Roman"/>
                <a:cs typeface="Times New Roman"/>
              </a:rPr>
              <a:t>Assessment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8586978"/>
            <a:ext cx="1828800" cy="7620"/>
          </a:xfrm>
          <a:custGeom>
            <a:avLst/>
            <a:gdLst/>
            <a:ahLst/>
            <a:cxnLst/>
            <a:rect l="l" t="t" r="r" b="b"/>
            <a:pathLst>
              <a:path w="1828800" h="7620">
                <a:moveTo>
                  <a:pt x="1828800" y="0"/>
                </a:moveTo>
                <a:lnTo>
                  <a:pt x="0" y="0"/>
                </a:lnTo>
                <a:lnTo>
                  <a:pt x="0" y="7619"/>
                </a:lnTo>
                <a:lnTo>
                  <a:pt x="1828800" y="7619"/>
                </a:lnTo>
                <a:lnTo>
                  <a:pt x="182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8404"/>
            <a:ext cx="3636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Handbook</a:t>
            </a:r>
            <a:r>
              <a:rPr dirty="0" sz="900" spc="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for </a:t>
            </a:r>
            <a:r>
              <a:rPr dirty="0" sz="900" spc="-5">
                <a:latin typeface="Times New Roman"/>
                <a:cs typeface="Times New Roman"/>
              </a:rPr>
              <a:t>Information</a:t>
            </a:r>
            <a:r>
              <a:rPr dirty="0" sz="900" spc="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Technology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Security</a:t>
            </a:r>
            <a:r>
              <a:rPr dirty="0" sz="900" spc="25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Risk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Assessment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Procedures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5361" y="438404"/>
            <a:ext cx="5486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latin typeface="Times New Roman"/>
                <a:cs typeface="Times New Roman"/>
              </a:rPr>
              <a:t>10</a:t>
            </a:r>
            <a:r>
              <a:rPr dirty="0" sz="900" spc="-10">
                <a:latin typeface="Times New Roman"/>
                <a:cs typeface="Times New Roman"/>
              </a:rPr>
              <a:t>/</a:t>
            </a:r>
            <a:r>
              <a:rPr dirty="0" sz="900" spc="5">
                <a:latin typeface="Times New Roman"/>
                <a:cs typeface="Times New Roman"/>
              </a:rPr>
              <a:t>13</a:t>
            </a:r>
            <a:r>
              <a:rPr dirty="0" sz="900" spc="-10">
                <a:latin typeface="Times New Roman"/>
                <a:cs typeface="Times New Roman"/>
              </a:rPr>
              <a:t>/</a:t>
            </a:r>
            <a:r>
              <a:rPr dirty="0" sz="900" spc="5">
                <a:latin typeface="Times New Roman"/>
                <a:cs typeface="Times New Roman"/>
              </a:rPr>
              <a:t>2</a:t>
            </a:r>
            <a:r>
              <a:rPr dirty="0" sz="900" spc="-5">
                <a:latin typeface="Times New Roman"/>
                <a:cs typeface="Times New Roman"/>
              </a:rPr>
              <a:t>0</a:t>
            </a:r>
            <a:r>
              <a:rPr dirty="0" sz="900" spc="5">
                <a:latin typeface="Times New Roman"/>
                <a:cs typeface="Times New Roman"/>
              </a:rPr>
              <a:t>22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5350" y="9227819"/>
            <a:ext cx="5981700" cy="6350"/>
          </a:xfrm>
          <a:custGeom>
            <a:avLst/>
            <a:gdLst/>
            <a:ahLst/>
            <a:cxnLst/>
            <a:rect l="l" t="t" r="r" b="b"/>
            <a:pathLst>
              <a:path w="5981700" h="6350">
                <a:moveTo>
                  <a:pt x="5981700" y="0"/>
                </a:moveTo>
                <a:lnTo>
                  <a:pt x="0" y="0"/>
                </a:lnTo>
                <a:lnTo>
                  <a:pt x="0" y="6349"/>
                </a:lnTo>
                <a:lnTo>
                  <a:pt x="5981700" y="6349"/>
                </a:lnTo>
                <a:lnTo>
                  <a:pt x="5981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63700" y="765048"/>
          <a:ext cx="5328920" cy="165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215"/>
                <a:gridCol w="4230370"/>
              </a:tblGrid>
              <a:tr h="314198">
                <a:tc>
                  <a:txBody>
                    <a:bodyPr/>
                    <a:lstStyle/>
                    <a:p>
                      <a:pPr marL="429259" marR="187960" indent="-231775">
                        <a:lnSpc>
                          <a:spcPts val="1090"/>
                        </a:lnSpc>
                        <a:spcBef>
                          <a:spcPts val="145"/>
                        </a:spcBef>
                      </a:pPr>
                      <a:r>
                        <a:rPr dirty="0" sz="1000" b="1">
                          <a:latin typeface="Times New Roman"/>
                          <a:cs typeface="Times New Roman"/>
                        </a:rPr>
                        <a:t>Certif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ic</a:t>
                      </a:r>
                      <a:r>
                        <a:rPr dirty="0" sz="1000" spc="5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tio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Tier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83919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Required</a:t>
                      </a:r>
                      <a:r>
                        <a:rPr dirty="0" sz="10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Level</a:t>
                      </a:r>
                      <a:r>
                        <a:rPr dirty="0" sz="10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0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Effort</a:t>
                      </a:r>
                      <a:r>
                        <a:rPr dirty="0" sz="10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dirty="0" sz="10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Assessment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b="1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assessment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required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2023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b="1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assessment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(using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BLSRs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as a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checklist)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5467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000" b="1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87705">
                        <a:lnSpc>
                          <a:spcPts val="11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assessment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(using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BLSRs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additional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specific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security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requirements)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944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b="1"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87705">
                        <a:lnSpc>
                          <a:spcPts val="1100"/>
                        </a:lnSpc>
                        <a:spcBef>
                          <a:spcPts val="140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assessment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(using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BLSRs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additional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specific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security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requirements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vulnerability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scanning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recommended)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944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b="1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85800">
                        <a:lnSpc>
                          <a:spcPts val="1100"/>
                        </a:lnSpc>
                        <a:spcBef>
                          <a:spcPts val="140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assessment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(using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BLSRs</a:t>
                      </a:r>
                      <a:r>
                        <a:rPr dirty="0" sz="10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additional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specific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security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requirements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vulnerability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scanning)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38504" y="2649982"/>
            <a:ext cx="6101080" cy="4488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532765" indent="-457200">
              <a:lnSpc>
                <a:spcPts val="1650"/>
              </a:lnSpc>
              <a:spcBef>
                <a:spcPts val="100"/>
              </a:spcBef>
              <a:buAutoNum type="arabicPeriod" startAt="4"/>
              <a:tabLst>
                <a:tab pos="532765" algn="l"/>
                <a:tab pos="533400" algn="l"/>
              </a:tabLst>
            </a:pPr>
            <a:r>
              <a:rPr dirty="0" sz="1400" b="1">
                <a:latin typeface="Times New Roman"/>
                <a:cs typeface="Times New Roman"/>
              </a:rPr>
              <a:t>How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does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the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Risk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Assessment Feed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into </a:t>
            </a:r>
            <a:r>
              <a:rPr dirty="0" sz="1400" b="1">
                <a:latin typeface="Times New Roman"/>
                <a:cs typeface="Times New Roman"/>
              </a:rPr>
              <a:t>the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C&amp;A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Process?</a:t>
            </a:r>
            <a:endParaRPr sz="1400">
              <a:latin typeface="Times New Roman"/>
              <a:cs typeface="Times New Roman"/>
            </a:endParaRPr>
          </a:p>
          <a:p>
            <a:pPr algn="just" marL="762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C&amp;A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comprised of the </a:t>
            </a:r>
            <a:r>
              <a:rPr dirty="0" sz="1200" spc="-5">
                <a:latin typeface="Times New Roman"/>
                <a:cs typeface="Times New Roman"/>
              </a:rPr>
              <a:t>following</a:t>
            </a:r>
            <a:r>
              <a:rPr dirty="0" sz="1200">
                <a:latin typeface="Times New Roman"/>
                <a:cs typeface="Times New Roman"/>
              </a:rPr>
              <a:t> four </a:t>
            </a:r>
            <a:r>
              <a:rPr dirty="0" sz="1200" spc="-5">
                <a:latin typeface="Times New Roman"/>
                <a:cs typeface="Times New Roman"/>
              </a:rPr>
              <a:t>phases: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lvl="2" marL="532765" indent="-2286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532765" algn="l"/>
                <a:tab pos="533400" algn="l"/>
              </a:tabLst>
            </a:pPr>
            <a:r>
              <a:rPr dirty="0" sz="1200" spc="-5">
                <a:latin typeface="Times New Roman"/>
                <a:cs typeface="Times New Roman"/>
              </a:rPr>
              <a:t>Phase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Definition</a:t>
            </a:r>
            <a:endParaRPr sz="1200">
              <a:latin typeface="Times New Roman"/>
              <a:cs typeface="Times New Roman"/>
            </a:endParaRPr>
          </a:p>
          <a:p>
            <a:pPr lvl="2" marL="532765" indent="-22860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532765" algn="l"/>
                <a:tab pos="533400" algn="l"/>
              </a:tabLst>
            </a:pPr>
            <a:r>
              <a:rPr dirty="0" sz="1200" spc="-5">
                <a:latin typeface="Times New Roman"/>
                <a:cs typeface="Times New Roman"/>
              </a:rPr>
              <a:t>Phase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Verification</a:t>
            </a:r>
            <a:endParaRPr sz="1200">
              <a:latin typeface="Times New Roman"/>
              <a:cs typeface="Times New Roman"/>
            </a:endParaRPr>
          </a:p>
          <a:p>
            <a:pPr lvl="2" marL="532765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532765" algn="l"/>
                <a:tab pos="533400" algn="l"/>
              </a:tabLst>
            </a:pPr>
            <a:r>
              <a:rPr dirty="0" sz="1200" spc="-5">
                <a:latin typeface="Times New Roman"/>
                <a:cs typeface="Times New Roman"/>
              </a:rPr>
              <a:t>Phase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Validation</a:t>
            </a:r>
            <a:endParaRPr sz="1200">
              <a:latin typeface="Times New Roman"/>
              <a:cs typeface="Times New Roman"/>
            </a:endParaRPr>
          </a:p>
          <a:p>
            <a:pPr lvl="2" marL="532765" indent="-22860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532765" algn="l"/>
                <a:tab pos="533400" algn="l"/>
              </a:tabLst>
            </a:pPr>
            <a:r>
              <a:rPr dirty="0" sz="1200" spc="-5">
                <a:latin typeface="Times New Roman"/>
                <a:cs typeface="Times New Roman"/>
              </a:rPr>
              <a:t>Phase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4: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Post</a:t>
            </a:r>
            <a:r>
              <a:rPr dirty="0" sz="1200" spc="-5">
                <a:latin typeface="Times New Roman"/>
                <a:cs typeface="Times New Roman"/>
              </a:rPr>
              <a:t> Accreditation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76200" marR="68580" indent="38100">
              <a:lnSpc>
                <a:spcPct val="96600"/>
              </a:lnSpc>
            </a:pPr>
            <a:r>
              <a:rPr dirty="0" sz="1200">
                <a:latin typeface="Times New Roman"/>
                <a:cs typeface="Times New Roman"/>
              </a:rPr>
              <a:t>Risk </a:t>
            </a:r>
            <a:r>
              <a:rPr dirty="0" sz="1200" spc="-5">
                <a:latin typeface="Times New Roman"/>
                <a:cs typeface="Times New Roman"/>
              </a:rPr>
              <a:t>assessments </a:t>
            </a:r>
            <a:r>
              <a:rPr dirty="0" sz="1200">
                <a:latin typeface="Times New Roman"/>
                <a:cs typeface="Times New Roman"/>
              </a:rPr>
              <a:t>are performed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part of Phase </a:t>
            </a:r>
            <a:r>
              <a:rPr dirty="0" sz="1200" spc="5">
                <a:latin typeface="Times New Roman"/>
                <a:cs typeface="Times New Roman"/>
              </a:rPr>
              <a:t>1</a:t>
            </a:r>
            <a:r>
              <a:rPr dirty="0" baseline="18518" sz="1350" spc="7" i="1">
                <a:latin typeface="Times New Roman"/>
                <a:cs typeface="Times New Roman"/>
              </a:rPr>
              <a:t>7</a:t>
            </a:r>
            <a:r>
              <a:rPr dirty="0" sz="1200" spc="5">
                <a:latin typeface="Times New Roman"/>
                <a:cs typeface="Times New Roman"/>
              </a:rPr>
              <a:t>. </a:t>
            </a:r>
            <a:r>
              <a:rPr dirty="0" sz="1200">
                <a:latin typeface="Times New Roman"/>
                <a:cs typeface="Times New Roman"/>
              </a:rPr>
              <a:t>The risk </a:t>
            </a:r>
            <a:r>
              <a:rPr dirty="0" sz="1200" spc="-5">
                <a:latin typeface="Times New Roman"/>
                <a:cs typeface="Times New Roman"/>
              </a:rPr>
              <a:t>assessment is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foundation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developing all </a:t>
            </a:r>
            <a:r>
              <a:rPr dirty="0" sz="1200">
                <a:latin typeface="Times New Roman"/>
                <a:cs typeface="Times New Roman"/>
              </a:rPr>
              <a:t>other security </a:t>
            </a:r>
            <a:r>
              <a:rPr dirty="0" sz="1200" spc="-5">
                <a:latin typeface="Times New Roman"/>
                <a:cs typeface="Times New Roman"/>
              </a:rPr>
              <a:t>documents needed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certifying and </a:t>
            </a:r>
            <a:r>
              <a:rPr dirty="0" sz="1200">
                <a:latin typeface="Times New Roman"/>
                <a:cs typeface="Times New Roman"/>
              </a:rPr>
              <a:t>accrediting the </a:t>
            </a:r>
            <a:r>
              <a:rPr dirty="0" sz="1200" spc="-5">
                <a:latin typeface="Times New Roman"/>
                <a:cs typeface="Times New Roman"/>
              </a:rPr>
              <a:t>GSS and MA. 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System Security Plan (SSP) must adequately address risks identified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GSS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MA </a:t>
            </a:r>
            <a:r>
              <a:rPr dirty="0" sz="1200">
                <a:latin typeface="Times New Roman"/>
                <a:cs typeface="Times New Roman"/>
              </a:rPr>
              <a:t>risk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assessment </a:t>
            </a:r>
            <a:r>
              <a:rPr dirty="0" sz="1200">
                <a:latin typeface="Times New Roman"/>
                <a:cs typeface="Times New Roman"/>
              </a:rPr>
              <a:t>report. The </a:t>
            </a:r>
            <a:r>
              <a:rPr dirty="0" sz="1200" spc="-5">
                <a:latin typeface="Times New Roman"/>
                <a:cs typeface="Times New Roman"/>
              </a:rPr>
              <a:t>Configuration Management </a:t>
            </a:r>
            <a:r>
              <a:rPr dirty="0" sz="1200">
                <a:latin typeface="Times New Roman"/>
                <a:cs typeface="Times New Roman"/>
              </a:rPr>
              <a:t>Plan </a:t>
            </a:r>
            <a:r>
              <a:rPr dirty="0" sz="1200" spc="-5">
                <a:latin typeface="Times New Roman"/>
                <a:cs typeface="Times New Roman"/>
              </a:rPr>
              <a:t>(CMP) and </a:t>
            </a:r>
            <a:r>
              <a:rPr dirty="0" sz="1200">
                <a:latin typeface="Times New Roman"/>
                <a:cs typeface="Times New Roman"/>
              </a:rPr>
              <a:t>the Contingency Plan </a:t>
            </a:r>
            <a:r>
              <a:rPr dirty="0" sz="1200" spc="-5">
                <a:latin typeface="Times New Roman"/>
                <a:cs typeface="Times New Roman"/>
              </a:rPr>
              <a:t>(CP)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further mitigate risks determined </a:t>
            </a:r>
            <a:r>
              <a:rPr dirty="0" sz="1200">
                <a:latin typeface="Times New Roman"/>
                <a:cs typeface="Times New Roman"/>
              </a:rPr>
              <a:t>during the </a:t>
            </a:r>
            <a:r>
              <a:rPr dirty="0" sz="1200" spc="-5">
                <a:latin typeface="Times New Roman"/>
                <a:cs typeface="Times New Roman"/>
              </a:rPr>
              <a:t>assessment. </a:t>
            </a:r>
            <a:r>
              <a:rPr dirty="0" sz="1200">
                <a:latin typeface="Times New Roman"/>
                <a:cs typeface="Times New Roman"/>
              </a:rPr>
              <a:t>The Security Testing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Evaluation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(ST&amp;E) </a:t>
            </a:r>
            <a:r>
              <a:rPr dirty="0" sz="1200" spc="-5">
                <a:latin typeface="Times New Roman"/>
                <a:cs typeface="Times New Roman"/>
              </a:rPr>
              <a:t>procedures will verify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critical risks highlighted </a:t>
            </a:r>
            <a:r>
              <a:rPr dirty="0" sz="1200">
                <a:latin typeface="Times New Roman"/>
                <a:cs typeface="Times New Roman"/>
              </a:rPr>
              <a:t>in the risk </a:t>
            </a:r>
            <a:r>
              <a:rPr dirty="0" sz="1200" spc="-5">
                <a:latin typeface="Times New Roman"/>
                <a:cs typeface="Times New Roman"/>
              </a:rPr>
              <a:t>assessment report have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been corrected.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76200" marR="69215">
              <a:lnSpc>
                <a:spcPct val="970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result </a:t>
            </a:r>
            <a:r>
              <a:rPr dirty="0" sz="1200">
                <a:latin typeface="Times New Roman"/>
                <a:cs typeface="Times New Roman"/>
              </a:rPr>
              <a:t>of the risk </a:t>
            </a:r>
            <a:r>
              <a:rPr dirty="0" sz="1200" spc="-5">
                <a:latin typeface="Times New Roman"/>
                <a:cs typeface="Times New Roman"/>
              </a:rPr>
              <a:t>assessment </a:t>
            </a:r>
            <a:r>
              <a:rPr dirty="0" sz="1200">
                <a:latin typeface="Times New Roman"/>
                <a:cs typeface="Times New Roman"/>
              </a:rPr>
              <a:t>yields </a:t>
            </a:r>
            <a:r>
              <a:rPr dirty="0" sz="1200" spc="-5">
                <a:latin typeface="Times New Roman"/>
                <a:cs typeface="Times New Roman"/>
              </a:rPr>
              <a:t>an overall level </a:t>
            </a:r>
            <a:r>
              <a:rPr dirty="0" sz="1200">
                <a:latin typeface="Times New Roman"/>
                <a:cs typeface="Times New Roman"/>
              </a:rPr>
              <a:t>of risk for the </a:t>
            </a:r>
            <a:r>
              <a:rPr dirty="0" sz="1200" spc="-5">
                <a:latin typeface="Times New Roman"/>
                <a:cs typeface="Times New Roman"/>
              </a:rPr>
              <a:t>system. When </a:t>
            </a:r>
            <a:r>
              <a:rPr dirty="0" sz="1200">
                <a:latin typeface="Times New Roman"/>
                <a:cs typeface="Times New Roman"/>
              </a:rPr>
              <a:t>using 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qualitative </a:t>
            </a:r>
            <a:r>
              <a:rPr dirty="0" sz="1200">
                <a:latin typeface="Times New Roman"/>
                <a:cs typeface="Times New Roman"/>
              </a:rPr>
              <a:t>methodology, risk </a:t>
            </a:r>
            <a:r>
              <a:rPr dirty="0" sz="1200" spc="-5">
                <a:latin typeface="Times New Roman"/>
                <a:cs typeface="Times New Roman"/>
              </a:rPr>
              <a:t>values are rated as </a:t>
            </a:r>
            <a:r>
              <a:rPr dirty="0" sz="1200" i="1">
                <a:latin typeface="Times New Roman"/>
                <a:cs typeface="Times New Roman"/>
              </a:rPr>
              <a:t>high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5" i="1">
                <a:latin typeface="Times New Roman"/>
                <a:cs typeface="Times New Roman"/>
              </a:rPr>
              <a:t>medium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i="1">
                <a:latin typeface="Times New Roman"/>
                <a:cs typeface="Times New Roman"/>
              </a:rPr>
              <a:t>low</a:t>
            </a:r>
            <a:r>
              <a:rPr dirty="0" sz="1200">
                <a:latin typeface="Times New Roman"/>
                <a:cs typeface="Times New Roman"/>
              </a:rPr>
              <a:t>. </a:t>
            </a:r>
            <a:r>
              <a:rPr dirty="0" sz="1200" spc="-5">
                <a:latin typeface="Times New Roman"/>
                <a:cs typeface="Times New Roman"/>
              </a:rPr>
              <a:t>These results and </a:t>
            </a:r>
            <a:r>
              <a:rPr dirty="0" sz="1200">
                <a:latin typeface="Times New Roman"/>
                <a:cs typeface="Times New Roman"/>
              </a:rPr>
              <a:t>other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certification documentation are included as part</a:t>
            </a:r>
            <a:r>
              <a:rPr dirty="0" sz="1200">
                <a:latin typeface="Times New Roman"/>
                <a:cs typeface="Times New Roman"/>
              </a:rPr>
              <a:t> of the </a:t>
            </a:r>
            <a:r>
              <a:rPr dirty="0" sz="1200" spc="-5">
                <a:latin typeface="Times New Roman"/>
                <a:cs typeface="Times New Roman"/>
              </a:rPr>
              <a:t>C&amp;A documentation provided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Certifier</a:t>
            </a:r>
            <a:r>
              <a:rPr dirty="0" baseline="18518" sz="1350" spc="-7" i="1">
                <a:latin typeface="Times New Roman"/>
                <a:cs typeface="Times New Roman"/>
              </a:rPr>
              <a:t>8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descriptions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values.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level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descriptions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must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consistently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throughout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Department,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resulting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standardized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approach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identifying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</a:t>
            </a:r>
            <a:r>
              <a:rPr dirty="0" sz="1200" spc="-5">
                <a:latin typeface="Times New Roman"/>
                <a:cs typeface="Times New Roman"/>
              </a:rPr>
              <a:t> levels.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dirty="0" sz="1200" b="1">
                <a:latin typeface="Times New Roman"/>
                <a:cs typeface="Times New Roman"/>
              </a:rPr>
              <a:t>Table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3.</a:t>
            </a:r>
            <a:r>
              <a:rPr dirty="0" sz="1200" spc="28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Risk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Levels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77950" y="7229220"/>
          <a:ext cx="5044440" cy="777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6445"/>
                <a:gridCol w="4263390"/>
              </a:tblGrid>
              <a:tr h="173736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dirty="0" sz="10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Level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594741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5" b="1" i="1">
                          <a:latin typeface="Times New Roman"/>
                          <a:cs typeface="Times New Roman"/>
                        </a:rPr>
                        <a:t>High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71120" marR="111760">
                        <a:lnSpc>
                          <a:spcPct val="91700"/>
                        </a:lnSpc>
                        <a:spcBef>
                          <a:spcPts val="120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It is likely that exploitation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 given vulnerability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 threat will severely and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adversely impact the Department, resulting in over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one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million dollars worth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damage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and/or leading to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legal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ramifications (e.g., potential jail sentence). This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rating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indicates a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strong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need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for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corrective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measures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actions.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914400" y="8181467"/>
            <a:ext cx="1828800" cy="7620"/>
          </a:xfrm>
          <a:custGeom>
            <a:avLst/>
            <a:gdLst/>
            <a:ahLst/>
            <a:cxnLst/>
            <a:rect l="l" t="t" r="r" b="b"/>
            <a:pathLst>
              <a:path w="1828800" h="7620">
                <a:moveTo>
                  <a:pt x="1828800" y="0"/>
                </a:moveTo>
                <a:lnTo>
                  <a:pt x="0" y="0"/>
                </a:lnTo>
                <a:lnTo>
                  <a:pt x="0" y="7619"/>
                </a:lnTo>
                <a:lnTo>
                  <a:pt x="1828800" y="7619"/>
                </a:lnTo>
                <a:lnTo>
                  <a:pt x="182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8404"/>
            <a:ext cx="3636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Handbook</a:t>
            </a:r>
            <a:r>
              <a:rPr dirty="0" sz="900" spc="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for </a:t>
            </a:r>
            <a:r>
              <a:rPr dirty="0" sz="900" spc="-5">
                <a:latin typeface="Times New Roman"/>
                <a:cs typeface="Times New Roman"/>
              </a:rPr>
              <a:t>Information</a:t>
            </a:r>
            <a:r>
              <a:rPr dirty="0" sz="900" spc="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Technology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Security</a:t>
            </a:r>
            <a:r>
              <a:rPr dirty="0" sz="900" spc="25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Risk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Assessment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Procedures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5361" y="438404"/>
            <a:ext cx="5486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latin typeface="Times New Roman"/>
                <a:cs typeface="Times New Roman"/>
              </a:rPr>
              <a:t>10</a:t>
            </a:r>
            <a:r>
              <a:rPr dirty="0" sz="900" spc="-10">
                <a:latin typeface="Times New Roman"/>
                <a:cs typeface="Times New Roman"/>
              </a:rPr>
              <a:t>/</a:t>
            </a:r>
            <a:r>
              <a:rPr dirty="0" sz="900" spc="5">
                <a:latin typeface="Times New Roman"/>
                <a:cs typeface="Times New Roman"/>
              </a:rPr>
              <a:t>13</a:t>
            </a:r>
            <a:r>
              <a:rPr dirty="0" sz="900" spc="-10">
                <a:latin typeface="Times New Roman"/>
                <a:cs typeface="Times New Roman"/>
              </a:rPr>
              <a:t>/</a:t>
            </a:r>
            <a:r>
              <a:rPr dirty="0" sz="900" spc="5">
                <a:latin typeface="Times New Roman"/>
                <a:cs typeface="Times New Roman"/>
              </a:rPr>
              <a:t>2</a:t>
            </a:r>
            <a:r>
              <a:rPr dirty="0" sz="900" spc="-5">
                <a:latin typeface="Times New Roman"/>
                <a:cs typeface="Times New Roman"/>
              </a:rPr>
              <a:t>0</a:t>
            </a:r>
            <a:r>
              <a:rPr dirty="0" sz="900" spc="5">
                <a:latin typeface="Times New Roman"/>
                <a:cs typeface="Times New Roman"/>
              </a:rPr>
              <a:t>22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5350" y="9227819"/>
            <a:ext cx="5981700" cy="6350"/>
          </a:xfrm>
          <a:custGeom>
            <a:avLst/>
            <a:gdLst/>
            <a:ahLst/>
            <a:cxnLst/>
            <a:rect l="l" t="t" r="r" b="b"/>
            <a:pathLst>
              <a:path w="5981700" h="6350">
                <a:moveTo>
                  <a:pt x="5981700" y="0"/>
                </a:moveTo>
                <a:lnTo>
                  <a:pt x="0" y="0"/>
                </a:lnTo>
                <a:lnTo>
                  <a:pt x="0" y="6349"/>
                </a:lnTo>
                <a:lnTo>
                  <a:pt x="5981700" y="6349"/>
                </a:lnTo>
                <a:lnTo>
                  <a:pt x="5981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77950" y="765048"/>
          <a:ext cx="5044440" cy="1474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6445"/>
                <a:gridCol w="4263390"/>
              </a:tblGrid>
              <a:tr h="731774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5" b="1" i="1">
                          <a:latin typeface="Times New Roman"/>
                          <a:cs typeface="Times New Roman"/>
                        </a:rPr>
                        <a:t>Medium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175260">
                        <a:lnSpc>
                          <a:spcPct val="91800"/>
                        </a:lnSpc>
                        <a:spcBef>
                          <a:spcPts val="10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It is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likely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exploitation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given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vulnerability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by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threat will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moderately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impact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Department,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resulting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in between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100,000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one 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million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dollars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worth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damage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leading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legal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action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without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potential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jail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sentence.</a:t>
                      </a:r>
                      <a:r>
                        <a:rPr dirty="0" sz="10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rating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indicates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strong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need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corrective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measures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actions.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3043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5" b="1" i="1">
                          <a:latin typeface="Times New Roman"/>
                          <a:cs typeface="Times New Roman"/>
                        </a:rPr>
                        <a:t>Low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210185">
                        <a:lnSpc>
                          <a:spcPct val="91800"/>
                        </a:lnSpc>
                        <a:spcBef>
                          <a:spcPts val="114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given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vulnerability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subject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exploitation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threat,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but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probability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such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exploitation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small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and/or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impact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Department’s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assets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resources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would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minor, resulting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100,000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dollars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worth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of damage or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leading</a:t>
                      </a:r>
                      <a:r>
                        <a:rPr dirty="0" sz="10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0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administrative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penalties.</a:t>
                      </a:r>
                      <a:r>
                        <a:rPr dirty="0" sz="10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rating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indicates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need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corrective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measures and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actions.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902004" y="2473198"/>
            <a:ext cx="5976620" cy="3429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ts val="1650"/>
              </a:lnSpc>
              <a:spcBef>
                <a:spcPts val="100"/>
              </a:spcBef>
            </a:pPr>
            <a:r>
              <a:rPr dirty="0" sz="1400" spc="-15" b="1">
                <a:latin typeface="Times New Roman"/>
                <a:cs typeface="Times New Roman"/>
              </a:rPr>
              <a:t>2.5</a:t>
            </a:r>
            <a:r>
              <a:rPr dirty="0" sz="1400" spc="430" b="1">
                <a:latin typeface="Times New Roman"/>
                <a:cs typeface="Times New Roman"/>
              </a:rPr>
              <a:t> </a:t>
            </a:r>
            <a:r>
              <a:rPr dirty="0" sz="1400" spc="434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Who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is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Responsible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for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Conducting the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Risk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Assessment?</a:t>
            </a:r>
            <a:endParaRPr sz="1400">
              <a:latin typeface="Times New Roman"/>
              <a:cs typeface="Times New Roman"/>
            </a:endParaRPr>
          </a:p>
          <a:p>
            <a:pPr algn="just" marL="12700" marR="6985">
              <a:lnSpc>
                <a:spcPct val="967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Principal Officer is </a:t>
            </a:r>
            <a:r>
              <a:rPr dirty="0" sz="1200">
                <a:latin typeface="Times New Roman"/>
                <a:cs typeface="Times New Roman"/>
              </a:rPr>
              <a:t>responsible for </a:t>
            </a:r>
            <a:r>
              <a:rPr dirty="0" sz="1200" spc="-5">
                <a:latin typeface="Times New Roman"/>
                <a:cs typeface="Times New Roman"/>
              </a:rPr>
              <a:t>ensuring </a:t>
            </a:r>
            <a:r>
              <a:rPr dirty="0" sz="1200">
                <a:latin typeface="Times New Roman"/>
                <a:cs typeface="Times New Roman"/>
              </a:rPr>
              <a:t>that a risk </a:t>
            </a:r>
            <a:r>
              <a:rPr dirty="0" sz="1200" spc="-5">
                <a:latin typeface="Times New Roman"/>
                <a:cs typeface="Times New Roman"/>
              </a:rPr>
              <a:t>assessment is conducted,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all GSSs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MAs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he or </a:t>
            </a:r>
            <a:r>
              <a:rPr dirty="0" sz="1200" spc="-5">
                <a:latin typeface="Times New Roman"/>
                <a:cs typeface="Times New Roman"/>
              </a:rPr>
              <a:t>she is responsible,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accordance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OMB Circular </a:t>
            </a:r>
            <a:r>
              <a:rPr dirty="0" sz="1200">
                <a:latin typeface="Times New Roman"/>
                <a:cs typeface="Times New Roman"/>
              </a:rPr>
              <a:t>A-130. The risk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assessment team </a:t>
            </a:r>
            <a:r>
              <a:rPr dirty="0" sz="1200">
                <a:latin typeface="Times New Roman"/>
                <a:cs typeface="Times New Roman"/>
              </a:rPr>
              <a:t>must consist of individuals who </a:t>
            </a:r>
            <a:r>
              <a:rPr dirty="0" sz="1200" spc="-5">
                <a:latin typeface="Times New Roman"/>
                <a:cs typeface="Times New Roman"/>
              </a:rPr>
              <a:t>are experienced </a:t>
            </a:r>
            <a:r>
              <a:rPr dirty="0" sz="1200">
                <a:latin typeface="Times New Roman"/>
                <a:cs typeface="Times New Roman"/>
              </a:rPr>
              <a:t>in performing risk </a:t>
            </a:r>
            <a:r>
              <a:rPr dirty="0" sz="1200" spc="-5">
                <a:latin typeface="Times New Roman"/>
                <a:cs typeface="Times New Roman"/>
              </a:rPr>
              <a:t>assessments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(e.g., understand and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applied proven </a:t>
            </a:r>
            <a:r>
              <a:rPr dirty="0" sz="1200">
                <a:latin typeface="Times New Roman"/>
                <a:cs typeface="Times New Roman"/>
              </a:rPr>
              <a:t>risk assessment </a:t>
            </a:r>
            <a:r>
              <a:rPr dirty="0" sz="1200" spc="-5">
                <a:latin typeface="Times New Roman"/>
                <a:cs typeface="Times New Roman"/>
              </a:rPr>
              <a:t>methodologies).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team </a:t>
            </a:r>
            <a:r>
              <a:rPr dirty="0" sz="1200">
                <a:latin typeface="Times New Roman"/>
                <a:cs typeface="Times New Roman"/>
              </a:rPr>
              <a:t>must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knowledge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Federal </a:t>
            </a:r>
            <a:r>
              <a:rPr dirty="0" sz="1200">
                <a:latin typeface="Times New Roman"/>
                <a:cs typeface="Times New Roman"/>
              </a:rPr>
              <a:t>laws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regulations </a:t>
            </a:r>
            <a:r>
              <a:rPr dirty="0" sz="1200" spc="-5">
                <a:latin typeface="Times New Roman"/>
                <a:cs typeface="Times New Roman"/>
              </a:rPr>
              <a:t>associated </a:t>
            </a:r>
            <a:r>
              <a:rPr dirty="0" sz="1200">
                <a:latin typeface="Times New Roman"/>
                <a:cs typeface="Times New Roman"/>
              </a:rPr>
              <a:t>with risk </a:t>
            </a:r>
            <a:r>
              <a:rPr dirty="0" sz="1200" spc="-5">
                <a:latin typeface="Times New Roman"/>
                <a:cs typeface="Times New Roman"/>
              </a:rPr>
              <a:t>assessments and have adequate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technical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knowledge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networks.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assessment</a:t>
            </a:r>
            <a:r>
              <a:rPr dirty="0" sz="1200">
                <a:latin typeface="Times New Roman"/>
                <a:cs typeface="Times New Roman"/>
              </a:rPr>
              <a:t> team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members</a:t>
            </a:r>
            <a:r>
              <a:rPr dirty="0" sz="1200">
                <a:latin typeface="Times New Roman"/>
                <a:cs typeface="Times New Roman"/>
              </a:rPr>
              <a:t> must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independent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thus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having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vested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interest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GSS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being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assessed.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Thus,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individual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Principal </a:t>
            </a:r>
            <a:r>
              <a:rPr dirty="0" sz="1200">
                <a:latin typeface="Times New Roman"/>
                <a:cs typeface="Times New Roman"/>
              </a:rPr>
              <a:t>Office </a:t>
            </a:r>
            <a:r>
              <a:rPr dirty="0" sz="1200" spc="-5">
                <a:latin typeface="Times New Roman"/>
                <a:cs typeface="Times New Roman"/>
              </a:rPr>
              <a:t>(PO)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any </a:t>
            </a:r>
            <a:r>
              <a:rPr dirty="0" sz="1200">
                <a:latin typeface="Times New Roman"/>
                <a:cs typeface="Times New Roman"/>
              </a:rPr>
              <a:t>individual who supports or maintains the </a:t>
            </a:r>
            <a:r>
              <a:rPr dirty="0" sz="1200" spc="-5">
                <a:latin typeface="Times New Roman"/>
                <a:cs typeface="Times New Roman"/>
              </a:rPr>
              <a:t>system should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 </a:t>
            </a:r>
            <a:r>
              <a:rPr dirty="0" sz="1200">
                <a:latin typeface="Times New Roman"/>
                <a:cs typeface="Times New Roman"/>
              </a:rPr>
              <a:t>the risk </a:t>
            </a:r>
            <a:r>
              <a:rPr dirty="0" sz="1200" spc="-5">
                <a:latin typeface="Times New Roman"/>
                <a:cs typeface="Times New Roman"/>
              </a:rPr>
              <a:t>assessment.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independent </a:t>
            </a:r>
            <a:r>
              <a:rPr dirty="0" sz="1200">
                <a:latin typeface="Times New Roman"/>
                <a:cs typeface="Times New Roman"/>
              </a:rPr>
              <a:t>risk </a:t>
            </a:r>
            <a:r>
              <a:rPr dirty="0" sz="1200" spc="-5">
                <a:latin typeface="Times New Roman"/>
                <a:cs typeface="Times New Roman"/>
              </a:rPr>
              <a:t>assessment </a:t>
            </a:r>
            <a:r>
              <a:rPr dirty="0" sz="1200">
                <a:latin typeface="Times New Roman"/>
                <a:cs typeface="Times New Roman"/>
              </a:rPr>
              <a:t>team must </a:t>
            </a:r>
            <a:r>
              <a:rPr dirty="0" sz="1200" spc="-5">
                <a:latin typeface="Times New Roman"/>
                <a:cs typeface="Times New Roman"/>
              </a:rPr>
              <a:t>work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-5">
                <a:latin typeface="Times New Roman"/>
                <a:cs typeface="Times New Roman"/>
              </a:rPr>
              <a:t>GSS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 owners and </a:t>
            </a:r>
            <a:r>
              <a:rPr dirty="0" sz="1200">
                <a:latin typeface="Times New Roman"/>
                <a:cs typeface="Times New Roman"/>
              </a:rPr>
              <a:t>those who </a:t>
            </a:r>
            <a:r>
              <a:rPr dirty="0" sz="1200" spc="-5">
                <a:latin typeface="Times New Roman"/>
                <a:cs typeface="Times New Roman"/>
              </a:rPr>
              <a:t>administer and </a:t>
            </a:r>
            <a:r>
              <a:rPr dirty="0" sz="1200">
                <a:latin typeface="Times New Roman"/>
                <a:cs typeface="Times New Roman"/>
              </a:rPr>
              <a:t>support the </a:t>
            </a:r>
            <a:r>
              <a:rPr dirty="0" sz="1200" spc="-5">
                <a:latin typeface="Times New Roman"/>
                <a:cs typeface="Times New Roman"/>
              </a:rPr>
              <a:t>GSS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MA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order </a:t>
            </a:r>
            <a:r>
              <a:rPr dirty="0" sz="1200">
                <a:latin typeface="Times New Roman"/>
                <a:cs typeface="Times New Roman"/>
              </a:rPr>
              <a:t>to obtain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assessment.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670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primary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assessment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team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least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member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considered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>
                <a:latin typeface="Times New Roman"/>
                <a:cs typeface="Times New Roman"/>
              </a:rPr>
              <a:t> security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professional.</a:t>
            </a:r>
            <a:r>
              <a:rPr dirty="0" sz="1200">
                <a:latin typeface="Times New Roman"/>
                <a:cs typeface="Times New Roman"/>
              </a:rPr>
              <a:t> 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individual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knowledge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 security controls and </a:t>
            </a:r>
            <a:r>
              <a:rPr dirty="0" sz="1200">
                <a:latin typeface="Times New Roman"/>
                <a:cs typeface="Times New Roman"/>
              </a:rPr>
              <a:t>must </a:t>
            </a:r>
            <a:r>
              <a:rPr dirty="0" sz="1200" spc="-5">
                <a:latin typeface="Times New Roman"/>
                <a:cs typeface="Times New Roman"/>
              </a:rPr>
              <a:t>ensure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all information and documentation gathered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risk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assessment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treated </a:t>
            </a:r>
            <a:r>
              <a:rPr dirty="0" sz="1200" spc="-5">
                <a:latin typeface="Times New Roman"/>
                <a:cs typeface="Times New Roman"/>
              </a:rPr>
              <a:t>appropriately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Department</a:t>
            </a:r>
            <a:r>
              <a:rPr dirty="0" sz="1200">
                <a:latin typeface="Times New Roman"/>
                <a:cs typeface="Times New Roman"/>
              </a:rPr>
              <a:t> sensitive information.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roles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responsibilities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risk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assessment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listed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 </a:t>
            </a:r>
            <a:r>
              <a:rPr dirty="0" sz="1200" spc="-5">
                <a:latin typeface="Times New Roman"/>
                <a:cs typeface="Times New Roman"/>
              </a:rPr>
              <a:t>below.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19276" y="6070981"/>
          <a:ext cx="5565140" cy="287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110"/>
                <a:gridCol w="4422140"/>
              </a:tblGrid>
              <a:tr h="184403">
                <a:tc>
                  <a:txBody>
                    <a:bodyPr/>
                    <a:lstStyle/>
                    <a:p>
                      <a:pPr marL="69850">
                        <a:lnSpc>
                          <a:spcPts val="13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Roles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Responsibilities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539495">
                <a:tc>
                  <a:txBody>
                    <a:bodyPr/>
                    <a:lstStyle/>
                    <a:p>
                      <a:pPr marL="69850" marR="283845">
                        <a:lnSpc>
                          <a:spcPct val="97100"/>
                        </a:lnSpc>
                      </a:pP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Chief </a:t>
                      </a:r>
                      <a:r>
                        <a:rPr dirty="0" sz="1200" spc="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formation  </a:t>
                      </a:r>
                      <a:r>
                        <a:rPr dirty="0" sz="1200" spc="-5" b="1" i="1">
                          <a:latin typeface="Times New Roman"/>
                          <a:cs typeface="Times New Roman"/>
                        </a:rPr>
                        <a:t>Officer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224790">
                        <a:lnSpc>
                          <a:spcPts val="1390"/>
                        </a:lnSpc>
                        <a:spcBef>
                          <a:spcPts val="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Chief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Officer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(CIO)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endorses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remediation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plan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submitted by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Principal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Officer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following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completed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risk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assessment.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51584">
                <a:tc>
                  <a:txBody>
                    <a:bodyPr/>
                    <a:lstStyle/>
                    <a:p>
                      <a:pPr marL="69850">
                        <a:lnSpc>
                          <a:spcPts val="1355"/>
                        </a:lnSpc>
                      </a:pPr>
                      <a:r>
                        <a:rPr dirty="0" sz="1200" spc="-5" b="1" i="1">
                          <a:latin typeface="Times New Roman"/>
                          <a:cs typeface="Times New Roman"/>
                        </a:rPr>
                        <a:t>OCIO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283845">
                        <a:lnSpc>
                          <a:spcPct val="96800"/>
                        </a:lnSpc>
                        <a:spcBef>
                          <a:spcPts val="20"/>
                        </a:spcBef>
                      </a:pP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formation  </a:t>
                      </a:r>
                      <a:r>
                        <a:rPr dirty="0" sz="1200" spc="-5" b="1" i="1">
                          <a:latin typeface="Times New Roman"/>
                          <a:cs typeface="Times New Roman"/>
                        </a:rPr>
                        <a:t>Assurance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 i="1">
                          <a:latin typeface="Times New Roman"/>
                          <a:cs typeface="Times New Roman"/>
                        </a:rPr>
                        <a:t>Office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131445">
                        <a:lnSpc>
                          <a:spcPts val="1390"/>
                        </a:lnSpc>
                        <a:spcBef>
                          <a:spcPts val="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Assurance (IA)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office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within 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Office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Chief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Officer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responsible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developing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Department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of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ts val="135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Education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technology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assessment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policy,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325120">
                        <a:lnSpc>
                          <a:spcPct val="9720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procedures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guidance.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IA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also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responsible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incorporating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monitoring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completion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remediation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actions into the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Department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 Education’s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FISMA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action plan that is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reported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OMB.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91489">
                <a:tc>
                  <a:txBody>
                    <a:bodyPr/>
                    <a:lstStyle/>
                    <a:p>
                      <a:pPr marL="69850" marR="471170">
                        <a:lnSpc>
                          <a:spcPts val="1390"/>
                        </a:lnSpc>
                        <a:spcBef>
                          <a:spcPts val="25"/>
                        </a:spcBef>
                      </a:pP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Pri</a:t>
                      </a:r>
                      <a:r>
                        <a:rPr dirty="0" sz="1200" spc="5" b="1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00" spc="-5" b="1" i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ipal  </a:t>
                      </a:r>
                      <a:r>
                        <a:rPr dirty="0" sz="1200" spc="-5" b="1" i="1">
                          <a:latin typeface="Times New Roman"/>
                          <a:cs typeface="Times New Roman"/>
                        </a:rPr>
                        <a:t>Officer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81915">
                        <a:lnSpc>
                          <a:spcPts val="1390"/>
                        </a:lnSpc>
                        <a:spcBef>
                          <a:spcPts val="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Principal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Officer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responsible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ensuring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risk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assessment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conducted,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all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GSSs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MAs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she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responsible,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in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accordance with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OMB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Circular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A-130.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Principal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Officer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participates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interviews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 Risk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Assessment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Team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submits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resulting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assessment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remediation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plan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OCIO.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8404"/>
            <a:ext cx="3636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Handbook</a:t>
            </a:r>
            <a:r>
              <a:rPr dirty="0" sz="900" spc="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for </a:t>
            </a:r>
            <a:r>
              <a:rPr dirty="0" sz="900" spc="-5">
                <a:latin typeface="Times New Roman"/>
                <a:cs typeface="Times New Roman"/>
              </a:rPr>
              <a:t>Information</a:t>
            </a:r>
            <a:r>
              <a:rPr dirty="0" sz="900" spc="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Technology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Security</a:t>
            </a:r>
            <a:r>
              <a:rPr dirty="0" sz="900" spc="25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Risk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Assessment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Procedures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5361" y="438404"/>
            <a:ext cx="5486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latin typeface="Times New Roman"/>
                <a:cs typeface="Times New Roman"/>
              </a:rPr>
              <a:t>10</a:t>
            </a:r>
            <a:r>
              <a:rPr dirty="0" sz="900" spc="-10">
                <a:latin typeface="Times New Roman"/>
                <a:cs typeface="Times New Roman"/>
              </a:rPr>
              <a:t>/</a:t>
            </a:r>
            <a:r>
              <a:rPr dirty="0" sz="900" spc="5">
                <a:latin typeface="Times New Roman"/>
                <a:cs typeface="Times New Roman"/>
              </a:rPr>
              <a:t>13</a:t>
            </a:r>
            <a:r>
              <a:rPr dirty="0" sz="900" spc="-10">
                <a:latin typeface="Times New Roman"/>
                <a:cs typeface="Times New Roman"/>
              </a:rPr>
              <a:t>/</a:t>
            </a:r>
            <a:r>
              <a:rPr dirty="0" sz="900" spc="5">
                <a:latin typeface="Times New Roman"/>
                <a:cs typeface="Times New Roman"/>
              </a:rPr>
              <a:t>2</a:t>
            </a:r>
            <a:r>
              <a:rPr dirty="0" sz="900" spc="-5">
                <a:latin typeface="Times New Roman"/>
                <a:cs typeface="Times New Roman"/>
              </a:rPr>
              <a:t>0</a:t>
            </a:r>
            <a:r>
              <a:rPr dirty="0" sz="900" spc="5">
                <a:latin typeface="Times New Roman"/>
                <a:cs typeface="Times New Roman"/>
              </a:rPr>
              <a:t>22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5350" y="9227819"/>
            <a:ext cx="5981700" cy="6350"/>
          </a:xfrm>
          <a:custGeom>
            <a:avLst/>
            <a:gdLst/>
            <a:ahLst/>
            <a:cxnLst/>
            <a:rect l="l" t="t" r="r" b="b"/>
            <a:pathLst>
              <a:path w="5981700" h="6350">
                <a:moveTo>
                  <a:pt x="5981700" y="0"/>
                </a:moveTo>
                <a:lnTo>
                  <a:pt x="0" y="0"/>
                </a:lnTo>
                <a:lnTo>
                  <a:pt x="0" y="6349"/>
                </a:lnTo>
                <a:lnTo>
                  <a:pt x="5981700" y="6349"/>
                </a:lnTo>
                <a:lnTo>
                  <a:pt x="5981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9276" y="765048"/>
          <a:ext cx="5565140" cy="5903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110"/>
                <a:gridCol w="4422140"/>
              </a:tblGrid>
              <a:tr h="182879">
                <a:tc>
                  <a:txBody>
                    <a:bodyPr/>
                    <a:lstStyle/>
                    <a:p>
                      <a:pPr marL="69850">
                        <a:lnSpc>
                          <a:spcPts val="13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Roles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Responsibilities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896366">
                <a:tc>
                  <a:txBody>
                    <a:bodyPr/>
                    <a:lstStyle/>
                    <a:p>
                      <a:pPr marL="69850" marR="268605">
                        <a:lnSpc>
                          <a:spcPts val="1390"/>
                        </a:lnSpc>
                        <a:spcBef>
                          <a:spcPts val="40"/>
                        </a:spcBef>
                      </a:pP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spc="-5" b="1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-5" b="1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spc="-5" b="1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Risk </a:t>
                      </a:r>
                      <a:r>
                        <a:rPr dirty="0" sz="1200" spc="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 i="1">
                          <a:latin typeface="Times New Roman"/>
                          <a:cs typeface="Times New Roman"/>
                        </a:rPr>
                        <a:t>Assessment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 i="1">
                          <a:latin typeface="Times New Roman"/>
                          <a:cs typeface="Times New Roman"/>
                        </a:rPr>
                        <a:t>Team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7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independent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assessment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team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completes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analysis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150495">
                        <a:lnSpc>
                          <a:spcPct val="972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documents 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results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in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final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Risk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Assessment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Report.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This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team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must work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the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GSS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MA owners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those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who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administer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support the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GSS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MA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order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to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obtain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the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needed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for the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assessment.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69848">
                <a:tc>
                  <a:txBody>
                    <a:bodyPr/>
                    <a:lstStyle/>
                    <a:p>
                      <a:pPr marL="69850" marR="480059">
                        <a:lnSpc>
                          <a:spcPts val="139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 i="1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Man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ag</a:t>
                      </a:r>
                      <a:r>
                        <a:rPr dirty="0" sz="1200" spc="-5" b="1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ts val="1380"/>
                        </a:lnSpc>
                      </a:pPr>
                      <a:r>
                        <a:rPr dirty="0" sz="1200" spc="-5" b="1" i="1">
                          <a:latin typeface="Times New Roman"/>
                          <a:cs typeface="Times New Roman"/>
                        </a:rPr>
                        <a:t>(SM)</a:t>
                      </a:r>
                      <a:r>
                        <a:rPr dirty="0" baseline="18518" sz="1350" spc="-7" b="1" i="1">
                          <a:latin typeface="Times New Roman"/>
                          <a:cs typeface="Times New Roman"/>
                        </a:rPr>
                        <a:t>9</a:t>
                      </a:r>
                      <a:endParaRPr baseline="18518"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210820">
                        <a:lnSpc>
                          <a:spcPts val="1390"/>
                        </a:lnSpc>
                        <a:spcBef>
                          <a:spcPts val="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SM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represents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interests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of the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GSS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throughout the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SDLC.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SM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responsible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ensuring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 GSS or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MA is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in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accordance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security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controls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outlined in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SSP.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SM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participates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interviews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demonstrations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113664">
                        <a:lnSpc>
                          <a:spcPts val="14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Risk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Assessment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Team.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SM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signs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off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on the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resulting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assessment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remediation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plan that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submitted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OCIO.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73277">
                <a:tc>
                  <a:txBody>
                    <a:bodyPr/>
                    <a:lstStyle/>
                    <a:p>
                      <a:pPr marL="69850">
                        <a:lnSpc>
                          <a:spcPts val="1370"/>
                        </a:lnSpc>
                      </a:pP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Computer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179070">
                        <a:lnSpc>
                          <a:spcPts val="1390"/>
                        </a:lnSpc>
                        <a:spcBef>
                          <a:spcPts val="65"/>
                        </a:spcBef>
                      </a:pPr>
                      <a:r>
                        <a:rPr dirty="0" sz="1200" spc="-5" b="1" i="1">
                          <a:latin typeface="Times New Roman"/>
                          <a:cs typeface="Times New Roman"/>
                        </a:rPr>
                        <a:t>Security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 spc="-10" b="1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fi</a:t>
                      </a:r>
                      <a:r>
                        <a:rPr dirty="0" sz="1200" spc="-10" b="1" i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200" spc="-5" b="1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00" spc="-50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(CSO)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6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CSO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manages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efforts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C&amp;A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activities,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including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350520">
                        <a:lnSpc>
                          <a:spcPct val="973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risk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assessment,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acts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managing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official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information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of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GSSs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MAs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within 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PO.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CSO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participates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interviews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demonstrations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system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 the Risk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Assessment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Team.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CSO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signs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off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on the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resulting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risk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assessment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remediation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plan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submitted to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OCIO.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46631">
                <a:tc>
                  <a:txBody>
                    <a:bodyPr/>
                    <a:lstStyle/>
                    <a:p>
                      <a:pPr marL="69850" marR="60960">
                        <a:lnSpc>
                          <a:spcPts val="139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 i="1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200" spc="-4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 i="1">
                          <a:latin typeface="Times New Roman"/>
                          <a:cs typeface="Times New Roman"/>
                        </a:rPr>
                        <a:t>Security </a:t>
                      </a:r>
                      <a:r>
                        <a:rPr dirty="0" sz="1200" spc="-28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 i="1">
                          <a:latin typeface="Times New Roman"/>
                          <a:cs typeface="Times New Roman"/>
                        </a:rPr>
                        <a:t>Officer</a:t>
                      </a:r>
                      <a:r>
                        <a:rPr dirty="0" sz="1200" spc="-1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 i="1">
                          <a:latin typeface="Times New Roman"/>
                          <a:cs typeface="Times New Roman"/>
                        </a:rPr>
                        <a:t>(SSO)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108585">
                        <a:lnSpc>
                          <a:spcPct val="958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SSO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directly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responsible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GSS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MA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within the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PO.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SSO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ensures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that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security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considered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at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every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point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in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life-cycle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manages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integrity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GSS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MA.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SSO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participates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interviews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with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demonstrations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of the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for the Risk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Assessment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Team.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SSO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prepares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resulting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assessment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remediation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plan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submitted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OCIO.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28241">
                <a:tc>
                  <a:txBody>
                    <a:bodyPr/>
                    <a:lstStyle/>
                    <a:p>
                      <a:pPr marL="69850" marR="133350">
                        <a:lnSpc>
                          <a:spcPts val="1390"/>
                        </a:lnSpc>
                        <a:spcBef>
                          <a:spcPts val="40"/>
                        </a:spcBef>
                      </a:pPr>
                      <a:r>
                        <a:rPr dirty="0" sz="1200" spc="-5" b="1" i="1">
                          <a:latin typeface="Times New Roman"/>
                          <a:cs typeface="Times New Roman"/>
                        </a:rPr>
                        <a:t>User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 R</a:t>
                      </a:r>
                      <a:r>
                        <a:rPr dirty="0" sz="1200" spc="-5" b="1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pr</a:t>
                      </a:r>
                      <a:r>
                        <a:rPr dirty="0" sz="1200" spc="-5" b="1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00" spc="-5" b="1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tative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162560">
                        <a:lnSpc>
                          <a:spcPts val="1390"/>
                        </a:lnSpc>
                        <a:spcBef>
                          <a:spcPts val="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representative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responsible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ensuring that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able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conduct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normal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business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activities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particular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GSS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ts val="135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MA.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representative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spokesperson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user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289560">
                        <a:lnSpc>
                          <a:spcPct val="9710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community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representing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operational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interests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user.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representative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ensures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user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requirements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met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during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SDLC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allowing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the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to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perform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tasks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defined in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their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job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description.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representative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participates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interviews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demonstrations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 Risk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Assessment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Team.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004" y="7079360"/>
            <a:ext cx="5972810" cy="1475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ts val="1650"/>
              </a:lnSpc>
              <a:spcBef>
                <a:spcPts val="100"/>
              </a:spcBef>
            </a:pPr>
            <a:r>
              <a:rPr dirty="0" sz="1400" spc="-15" b="1">
                <a:latin typeface="Times New Roman"/>
                <a:cs typeface="Times New Roman"/>
              </a:rPr>
              <a:t>2.6</a:t>
            </a:r>
            <a:r>
              <a:rPr dirty="0" sz="1400" spc="425" b="1">
                <a:latin typeface="Times New Roman"/>
                <a:cs typeface="Times New Roman"/>
              </a:rPr>
              <a:t> </a:t>
            </a:r>
            <a:r>
              <a:rPr dirty="0" sz="1400" spc="434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What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is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Information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Sensitivity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Mission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Criticality?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67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Two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important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elements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must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assessment.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Information </a:t>
            </a:r>
            <a:r>
              <a:rPr dirty="0" sz="1200" spc="-29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sensitivity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5" i="1">
                <a:latin typeface="Times New Roman"/>
                <a:cs typeface="Times New Roman"/>
              </a:rPr>
              <a:t>mission criticality </a:t>
            </a:r>
            <a:r>
              <a:rPr dirty="0" sz="1200" spc="-5">
                <a:latin typeface="Times New Roman"/>
                <a:cs typeface="Times New Roman"/>
              </a:rPr>
              <a:t>are key </a:t>
            </a:r>
            <a:r>
              <a:rPr dirty="0" sz="1200">
                <a:latin typeface="Times New Roman"/>
                <a:cs typeface="Times New Roman"/>
              </a:rPr>
              <a:t>components that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assess </a:t>
            </a:r>
            <a:r>
              <a:rPr dirty="0" sz="1200">
                <a:latin typeface="Times New Roman"/>
                <a:cs typeface="Times New Roman"/>
              </a:rPr>
              <a:t>risk </a:t>
            </a:r>
            <a:r>
              <a:rPr dirty="0" sz="1200" spc="-5">
                <a:latin typeface="Times New Roman"/>
                <a:cs typeface="Times New Roman"/>
              </a:rPr>
              <a:t>levels.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section addresses when </a:t>
            </a:r>
            <a:r>
              <a:rPr dirty="0" sz="1200">
                <a:latin typeface="Times New Roman"/>
                <a:cs typeface="Times New Roman"/>
              </a:rPr>
              <a:t>and how </a:t>
            </a:r>
            <a:r>
              <a:rPr dirty="0" sz="1200" spc="-5">
                <a:latin typeface="Times New Roman"/>
                <a:cs typeface="Times New Roman"/>
              </a:rPr>
              <a:t>information </a:t>
            </a:r>
            <a:r>
              <a:rPr dirty="0" sz="1200">
                <a:latin typeface="Times New Roman"/>
                <a:cs typeface="Times New Roman"/>
              </a:rPr>
              <a:t>sensitivity </a:t>
            </a:r>
            <a:r>
              <a:rPr dirty="0" sz="1200" spc="-5">
                <a:latin typeface="Times New Roman"/>
                <a:cs typeface="Times New Roman"/>
              </a:rPr>
              <a:t>and mission criticality are factored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risk </a:t>
            </a:r>
            <a:r>
              <a:rPr dirty="0" sz="1200" spc="-5">
                <a:latin typeface="Times New Roman"/>
                <a:cs typeface="Times New Roman"/>
              </a:rPr>
              <a:t>assessment.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intent </a:t>
            </a:r>
            <a:r>
              <a:rPr dirty="0" sz="1200">
                <a:latin typeface="Times New Roman"/>
                <a:cs typeface="Times New Roman"/>
              </a:rPr>
              <a:t>of the following two </a:t>
            </a:r>
            <a:r>
              <a:rPr dirty="0" sz="1200" spc="-5">
                <a:latin typeface="Times New Roman"/>
                <a:cs typeface="Times New Roman"/>
              </a:rPr>
              <a:t>sections is </a:t>
            </a:r>
            <a:r>
              <a:rPr dirty="0" sz="1200">
                <a:latin typeface="Times New Roman"/>
                <a:cs typeface="Times New Roman"/>
              </a:rPr>
              <a:t>to simply </a:t>
            </a:r>
            <a:r>
              <a:rPr dirty="0" sz="1200" spc="-5">
                <a:latin typeface="Times New Roman"/>
                <a:cs typeface="Times New Roman"/>
              </a:rPr>
              <a:t>define </a:t>
            </a:r>
            <a:r>
              <a:rPr dirty="0" sz="1200">
                <a:latin typeface="Times New Roman"/>
                <a:cs typeface="Times New Roman"/>
              </a:rPr>
              <a:t>these </a:t>
            </a:r>
            <a:r>
              <a:rPr dirty="0" sz="1200" spc="-5">
                <a:latin typeface="Times New Roman"/>
                <a:cs typeface="Times New Roman"/>
              </a:rPr>
              <a:t>two </a:t>
            </a:r>
            <a:r>
              <a:rPr dirty="0" sz="1200">
                <a:latin typeface="Times New Roman"/>
                <a:cs typeface="Times New Roman"/>
              </a:rPr>
              <a:t>terms.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more thorough </a:t>
            </a:r>
            <a:r>
              <a:rPr dirty="0" sz="1200" spc="-5">
                <a:latin typeface="Times New Roman"/>
                <a:cs typeface="Times New Roman"/>
              </a:rPr>
              <a:t>discussion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information sensitivity and mission criticality can </a:t>
            </a:r>
            <a:r>
              <a:rPr dirty="0" sz="1200">
                <a:latin typeface="Times New Roman"/>
                <a:cs typeface="Times New Roman"/>
              </a:rPr>
              <a:t>be found in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Department </a:t>
            </a:r>
            <a:r>
              <a:rPr dirty="0" sz="1200" i="1">
                <a:latin typeface="Times New Roman"/>
                <a:cs typeface="Times New Roman"/>
              </a:rPr>
              <a:t>of Education Information </a:t>
            </a:r>
            <a:r>
              <a:rPr dirty="0" sz="1200" spc="-5" i="1">
                <a:latin typeface="Times New Roman"/>
                <a:cs typeface="Times New Roman"/>
              </a:rPr>
              <a:t>Technology Security General </a:t>
            </a:r>
            <a:r>
              <a:rPr dirty="0" sz="1200" i="1">
                <a:latin typeface="Times New Roman"/>
                <a:cs typeface="Times New Roman"/>
              </a:rPr>
              <a:t>Support </a:t>
            </a:r>
            <a:r>
              <a:rPr dirty="0" sz="1200" spc="-5" i="1">
                <a:latin typeface="Times New Roman"/>
                <a:cs typeface="Times New Roman"/>
              </a:rPr>
              <a:t>Systems </a:t>
            </a:r>
            <a:r>
              <a:rPr dirty="0" sz="1200" i="1">
                <a:latin typeface="Times New Roman"/>
                <a:cs typeface="Times New Roman"/>
              </a:rPr>
              <a:t>and Major 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Applications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Inventory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Procedures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6604" y="8972498"/>
            <a:ext cx="29768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8518" sz="1350">
                <a:latin typeface="Times New Roman"/>
                <a:cs typeface="Times New Roman"/>
              </a:rPr>
              <a:t>1</a:t>
            </a:r>
            <a:r>
              <a:rPr dirty="0" baseline="18518" sz="1350" spc="7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The</a:t>
            </a:r>
            <a:r>
              <a:rPr dirty="0" sz="900" spc="-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System</a:t>
            </a:r>
            <a:r>
              <a:rPr dirty="0" sz="900" spc="-5">
                <a:latin typeface="Times New Roman"/>
                <a:cs typeface="Times New Roman"/>
              </a:rPr>
              <a:t> Manager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is</a:t>
            </a:r>
            <a:r>
              <a:rPr dirty="0" sz="900">
                <a:latin typeface="Times New Roman"/>
                <a:cs typeface="Times New Roman"/>
              </a:rPr>
              <a:t> also </a:t>
            </a:r>
            <a:r>
              <a:rPr dirty="0" sz="900" spc="-5">
                <a:latin typeface="Times New Roman"/>
                <a:cs typeface="Times New Roman"/>
              </a:rPr>
              <a:t>known</a:t>
            </a:r>
            <a:r>
              <a:rPr dirty="0" sz="900" spc="1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as</a:t>
            </a:r>
            <a:r>
              <a:rPr dirty="0" sz="900">
                <a:latin typeface="Times New Roman"/>
                <a:cs typeface="Times New Roman"/>
              </a:rPr>
              <a:t> the</a:t>
            </a:r>
            <a:r>
              <a:rPr dirty="0" sz="900" spc="-5">
                <a:latin typeface="Times New Roman"/>
                <a:cs typeface="Times New Roman"/>
              </a:rPr>
              <a:t> Program Manager.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8898776"/>
            <a:ext cx="1828800" cy="7620"/>
          </a:xfrm>
          <a:custGeom>
            <a:avLst/>
            <a:gdLst/>
            <a:ahLst/>
            <a:cxnLst/>
            <a:rect l="l" t="t" r="r" b="b"/>
            <a:pathLst>
              <a:path w="1828800" h="7620">
                <a:moveTo>
                  <a:pt x="1828800" y="0"/>
                </a:moveTo>
                <a:lnTo>
                  <a:pt x="0" y="0"/>
                </a:lnTo>
                <a:lnTo>
                  <a:pt x="0" y="7619"/>
                </a:lnTo>
                <a:lnTo>
                  <a:pt x="1828800" y="7619"/>
                </a:lnTo>
                <a:lnTo>
                  <a:pt x="182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8404"/>
            <a:ext cx="3636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Handbook</a:t>
            </a:r>
            <a:r>
              <a:rPr dirty="0" sz="900" spc="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for </a:t>
            </a:r>
            <a:r>
              <a:rPr dirty="0" sz="900" spc="-5">
                <a:latin typeface="Times New Roman"/>
                <a:cs typeface="Times New Roman"/>
              </a:rPr>
              <a:t>Information</a:t>
            </a:r>
            <a:r>
              <a:rPr dirty="0" sz="900" spc="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Technology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Security</a:t>
            </a:r>
            <a:r>
              <a:rPr dirty="0" sz="900" spc="25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Risk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Assessment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Procedures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5361" y="438404"/>
            <a:ext cx="5486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latin typeface="Times New Roman"/>
                <a:cs typeface="Times New Roman"/>
              </a:rPr>
              <a:t>10</a:t>
            </a:r>
            <a:r>
              <a:rPr dirty="0" sz="900" spc="-10">
                <a:latin typeface="Times New Roman"/>
                <a:cs typeface="Times New Roman"/>
              </a:rPr>
              <a:t>/</a:t>
            </a:r>
            <a:r>
              <a:rPr dirty="0" sz="900" spc="5">
                <a:latin typeface="Times New Roman"/>
                <a:cs typeface="Times New Roman"/>
              </a:rPr>
              <a:t>13</a:t>
            </a:r>
            <a:r>
              <a:rPr dirty="0" sz="900" spc="-10">
                <a:latin typeface="Times New Roman"/>
                <a:cs typeface="Times New Roman"/>
              </a:rPr>
              <a:t>/</a:t>
            </a:r>
            <a:r>
              <a:rPr dirty="0" sz="900" spc="5">
                <a:latin typeface="Times New Roman"/>
                <a:cs typeface="Times New Roman"/>
              </a:rPr>
              <a:t>2</a:t>
            </a:r>
            <a:r>
              <a:rPr dirty="0" sz="900" spc="-5">
                <a:latin typeface="Times New Roman"/>
                <a:cs typeface="Times New Roman"/>
              </a:rPr>
              <a:t>0</a:t>
            </a:r>
            <a:r>
              <a:rPr dirty="0" sz="900" spc="5">
                <a:latin typeface="Times New Roman"/>
                <a:cs typeface="Times New Roman"/>
              </a:rPr>
              <a:t>22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5350" y="9227819"/>
            <a:ext cx="5981700" cy="6350"/>
          </a:xfrm>
          <a:custGeom>
            <a:avLst/>
            <a:gdLst/>
            <a:ahLst/>
            <a:cxnLst/>
            <a:rect l="l" t="t" r="r" b="b"/>
            <a:pathLst>
              <a:path w="5981700" h="6350">
                <a:moveTo>
                  <a:pt x="5981700" y="0"/>
                </a:moveTo>
                <a:lnTo>
                  <a:pt x="0" y="0"/>
                </a:lnTo>
                <a:lnTo>
                  <a:pt x="0" y="6349"/>
                </a:lnTo>
                <a:lnTo>
                  <a:pt x="5981700" y="6349"/>
                </a:lnTo>
                <a:lnTo>
                  <a:pt x="5981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697230"/>
            <a:ext cx="3052445" cy="101346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459"/>
              </a:spcBef>
            </a:pPr>
            <a:r>
              <a:rPr dirty="0" sz="1200" b="1">
                <a:latin typeface="Times New Roman"/>
                <a:cs typeface="Times New Roman"/>
              </a:rPr>
              <a:t>2.6.1</a:t>
            </a:r>
            <a:r>
              <a:rPr dirty="0" sz="1200" spc="29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Information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Sensitivity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90"/>
              </a:lnSpc>
              <a:spcBef>
                <a:spcPts val="45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criteria</a:t>
            </a:r>
            <a:r>
              <a:rPr dirty="0" sz="1200">
                <a:latin typeface="Times New Roman"/>
                <a:cs typeface="Times New Roman"/>
              </a:rPr>
              <a:t> used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measure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sensitivity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include: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confidentiality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integrity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availability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Figure</a:t>
            </a:r>
            <a:r>
              <a:rPr dirty="0" sz="1200">
                <a:latin typeface="Times New Roman"/>
                <a:cs typeface="Times New Roman"/>
              </a:rPr>
              <a:t> 1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provides</a:t>
            </a:r>
            <a:r>
              <a:rPr dirty="0" sz="1200">
                <a:latin typeface="Times New Roman"/>
                <a:cs typeface="Times New Roman"/>
              </a:rPr>
              <a:t> 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description</a:t>
            </a:r>
            <a:r>
              <a:rPr dirty="0" sz="1200">
                <a:latin typeface="Times New Roman"/>
                <a:cs typeface="Times New Roman"/>
              </a:rPr>
              <a:t> of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criteria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1857502"/>
            <a:ext cx="3051810" cy="38544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labeled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“For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Official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Only”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confidential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must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protected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2211069"/>
            <a:ext cx="304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1560" algn="l"/>
                <a:tab pos="2205990" algn="l"/>
              </a:tabLst>
            </a:pPr>
            <a:r>
              <a:rPr dirty="0" sz="1200" spc="-5">
                <a:latin typeface="Times New Roman"/>
                <a:cs typeface="Times New Roman"/>
              </a:rPr>
              <a:t>unauthorized	</a:t>
            </a:r>
            <a:r>
              <a:rPr dirty="0" sz="1200">
                <a:latin typeface="Times New Roman"/>
                <a:cs typeface="Times New Roman"/>
              </a:rPr>
              <a:t>disclosure.	</a:t>
            </a:r>
            <a:r>
              <a:rPr dirty="0" sz="1200" spc="-5">
                <a:latin typeface="Times New Roman"/>
                <a:cs typeface="Times New Roman"/>
              </a:rPr>
              <a:t>Unauthorized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2387854"/>
            <a:ext cx="3053080" cy="73914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just" marL="12700" marR="5080">
              <a:lnSpc>
                <a:spcPts val="1390"/>
              </a:lnSpc>
              <a:spcBef>
                <a:spcPts val="185"/>
              </a:spcBef>
            </a:pPr>
            <a:r>
              <a:rPr dirty="0" sz="1200">
                <a:latin typeface="Times New Roman"/>
                <a:cs typeface="Times New Roman"/>
              </a:rPr>
              <a:t>disclosure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>
                <a:latin typeface="Times New Roman"/>
                <a:cs typeface="Times New Roman"/>
              </a:rPr>
              <a:t> information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result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tangible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intangible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loss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agency.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Confidential</a:t>
            </a:r>
            <a:r>
              <a:rPr dirty="0" sz="1200">
                <a:latin typeface="Times New Roman"/>
                <a:cs typeface="Times New Roman"/>
              </a:rPr>
              <a:t> information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(i.e.,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labeled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“For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Official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Only)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sensitive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56328" y="2707893"/>
            <a:ext cx="27571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Figure</a:t>
            </a:r>
            <a:r>
              <a:rPr dirty="0" sz="1200" b="1">
                <a:latin typeface="Times New Roman"/>
                <a:cs typeface="Times New Roman"/>
              </a:rPr>
              <a:t> 1.</a:t>
            </a:r>
            <a:r>
              <a:rPr dirty="0" sz="1200" spc="3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Information Sensitivity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Criteria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3284346"/>
            <a:ext cx="5974715" cy="37674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may </a:t>
            </a:r>
            <a:r>
              <a:rPr dirty="0" sz="1200" spc="-5">
                <a:latin typeface="Times New Roman"/>
                <a:cs typeface="Times New Roman"/>
              </a:rPr>
              <a:t>contain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any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following</a:t>
            </a:r>
            <a:r>
              <a:rPr dirty="0" sz="1200" spc="-5">
                <a:latin typeface="Times New Roman"/>
                <a:cs typeface="Times New Roman"/>
              </a:rPr>
              <a:t> types</a:t>
            </a:r>
            <a:r>
              <a:rPr dirty="0" sz="1200">
                <a:latin typeface="Times New Roman"/>
                <a:cs typeface="Times New Roman"/>
              </a:rPr>
              <a:t> of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-5">
                <a:latin typeface="Symbol"/>
                <a:cs typeface="Symbol"/>
              </a:rPr>
              <a:t></a:t>
            </a:r>
            <a:endParaRPr sz="12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Symbol"/>
              <a:cs typeface="Symbol"/>
            </a:endParaRPr>
          </a:p>
          <a:p>
            <a:pPr marL="697865" marR="19685" indent="-228600">
              <a:lnSpc>
                <a:spcPts val="1380"/>
              </a:lnSpc>
              <a:buSzPct val="75000"/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 spc="-5">
                <a:latin typeface="Times New Roman"/>
                <a:cs typeface="Times New Roman"/>
              </a:rPr>
              <a:t>Proprietary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business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may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released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public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Freedom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</a:t>
            </a:r>
            <a:r>
              <a:rPr dirty="0" sz="1200">
                <a:latin typeface="Times New Roman"/>
                <a:cs typeface="Times New Roman"/>
              </a:rPr>
              <a:t> or other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laws</a:t>
            </a:r>
            <a:endParaRPr sz="1200">
              <a:latin typeface="Times New Roman"/>
              <a:cs typeface="Times New Roman"/>
            </a:endParaRPr>
          </a:p>
          <a:p>
            <a:pPr marL="697865" indent="-229235">
              <a:lnSpc>
                <a:spcPts val="1345"/>
              </a:lnSpc>
              <a:buSzPct val="75000"/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 spc="-5">
                <a:latin typeface="Times New Roman"/>
                <a:cs typeface="Times New Roman"/>
              </a:rPr>
              <a:t>Personal</a:t>
            </a:r>
            <a:r>
              <a:rPr dirty="0" sz="1200">
                <a:latin typeface="Times New Roman"/>
                <a:cs typeface="Times New Roman"/>
              </a:rPr>
              <a:t> data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requires </a:t>
            </a:r>
            <a:r>
              <a:rPr dirty="0" sz="1200" spc="-5">
                <a:latin typeface="Times New Roman"/>
                <a:cs typeface="Times New Roman"/>
              </a:rPr>
              <a:t>protection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Privacy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1974.</a:t>
            </a:r>
            <a:endParaRPr sz="1200">
              <a:latin typeface="Times New Roman"/>
              <a:cs typeface="Times New Roman"/>
            </a:endParaRPr>
          </a:p>
          <a:p>
            <a:pPr marL="697865" indent="-229235">
              <a:lnSpc>
                <a:spcPts val="1400"/>
              </a:lnSpc>
              <a:buSzPct val="75000"/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 spc="-5">
                <a:latin typeface="Times New Roman"/>
                <a:cs typeface="Times New Roman"/>
              </a:rPr>
              <a:t>Source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Selection </a:t>
            </a:r>
            <a:r>
              <a:rPr dirty="0" sz="1200">
                <a:latin typeface="Times New Roman"/>
                <a:cs typeface="Times New Roman"/>
              </a:rPr>
              <a:t>information for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contracts</a:t>
            </a:r>
            <a:endParaRPr sz="1200">
              <a:latin typeface="Times New Roman"/>
              <a:cs typeface="Times New Roman"/>
            </a:endParaRPr>
          </a:p>
          <a:p>
            <a:pPr marL="697865" indent="-229235">
              <a:lnSpc>
                <a:spcPts val="1405"/>
              </a:lnSpc>
              <a:buSzPct val="75000"/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 spc="-5">
                <a:latin typeface="Times New Roman"/>
                <a:cs typeface="Times New Roman"/>
              </a:rPr>
              <a:t>Deliberative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materials</a:t>
            </a:r>
            <a:endParaRPr sz="1200">
              <a:latin typeface="Times New Roman"/>
              <a:cs typeface="Times New Roman"/>
            </a:endParaRPr>
          </a:p>
          <a:p>
            <a:pPr marL="697865" marR="358775" indent="-228600">
              <a:lnSpc>
                <a:spcPts val="1380"/>
              </a:lnSpc>
              <a:spcBef>
                <a:spcPts val="75"/>
              </a:spcBef>
              <a:buSzPct val="75000"/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 spc="-5">
                <a:latin typeface="Times New Roman"/>
                <a:cs typeface="Times New Roman"/>
              </a:rPr>
              <a:t>Monetary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budgetary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would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permit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circumvention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security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measures 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internal</a:t>
            </a:r>
            <a:r>
              <a:rPr dirty="0" sz="1200">
                <a:latin typeface="Times New Roman"/>
                <a:cs typeface="Times New Roman"/>
              </a:rPr>
              <a:t> controls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6700"/>
              </a:lnSpc>
            </a:pPr>
            <a:r>
              <a:rPr dirty="0" sz="1200" spc="-5">
                <a:latin typeface="Times New Roman"/>
                <a:cs typeface="Times New Roman"/>
              </a:rPr>
              <a:t>Refer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 i="1">
                <a:latin typeface="Times New Roman"/>
                <a:cs typeface="Times New Roman"/>
              </a:rPr>
              <a:t>Department </a:t>
            </a:r>
            <a:r>
              <a:rPr dirty="0" sz="1200" i="1">
                <a:latin typeface="Times New Roman"/>
                <a:cs typeface="Times New Roman"/>
              </a:rPr>
              <a:t>of </a:t>
            </a:r>
            <a:r>
              <a:rPr dirty="0" sz="1200" spc="-5" i="1">
                <a:latin typeface="Times New Roman"/>
                <a:cs typeface="Times New Roman"/>
              </a:rPr>
              <a:t>Education </a:t>
            </a:r>
            <a:r>
              <a:rPr dirty="0" sz="1200" i="1">
                <a:latin typeface="Times New Roman"/>
                <a:cs typeface="Times New Roman"/>
              </a:rPr>
              <a:t>Information </a:t>
            </a:r>
            <a:r>
              <a:rPr dirty="0" sz="1200" spc="-5" i="1">
                <a:latin typeface="Times New Roman"/>
                <a:cs typeface="Times New Roman"/>
              </a:rPr>
              <a:t>Technology </a:t>
            </a:r>
            <a:r>
              <a:rPr dirty="0" sz="1200" i="1">
                <a:latin typeface="Times New Roman"/>
                <a:cs typeface="Times New Roman"/>
              </a:rPr>
              <a:t>Security </a:t>
            </a:r>
            <a:r>
              <a:rPr dirty="0" sz="1200" spc="-5" i="1">
                <a:latin typeface="Times New Roman"/>
                <a:cs typeface="Times New Roman"/>
              </a:rPr>
              <a:t>General </a:t>
            </a:r>
            <a:r>
              <a:rPr dirty="0" sz="1200" i="1">
                <a:latin typeface="Times New Roman"/>
                <a:cs typeface="Times New Roman"/>
              </a:rPr>
              <a:t>Support </a:t>
            </a:r>
            <a:r>
              <a:rPr dirty="0" sz="1200" spc="-5" i="1">
                <a:latin typeface="Times New Roman"/>
                <a:cs typeface="Times New Roman"/>
              </a:rPr>
              <a:t>Systems </a:t>
            </a:r>
            <a:r>
              <a:rPr dirty="0" sz="1200" spc="-28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and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Major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Applications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Inventory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Procedures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additional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guidance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 assigning </a:t>
            </a:r>
            <a:r>
              <a:rPr dirty="0" sz="1200" spc="-5">
                <a:latin typeface="Times New Roman"/>
                <a:cs typeface="Times New Roman"/>
              </a:rPr>
              <a:t>levels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medium, or </a:t>
            </a:r>
            <a:r>
              <a:rPr dirty="0" sz="1200" spc="-5">
                <a:latin typeface="Times New Roman"/>
                <a:cs typeface="Times New Roman"/>
              </a:rPr>
              <a:t>low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each </a:t>
            </a:r>
            <a:r>
              <a:rPr dirty="0" sz="1200">
                <a:latin typeface="Times New Roman"/>
                <a:cs typeface="Times New Roman"/>
              </a:rPr>
              <a:t>information </a:t>
            </a:r>
            <a:r>
              <a:rPr dirty="0" sz="1200" spc="-5">
                <a:latin typeface="Times New Roman"/>
                <a:cs typeface="Times New Roman"/>
              </a:rPr>
              <a:t>sensitivity criteria.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guidance </a:t>
            </a:r>
            <a:r>
              <a:rPr dirty="0" sz="1200">
                <a:latin typeface="Times New Roman"/>
                <a:cs typeface="Times New Roman"/>
              </a:rPr>
              <a:t>will assistin </a:t>
            </a:r>
            <a:r>
              <a:rPr dirty="0" sz="1200" spc="-5">
                <a:latin typeface="Times New Roman"/>
                <a:cs typeface="Times New Roman"/>
              </a:rPr>
              <a:t>determining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sensitivity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level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GSS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housed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onthat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GSS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8890">
              <a:lnSpc>
                <a:spcPct val="102499"/>
              </a:lnSpc>
            </a:pP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transmitted,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stored,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(e.g.,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privacy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data)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GSS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MA,</a:t>
            </a:r>
            <a:r>
              <a:rPr dirty="0" sz="1200">
                <a:latin typeface="Times New Roman"/>
                <a:cs typeface="Times New Roman"/>
              </a:rPr>
              <a:t> 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important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note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sensitive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includes,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limited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>
                <a:latin typeface="Symbol"/>
                <a:cs typeface="Symbol"/>
              </a:rPr>
              <a:t></a:t>
            </a:r>
            <a:endParaRPr sz="12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Symbol"/>
              <a:cs typeface="Symbol"/>
            </a:endParaRPr>
          </a:p>
          <a:p>
            <a:pPr marL="697865" indent="-229235">
              <a:lnSpc>
                <a:spcPts val="1420"/>
              </a:lnSpc>
              <a:buSzPct val="75000"/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 spc="-5">
                <a:latin typeface="Times New Roman"/>
                <a:cs typeface="Times New Roman"/>
              </a:rPr>
              <a:t>Social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security numbers</a:t>
            </a:r>
            <a:endParaRPr sz="1200">
              <a:latin typeface="Times New Roman"/>
              <a:cs typeface="Times New Roman"/>
            </a:endParaRPr>
          </a:p>
          <a:p>
            <a:pPr marL="697865" indent="-229235">
              <a:lnSpc>
                <a:spcPts val="1400"/>
              </a:lnSpc>
              <a:buSzPct val="75000"/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 spc="-5">
                <a:latin typeface="Times New Roman"/>
                <a:cs typeface="Times New Roman"/>
              </a:rPr>
              <a:t>Personal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addresses</a:t>
            </a:r>
            <a:endParaRPr sz="1200">
              <a:latin typeface="Times New Roman"/>
              <a:cs typeface="Times New Roman"/>
            </a:endParaRPr>
          </a:p>
          <a:p>
            <a:pPr marL="697865" indent="-229235">
              <a:lnSpc>
                <a:spcPts val="1415"/>
              </a:lnSpc>
              <a:buSzPct val="75000"/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 spc="-5">
                <a:latin typeface="Times New Roman"/>
                <a:cs typeface="Times New Roman"/>
              </a:rPr>
              <a:t>Credit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history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634" y="938783"/>
            <a:ext cx="2686049" cy="173481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191634" y="938783"/>
            <a:ext cx="2686050" cy="17354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60325" rIns="0" bIns="0" rtlCol="0" vert="horz">
            <a:spAutoFit/>
          </a:bodyPr>
          <a:lstStyle/>
          <a:p>
            <a:pPr marL="178435" marR="121920" indent="-119380">
              <a:lnSpc>
                <a:spcPts val="1160"/>
              </a:lnSpc>
              <a:spcBef>
                <a:spcPts val="475"/>
              </a:spcBef>
              <a:buClr>
                <a:srgbClr val="A3001D"/>
              </a:buClr>
              <a:buFont typeface="Wingdings"/>
              <a:buChar char=""/>
              <a:tabLst>
                <a:tab pos="177165" algn="l"/>
              </a:tabLst>
            </a:pPr>
            <a:r>
              <a:rPr dirty="0" sz="1000" spc="-5" b="1">
                <a:latin typeface="Times New Roman"/>
                <a:cs typeface="Times New Roman"/>
              </a:rPr>
              <a:t>Confidentiality</a:t>
            </a:r>
            <a:r>
              <a:rPr dirty="0" sz="1000" spc="-5">
                <a:latin typeface="Times New Roman"/>
                <a:cs typeface="Times New Roman"/>
              </a:rPr>
              <a:t>: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Protection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from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unauthorized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disclosure.</a:t>
            </a:r>
            <a:endParaRPr sz="1000">
              <a:latin typeface="Times New Roman"/>
              <a:cs typeface="Times New Roman"/>
            </a:endParaRPr>
          </a:p>
          <a:p>
            <a:pPr marL="176530" marR="238760" indent="-119380">
              <a:lnSpc>
                <a:spcPts val="1160"/>
              </a:lnSpc>
              <a:spcBef>
                <a:spcPts val="430"/>
              </a:spcBef>
              <a:buClr>
                <a:srgbClr val="A3001D"/>
              </a:buClr>
              <a:buFont typeface="Wingdings"/>
              <a:buChar char=""/>
              <a:tabLst>
                <a:tab pos="177165" algn="l"/>
              </a:tabLst>
            </a:pPr>
            <a:r>
              <a:rPr dirty="0" sz="1000" spc="-5" b="1">
                <a:latin typeface="Times New Roman"/>
                <a:cs typeface="Times New Roman"/>
              </a:rPr>
              <a:t>Integrity</a:t>
            </a:r>
            <a:r>
              <a:rPr dirty="0" sz="1000" spc="-5">
                <a:latin typeface="Times New Roman"/>
                <a:cs typeface="Times New Roman"/>
              </a:rPr>
              <a:t>: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Protection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from unauthorized,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unanticipated,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or </a:t>
            </a:r>
            <a:r>
              <a:rPr dirty="0" sz="1000" spc="-5">
                <a:latin typeface="Times New Roman"/>
                <a:cs typeface="Times New Roman"/>
              </a:rPr>
              <a:t>unintentional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modification.</a:t>
            </a:r>
            <a:endParaRPr sz="1000">
              <a:latin typeface="Times New Roman"/>
              <a:cs typeface="Times New Roman"/>
            </a:endParaRPr>
          </a:p>
          <a:p>
            <a:pPr marL="176530" marR="287655" indent="-119380">
              <a:lnSpc>
                <a:spcPct val="97500"/>
              </a:lnSpc>
              <a:spcBef>
                <a:spcPts val="375"/>
              </a:spcBef>
              <a:buClr>
                <a:srgbClr val="A3001D"/>
              </a:buClr>
              <a:buFont typeface="Wingdings"/>
              <a:buChar char=""/>
              <a:tabLst>
                <a:tab pos="177165" algn="l"/>
              </a:tabLst>
            </a:pPr>
            <a:r>
              <a:rPr dirty="0" sz="1000" spc="-5" b="1">
                <a:latin typeface="Times New Roman"/>
                <a:cs typeface="Times New Roman"/>
              </a:rPr>
              <a:t>Availability</a:t>
            </a:r>
            <a:r>
              <a:rPr dirty="0" sz="1000" spc="-5">
                <a:latin typeface="Times New Roman"/>
                <a:cs typeface="Times New Roman"/>
              </a:rPr>
              <a:t>: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Available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on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timely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basis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meet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mission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requirements </a:t>
            </a:r>
            <a:r>
              <a:rPr dirty="0" sz="1000">
                <a:latin typeface="Times New Roman"/>
                <a:cs typeface="Times New Roman"/>
              </a:rPr>
              <a:t>or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avoid 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substantial losses.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1121" y="2211704"/>
            <a:ext cx="2122297" cy="333501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8404"/>
            <a:ext cx="3636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Handbook</a:t>
            </a:r>
            <a:r>
              <a:rPr dirty="0" sz="900" spc="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for </a:t>
            </a:r>
            <a:r>
              <a:rPr dirty="0" sz="900" spc="-5">
                <a:latin typeface="Times New Roman"/>
                <a:cs typeface="Times New Roman"/>
              </a:rPr>
              <a:t>Information</a:t>
            </a:r>
            <a:r>
              <a:rPr dirty="0" sz="900" spc="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Technology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Security</a:t>
            </a:r>
            <a:r>
              <a:rPr dirty="0" sz="900" spc="25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Risk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Assessment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Procedures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5361" y="438404"/>
            <a:ext cx="5486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latin typeface="Times New Roman"/>
                <a:cs typeface="Times New Roman"/>
              </a:rPr>
              <a:t>10</a:t>
            </a:r>
            <a:r>
              <a:rPr dirty="0" sz="900" spc="-10">
                <a:latin typeface="Times New Roman"/>
                <a:cs typeface="Times New Roman"/>
              </a:rPr>
              <a:t>/</a:t>
            </a:r>
            <a:r>
              <a:rPr dirty="0" sz="900" spc="5">
                <a:latin typeface="Times New Roman"/>
                <a:cs typeface="Times New Roman"/>
              </a:rPr>
              <a:t>13</a:t>
            </a:r>
            <a:r>
              <a:rPr dirty="0" sz="900" spc="-10">
                <a:latin typeface="Times New Roman"/>
                <a:cs typeface="Times New Roman"/>
              </a:rPr>
              <a:t>/</a:t>
            </a:r>
            <a:r>
              <a:rPr dirty="0" sz="900" spc="5">
                <a:latin typeface="Times New Roman"/>
                <a:cs typeface="Times New Roman"/>
              </a:rPr>
              <a:t>2</a:t>
            </a:r>
            <a:r>
              <a:rPr dirty="0" sz="900" spc="-5">
                <a:latin typeface="Times New Roman"/>
                <a:cs typeface="Times New Roman"/>
              </a:rPr>
              <a:t>0</a:t>
            </a:r>
            <a:r>
              <a:rPr dirty="0" sz="900" spc="5">
                <a:latin typeface="Times New Roman"/>
                <a:cs typeface="Times New Roman"/>
              </a:rPr>
              <a:t>22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5350" y="9227819"/>
            <a:ext cx="5981700" cy="6350"/>
          </a:xfrm>
          <a:custGeom>
            <a:avLst/>
            <a:gdLst/>
            <a:ahLst/>
            <a:cxnLst/>
            <a:rect l="l" t="t" r="r" b="b"/>
            <a:pathLst>
              <a:path w="5981700" h="6350">
                <a:moveTo>
                  <a:pt x="5981700" y="0"/>
                </a:moveTo>
                <a:lnTo>
                  <a:pt x="0" y="0"/>
                </a:lnTo>
                <a:lnTo>
                  <a:pt x="0" y="6349"/>
                </a:lnTo>
                <a:lnTo>
                  <a:pt x="5981700" y="6349"/>
                </a:lnTo>
                <a:lnTo>
                  <a:pt x="5981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819404"/>
            <a:ext cx="16217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2.6.2</a:t>
            </a:r>
            <a:r>
              <a:rPr dirty="0" sz="1200" spc="27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Mission Criticality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1048257"/>
            <a:ext cx="29000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9560" algn="l"/>
                <a:tab pos="1126490" algn="l"/>
                <a:tab pos="1551940" algn="l"/>
                <a:tab pos="1888489" algn="l"/>
                <a:tab pos="2767965" algn="l"/>
              </a:tabLst>
            </a:pPr>
            <a:r>
              <a:rPr dirty="0" sz="1200" spc="-20">
                <a:latin typeface="Times New Roman"/>
                <a:cs typeface="Times New Roman"/>
              </a:rPr>
              <a:t>I</a:t>
            </a:r>
            <a:r>
              <a:rPr dirty="0" sz="1200">
                <a:latin typeface="Times New Roman"/>
                <a:cs typeface="Times New Roman"/>
              </a:rPr>
              <a:t>n	</a:t>
            </a:r>
            <a:r>
              <a:rPr dirty="0" sz="1200" spc="5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cc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5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5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e	with	the	</a:t>
            </a:r>
            <a:r>
              <a:rPr dirty="0" sz="1200" spc="-5" i="1">
                <a:latin typeface="Times New Roman"/>
                <a:cs typeface="Times New Roman"/>
              </a:rPr>
              <a:t>D</a:t>
            </a:r>
            <a:r>
              <a:rPr dirty="0" sz="1200" spc="-15" i="1">
                <a:latin typeface="Times New Roman"/>
                <a:cs typeface="Times New Roman"/>
              </a:rPr>
              <a:t>e</a:t>
            </a:r>
            <a:r>
              <a:rPr dirty="0" sz="1200" spc="-5" i="1">
                <a:latin typeface="Times New Roman"/>
                <a:cs typeface="Times New Roman"/>
              </a:rPr>
              <a:t>part</a:t>
            </a:r>
            <a:r>
              <a:rPr dirty="0" sz="1200" i="1">
                <a:latin typeface="Times New Roman"/>
                <a:cs typeface="Times New Roman"/>
              </a:rPr>
              <a:t>m</a:t>
            </a:r>
            <a:r>
              <a:rPr dirty="0" sz="1200" spc="-5" i="1">
                <a:latin typeface="Times New Roman"/>
                <a:cs typeface="Times New Roman"/>
              </a:rPr>
              <a:t>e</a:t>
            </a:r>
            <a:r>
              <a:rPr dirty="0" sz="1200" i="1">
                <a:latin typeface="Times New Roman"/>
                <a:cs typeface="Times New Roman"/>
              </a:rPr>
              <a:t>nt	of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1225042"/>
            <a:ext cx="29006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Times New Roman"/>
                <a:cs typeface="Times New Roman"/>
              </a:rPr>
              <a:t>Education</a:t>
            </a:r>
            <a:r>
              <a:rPr dirty="0" sz="1200" spc="49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Information</a:t>
            </a:r>
            <a:r>
              <a:rPr dirty="0" sz="1200" spc="509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Technology</a:t>
            </a:r>
            <a:r>
              <a:rPr dirty="0" sz="1200" spc="509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Security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1578609"/>
            <a:ext cx="2516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9805" algn="l"/>
                <a:tab pos="1762125" algn="l"/>
              </a:tabLst>
            </a:pPr>
            <a:r>
              <a:rPr dirty="0" sz="1200" spc="-5" i="1">
                <a:latin typeface="Times New Roman"/>
                <a:cs typeface="Times New Roman"/>
              </a:rPr>
              <a:t>Applications	Inventory	Procedures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1401826"/>
            <a:ext cx="2900680" cy="385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6985">
              <a:lnSpc>
                <a:spcPts val="1415"/>
              </a:lnSpc>
              <a:spcBef>
                <a:spcPts val="100"/>
              </a:spcBef>
              <a:tabLst>
                <a:tab pos="697865" algn="l"/>
                <a:tab pos="1380490" algn="l"/>
                <a:tab pos="2063750" algn="l"/>
                <a:tab pos="2491740" algn="l"/>
              </a:tabLst>
            </a:pPr>
            <a:r>
              <a:rPr dirty="0" sz="1200" spc="-5" i="1">
                <a:latin typeface="Times New Roman"/>
                <a:cs typeface="Times New Roman"/>
              </a:rPr>
              <a:t>General	</a:t>
            </a:r>
            <a:r>
              <a:rPr dirty="0" sz="1200" i="1">
                <a:latin typeface="Times New Roman"/>
                <a:cs typeface="Times New Roman"/>
              </a:rPr>
              <a:t>Support	</a:t>
            </a:r>
            <a:r>
              <a:rPr dirty="0" sz="1200" spc="-5" i="1">
                <a:latin typeface="Times New Roman"/>
                <a:cs typeface="Times New Roman"/>
              </a:rPr>
              <a:t>Systems	</a:t>
            </a:r>
            <a:r>
              <a:rPr dirty="0" sz="1200" i="1">
                <a:latin typeface="Times New Roman"/>
                <a:cs typeface="Times New Roman"/>
              </a:rPr>
              <a:t>and	</a:t>
            </a:r>
            <a:r>
              <a:rPr dirty="0" sz="1200" spc="-5" i="1">
                <a:latin typeface="Times New Roman"/>
                <a:cs typeface="Times New Roman"/>
              </a:rPr>
              <a:t>Major</a:t>
            </a:r>
            <a:endParaRPr sz="1200">
              <a:latin typeface="Times New Roman"/>
              <a:cs typeface="Times New Roman"/>
            </a:endParaRPr>
          </a:p>
          <a:p>
            <a:pPr algn="r" marR="5080">
              <a:lnSpc>
                <a:spcPts val="1415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1753869"/>
            <a:ext cx="2898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criterion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measure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mission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criticality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04" y="1930654"/>
            <a:ext cx="2899410" cy="38544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dirty="0" sz="1200" spc="-5">
                <a:latin typeface="Times New Roman"/>
                <a:cs typeface="Times New Roman"/>
              </a:rPr>
              <a:t>closely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related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integral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supporting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mission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Department.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004" y="2462530"/>
            <a:ext cx="2898775" cy="73914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just" marL="12700" marR="5080">
              <a:lnSpc>
                <a:spcPts val="1390"/>
              </a:lnSpc>
              <a:spcBef>
                <a:spcPts val="185"/>
              </a:spcBef>
            </a:pPr>
            <a:r>
              <a:rPr dirty="0" sz="1200" spc="-5">
                <a:latin typeface="Times New Roman"/>
                <a:cs typeface="Times New Roman"/>
              </a:rPr>
              <a:t>Mission criticality </a:t>
            </a:r>
            <a:r>
              <a:rPr dirty="0" sz="1200">
                <a:latin typeface="Times New Roman"/>
                <a:cs typeface="Times New Roman"/>
              </a:rPr>
              <a:t>may be </a:t>
            </a:r>
            <a:r>
              <a:rPr dirty="0" sz="1200" spc="-5">
                <a:latin typeface="Times New Roman"/>
                <a:cs typeface="Times New Roman"/>
              </a:rPr>
              <a:t>measured as </a:t>
            </a:r>
            <a:r>
              <a:rPr dirty="0" sz="1200">
                <a:latin typeface="Times New Roman"/>
                <a:cs typeface="Times New Roman"/>
              </a:rPr>
              <a:t>being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either: </a:t>
            </a:r>
            <a:r>
              <a:rPr dirty="0" sz="1200" spc="-5" i="1">
                <a:latin typeface="Times New Roman"/>
                <a:cs typeface="Times New Roman"/>
              </a:rPr>
              <a:t>mission critical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5" i="1">
                <a:latin typeface="Times New Roman"/>
                <a:cs typeface="Times New Roman"/>
              </a:rPr>
              <a:t>mission </a:t>
            </a:r>
            <a:r>
              <a:rPr dirty="0" sz="1200" i="1">
                <a:latin typeface="Times New Roman"/>
                <a:cs typeface="Times New Roman"/>
              </a:rPr>
              <a:t>important</a:t>
            </a:r>
            <a:r>
              <a:rPr dirty="0" sz="1200">
                <a:latin typeface="Times New Roman"/>
                <a:cs typeface="Times New Roman"/>
              </a:rPr>
              <a:t>, or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mission supportive. </a:t>
            </a:r>
            <a:r>
              <a:rPr dirty="0" sz="1200" spc="-5">
                <a:latin typeface="Times New Roman"/>
                <a:cs typeface="Times New Roman"/>
              </a:rPr>
              <a:t>Figure </a:t>
            </a:r>
            <a:r>
              <a:rPr dirty="0" sz="1200">
                <a:latin typeface="Times New Roman"/>
                <a:cs typeface="Times New Roman"/>
              </a:rPr>
              <a:t>2 </a:t>
            </a:r>
            <a:r>
              <a:rPr dirty="0" sz="1200" spc="-5">
                <a:latin typeface="Times New Roman"/>
                <a:cs typeface="Times New Roman"/>
              </a:rPr>
              <a:t>provides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brief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definition</a:t>
            </a:r>
            <a:r>
              <a:rPr dirty="0" sz="1200">
                <a:latin typeface="Times New Roman"/>
                <a:cs typeface="Times New Roman"/>
              </a:rPr>
              <a:t> of these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mission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criticality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004" y="4156075"/>
            <a:ext cx="5972810" cy="2139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639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Figure </a:t>
            </a:r>
            <a:r>
              <a:rPr dirty="0" sz="1200" b="1">
                <a:latin typeface="Times New Roman"/>
                <a:cs typeface="Times New Roman"/>
              </a:rPr>
              <a:t>2.</a:t>
            </a:r>
            <a:r>
              <a:rPr dirty="0" sz="1200" spc="30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Mission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Criticality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Criteria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just" lvl="1" marL="469265" indent="-457200">
              <a:lnSpc>
                <a:spcPct val="100000"/>
              </a:lnSpc>
              <a:spcBef>
                <a:spcPts val="1125"/>
              </a:spcBef>
              <a:buAutoNum type="arabicPeriod" startAt="7"/>
              <a:tabLst>
                <a:tab pos="469900" algn="l"/>
              </a:tabLst>
            </a:pPr>
            <a:r>
              <a:rPr dirty="0" sz="1400" b="1">
                <a:latin typeface="Times New Roman"/>
                <a:cs typeface="Times New Roman"/>
              </a:rPr>
              <a:t>How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are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Threat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Vulnerability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Defined?</a:t>
            </a:r>
            <a:endParaRPr sz="1400">
              <a:latin typeface="Times New Roman"/>
              <a:cs typeface="Times New Roman"/>
            </a:endParaRPr>
          </a:p>
          <a:p>
            <a:pPr algn="just" lvl="2" marL="393065" indent="-38100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3937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Threat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90"/>
              </a:lnSpc>
              <a:spcBef>
                <a:spcPts val="434"/>
              </a:spcBef>
            </a:pP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 i="1">
                <a:latin typeface="Times New Roman"/>
                <a:cs typeface="Times New Roman"/>
              </a:rPr>
              <a:t>threat </a:t>
            </a:r>
            <a:r>
              <a:rPr dirty="0" sz="1200" spc="-5">
                <a:latin typeface="Times New Roman"/>
                <a:cs typeface="Times New Roman"/>
              </a:rPr>
              <a:t>is defined as </a:t>
            </a:r>
            <a:r>
              <a:rPr dirty="0" sz="1200">
                <a:latin typeface="Times New Roman"/>
                <a:cs typeface="Times New Roman"/>
              </a:rPr>
              <a:t>any </a:t>
            </a:r>
            <a:r>
              <a:rPr dirty="0" sz="1200" spc="-5">
                <a:latin typeface="Times New Roman"/>
                <a:cs typeface="Times New Roman"/>
              </a:rPr>
              <a:t>circumstance, event,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act that could </a:t>
            </a:r>
            <a:r>
              <a:rPr dirty="0" sz="1200">
                <a:latin typeface="Times New Roman"/>
                <a:cs typeface="Times New Roman"/>
              </a:rPr>
              <a:t>cause harm to the </a:t>
            </a:r>
            <a:r>
              <a:rPr dirty="0" sz="1200" spc="-5">
                <a:latin typeface="Times New Roman"/>
                <a:cs typeface="Times New Roman"/>
              </a:rPr>
              <a:t>Department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destroying, </a:t>
            </a:r>
            <a:r>
              <a:rPr dirty="0" sz="1200">
                <a:latin typeface="Times New Roman"/>
                <a:cs typeface="Times New Roman"/>
              </a:rPr>
              <a:t>disclosing, modifying, or </a:t>
            </a:r>
            <a:r>
              <a:rPr dirty="0" sz="1200" spc="-5">
                <a:latin typeface="Times New Roman"/>
                <a:cs typeface="Times New Roman"/>
              </a:rPr>
              <a:t>denying </a:t>
            </a:r>
            <a:r>
              <a:rPr dirty="0" sz="1200">
                <a:latin typeface="Times New Roman"/>
                <a:cs typeface="Times New Roman"/>
              </a:rPr>
              <a:t>service to </a:t>
            </a:r>
            <a:r>
              <a:rPr dirty="0" sz="1200" spc="-5">
                <a:latin typeface="Times New Roman"/>
                <a:cs typeface="Times New Roman"/>
              </a:rPr>
              <a:t>automated </a:t>
            </a:r>
            <a:r>
              <a:rPr dirty="0" sz="1200">
                <a:latin typeface="Times New Roman"/>
                <a:cs typeface="Times New Roman"/>
              </a:rPr>
              <a:t>information </a:t>
            </a:r>
            <a:r>
              <a:rPr dirty="0" sz="1200" spc="-5">
                <a:latin typeface="Times New Roman"/>
                <a:cs typeface="Times New Roman"/>
              </a:rPr>
              <a:t>resources.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three </a:t>
            </a:r>
            <a:r>
              <a:rPr dirty="0" sz="1200" spc="-5">
                <a:latin typeface="Times New Roman"/>
                <a:cs typeface="Times New Roman"/>
              </a:rPr>
              <a:t>threat categories: natural, environmental, and </a:t>
            </a:r>
            <a:r>
              <a:rPr dirty="0" sz="1200">
                <a:latin typeface="Times New Roman"/>
                <a:cs typeface="Times New Roman"/>
              </a:rPr>
              <a:t>human. </a:t>
            </a:r>
            <a:r>
              <a:rPr dirty="0" sz="1200" spc="-5">
                <a:latin typeface="Times New Roman"/>
                <a:cs typeface="Times New Roman"/>
              </a:rPr>
              <a:t>Table </a:t>
            </a:r>
            <a:r>
              <a:rPr dirty="0" sz="1200">
                <a:latin typeface="Times New Roman"/>
                <a:cs typeface="Times New Roman"/>
              </a:rPr>
              <a:t>4 </a:t>
            </a:r>
            <a:r>
              <a:rPr dirty="0" sz="1200" spc="-5">
                <a:latin typeface="Times New Roman"/>
                <a:cs typeface="Times New Roman"/>
              </a:rPr>
              <a:t>provides examples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threats </a:t>
            </a:r>
            <a:r>
              <a:rPr dirty="0" sz="1200">
                <a:latin typeface="Times New Roman"/>
                <a:cs typeface="Times New Roman"/>
              </a:rPr>
              <a:t>found in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>
                <a:latin typeface="Times New Roman"/>
                <a:cs typeface="Times New Roman"/>
              </a:rPr>
              <a:t> category.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Table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4.</a:t>
            </a:r>
            <a:r>
              <a:rPr dirty="0" sz="1200" spc="28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Threat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Categories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62888" y="6383401"/>
          <a:ext cx="6073140" cy="2621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0560"/>
                <a:gridCol w="975360"/>
                <a:gridCol w="1252854"/>
                <a:gridCol w="1889760"/>
              </a:tblGrid>
              <a:tr h="160019">
                <a:tc gridSpan="4">
                  <a:txBody>
                    <a:bodyPr/>
                    <a:lstStyle/>
                    <a:p>
                      <a:pPr algn="ctr" marL="3175">
                        <a:lnSpc>
                          <a:spcPts val="1125"/>
                        </a:lnSpc>
                      </a:pP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Natural</a:t>
                      </a:r>
                      <a:r>
                        <a:rPr dirty="0" sz="10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Disaster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15468">
                <a:tc>
                  <a:txBody>
                    <a:bodyPr/>
                    <a:lstStyle/>
                    <a:p>
                      <a:pPr marL="301625" marR="273685" indent="-228600">
                        <a:lnSpc>
                          <a:spcPts val="1150"/>
                        </a:lnSpc>
                        <a:spcBef>
                          <a:spcPts val="85"/>
                        </a:spcBef>
                        <a:buFont typeface="Symbol"/>
                        <a:buChar char=""/>
                        <a:tabLst>
                          <a:tab pos="301625" algn="l"/>
                          <a:tab pos="30226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Storm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damage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(e.g.,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flood,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snow, hurricane)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2895" indent="-229235">
                        <a:lnSpc>
                          <a:spcPct val="100000"/>
                        </a:lnSpc>
                        <a:spcBef>
                          <a:spcPts val="45"/>
                        </a:spcBef>
                        <a:buFont typeface="Symbol"/>
                        <a:buChar char=""/>
                        <a:tabLst>
                          <a:tab pos="302895" algn="l"/>
                          <a:tab pos="30353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Fire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355" indent="-231140">
                        <a:lnSpc>
                          <a:spcPct val="100000"/>
                        </a:lnSpc>
                        <a:spcBef>
                          <a:spcPts val="45"/>
                        </a:spcBef>
                        <a:buFont typeface="Symbol"/>
                        <a:buChar char=""/>
                        <a:tabLst>
                          <a:tab pos="300355" algn="l"/>
                          <a:tab pos="30099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Lightning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strikes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228600">
                        <a:lnSpc>
                          <a:spcPct val="100000"/>
                        </a:lnSpc>
                        <a:spcBef>
                          <a:spcPts val="45"/>
                        </a:spcBef>
                        <a:buFont typeface="Symbol"/>
                        <a:buChar char=""/>
                        <a:tabLst>
                          <a:tab pos="304165" algn="l"/>
                          <a:tab pos="30480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Earthquakes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9831">
                <a:tc gridSpan="4">
                  <a:txBody>
                    <a:bodyPr/>
                    <a:lstStyle/>
                    <a:p>
                      <a:pPr algn="ctr" marL="5715">
                        <a:lnSpc>
                          <a:spcPts val="1195"/>
                        </a:lnSpc>
                      </a:pP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Environmental</a:t>
                      </a:r>
                      <a:r>
                        <a:rPr dirty="0" sz="10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dirty="0" sz="10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Failures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7640">
                <a:tc>
                  <a:txBody>
                    <a:bodyPr/>
                    <a:lstStyle/>
                    <a:p>
                      <a:pPr marL="301625" indent="-231140">
                        <a:lnSpc>
                          <a:spcPts val="1160"/>
                        </a:lnSpc>
                        <a:buFont typeface="Symbol"/>
                        <a:buChar char=""/>
                        <a:tabLst>
                          <a:tab pos="301625" algn="l"/>
                          <a:tab pos="30226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Long-term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power failure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2895" indent="-229235">
                        <a:lnSpc>
                          <a:spcPts val="1160"/>
                        </a:lnSpc>
                        <a:buFont typeface="Symbol"/>
                        <a:buChar char=""/>
                        <a:tabLst>
                          <a:tab pos="302895" algn="l"/>
                          <a:tab pos="30353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Chemicals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355" indent="-231140">
                        <a:lnSpc>
                          <a:spcPts val="1160"/>
                        </a:lnSpc>
                        <a:buFont typeface="Symbol"/>
                        <a:buChar char=""/>
                        <a:tabLst>
                          <a:tab pos="300355" algn="l"/>
                          <a:tab pos="30099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Liquid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leakage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228600">
                        <a:lnSpc>
                          <a:spcPts val="1160"/>
                        </a:lnSpc>
                        <a:buFont typeface="Symbol"/>
                        <a:buChar char=""/>
                        <a:tabLst>
                          <a:tab pos="304165" algn="l"/>
                          <a:tab pos="30480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Pollution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0019">
                <a:tc gridSpan="4">
                  <a:txBody>
                    <a:bodyPr/>
                    <a:lstStyle/>
                    <a:p>
                      <a:pPr algn="ctr" marL="5080">
                        <a:lnSpc>
                          <a:spcPts val="1100"/>
                        </a:lnSpc>
                      </a:pP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Human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8020">
                <a:tc>
                  <a:txBody>
                    <a:bodyPr/>
                    <a:lstStyle/>
                    <a:p>
                      <a:pPr marL="301625" indent="-231140">
                        <a:lnSpc>
                          <a:spcPts val="1150"/>
                        </a:lnSpc>
                        <a:buFont typeface="Symbol"/>
                        <a:buChar char=""/>
                        <a:tabLst>
                          <a:tab pos="301625" algn="l"/>
                          <a:tab pos="30226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Assault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an employee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92100" indent="-230504">
                        <a:lnSpc>
                          <a:spcPts val="1150"/>
                        </a:lnSpc>
                        <a:buFont typeface="Symbol"/>
                        <a:buChar char=""/>
                        <a:tabLst>
                          <a:tab pos="292100" algn="l"/>
                          <a:tab pos="292735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Arson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4005" indent="-231140">
                        <a:lnSpc>
                          <a:spcPts val="1150"/>
                        </a:lnSpc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Blackmail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944">
                <a:tc>
                  <a:txBody>
                    <a:bodyPr/>
                    <a:lstStyle/>
                    <a:p>
                      <a:pPr marL="301625" indent="-231140">
                        <a:lnSpc>
                          <a:spcPct val="100000"/>
                        </a:lnSpc>
                        <a:spcBef>
                          <a:spcPts val="45"/>
                        </a:spcBef>
                        <a:buFont typeface="Symbol"/>
                        <a:buChar char=""/>
                        <a:tabLst>
                          <a:tab pos="301625" algn="l"/>
                          <a:tab pos="30226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Bomb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terrorism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92100" marR="447675" indent="-228600">
                        <a:lnSpc>
                          <a:spcPts val="1150"/>
                        </a:lnSpc>
                        <a:spcBef>
                          <a:spcPts val="70"/>
                        </a:spcBef>
                        <a:buFont typeface="Symbol"/>
                        <a:buChar char=""/>
                        <a:tabLst>
                          <a:tab pos="292100" algn="l"/>
                          <a:tab pos="292735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Browsing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Privacy Act and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proprietary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information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4005" indent="-231140">
                        <a:lnSpc>
                          <a:spcPct val="100000"/>
                        </a:lnSpc>
                        <a:spcBef>
                          <a:spcPts val="45"/>
                        </a:spcBef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Civil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disorder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6">
                <a:tc>
                  <a:txBody>
                    <a:bodyPr/>
                    <a:lstStyle/>
                    <a:p>
                      <a:pPr marL="301625" indent="-231140">
                        <a:lnSpc>
                          <a:spcPts val="1150"/>
                        </a:lnSpc>
                        <a:buFont typeface="Symbol"/>
                        <a:buChar char=""/>
                        <a:tabLst>
                          <a:tab pos="301625" algn="l"/>
                          <a:tab pos="30226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Computer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abuse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92100" indent="-230504">
                        <a:lnSpc>
                          <a:spcPts val="1150"/>
                        </a:lnSpc>
                        <a:buFont typeface="Symbol"/>
                        <a:buChar char=""/>
                        <a:tabLst>
                          <a:tab pos="292100" algn="l"/>
                          <a:tab pos="292735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Corrupted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input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4005" indent="-231140">
                        <a:lnSpc>
                          <a:spcPts val="1150"/>
                        </a:lnSpc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Falsified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input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301625" indent="-231140">
                        <a:lnSpc>
                          <a:spcPts val="1150"/>
                        </a:lnSpc>
                        <a:buFont typeface="Symbol"/>
                        <a:buChar char=""/>
                        <a:tabLst>
                          <a:tab pos="301625" algn="l"/>
                          <a:tab pos="30226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Fraud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92100" indent="-230504">
                        <a:lnSpc>
                          <a:spcPts val="1150"/>
                        </a:lnSpc>
                        <a:buFont typeface="Symbol"/>
                        <a:buChar char=""/>
                        <a:tabLst>
                          <a:tab pos="292100" algn="l"/>
                          <a:tab pos="292735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Hacking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4005" indent="-231140">
                        <a:lnSpc>
                          <a:spcPts val="1150"/>
                        </a:lnSpc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Impersonation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6">
                <a:tc>
                  <a:txBody>
                    <a:bodyPr/>
                    <a:lstStyle/>
                    <a:p>
                      <a:pPr marL="301625" indent="-231140">
                        <a:lnSpc>
                          <a:spcPts val="1135"/>
                        </a:lnSpc>
                        <a:buFont typeface="Symbol"/>
                        <a:buChar char=""/>
                        <a:tabLst>
                          <a:tab pos="301625" algn="l"/>
                          <a:tab pos="30226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Interception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92100" indent="-230504">
                        <a:lnSpc>
                          <a:spcPts val="1135"/>
                        </a:lnSpc>
                        <a:buFont typeface="Symbol"/>
                        <a:buChar char=""/>
                        <a:tabLst>
                          <a:tab pos="292100" algn="l"/>
                          <a:tab pos="292735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Labor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dispute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or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Strike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4005" indent="-231140">
                        <a:lnSpc>
                          <a:spcPts val="1135"/>
                        </a:lnSpc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Malicious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code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944">
                <a:tc>
                  <a:txBody>
                    <a:bodyPr/>
                    <a:lstStyle/>
                    <a:p>
                      <a:pPr marL="301625" indent="-231140">
                        <a:lnSpc>
                          <a:spcPct val="100000"/>
                        </a:lnSpc>
                        <a:spcBef>
                          <a:spcPts val="45"/>
                        </a:spcBef>
                        <a:buFont typeface="Symbol"/>
                        <a:buChar char=""/>
                        <a:tabLst>
                          <a:tab pos="301625" algn="l"/>
                          <a:tab pos="30226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Negligence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Human error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92100" marR="78105" indent="-228600">
                        <a:lnSpc>
                          <a:spcPts val="1150"/>
                        </a:lnSpc>
                        <a:spcBef>
                          <a:spcPts val="70"/>
                        </a:spcBef>
                        <a:buFont typeface="Symbol"/>
                        <a:buChar char=""/>
                        <a:tabLst>
                          <a:tab pos="292100" algn="l"/>
                          <a:tab pos="292735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Unauthorized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disclosure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sensitive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information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4005" marR="334645" indent="-228600">
                        <a:lnSpc>
                          <a:spcPts val="1150"/>
                        </a:lnSpc>
                        <a:spcBef>
                          <a:spcPts val="70"/>
                        </a:spcBef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Password guessing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(e.g.,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dictionary attack)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588">
                <a:tc>
                  <a:txBody>
                    <a:bodyPr/>
                    <a:lstStyle/>
                    <a:p>
                      <a:pPr marL="301625" indent="-231140">
                        <a:lnSpc>
                          <a:spcPts val="1150"/>
                        </a:lnSpc>
                        <a:buFont typeface="Symbol"/>
                        <a:buChar char=""/>
                        <a:tabLst>
                          <a:tab pos="301625" algn="l"/>
                          <a:tab pos="30226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Replay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92100" indent="-230504">
                        <a:lnSpc>
                          <a:spcPts val="1150"/>
                        </a:lnSpc>
                        <a:buFont typeface="Symbol"/>
                        <a:buChar char=""/>
                        <a:tabLst>
                          <a:tab pos="292100" algn="l"/>
                          <a:tab pos="292735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Sabotage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Vandalism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4005" indent="-231140">
                        <a:lnSpc>
                          <a:spcPts val="1150"/>
                        </a:lnSpc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Social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engineering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6">
                <a:tc>
                  <a:txBody>
                    <a:bodyPr/>
                    <a:lstStyle/>
                    <a:p>
                      <a:pPr marL="301625" indent="-231140">
                        <a:lnSpc>
                          <a:spcPts val="1135"/>
                        </a:lnSpc>
                        <a:buFont typeface="Symbol"/>
                        <a:buChar char=""/>
                        <a:tabLst>
                          <a:tab pos="301625" algn="l"/>
                          <a:tab pos="302260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Spoofing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92100" indent="-230504">
                        <a:lnSpc>
                          <a:spcPts val="1135"/>
                        </a:lnSpc>
                        <a:buFont typeface="Symbol"/>
                        <a:buChar char=""/>
                        <a:tabLst>
                          <a:tab pos="292100" algn="l"/>
                          <a:tab pos="292735" algn="l"/>
                        </a:tabLst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tampering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4005" indent="-231140">
                        <a:lnSpc>
                          <a:spcPts val="1135"/>
                        </a:lnSpc>
                        <a:buFont typeface="Symbol"/>
                        <a:buChar char=""/>
                        <a:tabLst>
                          <a:tab pos="294005" algn="l"/>
                          <a:tab pos="294640" algn="l"/>
                        </a:tabLst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Theft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8900" y="886713"/>
            <a:ext cx="3009900" cy="320230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898900" y="886713"/>
            <a:ext cx="3009900" cy="32023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55880" rIns="0" bIns="0" rtlCol="0" vert="horz">
            <a:spAutoFit/>
          </a:bodyPr>
          <a:lstStyle/>
          <a:p>
            <a:pPr marL="233045" marR="255904" indent="-173990">
              <a:lnSpc>
                <a:spcPct val="97300"/>
              </a:lnSpc>
              <a:spcBef>
                <a:spcPts val="440"/>
              </a:spcBef>
              <a:buClr>
                <a:srgbClr val="A3001D"/>
              </a:buClr>
              <a:buFont typeface="Wingdings"/>
              <a:buChar char=""/>
              <a:tabLst>
                <a:tab pos="233679" algn="l"/>
              </a:tabLst>
            </a:pPr>
            <a:r>
              <a:rPr dirty="0" sz="1000" spc="-5" b="1">
                <a:latin typeface="Times New Roman"/>
                <a:cs typeface="Times New Roman"/>
              </a:rPr>
              <a:t>Mission Critical</a:t>
            </a:r>
            <a:r>
              <a:rPr dirty="0" sz="1000" spc="-5">
                <a:latin typeface="Times New Roman"/>
                <a:cs typeface="Times New Roman"/>
              </a:rPr>
              <a:t>: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Automated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information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resources whose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failure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would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preclude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Department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from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accomplishing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its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core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business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operations.</a:t>
            </a:r>
            <a:endParaRPr sz="1000">
              <a:latin typeface="Times New Roman"/>
              <a:cs typeface="Times New Roman"/>
            </a:endParaRPr>
          </a:p>
          <a:p>
            <a:pPr marL="233045" marR="248285" indent="-171450">
              <a:lnSpc>
                <a:spcPct val="97200"/>
              </a:lnSpc>
              <a:spcBef>
                <a:spcPts val="415"/>
              </a:spcBef>
              <a:buClr>
                <a:srgbClr val="A3001D"/>
              </a:buClr>
              <a:buFont typeface="Wingdings"/>
              <a:buChar char=""/>
              <a:tabLst>
                <a:tab pos="233679" algn="l"/>
              </a:tabLst>
            </a:pPr>
            <a:r>
              <a:rPr dirty="0" sz="1000" spc="-5" b="1">
                <a:latin typeface="Times New Roman"/>
                <a:cs typeface="Times New Roman"/>
              </a:rPr>
              <a:t>Mission</a:t>
            </a:r>
            <a:r>
              <a:rPr dirty="0" sz="1000" spc="-10" b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Times New Roman"/>
                <a:cs typeface="Times New Roman"/>
              </a:rPr>
              <a:t>Important</a:t>
            </a:r>
            <a:r>
              <a:rPr dirty="0" sz="1000">
                <a:latin typeface="Times New Roman"/>
                <a:cs typeface="Times New Roman"/>
              </a:rPr>
              <a:t>: </a:t>
            </a:r>
            <a:r>
              <a:rPr dirty="0" sz="1000" spc="-5">
                <a:latin typeface="Times New Roman"/>
                <a:cs typeface="Times New Roman"/>
              </a:rPr>
              <a:t>Automated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information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resources whose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failure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would </a:t>
            </a:r>
            <a:r>
              <a:rPr dirty="0" sz="1000">
                <a:latin typeface="Times New Roman"/>
                <a:cs typeface="Times New Roman"/>
              </a:rPr>
              <a:t>not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preclude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Department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from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accomplishing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core business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processes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>
                <a:latin typeface="Times New Roman"/>
                <a:cs typeface="Times New Roman"/>
              </a:rPr>
              <a:t> short</a:t>
            </a:r>
            <a:r>
              <a:rPr dirty="0" sz="1000" spc="-5">
                <a:latin typeface="Times New Roman"/>
                <a:cs typeface="Times New Roman"/>
              </a:rPr>
              <a:t> term,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but </a:t>
            </a:r>
            <a:r>
              <a:rPr dirty="0" sz="1000">
                <a:latin typeface="Times New Roman"/>
                <a:cs typeface="Times New Roman"/>
              </a:rPr>
              <a:t>would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cause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failure in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mid-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long-term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(three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days</a:t>
            </a:r>
            <a:r>
              <a:rPr dirty="0" sz="1000" spc="-5">
                <a:latin typeface="Times New Roman"/>
                <a:cs typeface="Times New Roman"/>
              </a:rPr>
              <a:t> to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one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month).</a:t>
            </a:r>
            <a:endParaRPr sz="1000">
              <a:latin typeface="Times New Roman"/>
              <a:cs typeface="Times New Roman"/>
            </a:endParaRPr>
          </a:p>
          <a:p>
            <a:pPr marL="233045" marR="344805" indent="-171450">
              <a:lnSpc>
                <a:spcPct val="97500"/>
              </a:lnSpc>
              <a:spcBef>
                <a:spcPts val="390"/>
              </a:spcBef>
              <a:buClr>
                <a:srgbClr val="A3001D"/>
              </a:buClr>
              <a:buFont typeface="Wingdings"/>
              <a:buChar char=""/>
              <a:tabLst>
                <a:tab pos="233679" algn="l"/>
              </a:tabLst>
            </a:pPr>
            <a:r>
              <a:rPr dirty="0" sz="1000" spc="-5" b="1">
                <a:latin typeface="Times New Roman"/>
                <a:cs typeface="Times New Roman"/>
              </a:rPr>
              <a:t>Mission</a:t>
            </a:r>
            <a:r>
              <a:rPr dirty="0" sz="1000" b="1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Supportive</a:t>
            </a:r>
            <a:r>
              <a:rPr dirty="0" sz="1000" spc="-5">
                <a:latin typeface="Times New Roman"/>
                <a:cs typeface="Times New Roman"/>
              </a:rPr>
              <a:t>: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Automated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information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resources whose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failure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would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not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preclude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Department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from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accomplishing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core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business </a:t>
            </a:r>
            <a:r>
              <a:rPr dirty="0" sz="1000">
                <a:latin typeface="Times New Roman"/>
                <a:cs typeface="Times New Roman"/>
              </a:rPr>
              <a:t> operations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 </a:t>
            </a:r>
            <a:r>
              <a:rPr dirty="0" sz="1000">
                <a:latin typeface="Times New Roman"/>
                <a:cs typeface="Times New Roman"/>
              </a:rPr>
              <a:t>short- </a:t>
            </a:r>
            <a:r>
              <a:rPr dirty="0" sz="1000" spc="-10">
                <a:latin typeface="Times New Roman"/>
                <a:cs typeface="Times New Roman"/>
              </a:rPr>
              <a:t>to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long-term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(more than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one</a:t>
            </a:r>
            <a:r>
              <a:rPr dirty="0" sz="1000" spc="-5">
                <a:latin typeface="Times New Roman"/>
                <a:cs typeface="Times New Roman"/>
              </a:rPr>
              <a:t> month),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but</a:t>
            </a:r>
            <a:r>
              <a:rPr dirty="0" sz="1000" spc="-5">
                <a:latin typeface="Times New Roman"/>
                <a:cs typeface="Times New Roman"/>
              </a:rPr>
              <a:t> would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have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an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impact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on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effectiveness </a:t>
            </a:r>
            <a:r>
              <a:rPr dirty="0" sz="1000">
                <a:latin typeface="Times New Roman"/>
                <a:cs typeface="Times New Roman"/>
              </a:rPr>
              <a:t>or </a:t>
            </a:r>
            <a:r>
              <a:rPr dirty="0" sz="1000" spc="-5">
                <a:latin typeface="Times New Roman"/>
                <a:cs typeface="Times New Roman"/>
              </a:rPr>
              <a:t>efficiency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of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day-to-day </a:t>
            </a:r>
            <a:r>
              <a:rPr dirty="0" sz="1000">
                <a:latin typeface="Times New Roman"/>
                <a:cs typeface="Times New Roman"/>
              </a:rPr>
              <a:t> operations.</a:t>
            </a:r>
            <a:endParaRPr sz="1000">
              <a:latin typeface="Times New Roman"/>
              <a:cs typeface="Times New Roman"/>
            </a:endParaRPr>
          </a:p>
          <a:p>
            <a:pPr marL="461645" marR="241300">
              <a:lnSpc>
                <a:spcPct val="113700"/>
              </a:lnSpc>
              <a:spcBef>
                <a:spcPts val="260"/>
              </a:spcBef>
            </a:pPr>
            <a:r>
              <a:rPr dirty="0" sz="800" spc="-5">
                <a:latin typeface="Arial MT"/>
                <a:cs typeface="Arial MT"/>
              </a:rPr>
              <a:t>-Source: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 i="1">
                <a:latin typeface="Arial"/>
                <a:cs typeface="Arial"/>
              </a:rPr>
              <a:t>Department</a:t>
            </a:r>
            <a:r>
              <a:rPr dirty="0" sz="800" spc="10" i="1">
                <a:latin typeface="Arial"/>
                <a:cs typeface="Arial"/>
              </a:rPr>
              <a:t> </a:t>
            </a:r>
            <a:r>
              <a:rPr dirty="0" sz="800" spc="-10" i="1">
                <a:latin typeface="Arial"/>
                <a:cs typeface="Arial"/>
              </a:rPr>
              <a:t>of</a:t>
            </a:r>
            <a:r>
              <a:rPr dirty="0" sz="800" spc="-5" i="1">
                <a:latin typeface="Arial"/>
                <a:cs typeface="Arial"/>
              </a:rPr>
              <a:t> Education</a:t>
            </a:r>
            <a:r>
              <a:rPr dirty="0" sz="800" spc="-10" i="1">
                <a:latin typeface="Arial"/>
                <a:cs typeface="Arial"/>
              </a:rPr>
              <a:t> </a:t>
            </a:r>
            <a:r>
              <a:rPr dirty="0" sz="800" spc="-5" i="1">
                <a:latin typeface="Arial"/>
                <a:cs typeface="Arial"/>
              </a:rPr>
              <a:t>Information </a:t>
            </a:r>
            <a:r>
              <a:rPr dirty="0" sz="800" i="1">
                <a:latin typeface="Arial"/>
                <a:cs typeface="Arial"/>
              </a:rPr>
              <a:t> Technology</a:t>
            </a:r>
            <a:r>
              <a:rPr dirty="0" sz="800" spc="-30" i="1">
                <a:latin typeface="Arial"/>
                <a:cs typeface="Arial"/>
              </a:rPr>
              <a:t> </a:t>
            </a:r>
            <a:r>
              <a:rPr dirty="0" sz="800" spc="-5" i="1">
                <a:latin typeface="Arial"/>
                <a:cs typeface="Arial"/>
              </a:rPr>
              <a:t>Security</a:t>
            </a:r>
            <a:r>
              <a:rPr dirty="0" sz="800" spc="-20" i="1">
                <a:latin typeface="Arial"/>
                <a:cs typeface="Arial"/>
              </a:rPr>
              <a:t> </a:t>
            </a:r>
            <a:r>
              <a:rPr dirty="0" sz="800" spc="-5" i="1">
                <a:latin typeface="Arial"/>
                <a:cs typeface="Arial"/>
              </a:rPr>
              <a:t>General</a:t>
            </a:r>
            <a:r>
              <a:rPr dirty="0" sz="800" spc="-25" i="1">
                <a:latin typeface="Arial"/>
                <a:cs typeface="Arial"/>
              </a:rPr>
              <a:t> </a:t>
            </a:r>
            <a:r>
              <a:rPr dirty="0" sz="800" spc="-5" i="1">
                <a:latin typeface="Arial"/>
                <a:cs typeface="Arial"/>
              </a:rPr>
              <a:t>Support</a:t>
            </a:r>
            <a:r>
              <a:rPr dirty="0" sz="800" spc="-20" i="1">
                <a:latin typeface="Arial"/>
                <a:cs typeface="Arial"/>
              </a:rPr>
              <a:t> </a:t>
            </a:r>
            <a:r>
              <a:rPr dirty="0" sz="800" spc="-5" i="1">
                <a:latin typeface="Arial"/>
                <a:cs typeface="Arial"/>
              </a:rPr>
              <a:t>Systems</a:t>
            </a:r>
            <a:r>
              <a:rPr dirty="0" sz="800" spc="-20" i="1">
                <a:latin typeface="Arial"/>
                <a:cs typeface="Arial"/>
              </a:rPr>
              <a:t> </a:t>
            </a:r>
            <a:r>
              <a:rPr dirty="0" sz="800" spc="-5" i="1">
                <a:latin typeface="Arial"/>
                <a:cs typeface="Arial"/>
              </a:rPr>
              <a:t>and </a:t>
            </a:r>
            <a:r>
              <a:rPr dirty="0" sz="800" spc="-204" i="1">
                <a:latin typeface="Arial"/>
                <a:cs typeface="Arial"/>
              </a:rPr>
              <a:t> </a:t>
            </a:r>
            <a:r>
              <a:rPr dirty="0" sz="800" i="1">
                <a:latin typeface="Arial"/>
                <a:cs typeface="Arial"/>
              </a:rPr>
              <a:t>Major</a:t>
            </a:r>
            <a:r>
              <a:rPr dirty="0" sz="800" spc="-20" i="1">
                <a:latin typeface="Arial"/>
                <a:cs typeface="Arial"/>
              </a:rPr>
              <a:t> </a:t>
            </a:r>
            <a:r>
              <a:rPr dirty="0" sz="800" spc="-5" i="1">
                <a:latin typeface="Arial"/>
                <a:cs typeface="Arial"/>
              </a:rPr>
              <a:t>Applications Inventory</a:t>
            </a:r>
            <a:r>
              <a:rPr dirty="0" sz="800" spc="5" i="1">
                <a:latin typeface="Arial"/>
                <a:cs typeface="Arial"/>
              </a:rPr>
              <a:t> </a:t>
            </a:r>
            <a:r>
              <a:rPr dirty="0" sz="800" spc="-5" i="1">
                <a:latin typeface="Arial"/>
                <a:cs typeface="Arial"/>
              </a:rPr>
              <a:t>Procedures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Chrispus A. Akhonya</dc:creator>
  <dcterms:created xsi:type="dcterms:W3CDTF">2022-12-08T08:53:49Z</dcterms:created>
  <dcterms:modified xsi:type="dcterms:W3CDTF">2022-12-08T08:53:49Z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2022-11-29T00:00:00Z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2022-12-08T00:00:00Z</vt:filetime>
  </property>
</Properties>
</file>