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326" y="317703"/>
            <a:ext cx="8245347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3976" y="217678"/>
            <a:ext cx="749604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555" y="1217799"/>
            <a:ext cx="7828889" cy="3829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hyperlink" Target="mailto:cakhonya@kabarak.ac.ke" TargetMode="External"/><Relationship Id="rId5" Type="http://schemas.openxmlformats.org/officeDocument/2006/relationships/hyperlink" Target="mailto:alukchris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0713" y="2880105"/>
            <a:ext cx="16217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Moderator</a:t>
            </a:r>
            <a:r>
              <a:rPr dirty="0" sz="2400" spc="-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4038600"/>
            <a:ext cx="1243583" cy="5471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1778507"/>
            <a:ext cx="2133600" cy="17846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34944" y="3757625"/>
            <a:ext cx="3513454" cy="184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Alukwe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dirty="0" sz="1800" spc="-160" b="1">
                <a:latin typeface="Tahoma"/>
                <a:cs typeface="Tahoma"/>
              </a:rPr>
              <a:t>+254720474923|+254780474923</a:t>
            </a:r>
            <a:endParaRPr sz="1800">
              <a:latin typeface="Tahoma"/>
              <a:cs typeface="Tahoma"/>
            </a:endParaRPr>
          </a:p>
          <a:p>
            <a:pPr algn="ctr" marL="281940" marR="274320">
              <a:lnSpc>
                <a:spcPct val="100000"/>
              </a:lnSpc>
              <a:spcBef>
                <a:spcPts val="5"/>
              </a:spcBef>
            </a:pPr>
            <a:r>
              <a:rPr dirty="0" u="heavy" sz="1800" spc="5" b="1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ahoma"/>
                <a:cs typeface="Tahoma"/>
                <a:hlinkClick r:id="rId4"/>
              </a:rPr>
              <a:t>cakhonya@kabarak.ac.ke </a:t>
            </a:r>
            <a:r>
              <a:rPr dirty="0" sz="1800" spc="-515" b="1">
                <a:solidFill>
                  <a:srgbClr val="CCCCFF"/>
                </a:solidFill>
                <a:latin typeface="Tahoma"/>
                <a:cs typeface="Tahoma"/>
              </a:rPr>
              <a:t> </a:t>
            </a:r>
            <a:r>
              <a:rPr dirty="0" u="heavy" sz="1800" spc="-45" b="1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ahoma"/>
                <a:cs typeface="Tahoma"/>
                <a:hlinkClick r:id="rId5"/>
              </a:rPr>
              <a:t>alukchris@gmail.com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851661"/>
            <a:ext cx="7684134" cy="4123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Several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5">
                <a:latin typeface="Calibri"/>
                <a:cs typeface="Calibri"/>
              </a:rPr>
              <a:t>governance frameworks </a:t>
            </a:r>
            <a:r>
              <a:rPr dirty="0" sz="2400">
                <a:latin typeface="Calibri"/>
                <a:cs typeface="Calibri"/>
              </a:rPr>
              <a:t>exist that can </a:t>
            </a:r>
            <a:r>
              <a:rPr dirty="0" sz="2400" spc="-5">
                <a:latin typeface="Calibri"/>
                <a:cs typeface="Calibri"/>
              </a:rPr>
              <a:t>help </a:t>
            </a:r>
            <a:r>
              <a:rPr dirty="0" sz="2400">
                <a:latin typeface="Calibri"/>
                <a:cs typeface="Calibri"/>
              </a:rPr>
              <a:t>CAEs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internal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audit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teams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develop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most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appropriate risk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assessment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approach </a:t>
            </a:r>
            <a:r>
              <a:rPr dirty="0" sz="2400" spc="-10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 their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organization.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Known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 frameworks</a:t>
            </a:r>
            <a:r>
              <a:rPr dirty="0" sz="2400" spc="-5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COBIT,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 UK's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Office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of Government Commerce.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24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Infrastructure</a:t>
            </a:r>
            <a:r>
              <a:rPr dirty="0" sz="24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Library</a:t>
            </a:r>
            <a:r>
              <a:rPr dirty="0" sz="24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(ITIL),</a:t>
            </a:r>
            <a:r>
              <a:rPr dirty="0" sz="24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4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469265" marR="42481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International</a:t>
            </a:r>
            <a:r>
              <a:rPr dirty="0" sz="24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Organization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24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Standardization's</a:t>
            </a:r>
            <a:r>
              <a:rPr dirty="0" sz="24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(ISO's) </a:t>
            </a:r>
            <a:r>
              <a:rPr dirty="0" sz="2400" spc="-5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27000</a:t>
            </a:r>
            <a:r>
              <a:rPr dirty="0" sz="24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series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228" y="217678"/>
            <a:ext cx="3137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Assignment</a:t>
            </a:r>
            <a:r>
              <a:rPr dirty="0" spc="-65"/>
              <a:t> </a:t>
            </a:r>
            <a:r>
              <a:rPr dirty="0"/>
              <a:t>One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3319779">
              <a:lnSpc>
                <a:spcPct val="100000"/>
              </a:lnSpc>
              <a:spcBef>
                <a:spcPts val="670"/>
              </a:spcBef>
            </a:pPr>
            <a:r>
              <a:rPr dirty="0" spc="-5"/>
              <a:t>Audit</a:t>
            </a:r>
            <a:r>
              <a:rPr dirty="0" spc="-30"/>
              <a:t> </a:t>
            </a:r>
            <a:r>
              <a:rPr dirty="0" spc="-5"/>
              <a:t>Frameworks</a:t>
            </a:r>
          </a:p>
          <a:p>
            <a:pPr marL="576580">
              <a:lnSpc>
                <a:spcPct val="100000"/>
              </a:lnSpc>
              <a:spcBef>
                <a:spcPts val="580"/>
              </a:spcBef>
            </a:pP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Write</a:t>
            </a:r>
            <a:r>
              <a:rPr dirty="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summary</a:t>
            </a:r>
            <a:r>
              <a:rPr dirty="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Notes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under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Audit</a:t>
            </a:r>
          </a:p>
          <a:p>
            <a:pPr marL="576580">
              <a:lnSpc>
                <a:spcPct val="100000"/>
              </a:lnSpc>
            </a:pP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Frameworks.</a:t>
            </a: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033144" indent="-457200">
              <a:lnSpc>
                <a:spcPct val="100000"/>
              </a:lnSpc>
              <a:buAutoNum type="arabicPeriod"/>
              <a:tabLst>
                <a:tab pos="1033780" algn="l"/>
                <a:tab pos="1034415" algn="l"/>
              </a:tabLst>
            </a:pP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COBIT,</a:t>
            </a:r>
          </a:p>
          <a:p>
            <a:pPr marL="1033144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033780" algn="l"/>
                <a:tab pos="1034415" algn="l"/>
              </a:tabLst>
            </a:pP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b="0" i="1">
                <a:solidFill>
                  <a:srgbClr val="006FC0"/>
                </a:solidFill>
                <a:latin typeface="Calibri"/>
                <a:cs typeface="Calibri"/>
              </a:rPr>
              <a:t> UK's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Office</a:t>
            </a:r>
            <a:r>
              <a:rPr dirty="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of Government Commerce.</a:t>
            </a:r>
          </a:p>
          <a:p>
            <a:pPr marL="1033144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033780" algn="l"/>
                <a:tab pos="1034415" algn="l"/>
              </a:tabLst>
            </a:pPr>
            <a:r>
              <a:rPr dirty="0" b="0" i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pc="-15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b="0" i="1">
                <a:solidFill>
                  <a:srgbClr val="006FC0"/>
                </a:solidFill>
                <a:latin typeface="Calibri"/>
                <a:cs typeface="Calibri"/>
              </a:rPr>
              <a:t>Infrastructure</a:t>
            </a:r>
            <a:r>
              <a:rPr dirty="0" spc="-2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Library</a:t>
            </a:r>
            <a:r>
              <a:rPr dirty="0" spc="-1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(ITIL),</a:t>
            </a:r>
            <a:r>
              <a:rPr dirty="0" spc="-1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pc="-1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b="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</a:p>
          <a:p>
            <a:pPr marL="1033144" marR="508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033780" algn="l"/>
                <a:tab pos="1034415" algn="l"/>
              </a:tabLst>
            </a:pP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International</a:t>
            </a:r>
            <a:r>
              <a:rPr dirty="0" spc="-1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Organization</a:t>
            </a:r>
            <a:r>
              <a:rPr dirty="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pc="1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Standardization's</a:t>
            </a:r>
            <a:r>
              <a:rPr dirty="0" spc="10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(ISO's) </a:t>
            </a:r>
            <a:r>
              <a:rPr dirty="0" spc="-525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27000</a:t>
            </a:r>
            <a:r>
              <a:rPr dirty="0" spc="-15" b="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pc="-5" b="0" i="1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dirty="0" b="0" i="1">
                <a:solidFill>
                  <a:srgbClr val="006FC0"/>
                </a:solidFill>
                <a:latin typeface="Calibri"/>
                <a:cs typeface="Calibri"/>
              </a:rPr>
              <a:t>series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528013"/>
            <a:ext cx="7844790" cy="497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External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planning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largely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determined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algn="just" marL="354965">
              <a:lnSpc>
                <a:spcPct val="100000"/>
              </a:lnSpc>
              <a:spcBef>
                <a:spcPts val="5"/>
              </a:spcBef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requirements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paying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party.</a:t>
            </a:r>
            <a:endParaRPr sz="2800">
              <a:latin typeface="Calibri"/>
              <a:cs typeface="Calibr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Regulatory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contractual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obligations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play</a:t>
            </a:r>
            <a:r>
              <a:rPr dirty="0" sz="2800" spc="-5">
                <a:latin typeface="Calibri"/>
                <a:cs typeface="Calibri"/>
              </a:rPr>
              <a:t> 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role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determining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scope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6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external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audits.</a:t>
            </a:r>
            <a:endParaRPr sz="2800">
              <a:latin typeface="Calibri"/>
              <a:cs typeface="Calibri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scope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internal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</a:t>
            </a:r>
            <a:r>
              <a:rPr dirty="0" sz="2800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usually</a:t>
            </a:r>
            <a:r>
              <a:rPr dirty="0" sz="2800" spc="-5">
                <a:latin typeface="Calibri"/>
                <a:cs typeface="Calibri"/>
              </a:rPr>
              <a:t> more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tactically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focused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high-risk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areas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and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emerging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risk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areas.</a:t>
            </a:r>
            <a:endParaRPr sz="2800">
              <a:latin typeface="Calibri"/>
              <a:cs typeface="Calibr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annual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revisiting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sensitive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critical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operations</a:t>
            </a:r>
            <a:r>
              <a:rPr dirty="0" sz="2800" spc="-5">
                <a:latin typeface="Calibri"/>
                <a:cs typeface="Calibri"/>
              </a:rPr>
              <a:t> also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-5">
                <a:latin typeface="Calibri"/>
                <a:cs typeface="Calibri"/>
              </a:rPr>
              <a:t> 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common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focus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internal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69694"/>
            <a:ext cx="7845425" cy="523367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u="heavy" sz="3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1.Materiality</a:t>
            </a:r>
            <a:endParaRPr sz="3200">
              <a:latin typeface="Calibri"/>
              <a:cs typeface="Calibri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Materiality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concept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relative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significance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importance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particular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matter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context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 whole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organization.</a:t>
            </a:r>
            <a:endParaRPr sz="2400">
              <a:latin typeface="Calibri"/>
              <a:cs typeface="Calibri"/>
            </a:endParaRPr>
          </a:p>
          <a:p>
            <a:pPr algn="just" marL="354965" marR="571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assessment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material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matter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professional judgment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includes </a:t>
            </a:r>
            <a:r>
              <a:rPr dirty="0" sz="2400" spc="-5">
                <a:latin typeface="Calibri"/>
                <a:cs typeface="Calibri"/>
              </a:rPr>
              <a:t>the consideration of 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effect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error,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omissions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organization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which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arise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from</a:t>
            </a:r>
            <a:r>
              <a:rPr dirty="0" sz="2400">
                <a:latin typeface="Calibri"/>
                <a:cs typeface="Calibri"/>
              </a:rPr>
              <a:t> control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weaknesses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identified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during</a:t>
            </a:r>
            <a:r>
              <a:rPr dirty="0" sz="2400">
                <a:latin typeface="Calibri"/>
                <a:cs typeface="Calibri"/>
              </a:rPr>
              <a:t> 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audit.</a:t>
            </a:r>
            <a:endParaRPr sz="2400">
              <a:latin typeface="Calibri"/>
              <a:cs typeface="Calibr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 auditor needs to </a:t>
            </a:r>
            <a:r>
              <a:rPr dirty="0" sz="2400">
                <a:latin typeface="Calibri"/>
                <a:cs typeface="Calibri"/>
              </a:rPr>
              <a:t>consider </a:t>
            </a:r>
            <a:r>
              <a:rPr dirty="0" sz="2400" spc="-5">
                <a:latin typeface="Calibri"/>
                <a:cs typeface="Calibri"/>
              </a:rPr>
              <a:t>the overall or </a:t>
            </a:r>
            <a:r>
              <a:rPr dirty="0" sz="2400">
                <a:latin typeface="Calibri"/>
                <a:cs typeface="Calibri"/>
              </a:rPr>
              <a:t>aggregate level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error(s) </a:t>
            </a:r>
            <a:r>
              <a:rPr dirty="0" sz="2400" spc="-5">
                <a:latin typeface="Calibri"/>
                <a:cs typeface="Calibri"/>
              </a:rPr>
              <a:t>acceptable </a:t>
            </a:r>
            <a:r>
              <a:rPr dirty="0" sz="2400">
                <a:latin typeface="Calibri"/>
                <a:cs typeface="Calibri"/>
              </a:rPr>
              <a:t>to management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(the pain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threshold), </a:t>
            </a:r>
            <a:r>
              <a:rPr dirty="0" sz="24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potential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result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cumulative</a:t>
            </a:r>
            <a:r>
              <a:rPr dirty="0" sz="24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effect</a:t>
            </a:r>
            <a:r>
              <a:rPr dirty="0" sz="24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54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dirty="0" sz="24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dirty="0" sz="24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 smaller</a:t>
            </a:r>
            <a:r>
              <a:rPr dirty="0" sz="24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errors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69694"/>
            <a:ext cx="7843520" cy="552958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25"/>
              </a:spcBef>
            </a:pPr>
            <a:r>
              <a:rPr dirty="0" u="heavy" sz="3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2.</a:t>
            </a:r>
            <a:r>
              <a:rPr dirty="0" u="heavy" sz="32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Irregularities</a:t>
            </a:r>
            <a:endParaRPr sz="3200">
              <a:latin typeface="Calibri"/>
              <a:cs typeface="Calibr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planning</a:t>
            </a:r>
            <a:r>
              <a:rPr dirty="0" sz="2400">
                <a:latin typeface="Calibri"/>
                <a:cs typeface="Calibri"/>
              </a:rPr>
              <a:t> an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audit,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auditor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responsible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 assessing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risk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fraud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incorporating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audit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objectives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related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detecting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irregularities.</a:t>
            </a:r>
            <a:endParaRPr sz="2400">
              <a:latin typeface="Calibri"/>
              <a:cs typeface="Calibr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category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irregularities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such</a:t>
            </a:r>
            <a:r>
              <a:rPr dirty="0" sz="2400">
                <a:latin typeface="Calibri"/>
                <a:cs typeface="Calibri"/>
              </a:rPr>
              <a:t> as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fraud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includes</a:t>
            </a:r>
            <a:r>
              <a:rPr dirty="0" sz="2400">
                <a:latin typeface="Calibri"/>
                <a:cs typeface="Calibri"/>
              </a:rPr>
              <a:t> 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following:</a:t>
            </a:r>
            <a:endParaRPr sz="24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Acts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involve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deception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0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obtain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illegal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advantage</a:t>
            </a:r>
            <a:endParaRPr sz="20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Suppression</a:t>
            </a:r>
            <a:r>
              <a:rPr dirty="0" sz="2000" spc="-4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omission</a:t>
            </a:r>
            <a:r>
              <a:rPr dirty="0" sz="20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effects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fraudulent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False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recording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transactions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without substance</a:t>
            </a:r>
            <a:endParaRPr sz="20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Manipulation,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forgery,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0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falsification</a:t>
            </a:r>
            <a:r>
              <a:rPr dirty="0" sz="20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records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documents</a:t>
            </a:r>
            <a:endParaRPr sz="20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Misappropriation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misuse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assets</a:t>
            </a:r>
            <a:endParaRPr sz="20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Acts</a:t>
            </a:r>
            <a:r>
              <a:rPr dirty="0" sz="20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noncompliant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dirty="0" sz="20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existing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agreements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0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contracts</a:t>
            </a:r>
            <a:endParaRPr sz="20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third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parties</a:t>
            </a:r>
            <a:endParaRPr sz="2000">
              <a:latin typeface="Calibri"/>
              <a:cs typeface="Calibri"/>
            </a:endParaRPr>
          </a:p>
          <a:p>
            <a:pPr algn="just"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Errors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arising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dirty="0" sz="20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unauthorized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access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use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IT systems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007110"/>
            <a:ext cx="7846059" cy="52971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668905">
              <a:lnSpc>
                <a:spcPct val="100000"/>
              </a:lnSpc>
              <a:spcBef>
                <a:spcPts val="675"/>
              </a:spcBef>
            </a:pPr>
            <a:r>
              <a:rPr dirty="0" u="heavy" sz="24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Irregularities</a:t>
            </a:r>
            <a:r>
              <a:rPr dirty="0" sz="2400" spc="-1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Cont…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1085215" algn="l"/>
                <a:tab pos="1995170" algn="l"/>
                <a:tab pos="3335020" algn="l"/>
                <a:tab pos="4434205" algn="l"/>
                <a:tab pos="5243830" algn="l"/>
                <a:tab pos="5927725" algn="l"/>
                <a:tab pos="7341234" algn="l"/>
              </a:tabLst>
            </a:pPr>
            <a:r>
              <a:rPr dirty="0" sz="2400" spc="-5">
                <a:latin typeface="Calibri"/>
                <a:cs typeface="Calibri"/>
              </a:rPr>
              <a:t>Th</a:t>
            </a:r>
            <a:r>
              <a:rPr dirty="0" sz="2400">
                <a:latin typeface="Calibri"/>
                <a:cs typeface="Calibri"/>
              </a:rPr>
              <a:t>e	audit	</a:t>
            </a:r>
            <a:r>
              <a:rPr dirty="0" sz="2400" spc="-5">
                <a:latin typeface="Calibri"/>
                <a:cs typeface="Calibri"/>
              </a:rPr>
              <a:t>plannin</a:t>
            </a:r>
            <a:r>
              <a:rPr dirty="0" sz="2400">
                <a:latin typeface="Calibri"/>
                <a:cs typeface="Calibri"/>
              </a:rPr>
              <a:t>g	</a:t>
            </a:r>
            <a:r>
              <a:rPr dirty="0" sz="2400" spc="-5">
                <a:latin typeface="Calibri"/>
                <a:cs typeface="Calibri"/>
              </a:rPr>
              <a:t>sh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ul</a:t>
            </a:r>
            <a:r>
              <a:rPr dirty="0" sz="2400">
                <a:latin typeface="Calibri"/>
                <a:cs typeface="Calibri"/>
              </a:rPr>
              <a:t>d	take	the	</a:t>
            </a:r>
            <a:r>
              <a:rPr dirty="0" sz="2400" spc="-15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oll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wing	i</a:t>
            </a:r>
            <a:r>
              <a:rPr dirty="0" sz="2400" spc="-1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to  </a:t>
            </a:r>
            <a:r>
              <a:rPr dirty="0" sz="2400">
                <a:latin typeface="Calibri"/>
                <a:cs typeface="Calibri"/>
              </a:rPr>
              <a:t>consideration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analyze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5">
                <a:latin typeface="Calibri"/>
                <a:cs typeface="Calibri"/>
              </a:rPr>
              <a:t> form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irregularities.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Corporate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ethics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Adequacy</a:t>
            </a:r>
            <a:r>
              <a:rPr dirty="0" sz="2000" spc="-4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supervision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Compensation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reward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structures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4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Vacation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scheduling</a:t>
            </a:r>
            <a:r>
              <a:rPr dirty="0" sz="2000" spc="-4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history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organization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Management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turnover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competency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Previous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reports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legal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activity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competitive</a:t>
            </a:r>
            <a:r>
              <a:rPr dirty="0" sz="20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environment</a:t>
            </a:r>
            <a:r>
              <a:rPr dirty="0" sz="2000" spc="-4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business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environment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control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structures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complexity,</a:t>
            </a:r>
            <a:r>
              <a:rPr dirty="0" sz="20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sophistication,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maturity</a:t>
            </a:r>
            <a:r>
              <a:rPr dirty="0" sz="20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technical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solutions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being</a:t>
            </a:r>
            <a:r>
              <a:rPr dirty="0" sz="2000" spc="-3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applied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0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business</a:t>
            </a:r>
            <a:r>
              <a:rPr dirty="0" sz="20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6FC0"/>
                </a:solidFill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007110"/>
            <a:ext cx="7844790" cy="20008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668905">
              <a:lnSpc>
                <a:spcPct val="100000"/>
              </a:lnSpc>
              <a:spcBef>
                <a:spcPts val="675"/>
              </a:spcBef>
            </a:pPr>
            <a:r>
              <a:rPr dirty="0" u="heavy" sz="24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Irregularities</a:t>
            </a:r>
            <a:r>
              <a:rPr dirty="0" sz="2400" spc="-1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Cont…</a:t>
            </a:r>
            <a:endParaRPr sz="2400">
              <a:latin typeface="Calibri"/>
              <a:cs typeface="Calibr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auditor will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need 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develop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an ability to think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like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fraud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perpetrator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order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successfully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seek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and 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identify risk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factors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that may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need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be investigated for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proper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 levels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control.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91638"/>
            <a:ext cx="7788275" cy="45497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027555">
              <a:lnSpc>
                <a:spcPct val="100000"/>
              </a:lnSpc>
              <a:spcBef>
                <a:spcPts val="770"/>
              </a:spcBef>
            </a:pP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4.</a:t>
            </a:r>
            <a:r>
              <a:rPr dirty="0" u="heavy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Self-Assessment</a:t>
            </a:r>
            <a:r>
              <a:rPr dirty="0" u="heavy" sz="2800" spc="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Audits</a:t>
            </a:r>
            <a:endParaRPr sz="2800">
              <a:latin typeface="Calibri"/>
              <a:cs typeface="Calibri"/>
            </a:endParaRPr>
          </a:p>
          <a:p>
            <a:pPr marL="354965" marR="65722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proffered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management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culture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one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prefers</a:t>
            </a:r>
            <a:r>
              <a:rPr dirty="0" sz="2800" spc="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give </a:t>
            </a:r>
            <a:r>
              <a:rPr dirty="0" sz="2800" spc="-6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guidance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rather than evaluate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compliance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These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self-assessments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range from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 white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paper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documenting</a:t>
            </a:r>
            <a:r>
              <a:rPr dirty="0" sz="2800" spc="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best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practices</a:t>
            </a:r>
            <a:r>
              <a:rPr dirty="0" sz="2800" spc="9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guidelines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process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area agrees 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abide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formal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checklist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of tasks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management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completes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submits</a:t>
            </a:r>
            <a:r>
              <a:rPr dirty="0" sz="2800" spc="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department</a:t>
            </a:r>
            <a:r>
              <a:rPr dirty="0" sz="2800" spc="5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declaring </a:t>
            </a:r>
            <a:r>
              <a:rPr dirty="0" sz="2800" spc="-5">
                <a:latin typeface="Calibri"/>
                <a:cs typeface="Calibri"/>
              </a:rPr>
              <a:t> their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level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compliance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91638"/>
            <a:ext cx="7783195" cy="46348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728595">
              <a:lnSpc>
                <a:spcPct val="100000"/>
              </a:lnSpc>
              <a:spcBef>
                <a:spcPts val="770"/>
              </a:spcBef>
            </a:pP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4.</a:t>
            </a:r>
            <a:r>
              <a:rPr dirty="0" u="heavy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Audit</a:t>
            </a:r>
            <a:r>
              <a:rPr dirty="0" u="heavy" sz="28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Staffing</a:t>
            </a:r>
            <a:endParaRPr sz="2800">
              <a:latin typeface="Calibri"/>
              <a:cs typeface="Calibri"/>
            </a:endParaRPr>
          </a:p>
          <a:p>
            <a:pPr marL="354965" marR="29972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Part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planning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audits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involves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making auditor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assignments.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Schedules,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individual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timing,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skill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requirements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must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juggled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 satisfy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plan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  <a:p>
            <a:pPr marL="354965" marR="17462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Aligning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technical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skill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requirements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skills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available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staff</a:t>
            </a:r>
            <a:r>
              <a:rPr dirty="0" sz="2800" spc="-5">
                <a:latin typeface="Calibri"/>
                <a:cs typeface="Calibri"/>
              </a:rPr>
              <a:t> 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development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goals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team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members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requires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thought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management </a:t>
            </a:r>
            <a:r>
              <a:rPr dirty="0" sz="2800" spc="-10">
                <a:latin typeface="Calibri"/>
                <a:cs typeface="Calibri"/>
              </a:rPr>
              <a:t>skills.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91638"/>
            <a:ext cx="7462520" cy="45497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214880">
              <a:lnSpc>
                <a:spcPct val="100000"/>
              </a:lnSpc>
              <a:spcBef>
                <a:spcPts val="770"/>
              </a:spcBef>
            </a:pP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4.</a:t>
            </a:r>
            <a:r>
              <a:rPr dirty="0" u="heavy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Audit</a:t>
            </a:r>
            <a:r>
              <a:rPr dirty="0" u="heavy" sz="2800" spc="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Staffing</a:t>
            </a:r>
            <a:r>
              <a:rPr dirty="0" u="heavy" sz="28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Cont…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Auditor</a:t>
            </a:r>
            <a:r>
              <a:rPr dirty="0" sz="2800" spc="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Charge (AIC),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individual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must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knowledgeable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dirty="0" sz="2800" spc="-5">
                <a:latin typeface="Calibri"/>
                <a:cs typeface="Calibri"/>
              </a:rPr>
              <a:t>,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risks,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techniques</a:t>
            </a:r>
            <a:r>
              <a:rPr dirty="0" sz="2800" spc="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unique</a:t>
            </a:r>
            <a:r>
              <a:rPr dirty="0" sz="2800" spc="5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subject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able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provide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guidance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developmental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assistance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</a:t>
            </a:r>
            <a:r>
              <a:rPr dirty="0" sz="2800" spc="-10">
                <a:latin typeface="Calibri"/>
                <a:cs typeface="Calibri"/>
              </a:rPr>
              <a:t> staff</a:t>
            </a:r>
            <a:r>
              <a:rPr dirty="0" sz="2800" spc="-5">
                <a:latin typeface="Calibri"/>
                <a:cs typeface="Calibri"/>
              </a:rPr>
              <a:t> auditors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assisting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fieldwork.</a:t>
            </a:r>
            <a:endParaRPr sz="2800">
              <a:latin typeface="Calibri"/>
              <a:cs typeface="Calibri"/>
            </a:endParaRPr>
          </a:p>
          <a:p>
            <a:pPr algn="just" marL="354965" marR="23431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AIC will be </a:t>
            </a:r>
            <a:r>
              <a:rPr dirty="0" sz="2800" spc="-10">
                <a:latin typeface="Calibri"/>
                <a:cs typeface="Calibri"/>
              </a:rPr>
              <a:t>responsible </a:t>
            </a:r>
            <a:r>
              <a:rPr dirty="0" sz="2800" spc="-5">
                <a:latin typeface="Calibri"/>
                <a:cs typeface="Calibri"/>
              </a:rPr>
              <a:t>for the </a:t>
            </a:r>
            <a:r>
              <a:rPr dirty="0" sz="2800" spc="-10">
                <a:latin typeface="Calibri"/>
                <a:cs typeface="Calibri"/>
              </a:rPr>
              <a:t>final product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will approve all of the work </a:t>
            </a:r>
            <a:r>
              <a:rPr dirty="0" sz="2800" spc="-10">
                <a:latin typeface="Calibri"/>
                <a:cs typeface="Calibri"/>
              </a:rPr>
              <a:t>papers, </a:t>
            </a:r>
            <a:r>
              <a:rPr dirty="0" sz="2800" spc="-5">
                <a:latin typeface="Calibri"/>
                <a:cs typeface="Calibri"/>
              </a:rPr>
              <a:t>testing,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results.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038" y="1063193"/>
            <a:ext cx="6220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dirty="0" sz="4400" spc="-15" b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4400" spc="-5" b="0">
                <a:solidFill>
                  <a:srgbClr val="006FC0"/>
                </a:solidFill>
                <a:latin typeface="Calibri"/>
                <a:cs typeface="Calibri"/>
              </a:rPr>
              <a:t>Systems</a:t>
            </a:r>
            <a:r>
              <a:rPr dirty="0" sz="4400" spc="-40" b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006FC0"/>
                </a:solidFill>
                <a:latin typeface="Calibri"/>
                <a:cs typeface="Calibri"/>
              </a:rPr>
              <a:t>Audit.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0839" y="1745716"/>
            <a:ext cx="3314700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826135">
              <a:lnSpc>
                <a:spcPct val="100000"/>
              </a:lnSpc>
              <a:spcBef>
                <a:spcPts val="865"/>
              </a:spcBef>
            </a:pP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FIC4030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770"/>
              </a:spcBef>
            </a:pPr>
            <a:r>
              <a:rPr dirty="0" sz="3200" spc="-5" b="1">
                <a:solidFill>
                  <a:srgbClr val="00AF50"/>
                </a:solidFill>
                <a:latin typeface="Calibri"/>
                <a:cs typeface="Calibri"/>
              </a:rPr>
              <a:t>Day</a:t>
            </a:r>
            <a:r>
              <a:rPr dirty="0" sz="3200" spc="-5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AF50"/>
                </a:solidFill>
                <a:latin typeface="Calibri"/>
                <a:cs typeface="Calibri"/>
              </a:rPr>
              <a:t>&amp;</a:t>
            </a:r>
            <a:r>
              <a:rPr dirty="0" sz="32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00AF50"/>
                </a:solidFill>
                <a:latin typeface="Calibri"/>
                <a:cs typeface="Calibri"/>
              </a:rPr>
              <a:t>Time:</a:t>
            </a:r>
            <a:endParaRPr sz="3200">
              <a:latin typeface="Calibri"/>
              <a:cs typeface="Calibri"/>
            </a:endParaRPr>
          </a:p>
          <a:p>
            <a:pPr marL="12700" marR="5080" indent="739140">
              <a:lnSpc>
                <a:spcPts val="4610"/>
              </a:lnSpc>
              <a:spcBef>
                <a:spcPts val="95"/>
              </a:spcBef>
              <a:buChar char="•"/>
              <a:tabLst>
                <a:tab pos="1094740" algn="l"/>
                <a:tab pos="1095375" algn="l"/>
              </a:tabLst>
            </a:pP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Saturday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09:00am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12:00hrs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991638"/>
            <a:ext cx="7773034" cy="48056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598930">
              <a:lnSpc>
                <a:spcPct val="100000"/>
              </a:lnSpc>
              <a:spcBef>
                <a:spcPts val="770"/>
              </a:spcBef>
            </a:pP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5.</a:t>
            </a:r>
            <a:r>
              <a:rPr dirty="0" u="heavy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Planning</a:t>
            </a:r>
            <a:r>
              <a:rPr dirty="0" u="heavy" sz="2800" spc="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28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Individual</a:t>
            </a:r>
            <a:r>
              <a:rPr dirty="0" u="heavy" sz="2800" spc="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Audit</a:t>
            </a:r>
            <a:endParaRPr sz="2800">
              <a:latin typeface="Calibri"/>
              <a:cs typeface="Calibri"/>
            </a:endParaRPr>
          </a:p>
          <a:p>
            <a:pPr marL="12700" marR="34163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Calibri"/>
                <a:cs typeface="Calibri"/>
              </a:rPr>
              <a:t>Once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you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have a </a:t>
            </a:r>
            <a:r>
              <a:rPr dirty="0" sz="2800" spc="-10">
                <a:latin typeface="Calibri"/>
                <a:cs typeface="Calibri"/>
              </a:rPr>
              <a:t>particular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assigned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broad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idea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scope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objectives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defined,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you will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plan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Planning</a:t>
            </a:r>
            <a:r>
              <a:rPr dirty="0" sz="28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audit</a:t>
            </a:r>
            <a:r>
              <a:rPr dirty="0" sz="2800" spc="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involves</a:t>
            </a:r>
            <a:r>
              <a:rPr dirty="0" sz="28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Notifying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working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schedule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and </a:t>
            </a:r>
            <a:r>
              <a:rPr dirty="0" sz="2800" spc="-6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pre-audit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meetings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Defining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dirty="0" sz="28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scope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objectives.</a:t>
            </a:r>
            <a:endParaRPr sz="2800">
              <a:latin typeface="Calibri"/>
              <a:cs typeface="Calibri"/>
            </a:endParaRPr>
          </a:p>
          <a:p>
            <a:pPr marL="354965" marR="16383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Determining</a:t>
            </a:r>
            <a:r>
              <a:rPr dirty="0" sz="2800" spc="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corresponding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business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processes </a:t>
            </a:r>
            <a:r>
              <a:rPr dirty="0" sz="2800" spc="-6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on which</a:t>
            </a:r>
            <a:r>
              <a:rPr dirty="0" sz="28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focus.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026946"/>
            <a:ext cx="7844790" cy="498983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u="heavy" sz="20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Planning</a:t>
            </a:r>
            <a:r>
              <a:rPr dirty="0" u="heavy" sz="2000" spc="-6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20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Individual</a:t>
            </a:r>
            <a:r>
              <a:rPr dirty="0" u="heavy" sz="2000" spc="-5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Audit</a:t>
            </a:r>
            <a:r>
              <a:rPr dirty="0" u="heavy" sz="2000" spc="-4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Cont..</a:t>
            </a:r>
            <a:endParaRPr sz="2000">
              <a:latin typeface="Calibri"/>
              <a:cs typeface="Calibri"/>
            </a:endParaRPr>
          </a:p>
          <a:p>
            <a:pPr marL="354965" marR="1203960" indent="-342900">
              <a:lnSpc>
                <a:spcPct val="100000"/>
              </a:lnSpc>
              <a:spcBef>
                <a:spcPts val="61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Understanding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process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technical </a:t>
            </a:r>
            <a:r>
              <a:rPr dirty="0" sz="2800" spc="-6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Understanding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validating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inherent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risks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dirty="0" sz="2800" spc="-6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threats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processes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components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with the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  <a:p>
            <a:pPr marL="354965" marR="35941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Determining</a:t>
            </a:r>
            <a:r>
              <a:rPr dirty="0" sz="2800" spc="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controls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risk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mitigants </a:t>
            </a:r>
            <a:r>
              <a:rPr dirty="0" sz="2800" spc="-6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validating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expected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controls and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current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residual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risk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 client.</a:t>
            </a:r>
            <a:endParaRPr sz="2800">
              <a:latin typeface="Calibri"/>
              <a:cs typeface="Calibri"/>
            </a:endParaRPr>
          </a:p>
          <a:p>
            <a:pPr marL="354965" marR="26162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Identifying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management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tools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would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validate </a:t>
            </a:r>
            <a:r>
              <a:rPr dirty="0" sz="2800" spc="-6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report</a:t>
            </a:r>
            <a:r>
              <a:rPr dirty="0" sz="2800" spc="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proper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functioning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controls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022672"/>
            <a:ext cx="7835265" cy="50857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51685">
              <a:lnSpc>
                <a:spcPct val="100000"/>
              </a:lnSpc>
              <a:spcBef>
                <a:spcPts val="580"/>
              </a:spcBef>
            </a:pPr>
            <a:r>
              <a:rPr dirty="0" u="heavy" sz="20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Planning</a:t>
            </a:r>
            <a:r>
              <a:rPr dirty="0" u="heavy" sz="2000" spc="-6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20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Individual</a:t>
            </a:r>
            <a:r>
              <a:rPr dirty="0" u="heavy" sz="2000" spc="-5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Audit</a:t>
            </a:r>
            <a:r>
              <a:rPr dirty="0" u="heavy" sz="2000" spc="-4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Cont..</a:t>
            </a:r>
            <a:endParaRPr sz="2000">
              <a:latin typeface="Calibri"/>
              <a:cs typeface="Calibri"/>
            </a:endParaRPr>
          </a:p>
          <a:p>
            <a:pPr marL="354965" marR="741045" indent="-342900">
              <a:lnSpc>
                <a:spcPct val="100000"/>
              </a:lnSpc>
              <a:spcBef>
                <a:spcPts val="52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Performing</a:t>
            </a:r>
            <a:r>
              <a:rPr dirty="0" sz="22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risk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 control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dirty="0" sz="22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document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dirty="0" sz="22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risk 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exposures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and corresponding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auditing priorities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audit </a:t>
            </a:r>
            <a:r>
              <a:rPr dirty="0" sz="2200" spc="-484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dirty="0" sz="22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components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their</a:t>
            </a:r>
            <a:r>
              <a:rPr dirty="0" sz="22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relevance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scope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objectives</a:t>
            </a:r>
            <a:endParaRPr sz="2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Creating an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audit program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that incorporates the risk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control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analysis, gathers</a:t>
            </a:r>
            <a:r>
              <a:rPr dirty="0" sz="22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evidence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 needed</a:t>
            </a:r>
            <a:r>
              <a:rPr dirty="0" sz="22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2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determine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sufficiency </a:t>
            </a:r>
            <a:r>
              <a:rPr dirty="0" sz="2200" spc="-48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2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 existing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controls</a:t>
            </a:r>
            <a:r>
              <a:rPr dirty="0" sz="22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 risk mitigants,</a:t>
            </a:r>
            <a:r>
              <a:rPr dirty="0" sz="22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identifies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weaknesses.</a:t>
            </a:r>
            <a:endParaRPr sz="220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Finalizing</a:t>
            </a:r>
            <a:r>
              <a:rPr dirty="0" sz="22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staff</a:t>
            </a:r>
            <a:r>
              <a:rPr dirty="0" sz="2200" spc="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resource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skill</a:t>
            </a:r>
            <a:r>
              <a:rPr dirty="0" sz="22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requirements</a:t>
            </a:r>
            <a:endParaRPr sz="2200">
              <a:latin typeface="Calibri"/>
              <a:cs typeface="Calibri"/>
            </a:endParaRPr>
          </a:p>
          <a:p>
            <a:pPr marL="354965" marR="137795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Determining</a:t>
            </a:r>
            <a:r>
              <a:rPr dirty="0" sz="22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time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allocation</a:t>
            </a:r>
            <a:r>
              <a:rPr dirty="0" sz="22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components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audit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based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materiality of</a:t>
            </a:r>
            <a:r>
              <a:rPr dirty="0" sz="22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 risks, the various</a:t>
            </a:r>
            <a:r>
              <a:rPr dirty="0" sz="22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tasks</a:t>
            </a:r>
            <a:r>
              <a:rPr dirty="0" sz="22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associated </a:t>
            </a:r>
            <a:r>
              <a:rPr dirty="0" sz="2200" spc="-484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with testing each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component,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skill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level of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staff.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Establishing</a:t>
            </a:r>
            <a:r>
              <a:rPr dirty="0" sz="22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framework of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work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papers</a:t>
            </a:r>
            <a:r>
              <a:rPr dirty="0" sz="22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and fieldwork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026946"/>
            <a:ext cx="7477125" cy="473392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algn="ctr" marL="366395">
              <a:lnSpc>
                <a:spcPct val="100000"/>
              </a:lnSpc>
              <a:spcBef>
                <a:spcPts val="545"/>
              </a:spcBef>
            </a:pPr>
            <a:r>
              <a:rPr dirty="0" u="heavy" sz="20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DQ’s</a:t>
            </a:r>
            <a:endParaRPr sz="2000">
              <a:latin typeface="Calibri"/>
              <a:cs typeface="Calibri"/>
            </a:endParaRPr>
          </a:p>
          <a:p>
            <a:pPr marL="354965" marR="287655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Discuss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details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following</a:t>
            </a:r>
            <a:r>
              <a:rPr dirty="0" sz="2800" spc="-5">
                <a:latin typeface="Calibri"/>
                <a:cs typeface="Calibri"/>
              </a:rPr>
              <a:t> concepts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involved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modern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planning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Materiality.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Irregularities.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Self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assessment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Audit.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Staffing.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5043805" algn="l"/>
              </a:tabLst>
            </a:pPr>
            <a:r>
              <a:rPr dirty="0" sz="2800" spc="-10">
                <a:latin typeface="Calibri"/>
                <a:cs typeface="Calibri"/>
              </a:rPr>
              <a:t>Provide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elaborate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steps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you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would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consider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audit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planning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Safaricom	Bundle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pricing </a:t>
            </a:r>
            <a:r>
              <a:rPr dirty="0" sz="2800" spc="-5">
                <a:latin typeface="Calibri"/>
                <a:cs typeface="Calibri"/>
              </a:rPr>
              <a:t> 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330452"/>
            <a:ext cx="7543800" cy="51114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430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Performing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Risk</a:t>
            </a:r>
            <a:r>
              <a:rPr dirty="0" spc="-30"/>
              <a:t> </a:t>
            </a:r>
            <a:r>
              <a:rPr dirty="0" spc="-5"/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8901" y="2621749"/>
            <a:ext cx="633793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188845">
              <a:lnSpc>
                <a:spcPct val="120000"/>
              </a:lnSpc>
              <a:spcBef>
                <a:spcPts val="105"/>
              </a:spcBef>
            </a:pPr>
            <a:r>
              <a:rPr dirty="0" sz="4000" spc="-5" b="1">
                <a:solidFill>
                  <a:srgbClr val="006FC0"/>
                </a:solidFill>
                <a:latin typeface="Calibri"/>
                <a:cs typeface="Calibri"/>
              </a:rPr>
              <a:t>Lecture 4 </a:t>
            </a:r>
            <a:r>
              <a:rPr dirty="0" sz="400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FF0000"/>
                </a:solidFill>
                <a:latin typeface="Calibri"/>
                <a:cs typeface="Calibri"/>
              </a:rPr>
              <a:t>Performing</a:t>
            </a:r>
            <a:r>
              <a:rPr dirty="0" sz="40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40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dirty="0" sz="40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0000"/>
                </a:solidFill>
                <a:latin typeface="Calibri"/>
                <a:cs typeface="Calibri"/>
              </a:rPr>
              <a:t>Assessment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4847" y="217678"/>
            <a:ext cx="17754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00"/>
                </a:solidFill>
                <a:latin typeface="Calibri"/>
                <a:cs typeface="Calibri"/>
              </a:rPr>
              <a:t>Lecture</a:t>
            </a:r>
            <a:r>
              <a:rPr dirty="0" sz="3600" spc="-8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00"/>
                </a:solidFill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4534" y="3392804"/>
            <a:ext cx="398716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solidFill>
                  <a:srgbClr val="006FC0"/>
                </a:solidFill>
                <a:latin typeface="Calibri"/>
                <a:cs typeface="Calibri"/>
              </a:rPr>
              <a:t>Planning</a:t>
            </a:r>
            <a:r>
              <a:rPr dirty="0" sz="4400" spc="-3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4400" spc="-3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228" y="217678"/>
            <a:ext cx="3388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848613"/>
            <a:ext cx="7547609" cy="5300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technology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becomes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more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 b="1" i="1">
                <a:latin typeface="Calibri"/>
                <a:cs typeface="Calibri"/>
              </a:rPr>
              <a:t>integral</a:t>
            </a:r>
            <a:r>
              <a:rPr dirty="0" sz="2800" spc="20" b="1" i="1">
                <a:latin typeface="Calibri"/>
                <a:cs typeface="Calibri"/>
              </a:rPr>
              <a:t> </a:t>
            </a:r>
            <a:r>
              <a:rPr dirty="0" sz="2800" spc="-5" b="1" i="1">
                <a:latin typeface="Calibri"/>
                <a:cs typeface="Calibri"/>
              </a:rPr>
              <a:t>to</a:t>
            </a:r>
            <a:r>
              <a:rPr dirty="0" sz="2800" spc="5" b="1" i="1">
                <a:latin typeface="Calibri"/>
                <a:cs typeface="Calibri"/>
              </a:rPr>
              <a:t> </a:t>
            </a:r>
            <a:r>
              <a:rPr dirty="0" sz="2800" spc="-5" b="1" i="1">
                <a:latin typeface="Calibri"/>
                <a:cs typeface="Calibri"/>
              </a:rPr>
              <a:t>the </a:t>
            </a:r>
            <a:r>
              <a:rPr dirty="0" sz="280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organization's</a:t>
            </a:r>
            <a:r>
              <a:rPr dirty="0" sz="280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operations</a:t>
            </a:r>
            <a:r>
              <a:rPr dirty="0" sz="2800" spc="60" b="1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activities,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major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challenge for </a:t>
            </a:r>
            <a:r>
              <a:rPr dirty="0" sz="2800" spc="-10">
                <a:latin typeface="Calibri"/>
                <a:cs typeface="Calibri"/>
              </a:rPr>
              <a:t>internal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auditors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how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 handle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companywide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assessment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of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IT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risks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controls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scope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their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overall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assurance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consulting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services.</a:t>
            </a:r>
            <a:endParaRPr sz="2800">
              <a:latin typeface="Calibri"/>
              <a:cs typeface="Calibri"/>
            </a:endParaRPr>
          </a:p>
          <a:p>
            <a:pPr marL="354965" marR="88646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Therefore,</a:t>
            </a:r>
            <a:r>
              <a:rPr dirty="0" sz="2800" spc="-5">
                <a:latin typeface="Calibri"/>
                <a:cs typeface="Calibri"/>
              </a:rPr>
              <a:t> auditors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understand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following.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Organization's</a:t>
            </a:r>
            <a:r>
              <a:rPr dirty="0" sz="2000" spc="-5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2000" spc="-2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environment.</a:t>
            </a:r>
            <a:endParaRPr sz="2000">
              <a:latin typeface="Calibri"/>
              <a:cs typeface="Calibri"/>
            </a:endParaRPr>
          </a:p>
          <a:p>
            <a:pPr marL="354965" marR="840740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Applications</a:t>
            </a:r>
            <a:r>
              <a:rPr dirty="0" sz="2000" spc="-3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2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computer</a:t>
            </a:r>
            <a:r>
              <a:rPr dirty="0" sz="2000" spc="-3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operations</a:t>
            </a:r>
            <a:r>
              <a:rPr dirty="0" sz="2000" spc="-4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dirty="0" sz="2000" spc="-3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dirty="0" sz="2000" spc="-1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part</a:t>
            </a:r>
            <a:r>
              <a:rPr dirty="0" sz="2000" spc="-3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000" spc="-1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2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dirty="0" sz="2000" spc="-44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infrastructure.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dirty="0" sz="2000" spc="-2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2000" spc="-1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applications</a:t>
            </a:r>
            <a:r>
              <a:rPr dirty="0" sz="2000" spc="-4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3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operations</a:t>
            </a:r>
            <a:r>
              <a:rPr dirty="0" sz="2000" spc="-4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dirty="0" sz="2000" spc="-1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managed.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dirty="0" sz="2000" spc="-2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 applications</a:t>
            </a:r>
            <a:r>
              <a:rPr dirty="0" sz="2000" spc="-4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000" spc="-2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operations</a:t>
            </a:r>
            <a:r>
              <a:rPr dirty="0" sz="2000" spc="-4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link</a:t>
            </a:r>
            <a:r>
              <a:rPr dirty="0" sz="2000" spc="-2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back</a:t>
            </a:r>
            <a:r>
              <a:rPr dirty="0" sz="2000" spc="-1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000" spc="-2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000" spc="-1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6FC0"/>
                </a:solidFill>
                <a:latin typeface="Calibri"/>
                <a:cs typeface="Calibri"/>
              </a:rPr>
              <a:t>organization</a:t>
            </a:r>
            <a:r>
              <a:rPr dirty="0" sz="2000" spc="-5" b="1" i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228" y="217678"/>
            <a:ext cx="3388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848613"/>
            <a:ext cx="7886065" cy="5744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19939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Completing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006FC0"/>
                </a:solidFill>
                <a:latin typeface="Calibri"/>
                <a:cs typeface="Calibri"/>
              </a:rPr>
              <a:t>inventory</a:t>
            </a:r>
            <a:r>
              <a:rPr dirty="0" sz="2800" spc="2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800" spc="1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2800" spc="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infrastructure </a:t>
            </a:r>
            <a:r>
              <a:rPr dirty="0" sz="280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components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provide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auditors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information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regarding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infrastructure's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vulnerabilities.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complete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inventory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organization's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hardware,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software,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network,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components </a:t>
            </a:r>
            <a:r>
              <a:rPr dirty="0" sz="2800" spc="-6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foundation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 assessing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vulnerabilities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within the IT</a:t>
            </a:r>
            <a:r>
              <a:rPr dirty="0" sz="28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infrastructures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impact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internal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controls.</a:t>
            </a:r>
            <a:endParaRPr sz="2800">
              <a:latin typeface="Calibri"/>
              <a:cs typeface="Calibri"/>
            </a:endParaRPr>
          </a:p>
          <a:p>
            <a:pPr marL="354965" marR="14732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Once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 adequate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understanding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 IT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environment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achieved,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Chief Audit </a:t>
            </a:r>
            <a:r>
              <a:rPr dirty="0" sz="280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dirty="0" sz="2800" spc="1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(CAE)</a:t>
            </a:r>
            <a:r>
              <a:rPr dirty="0" sz="2800" spc="5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internal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audit</a:t>
            </a:r>
            <a:r>
              <a:rPr dirty="0" sz="28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team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perform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risk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assessment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develop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audit </a:t>
            </a:r>
            <a:r>
              <a:rPr dirty="0" sz="2800" spc="-62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228" y="217678"/>
            <a:ext cx="3388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848613"/>
            <a:ext cx="718629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Calibri"/>
                <a:cs typeface="Calibri"/>
              </a:rPr>
              <a:t>Factors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considered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when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developing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audit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plan,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organization's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industry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sector,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Revenue</a:t>
            </a:r>
            <a:r>
              <a:rPr dirty="0" sz="28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size,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Revenue</a:t>
            </a:r>
            <a:r>
              <a:rPr dirty="0" sz="28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type,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Complexity</a:t>
            </a:r>
            <a:r>
              <a:rPr dirty="0" sz="28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800" spc="-2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business</a:t>
            </a:r>
            <a:r>
              <a:rPr dirty="0" sz="28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processes,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Geographic</a:t>
            </a:r>
            <a:r>
              <a:rPr dirty="0" sz="2800" spc="-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locations of operations.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228" y="217678"/>
            <a:ext cx="3388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848613"/>
            <a:ext cx="7817484" cy="524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28575" indent="-342900">
              <a:lnSpc>
                <a:spcPct val="100000"/>
              </a:lnSpc>
              <a:spcBef>
                <a:spcPts val="9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latin typeface="Calibri"/>
                <a:cs typeface="Calibri"/>
              </a:rPr>
              <a:t>Two </a:t>
            </a:r>
            <a:r>
              <a:rPr dirty="0" sz="2800" spc="-10" i="1">
                <a:latin typeface="Calibri"/>
                <a:cs typeface="Calibri"/>
              </a:rPr>
              <a:t>other</a:t>
            </a:r>
            <a:r>
              <a:rPr dirty="0" sz="2800" spc="1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factors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having</a:t>
            </a:r>
            <a:r>
              <a:rPr dirty="0" sz="2800" spc="-5" i="1">
                <a:latin typeface="Calibri"/>
                <a:cs typeface="Calibri"/>
              </a:rPr>
              <a:t> a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direct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impact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on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the</a:t>
            </a:r>
            <a:r>
              <a:rPr dirty="0" sz="2800" spc="70" i="1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risk </a:t>
            </a:r>
            <a:r>
              <a:rPr dirty="0" sz="2800" spc="-6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assessment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and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in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determining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audited 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within the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IT environment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are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its</a:t>
            </a:r>
            <a:r>
              <a:rPr dirty="0" sz="2800" spc="15" i="1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components</a:t>
            </a:r>
            <a:r>
              <a:rPr dirty="0" sz="2800" spc="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and 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role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play.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latin typeface="Calibri"/>
                <a:cs typeface="Calibri"/>
              </a:rPr>
              <a:t>For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 i="1">
                <a:latin typeface="Calibri"/>
                <a:cs typeface="Calibri"/>
              </a:rPr>
              <a:t>What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technologies</a:t>
            </a:r>
            <a:r>
              <a:rPr dirty="0" sz="2400" spc="-5" i="1">
                <a:latin typeface="Calibri"/>
                <a:cs typeface="Calibri"/>
              </a:rPr>
              <a:t> are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used</a:t>
            </a:r>
            <a:r>
              <a:rPr dirty="0" sz="2400" i="1">
                <a:latin typeface="Calibri"/>
                <a:cs typeface="Calibri"/>
              </a:rPr>
              <a:t> to </a:t>
            </a:r>
            <a:r>
              <a:rPr dirty="0" sz="2400" spc="-5" i="1">
                <a:latin typeface="Calibri"/>
                <a:cs typeface="Calibri"/>
              </a:rPr>
              <a:t>perform</a:t>
            </a:r>
            <a:r>
              <a:rPr dirty="0" sz="240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daily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business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400" spc="-5" i="1">
                <a:latin typeface="Calibri"/>
                <a:cs typeface="Calibri"/>
              </a:rPr>
              <a:t>functions?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i="1">
                <a:latin typeface="Calibri"/>
                <a:cs typeface="Calibri"/>
              </a:rPr>
              <a:t>Is the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IT</a:t>
            </a:r>
            <a:r>
              <a:rPr dirty="0" sz="2400" spc="-5" i="1">
                <a:latin typeface="Calibri"/>
                <a:cs typeface="Calibri"/>
              </a:rPr>
              <a:t> environment </a:t>
            </a:r>
            <a:r>
              <a:rPr dirty="0" sz="2400" i="1">
                <a:latin typeface="Calibri"/>
                <a:cs typeface="Calibri"/>
              </a:rPr>
              <a:t>relatively </a:t>
            </a:r>
            <a:r>
              <a:rPr dirty="0" sz="2400" spc="-5" i="1">
                <a:latin typeface="Calibri"/>
                <a:cs typeface="Calibri"/>
              </a:rPr>
              <a:t>simple or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complex?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IT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environment</a:t>
            </a:r>
            <a:r>
              <a:rPr dirty="0" sz="240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centralized</a:t>
            </a:r>
            <a:r>
              <a:rPr dirty="0" sz="2400" spc="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or decentralized?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 i="1">
                <a:latin typeface="Calibri"/>
                <a:cs typeface="Calibri"/>
              </a:rPr>
              <a:t>To</a:t>
            </a:r>
            <a:r>
              <a:rPr dirty="0" sz="2400" spc="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what </a:t>
            </a:r>
            <a:r>
              <a:rPr dirty="0" sz="2400" spc="-5" i="1">
                <a:latin typeface="Calibri"/>
                <a:cs typeface="Calibri"/>
              </a:rPr>
              <a:t>degree</a:t>
            </a:r>
            <a:r>
              <a:rPr dirty="0" sz="2400" spc="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are business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applications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customized?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i="1">
                <a:latin typeface="Calibri"/>
                <a:cs typeface="Calibri"/>
              </a:rPr>
              <a:t>Are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some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or</a:t>
            </a:r>
            <a:r>
              <a:rPr dirty="0" sz="240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all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maintenance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activities outsourced?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 i="1">
                <a:latin typeface="Calibri"/>
                <a:cs typeface="Calibri"/>
              </a:rPr>
              <a:t>To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what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degree</a:t>
            </a:r>
            <a:r>
              <a:rPr dirty="0" sz="2400" spc="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does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IT</a:t>
            </a:r>
            <a:r>
              <a:rPr dirty="0" sz="2400" spc="-5" i="1">
                <a:latin typeface="Calibri"/>
                <a:cs typeface="Calibri"/>
              </a:rPr>
              <a:t> environment </a:t>
            </a:r>
            <a:r>
              <a:rPr dirty="0" sz="2400" i="1">
                <a:latin typeface="Calibri"/>
                <a:cs typeface="Calibri"/>
              </a:rPr>
              <a:t>change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every</a:t>
            </a:r>
            <a:r>
              <a:rPr dirty="0" sz="2400" spc="-5" i="1">
                <a:latin typeface="Calibri"/>
                <a:cs typeface="Calibri"/>
              </a:rPr>
              <a:t> year?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848613"/>
            <a:ext cx="7861934" cy="412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latin typeface="Calibri"/>
                <a:cs typeface="Calibri"/>
              </a:rPr>
              <a:t>In </a:t>
            </a:r>
            <a:r>
              <a:rPr dirty="0" sz="2800" spc="-10" i="1">
                <a:latin typeface="Calibri"/>
                <a:cs typeface="Calibri"/>
              </a:rPr>
              <a:t>addition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to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factors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impacting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the</a:t>
            </a:r>
            <a:r>
              <a:rPr dirty="0" sz="2800" spc="2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risk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assessment, </a:t>
            </a:r>
            <a:r>
              <a:rPr dirty="0" sz="2800" spc="-62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it </a:t>
            </a:r>
            <a:r>
              <a:rPr dirty="0" sz="2800" spc="-10" i="1">
                <a:latin typeface="Calibri"/>
                <a:cs typeface="Calibri"/>
              </a:rPr>
              <a:t>is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important</a:t>
            </a:r>
            <a:r>
              <a:rPr dirty="0" sz="2800" spc="1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for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CAEs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(Chief Audit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Executive)</a:t>
            </a:r>
            <a:r>
              <a:rPr dirty="0" sz="2800" spc="4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and 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internal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auditors to;</a:t>
            </a:r>
            <a:endParaRPr sz="2800">
              <a:latin typeface="Calibri"/>
              <a:cs typeface="Calibri"/>
            </a:endParaRPr>
          </a:p>
          <a:p>
            <a:pPr marL="527685" marR="41211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 i="1">
                <a:latin typeface="Calibri"/>
                <a:cs typeface="Calibri"/>
              </a:rPr>
              <a:t>Use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approach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that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ascertains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the</a:t>
            </a:r>
            <a:r>
              <a:rPr dirty="0" sz="2800" spc="40" i="1"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impact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dirty="0" sz="2800" spc="-6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likelihood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 risk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occurrence;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 i="1">
                <a:latin typeface="Calibri"/>
                <a:cs typeface="Calibri"/>
              </a:rPr>
              <a:t>Use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approach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that links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back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to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the </a:t>
            </a:r>
            <a:r>
              <a:rPr dirty="0" sz="2800" spc="-10" i="1">
                <a:latin typeface="Calibri"/>
                <a:cs typeface="Calibri"/>
              </a:rPr>
              <a:t>business.</a:t>
            </a:r>
            <a:endParaRPr sz="2800">
              <a:latin typeface="Calibri"/>
              <a:cs typeface="Calibri"/>
            </a:endParaRPr>
          </a:p>
          <a:p>
            <a:pPr marL="527685" marR="40195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 i="1">
                <a:latin typeface="Calibri"/>
                <a:cs typeface="Calibri"/>
              </a:rPr>
              <a:t>Use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approach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that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defines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the</a:t>
            </a:r>
            <a:r>
              <a:rPr dirty="0" sz="2800" spc="40" i="1"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high,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medium, </a:t>
            </a:r>
            <a:r>
              <a:rPr dirty="0" sz="2800" spc="-6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006FC0"/>
                </a:solidFill>
                <a:latin typeface="Calibri"/>
                <a:cs typeface="Calibri"/>
              </a:rPr>
              <a:t>low-risk</a:t>
            </a:r>
            <a:r>
              <a:rPr dirty="0" sz="2800" spc="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6FC0"/>
                </a:solidFill>
                <a:latin typeface="Calibri"/>
                <a:cs typeface="Calibri"/>
              </a:rPr>
              <a:t>areas</a:t>
            </a:r>
            <a:r>
              <a:rPr dirty="0" sz="28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through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quantitative</a:t>
            </a:r>
            <a:r>
              <a:rPr dirty="0" sz="28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 qualitative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analyses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Planning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Audit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851661"/>
            <a:ext cx="7854950" cy="551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changes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hinder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auditor's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efforts 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identify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understand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impact</a:t>
            </a:r>
            <a:r>
              <a:rPr dirty="0" sz="24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help IT </a:t>
            </a:r>
            <a:r>
              <a:rPr dirty="0" sz="2400">
                <a:latin typeface="Calibri"/>
                <a:cs typeface="Calibri"/>
              </a:rPr>
              <a:t>auditors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overcome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above,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can:</a:t>
            </a:r>
            <a:endParaRPr sz="2400">
              <a:latin typeface="Calibri"/>
              <a:cs typeface="Calibri"/>
            </a:endParaRPr>
          </a:p>
          <a:p>
            <a:pPr marL="469265" marR="654685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Perform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independent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IT risk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assessments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every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year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2400" spc="-5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identify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new technologies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impacting the </a:t>
            </a:r>
            <a:r>
              <a:rPr dirty="0" sz="24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organization.</a:t>
            </a:r>
            <a:endParaRPr sz="2400">
              <a:latin typeface="Calibri"/>
              <a:cs typeface="Calibri"/>
            </a:endParaRPr>
          </a:p>
          <a:p>
            <a:pPr marL="469265" marR="2857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Become </a:t>
            </a:r>
            <a:r>
              <a:rPr dirty="0" sz="2400" spc="-5">
                <a:latin typeface="Calibri"/>
                <a:cs typeface="Calibri"/>
              </a:rPr>
              <a:t>familiar </a:t>
            </a:r>
            <a:r>
              <a:rPr dirty="0" sz="2400">
                <a:latin typeface="Calibri"/>
                <a:cs typeface="Calibri"/>
              </a:rPr>
              <a:t>with the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department's yearly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short-term </a:t>
            </a:r>
            <a:r>
              <a:rPr dirty="0" sz="2400" spc="-5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plans and analyze how plan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initiatives impact the IT risk </a:t>
            </a:r>
            <a:r>
              <a:rPr dirty="0" sz="2400" spc="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assessment</a:t>
            </a:r>
            <a:r>
              <a:rPr dirty="0"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265" marR="1038225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Begin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audit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reviewing</a:t>
            </a:r>
            <a:r>
              <a:rPr dirty="0" sz="24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dirty="0" sz="24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risk</a:t>
            </a:r>
            <a:r>
              <a:rPr dirty="0" sz="24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assessment </a:t>
            </a:r>
            <a:r>
              <a:rPr dirty="0" sz="2400" spc="-5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component.</a:t>
            </a:r>
            <a:endParaRPr sz="2400">
              <a:latin typeface="Calibri"/>
              <a:cs typeface="Calibri"/>
            </a:endParaRPr>
          </a:p>
          <a:p>
            <a:pPr algn="just" marL="469265" marR="94170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Be </a:t>
            </a:r>
            <a:r>
              <a:rPr dirty="0" sz="2400" spc="-5">
                <a:latin typeface="Calibri"/>
                <a:cs typeface="Calibri"/>
              </a:rPr>
              <a:t>flexible </a:t>
            </a:r>
            <a:r>
              <a:rPr dirty="0" sz="2400">
                <a:latin typeface="Calibri"/>
                <a:cs typeface="Calibri"/>
              </a:rPr>
              <a:t>with the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IT audit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universe </a:t>
            </a:r>
            <a:r>
              <a:rPr dirty="0" sz="2400">
                <a:latin typeface="Calibri"/>
                <a:cs typeface="Calibri"/>
              </a:rPr>
              <a:t>— monitor 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organization's </a:t>
            </a:r>
            <a:r>
              <a:rPr dirty="0" sz="2400">
                <a:latin typeface="Calibri"/>
                <a:cs typeface="Calibri"/>
              </a:rPr>
              <a:t>IT-related risk </a:t>
            </a:r>
            <a:r>
              <a:rPr dirty="0" sz="2400" spc="-5">
                <a:latin typeface="Calibri"/>
                <a:cs typeface="Calibri"/>
              </a:rPr>
              <a:t>profile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adopt audit </a:t>
            </a:r>
            <a:r>
              <a:rPr dirty="0" sz="2400" spc="-53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procedures</a:t>
            </a:r>
            <a:r>
              <a:rPr dirty="0" sz="2400" spc="-1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2400" spc="-20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6FC0"/>
                </a:solidFill>
                <a:latin typeface="Calibri"/>
                <a:cs typeface="Calibri"/>
              </a:rPr>
              <a:t>evolves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WSE</dc:creator>
  <dc:title>No Slide Title</dc:title>
  <dcterms:created xsi:type="dcterms:W3CDTF">2022-12-08T08:49:40Z</dcterms:created>
  <dcterms:modified xsi:type="dcterms:W3CDTF">2022-12-08T08:49:40Z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2022-12-08T00:00:00Z</vt:filetime>
  </property>
</Properties>
</file>