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D7BE4FE-D957-4FC8-9678-B86AAE5AEE81}" type="datetimeFigureOut">
              <a:rPr lang="en-US" smtClean="0"/>
              <a:t>11/18/2022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9D9FD47-4E3A-4005-9143-CBE1827ABF3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4596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7BE4FE-D957-4FC8-9678-B86AAE5AEE81}"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9FD47-4E3A-4005-9143-CBE1827ABF3A}" type="slidenum">
              <a:rPr lang="en-US" smtClean="0"/>
              <a:t>‹#›</a:t>
            </a:fld>
            <a:endParaRPr lang="en-US"/>
          </a:p>
        </p:txBody>
      </p:sp>
    </p:spTree>
    <p:extLst>
      <p:ext uri="{BB962C8B-B14F-4D97-AF65-F5344CB8AC3E}">
        <p14:creationId xmlns:p14="http://schemas.microsoft.com/office/powerpoint/2010/main" val="2300721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BE4FE-D957-4FC8-9678-B86AAE5AEE81}"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9FD47-4E3A-4005-9143-CBE1827ABF3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1371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BE4FE-D957-4FC8-9678-B86AAE5AEE81}"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9FD47-4E3A-4005-9143-CBE1827ABF3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6081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BE4FE-D957-4FC8-9678-B86AAE5AEE81}"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9FD47-4E3A-4005-9143-CBE1827ABF3A}" type="slidenum">
              <a:rPr lang="en-US" smtClean="0"/>
              <a:t>‹#›</a:t>
            </a:fld>
            <a:endParaRPr lang="en-US"/>
          </a:p>
        </p:txBody>
      </p:sp>
    </p:spTree>
    <p:extLst>
      <p:ext uri="{BB962C8B-B14F-4D97-AF65-F5344CB8AC3E}">
        <p14:creationId xmlns:p14="http://schemas.microsoft.com/office/powerpoint/2010/main" val="162516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BE4FE-D957-4FC8-9678-B86AAE5AEE81}"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9FD47-4E3A-4005-9143-CBE1827ABF3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1901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BE4FE-D957-4FC8-9678-B86AAE5AEE81}"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9FD47-4E3A-4005-9143-CBE1827ABF3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6161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7BE4FE-D957-4FC8-9678-B86AAE5AEE81}"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9FD47-4E3A-4005-9143-CBE1827ABF3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525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7BE4FE-D957-4FC8-9678-B86AAE5AEE81}"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9FD47-4E3A-4005-9143-CBE1827ABF3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6402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7BE4FE-D957-4FC8-9678-B86AAE5AEE81}"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9FD47-4E3A-4005-9143-CBE1827ABF3A}" type="slidenum">
              <a:rPr lang="en-US" smtClean="0"/>
              <a:t>‹#›</a:t>
            </a:fld>
            <a:endParaRPr lang="en-US"/>
          </a:p>
        </p:txBody>
      </p:sp>
    </p:spTree>
    <p:extLst>
      <p:ext uri="{BB962C8B-B14F-4D97-AF65-F5344CB8AC3E}">
        <p14:creationId xmlns:p14="http://schemas.microsoft.com/office/powerpoint/2010/main" val="3640716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BE4FE-D957-4FC8-9678-B86AAE5AEE81}"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9FD47-4E3A-4005-9143-CBE1827ABF3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6093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7BE4FE-D957-4FC8-9678-B86AAE5AEE81}"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9FD47-4E3A-4005-9143-CBE1827ABF3A}" type="slidenum">
              <a:rPr lang="en-US" smtClean="0"/>
              <a:t>‹#›</a:t>
            </a:fld>
            <a:endParaRPr lang="en-US"/>
          </a:p>
        </p:txBody>
      </p:sp>
    </p:spTree>
    <p:extLst>
      <p:ext uri="{BB962C8B-B14F-4D97-AF65-F5344CB8AC3E}">
        <p14:creationId xmlns:p14="http://schemas.microsoft.com/office/powerpoint/2010/main" val="3829372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7BE4FE-D957-4FC8-9678-B86AAE5AEE81}" type="datetimeFigureOut">
              <a:rPr lang="en-US" smtClean="0"/>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D9FD47-4E3A-4005-9143-CBE1827ABF3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104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7BE4FE-D957-4FC8-9678-B86AAE5AEE81}" type="datetimeFigureOut">
              <a:rPr lang="en-US" smtClean="0"/>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D9FD47-4E3A-4005-9143-CBE1827ABF3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0828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7BE4FE-D957-4FC8-9678-B86AAE5AEE81}" type="datetimeFigureOut">
              <a:rPr lang="en-US" smtClean="0"/>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D9FD47-4E3A-4005-9143-CBE1827ABF3A}" type="slidenum">
              <a:rPr lang="en-US" smtClean="0"/>
              <a:t>‹#›</a:t>
            </a:fld>
            <a:endParaRPr lang="en-US"/>
          </a:p>
        </p:txBody>
      </p:sp>
    </p:spTree>
    <p:extLst>
      <p:ext uri="{BB962C8B-B14F-4D97-AF65-F5344CB8AC3E}">
        <p14:creationId xmlns:p14="http://schemas.microsoft.com/office/powerpoint/2010/main" val="138334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7BE4FE-D957-4FC8-9678-B86AAE5AEE81}"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9FD47-4E3A-4005-9143-CBE1827ABF3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3377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7BE4FE-D957-4FC8-9678-B86AAE5AEE81}"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9FD47-4E3A-4005-9143-CBE1827ABF3A}" type="slidenum">
              <a:rPr lang="en-US" smtClean="0"/>
              <a:t>‹#›</a:t>
            </a:fld>
            <a:endParaRPr lang="en-US"/>
          </a:p>
        </p:txBody>
      </p:sp>
    </p:spTree>
    <p:extLst>
      <p:ext uri="{BB962C8B-B14F-4D97-AF65-F5344CB8AC3E}">
        <p14:creationId xmlns:p14="http://schemas.microsoft.com/office/powerpoint/2010/main" val="768141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7BE4FE-D957-4FC8-9678-B86AAE5AEE81}" type="datetimeFigureOut">
              <a:rPr lang="en-US" smtClean="0"/>
              <a:t>11/18/2022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9D9FD47-4E3A-4005-9143-CBE1827ABF3A}" type="slidenum">
              <a:rPr lang="en-US" smtClean="0"/>
              <a:t>‹#›</a:t>
            </a:fld>
            <a:endParaRPr lang="en-US"/>
          </a:p>
        </p:txBody>
      </p:sp>
    </p:spTree>
    <p:extLst>
      <p:ext uri="{BB962C8B-B14F-4D97-AF65-F5344CB8AC3E}">
        <p14:creationId xmlns:p14="http://schemas.microsoft.com/office/powerpoint/2010/main" val="2534088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29D5B-5AB3-666C-D6CF-7827514E5F65}"/>
              </a:ext>
            </a:extLst>
          </p:cNvPr>
          <p:cNvSpPr>
            <a:spLocks noGrp="1"/>
          </p:cNvSpPr>
          <p:nvPr>
            <p:ph type="ctrTitle"/>
          </p:nvPr>
        </p:nvSpPr>
        <p:spPr>
          <a:xfrm>
            <a:off x="2688165" y="2341750"/>
            <a:ext cx="6815669" cy="759527"/>
          </a:xfrm>
        </p:spPr>
        <p:txBody>
          <a:bodyPr/>
          <a:lstStyle/>
          <a:p>
            <a:r>
              <a:rPr lang="en-US" dirty="0"/>
              <a:t>Disaster Recovery</a:t>
            </a:r>
          </a:p>
        </p:txBody>
      </p:sp>
      <p:sp>
        <p:nvSpPr>
          <p:cNvPr id="3" name="Subtitle 2">
            <a:extLst>
              <a:ext uri="{FF2B5EF4-FFF2-40B4-BE49-F238E27FC236}">
                <a16:creationId xmlns:a16="http://schemas.microsoft.com/office/drawing/2014/main" id="{56D6593C-9693-9EB0-6373-91AA0028FE3F}"/>
              </a:ext>
            </a:extLst>
          </p:cNvPr>
          <p:cNvSpPr>
            <a:spLocks noGrp="1"/>
          </p:cNvSpPr>
          <p:nvPr>
            <p:ph type="subTitle" idx="1"/>
          </p:nvPr>
        </p:nvSpPr>
        <p:spPr>
          <a:xfrm>
            <a:off x="2688165" y="3756722"/>
            <a:ext cx="6815669" cy="1589001"/>
          </a:xfrm>
        </p:spPr>
        <p:txBody>
          <a:bodyPr/>
          <a:lstStyle/>
          <a:p>
            <a:r>
              <a:rPr lang="en-US" dirty="0"/>
              <a:t>Group Members</a:t>
            </a:r>
          </a:p>
          <a:p>
            <a:r>
              <a:rPr lang="en-US" dirty="0"/>
              <a:t>Yussuf Seifudin 660411</a:t>
            </a:r>
          </a:p>
        </p:txBody>
      </p:sp>
    </p:spTree>
    <p:extLst>
      <p:ext uri="{BB962C8B-B14F-4D97-AF65-F5344CB8AC3E}">
        <p14:creationId xmlns:p14="http://schemas.microsoft.com/office/powerpoint/2010/main" val="548537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EA84-F736-DDF0-E217-674696B102C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5BD75D8-A455-5D44-1822-0047B4618970}"/>
              </a:ext>
            </a:extLst>
          </p:cNvPr>
          <p:cNvSpPr>
            <a:spLocks noGrp="1"/>
          </p:cNvSpPr>
          <p:nvPr>
            <p:ph idx="1"/>
          </p:nvPr>
        </p:nvSpPr>
        <p:spPr>
          <a:xfrm>
            <a:off x="1295401" y="2556932"/>
            <a:ext cx="9601196" cy="2183880"/>
          </a:xfrm>
        </p:spPr>
        <p:txBody>
          <a:bodyPr/>
          <a:lstStyle/>
          <a:p>
            <a:pPr marL="0" indent="0" algn="just">
              <a:buNone/>
            </a:pPr>
            <a:r>
              <a:rPr lang="en-US" b="1" dirty="0"/>
              <a:t>Data loss can be defined as: </a:t>
            </a:r>
          </a:p>
          <a:p>
            <a:pPr algn="just"/>
            <a:r>
              <a:rPr lang="en-US" dirty="0"/>
              <a:t>Valuable or sensitive information on a computer is compromised due to theft, human error, viruses, malware, or power failure. It may also occur due to physical damage or mechanical failure or equipment of an edifice.</a:t>
            </a:r>
          </a:p>
        </p:txBody>
      </p:sp>
    </p:spTree>
    <p:extLst>
      <p:ext uri="{BB962C8B-B14F-4D97-AF65-F5344CB8AC3E}">
        <p14:creationId xmlns:p14="http://schemas.microsoft.com/office/powerpoint/2010/main" val="1429802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5BE40-1B5B-BEC1-66BC-3BEFD03A0A40}"/>
              </a:ext>
            </a:extLst>
          </p:cNvPr>
          <p:cNvSpPr>
            <a:spLocks noGrp="1"/>
          </p:cNvSpPr>
          <p:nvPr>
            <p:ph type="title"/>
          </p:nvPr>
        </p:nvSpPr>
        <p:spPr/>
        <p:txBody>
          <a:bodyPr>
            <a:normAutofit fontScale="90000"/>
          </a:bodyPr>
          <a:lstStyle/>
          <a:p>
            <a:r>
              <a:rPr lang="en-US" dirty="0"/>
              <a:t>COMMON CAUSES OF DATA LOSS IN SMALL AND MEDIUM ENTREPRISES</a:t>
            </a:r>
          </a:p>
        </p:txBody>
      </p:sp>
      <p:sp>
        <p:nvSpPr>
          <p:cNvPr id="3" name="Content Placeholder 2">
            <a:extLst>
              <a:ext uri="{FF2B5EF4-FFF2-40B4-BE49-F238E27FC236}">
                <a16:creationId xmlns:a16="http://schemas.microsoft.com/office/drawing/2014/main" id="{EAB73C9B-059F-EED6-215A-94EFD330453E}"/>
              </a:ext>
            </a:extLst>
          </p:cNvPr>
          <p:cNvSpPr>
            <a:spLocks noGrp="1"/>
          </p:cNvSpPr>
          <p:nvPr>
            <p:ph idx="1"/>
          </p:nvPr>
        </p:nvSpPr>
        <p:spPr/>
        <p:txBody>
          <a:bodyPr/>
          <a:lstStyle/>
          <a:p>
            <a:pPr algn="just"/>
            <a:r>
              <a:rPr lang="en-US" dirty="0"/>
              <a:t>Human error – One of the biggest issues in terms of security threats that an organization can face. </a:t>
            </a:r>
          </a:p>
          <a:p>
            <a:pPr algn="just"/>
            <a:r>
              <a:rPr lang="en-US" dirty="0"/>
              <a:t>Natural Disasters – This can cause data loss whereby the hardware that is responsible to store the company data is compromised. Such as Wildfires, hurricanes, tornadoes, extreme rainfalls, landslides, and among others.</a:t>
            </a:r>
          </a:p>
          <a:p>
            <a:pPr algn="just"/>
            <a:r>
              <a:rPr lang="en-US" dirty="0"/>
              <a:t>Hardware Failure - Hardware damage and system malfunction are among the top causes of data loss. It happens every day at businesses of all sizes, all over the world. </a:t>
            </a:r>
          </a:p>
        </p:txBody>
      </p:sp>
    </p:spTree>
    <p:extLst>
      <p:ext uri="{BB962C8B-B14F-4D97-AF65-F5344CB8AC3E}">
        <p14:creationId xmlns:p14="http://schemas.microsoft.com/office/powerpoint/2010/main" val="3896322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0E51-0249-905A-4365-8D0548E90323}"/>
              </a:ext>
            </a:extLst>
          </p:cNvPr>
          <p:cNvSpPr>
            <a:spLocks noGrp="1"/>
          </p:cNvSpPr>
          <p:nvPr>
            <p:ph type="title"/>
          </p:nvPr>
        </p:nvSpPr>
        <p:spPr/>
        <p:txBody>
          <a:bodyPr>
            <a:normAutofit fontScale="90000"/>
          </a:bodyPr>
          <a:lstStyle/>
          <a:p>
            <a:r>
              <a:rPr lang="en-US" dirty="0"/>
              <a:t>How does a cloud network-attached storage (NAS) work?</a:t>
            </a:r>
          </a:p>
        </p:txBody>
      </p:sp>
      <p:sp>
        <p:nvSpPr>
          <p:cNvPr id="3" name="Content Placeholder 2">
            <a:extLst>
              <a:ext uri="{FF2B5EF4-FFF2-40B4-BE49-F238E27FC236}">
                <a16:creationId xmlns:a16="http://schemas.microsoft.com/office/drawing/2014/main" id="{ACD8A6A4-172D-9909-77D7-7D83F9DE1710}"/>
              </a:ext>
            </a:extLst>
          </p:cNvPr>
          <p:cNvSpPr>
            <a:spLocks noGrp="1"/>
          </p:cNvSpPr>
          <p:nvPr>
            <p:ph idx="1"/>
          </p:nvPr>
        </p:nvSpPr>
        <p:spPr/>
        <p:txBody>
          <a:bodyPr/>
          <a:lstStyle/>
          <a:p>
            <a:pPr marL="0" indent="0">
              <a:buNone/>
            </a:pPr>
            <a:r>
              <a:rPr lang="en-US" b="1" dirty="0"/>
              <a:t>Definition</a:t>
            </a:r>
          </a:p>
          <a:p>
            <a:r>
              <a:rPr lang="en-US" dirty="0"/>
              <a:t>A Network-Attached Storage according to AWS is a file storage that provides employees access to data over the network with the key element of having access always as long as a person is connected to the internet and collaboration of data. </a:t>
            </a:r>
          </a:p>
        </p:txBody>
      </p:sp>
    </p:spTree>
    <p:extLst>
      <p:ext uri="{BB962C8B-B14F-4D97-AF65-F5344CB8AC3E}">
        <p14:creationId xmlns:p14="http://schemas.microsoft.com/office/powerpoint/2010/main" val="3063590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751D-A7DD-3822-38DF-BED3F6DE875E}"/>
              </a:ext>
            </a:extLst>
          </p:cNvPr>
          <p:cNvSpPr>
            <a:spLocks noGrp="1"/>
          </p:cNvSpPr>
          <p:nvPr>
            <p:ph type="title"/>
          </p:nvPr>
        </p:nvSpPr>
        <p:spPr/>
        <p:txBody>
          <a:bodyPr>
            <a:normAutofit fontScale="90000"/>
          </a:bodyPr>
          <a:lstStyle/>
          <a:p>
            <a:r>
              <a:rPr lang="en-US" dirty="0"/>
              <a:t>How does a cloud network-attached storage (NAS) work?</a:t>
            </a:r>
          </a:p>
        </p:txBody>
      </p:sp>
      <p:sp>
        <p:nvSpPr>
          <p:cNvPr id="3" name="Content Placeholder 2">
            <a:extLst>
              <a:ext uri="{FF2B5EF4-FFF2-40B4-BE49-F238E27FC236}">
                <a16:creationId xmlns:a16="http://schemas.microsoft.com/office/drawing/2014/main" id="{42475674-3516-036F-FE2C-E28C24B0E38D}"/>
              </a:ext>
            </a:extLst>
          </p:cNvPr>
          <p:cNvSpPr>
            <a:spLocks noGrp="1"/>
          </p:cNvSpPr>
          <p:nvPr>
            <p:ph idx="1"/>
          </p:nvPr>
        </p:nvSpPr>
        <p:spPr/>
        <p:txBody>
          <a:bodyPr/>
          <a:lstStyle/>
          <a:p>
            <a:pPr marL="0" indent="0">
              <a:buNone/>
            </a:pPr>
            <a:r>
              <a:rPr lang="en-US" b="1" dirty="0"/>
              <a:t>How they work</a:t>
            </a:r>
          </a:p>
          <a:p>
            <a:r>
              <a:rPr lang="en-US" dirty="0"/>
              <a:t>NAS combines protocols used by hardware and software in file sharing over the network which allows computers to access files as if the files were stored locally.</a:t>
            </a:r>
          </a:p>
          <a:p>
            <a:r>
              <a:rPr lang="en-US" dirty="0"/>
              <a:t>Some of the protocols include: </a:t>
            </a:r>
          </a:p>
          <a:p>
            <a:pPr lvl="1"/>
            <a:r>
              <a:rPr lang="en-US" dirty="0"/>
              <a:t>Data Transfer protocols.</a:t>
            </a:r>
          </a:p>
          <a:p>
            <a:pPr lvl="1"/>
            <a:r>
              <a:rPr lang="en-US" dirty="0"/>
              <a:t>File formatting protocols </a:t>
            </a:r>
          </a:p>
          <a:p>
            <a:pPr lvl="1"/>
            <a:endParaRPr lang="en-US" dirty="0"/>
          </a:p>
          <a:p>
            <a:endParaRPr lang="en-US" dirty="0"/>
          </a:p>
        </p:txBody>
      </p:sp>
    </p:spTree>
    <p:extLst>
      <p:ext uri="{BB962C8B-B14F-4D97-AF65-F5344CB8AC3E}">
        <p14:creationId xmlns:p14="http://schemas.microsoft.com/office/powerpoint/2010/main" val="4039909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4C985-381A-9533-70A4-5171EE20E08A}"/>
              </a:ext>
            </a:extLst>
          </p:cNvPr>
          <p:cNvSpPr>
            <a:spLocks noGrp="1"/>
          </p:cNvSpPr>
          <p:nvPr>
            <p:ph type="title"/>
          </p:nvPr>
        </p:nvSpPr>
        <p:spPr/>
        <p:txBody>
          <a:bodyPr>
            <a:normAutofit fontScale="90000"/>
          </a:bodyPr>
          <a:lstStyle/>
          <a:p>
            <a:r>
              <a:rPr lang="en-US" dirty="0"/>
              <a:t>What are the advantages and disadvantages of a cloud network attached storage (NAS)?</a:t>
            </a:r>
          </a:p>
        </p:txBody>
      </p:sp>
      <p:sp>
        <p:nvSpPr>
          <p:cNvPr id="3" name="Content Placeholder 2">
            <a:extLst>
              <a:ext uri="{FF2B5EF4-FFF2-40B4-BE49-F238E27FC236}">
                <a16:creationId xmlns:a16="http://schemas.microsoft.com/office/drawing/2014/main" id="{A5321889-5018-4266-8114-665F2D7CFF57}"/>
              </a:ext>
            </a:extLst>
          </p:cNvPr>
          <p:cNvSpPr>
            <a:spLocks noGrp="1"/>
          </p:cNvSpPr>
          <p:nvPr>
            <p:ph idx="1"/>
          </p:nvPr>
        </p:nvSpPr>
        <p:spPr/>
        <p:txBody>
          <a:bodyPr>
            <a:normAutofit/>
          </a:bodyPr>
          <a:lstStyle/>
          <a:p>
            <a:r>
              <a:rPr lang="en-US" dirty="0"/>
              <a:t>Advantages  of cloud network attached storage are as follows:</a:t>
            </a:r>
          </a:p>
          <a:p>
            <a:r>
              <a:rPr lang="en-US" dirty="0"/>
              <a:t>Offsite storage and file collaboration – An organization can outsource the storage and file management to another individual leaving them with additional time to conduct other activities. </a:t>
            </a:r>
          </a:p>
          <a:p>
            <a:r>
              <a:rPr lang="en-US" dirty="0"/>
              <a:t>Available active data backups – implementation of NAS ensures that there are backups and in case of failure, the business is not at a complete loss since there are ‘save points that can be traced for the organization to pick up from.</a:t>
            </a:r>
          </a:p>
          <a:p>
            <a:endParaRPr lang="en-US" dirty="0"/>
          </a:p>
        </p:txBody>
      </p:sp>
    </p:spTree>
    <p:extLst>
      <p:ext uri="{BB962C8B-B14F-4D97-AF65-F5344CB8AC3E}">
        <p14:creationId xmlns:p14="http://schemas.microsoft.com/office/powerpoint/2010/main" val="2148885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4C985-381A-9533-70A4-5171EE20E08A}"/>
              </a:ext>
            </a:extLst>
          </p:cNvPr>
          <p:cNvSpPr>
            <a:spLocks noGrp="1"/>
          </p:cNvSpPr>
          <p:nvPr>
            <p:ph type="title"/>
          </p:nvPr>
        </p:nvSpPr>
        <p:spPr/>
        <p:txBody>
          <a:bodyPr>
            <a:normAutofit fontScale="90000"/>
          </a:bodyPr>
          <a:lstStyle/>
          <a:p>
            <a:r>
              <a:rPr lang="en-US" dirty="0"/>
              <a:t>What are the advantages and disadvantages of a cloud network attached storage (NAS)?</a:t>
            </a:r>
          </a:p>
        </p:txBody>
      </p:sp>
      <p:sp>
        <p:nvSpPr>
          <p:cNvPr id="3" name="Content Placeholder 2">
            <a:extLst>
              <a:ext uri="{FF2B5EF4-FFF2-40B4-BE49-F238E27FC236}">
                <a16:creationId xmlns:a16="http://schemas.microsoft.com/office/drawing/2014/main" id="{A5321889-5018-4266-8114-665F2D7CFF57}"/>
              </a:ext>
            </a:extLst>
          </p:cNvPr>
          <p:cNvSpPr>
            <a:spLocks noGrp="1"/>
          </p:cNvSpPr>
          <p:nvPr>
            <p:ph idx="1"/>
          </p:nvPr>
        </p:nvSpPr>
        <p:spPr/>
        <p:txBody>
          <a:bodyPr>
            <a:normAutofit/>
          </a:bodyPr>
          <a:lstStyle/>
          <a:p>
            <a:pPr marL="0" indent="0">
              <a:buNone/>
            </a:pPr>
            <a:r>
              <a:rPr lang="en-US" dirty="0"/>
              <a:t>The disadvantages of a cloud network attached storage are as follows:</a:t>
            </a:r>
          </a:p>
          <a:p>
            <a:r>
              <a:rPr lang="en-US" dirty="0"/>
              <a:t>Management complexity – NAS increases the operational load of an organization and drains its funds in maintenance due to most services being charged periodically and not as a one-time purchase hence the organization must allocate time, staff, and money to use NAS.</a:t>
            </a:r>
          </a:p>
          <a:p>
            <a:r>
              <a:rPr lang="en-US" dirty="0"/>
              <a:t>Scaling quickly is difficult – Although it is network-based, NAS devices still use similar architecture to those of a normal computer such as HDD and SSD storage </a:t>
            </a:r>
          </a:p>
        </p:txBody>
      </p:sp>
    </p:spTree>
    <p:extLst>
      <p:ext uri="{BB962C8B-B14F-4D97-AF65-F5344CB8AC3E}">
        <p14:creationId xmlns:p14="http://schemas.microsoft.com/office/powerpoint/2010/main" val="3306904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ABCF3-D15A-20CC-2886-9CE0E3334202}"/>
              </a:ext>
            </a:extLst>
          </p:cNvPr>
          <p:cNvSpPr>
            <a:spLocks noGrp="1"/>
          </p:cNvSpPr>
          <p:nvPr>
            <p:ph type="title"/>
          </p:nvPr>
        </p:nvSpPr>
        <p:spPr/>
        <p:txBody>
          <a:bodyPr/>
          <a:lstStyle/>
          <a:p>
            <a:r>
              <a:rPr lang="en-US" dirty="0"/>
              <a:t>Importance of a disaster recovery plan</a:t>
            </a:r>
          </a:p>
        </p:txBody>
      </p:sp>
      <p:sp>
        <p:nvSpPr>
          <p:cNvPr id="3" name="Content Placeholder 2">
            <a:extLst>
              <a:ext uri="{FF2B5EF4-FFF2-40B4-BE49-F238E27FC236}">
                <a16:creationId xmlns:a16="http://schemas.microsoft.com/office/drawing/2014/main" id="{0B6F24C1-D796-12CE-078B-6D45D836496C}"/>
              </a:ext>
            </a:extLst>
          </p:cNvPr>
          <p:cNvSpPr>
            <a:spLocks noGrp="1"/>
          </p:cNvSpPr>
          <p:nvPr>
            <p:ph idx="1"/>
          </p:nvPr>
        </p:nvSpPr>
        <p:spPr>
          <a:xfrm>
            <a:off x="1295401" y="2556932"/>
            <a:ext cx="9601196" cy="3318936"/>
          </a:xfrm>
        </p:spPr>
        <p:txBody>
          <a:bodyPr>
            <a:normAutofit fontScale="92500"/>
          </a:bodyPr>
          <a:lstStyle/>
          <a:p>
            <a:r>
              <a:rPr lang="en-US" dirty="0"/>
              <a:t>A Disaster Recovery Plan ensures that Small and Medium Sized Enterprises avoid large losses in the event that the IT infrastructure and data are damaged. </a:t>
            </a:r>
          </a:p>
          <a:p>
            <a:r>
              <a:rPr lang="en-US" dirty="0"/>
              <a:t>A DRP plan that includes regular data backups in multiple locations avoids losing vital business data in a cyber-attack or a network outage.</a:t>
            </a:r>
          </a:p>
          <a:p>
            <a:r>
              <a:rPr lang="en-US" dirty="0"/>
              <a:t>A Disaster Recovery Plan will also help an SME maintain its good reputation with its clients. These days, more and more customers are demanding evidence of an effective Disaster Recovery Plan before they do business with an organization. </a:t>
            </a:r>
          </a:p>
        </p:txBody>
      </p:sp>
    </p:spTree>
    <p:extLst>
      <p:ext uri="{BB962C8B-B14F-4D97-AF65-F5344CB8AC3E}">
        <p14:creationId xmlns:p14="http://schemas.microsoft.com/office/powerpoint/2010/main" val="276682872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TotalTime>
  <Words>560</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Disaster Recovery</vt:lpstr>
      <vt:lpstr>Introduction</vt:lpstr>
      <vt:lpstr>COMMON CAUSES OF DATA LOSS IN SMALL AND MEDIUM ENTREPRISES</vt:lpstr>
      <vt:lpstr>How does a cloud network-attached storage (NAS) work?</vt:lpstr>
      <vt:lpstr>How does a cloud network-attached storage (NAS) work?</vt:lpstr>
      <vt:lpstr>What are the advantages and disadvantages of a cloud network attached storage (NAS)?</vt:lpstr>
      <vt:lpstr>What are the advantages and disadvantages of a cloud network attached storage (NAS)?</vt:lpstr>
      <vt:lpstr>Importance of a disaster recovery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Disaster Recovery</dc:title>
  <dc:creator>Yussuf Seifudin</dc:creator>
  <cp:lastModifiedBy>Yussuf Seifudin</cp:lastModifiedBy>
  <cp:revision>14</cp:revision>
  <dcterms:created xsi:type="dcterms:W3CDTF">2022-11-18T11:57:08Z</dcterms:created>
  <dcterms:modified xsi:type="dcterms:W3CDTF">2022-11-18T12:13:20Z</dcterms:modified>
</cp:coreProperties>
</file>