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DM Serif Display" charset="1" panose="00000000000000000000"/>
      <p:regular r:id="rId13"/>
    </p:embeddedFont>
    <p:embeddedFont>
      <p:font typeface="DM Sans" charset="1" panose="00000000000000000000"/>
      <p:regular r:id="rId14"/>
    </p:embeddedFont>
    <p:embeddedFont>
      <p:font typeface="Brittany" charset="1" panose="00000000000000000000"/>
      <p:regular r:id="rId15"/>
    </p:embeddedFont>
    <p:embeddedFont>
      <p:font typeface="DM Sans Bold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621655" y="0"/>
            <a:ext cx="5657850" cy="10287000"/>
            <a:chOff x="0" y="0"/>
            <a:chExt cx="1913890" cy="3479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3479800"/>
            </a:xfrm>
            <a:custGeom>
              <a:avLst/>
              <a:gdLst/>
              <a:ahLst/>
              <a:cxnLst/>
              <a:rect r="r" b="b" t="t" l="l"/>
              <a:pathLst>
                <a:path h="347980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262427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9803542" y="2499926"/>
            <a:ext cx="6918239" cy="6918239"/>
            <a:chOff x="0" y="0"/>
            <a:chExt cx="2787650" cy="27876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787650" cy="2787650"/>
            </a:xfrm>
            <a:custGeom>
              <a:avLst/>
              <a:gdLst/>
              <a:ahLst/>
              <a:cxnLst/>
              <a:rect r="r" b="b" t="t" l="l"/>
              <a:pathLst>
                <a:path h="2787650" w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A02F5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8409545" y="1313678"/>
            <a:ext cx="7659645" cy="7659645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8613419" y="1517566"/>
            <a:ext cx="7251898" cy="7251869"/>
            <a:chOff x="0" y="0"/>
            <a:chExt cx="6350000" cy="63499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6666" t="0" r="-16666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331032" y="5615364"/>
            <a:ext cx="3256778" cy="3256778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7259300" y="287295"/>
            <a:ext cx="1851667" cy="2156235"/>
          </a:xfrm>
          <a:custGeom>
            <a:avLst/>
            <a:gdLst/>
            <a:ahLst/>
            <a:cxnLst/>
            <a:rect r="r" b="b" t="t" l="l"/>
            <a:pathLst>
              <a:path h="2156235" w="1851667">
                <a:moveTo>
                  <a:pt x="0" y="0"/>
                </a:moveTo>
                <a:lnTo>
                  <a:pt x="1851667" y="0"/>
                </a:lnTo>
                <a:lnTo>
                  <a:pt x="1851667" y="2156235"/>
                </a:lnTo>
                <a:lnTo>
                  <a:pt x="0" y="21562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822967" y="7794024"/>
            <a:ext cx="1851667" cy="2156235"/>
          </a:xfrm>
          <a:custGeom>
            <a:avLst/>
            <a:gdLst/>
            <a:ahLst/>
            <a:cxnLst/>
            <a:rect r="r" b="b" t="t" l="l"/>
            <a:pathLst>
              <a:path h="2156235" w="1851667">
                <a:moveTo>
                  <a:pt x="0" y="0"/>
                </a:moveTo>
                <a:lnTo>
                  <a:pt x="1851667" y="0"/>
                </a:lnTo>
                <a:lnTo>
                  <a:pt x="1851667" y="2156235"/>
                </a:lnTo>
                <a:lnTo>
                  <a:pt x="0" y="21562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578077" y="3643715"/>
            <a:ext cx="6149852" cy="3233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63"/>
              </a:lnSpc>
            </a:pPr>
            <a:r>
              <a:rPr lang="en-US" sz="13980">
                <a:solidFill>
                  <a:srgbClr val="142F4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Recipe To Cart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531443" y="6906867"/>
            <a:ext cx="2855955" cy="727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7"/>
              </a:lnSpc>
            </a:pPr>
            <a:r>
              <a:rPr lang="en-US" sz="5907">
                <a:solidFill>
                  <a:srgbClr val="142F4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Recipes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78077" y="7175815"/>
            <a:ext cx="5752955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47">
                <a:solidFill>
                  <a:srgbClr val="142F43"/>
                </a:solidFill>
                <a:latin typeface="DM Sans"/>
                <a:ea typeface="DM Sans"/>
                <a:cs typeface="DM Sans"/>
                <a:sym typeface="DM Sans"/>
              </a:rPr>
              <a:t>Presentation by </a:t>
            </a:r>
          </a:p>
          <a:p>
            <a:pPr algn="l">
              <a:lnSpc>
                <a:spcPts val="3499"/>
              </a:lnSpc>
            </a:pPr>
            <a:r>
              <a:rPr lang="en-US" sz="2499" spc="147">
                <a:solidFill>
                  <a:srgbClr val="142F43"/>
                </a:solidFill>
                <a:latin typeface="DM Sans"/>
                <a:ea typeface="DM Sans"/>
                <a:cs typeface="DM Sans"/>
                <a:sym typeface="DM Sans"/>
              </a:rPr>
              <a:t>Seif, Amel, youssef, Abdelrhman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78077" y="2136460"/>
            <a:ext cx="5194575" cy="106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97"/>
              </a:lnSpc>
            </a:pPr>
            <a:r>
              <a:rPr lang="en-US" sz="6284">
                <a:solidFill>
                  <a:srgbClr val="142F43"/>
                </a:solidFill>
                <a:latin typeface="Brittany"/>
                <a:ea typeface="Brittany"/>
                <a:cs typeface="Brittany"/>
                <a:sym typeface="Brittany"/>
              </a:rPr>
              <a:t>SWE Project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1204232" y="2787386"/>
            <a:ext cx="8589855" cy="8589855"/>
            <a:chOff x="0" y="0"/>
            <a:chExt cx="2787650" cy="2787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87650" cy="2787650"/>
            </a:xfrm>
            <a:custGeom>
              <a:avLst/>
              <a:gdLst/>
              <a:ahLst/>
              <a:cxnLst/>
              <a:rect r="r" b="b" t="t" l="l"/>
              <a:pathLst>
                <a:path h="2787650" w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A02F5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632721" y="776598"/>
            <a:ext cx="9510402" cy="9510402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-1126452" y="1029750"/>
            <a:ext cx="9004134" cy="9004098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8312" t="0" r="-28312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7259300" y="-239813"/>
            <a:ext cx="1851667" cy="2156235"/>
          </a:xfrm>
          <a:custGeom>
            <a:avLst/>
            <a:gdLst/>
            <a:ahLst/>
            <a:cxnLst/>
            <a:rect r="r" b="b" t="t" l="l"/>
            <a:pathLst>
              <a:path h="2156235" w="1851667">
                <a:moveTo>
                  <a:pt x="0" y="0"/>
                </a:moveTo>
                <a:lnTo>
                  <a:pt x="1851667" y="0"/>
                </a:lnTo>
                <a:lnTo>
                  <a:pt x="1851667" y="2156235"/>
                </a:lnTo>
                <a:lnTo>
                  <a:pt x="0" y="21562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877682" y="2265009"/>
            <a:ext cx="11802524" cy="930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15"/>
              </a:lnSpc>
            </a:pPr>
            <a:r>
              <a:rPr lang="en-US" sz="5367">
                <a:solidFill>
                  <a:srgbClr val="142F4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Overview of The Application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877682" y="3803306"/>
            <a:ext cx="9577874" cy="4999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1908" indent="-240954" lvl="1">
              <a:lnSpc>
                <a:spcPts val="3660"/>
              </a:lnSpc>
              <a:buFont typeface="Arial"/>
              <a:buChar char="•"/>
            </a:pPr>
            <a:r>
              <a:rPr lang="en-US" b="true" sz="2232">
                <a:solidFill>
                  <a:srgbClr val="142F43"/>
                </a:solidFill>
                <a:latin typeface="DM Sans Bold"/>
                <a:ea typeface="DM Sans Bold"/>
                <a:cs typeface="DM Sans Bold"/>
                <a:sym typeface="DM Sans Bold"/>
              </a:rPr>
              <a:t>Recipe Browsing</a:t>
            </a:r>
            <a:r>
              <a:rPr lang="en-US" sz="2232">
                <a:solidFill>
                  <a:srgbClr val="142F43"/>
                </a:solidFill>
                <a:latin typeface="DM Sans"/>
                <a:ea typeface="DM Sans"/>
                <a:cs typeface="DM Sans"/>
                <a:sym typeface="DM Sans"/>
              </a:rPr>
              <a:t>: Users can search for and view recipes, including detailed instructions, ingredients, and nutritional value.</a:t>
            </a:r>
          </a:p>
          <a:p>
            <a:pPr algn="l">
              <a:lnSpc>
                <a:spcPts val="3660"/>
              </a:lnSpc>
            </a:pPr>
          </a:p>
          <a:p>
            <a:pPr algn="l" marL="481908" indent="-240954" lvl="1">
              <a:lnSpc>
                <a:spcPts val="3660"/>
              </a:lnSpc>
              <a:buFont typeface="Arial"/>
              <a:buChar char="•"/>
            </a:pPr>
            <a:r>
              <a:rPr lang="en-US" b="true" sz="2232">
                <a:solidFill>
                  <a:srgbClr val="142F43"/>
                </a:solidFill>
                <a:latin typeface="DM Sans Bold"/>
                <a:ea typeface="DM Sans Bold"/>
                <a:cs typeface="DM Sans Bold"/>
                <a:sym typeface="DM Sans Bold"/>
              </a:rPr>
              <a:t>Shopping List Generation:</a:t>
            </a:r>
            <a:r>
              <a:rPr lang="en-US" sz="2232">
                <a:solidFill>
                  <a:srgbClr val="142F43"/>
                </a:solidFill>
                <a:latin typeface="DM Sans"/>
                <a:ea typeface="DM Sans"/>
                <a:cs typeface="DM Sans"/>
                <a:sym typeface="DM Sans"/>
              </a:rPr>
              <a:t> Automatically add recipe ingredients to the shopping cart for streamlined shopping experience.</a:t>
            </a:r>
          </a:p>
          <a:p>
            <a:pPr algn="l">
              <a:lnSpc>
                <a:spcPts val="3660"/>
              </a:lnSpc>
            </a:pPr>
          </a:p>
          <a:p>
            <a:pPr algn="l" marL="481908" indent="-240954" lvl="1">
              <a:lnSpc>
                <a:spcPts val="3660"/>
              </a:lnSpc>
              <a:buFont typeface="Arial"/>
              <a:buChar char="•"/>
            </a:pPr>
            <a:r>
              <a:rPr lang="en-US" b="true" sz="2232">
                <a:solidFill>
                  <a:srgbClr val="142F43"/>
                </a:solidFill>
                <a:latin typeface="DM Sans Bold"/>
                <a:ea typeface="DM Sans Bold"/>
                <a:cs typeface="DM Sans Bold"/>
                <a:sym typeface="DM Sans Bold"/>
              </a:rPr>
              <a:t>Real-Time Inventory Tracking:</a:t>
            </a:r>
            <a:r>
              <a:rPr lang="en-US" sz="2232">
                <a:solidFill>
                  <a:srgbClr val="142F43"/>
                </a:solidFill>
                <a:latin typeface="DM Sans"/>
                <a:ea typeface="DM Sans"/>
                <a:cs typeface="DM Sans"/>
                <a:sym typeface="DM Sans"/>
              </a:rPr>
              <a:t> Users can track product availability and get notifications about out-of-stock items.</a:t>
            </a:r>
          </a:p>
          <a:p>
            <a:pPr algn="l">
              <a:lnSpc>
                <a:spcPts val="3660"/>
              </a:lnSpc>
            </a:pPr>
          </a:p>
          <a:p>
            <a:pPr algn="l" marL="481908" indent="-240954" lvl="1">
              <a:lnSpc>
                <a:spcPts val="3660"/>
              </a:lnSpc>
              <a:buFont typeface="Arial"/>
              <a:buChar char="•"/>
            </a:pPr>
            <a:r>
              <a:rPr lang="en-US" b="true" sz="2232">
                <a:solidFill>
                  <a:srgbClr val="142F43"/>
                </a:solidFill>
                <a:latin typeface="DM Sans Bold"/>
                <a:ea typeface="DM Sans Bold"/>
                <a:cs typeface="DM Sans Bold"/>
                <a:sym typeface="DM Sans Bold"/>
              </a:rPr>
              <a:t>Personalized Notifications</a:t>
            </a:r>
            <a:r>
              <a:rPr lang="en-US" sz="2232">
                <a:solidFill>
                  <a:srgbClr val="142F43"/>
                </a:solidFill>
                <a:latin typeface="DM Sans"/>
                <a:ea typeface="DM Sans"/>
                <a:cs typeface="DM Sans"/>
                <a:sym typeface="DM Sans"/>
              </a:rPr>
              <a:t>: Users receive personalized alerts on offers for perishable goods and related items.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877682" y="1155808"/>
            <a:ext cx="6082325" cy="1368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77"/>
              </a:lnSpc>
            </a:pPr>
            <a:r>
              <a:rPr lang="en-US" sz="7984">
                <a:solidFill>
                  <a:srgbClr val="142F43"/>
                </a:solidFill>
                <a:latin typeface="Brittany"/>
                <a:ea typeface="Brittany"/>
                <a:cs typeface="Brittany"/>
                <a:sym typeface="Brittany"/>
              </a:rPr>
              <a:t>Project Scope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F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2643267" y="4669989"/>
            <a:ext cx="6918239" cy="6918239"/>
            <a:chOff x="0" y="0"/>
            <a:chExt cx="2787650" cy="2787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87650" cy="2787650"/>
            </a:xfrm>
            <a:custGeom>
              <a:avLst/>
              <a:gdLst/>
              <a:ahLst/>
              <a:cxnLst/>
              <a:rect r="r" b="b" t="t" l="l"/>
              <a:pathLst>
                <a:path h="2787650" w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A02F52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-1427018" y="-1584876"/>
            <a:ext cx="6918239" cy="6918239"/>
            <a:chOff x="0" y="0"/>
            <a:chExt cx="2787650" cy="27876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787650" cy="2787650"/>
            </a:xfrm>
            <a:custGeom>
              <a:avLst/>
              <a:gdLst/>
              <a:ahLst/>
              <a:cxnLst/>
              <a:rect r="r" b="b" t="t" l="l"/>
              <a:pathLst>
                <a:path h="2787650" w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A02F5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65190" y="1313678"/>
            <a:ext cx="14957620" cy="7659645"/>
            <a:chOff x="0" y="0"/>
            <a:chExt cx="5059738" cy="25910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59738" cy="2591040"/>
            </a:xfrm>
            <a:custGeom>
              <a:avLst/>
              <a:gdLst/>
              <a:ahLst/>
              <a:cxnLst/>
              <a:rect r="r" b="b" t="t" l="l"/>
              <a:pathLst>
                <a:path h="2591040" w="5059738">
                  <a:moveTo>
                    <a:pt x="0" y="0"/>
                  </a:moveTo>
                  <a:lnTo>
                    <a:pt x="5059738" y="0"/>
                  </a:lnTo>
                  <a:lnTo>
                    <a:pt x="5059738" y="2591040"/>
                  </a:lnTo>
                  <a:lnTo>
                    <a:pt x="0" y="259104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2032101" y="3419622"/>
            <a:ext cx="3459120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A02F5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Functional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32101" y="4574739"/>
            <a:ext cx="4248524" cy="3214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3"/>
              </a:lnSpc>
            </a:pPr>
            <a:r>
              <a:rPr lang="en-US" sz="2245">
                <a:solidFill>
                  <a:srgbClr val="142F43"/>
                </a:solidFill>
                <a:latin typeface="DM Sans"/>
                <a:ea typeface="DM Sans"/>
                <a:cs typeface="DM Sans"/>
                <a:sym typeface="DM Sans"/>
              </a:rPr>
              <a:t>Users can search, browse, and select recipes, with ingredients added to their shopping cart. Realtime inventory management and personalized notifications are also key features.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7259300" y="-171785"/>
            <a:ext cx="1851667" cy="2156235"/>
          </a:xfrm>
          <a:custGeom>
            <a:avLst/>
            <a:gdLst/>
            <a:ahLst/>
            <a:cxnLst/>
            <a:rect r="r" b="b" t="t" l="l"/>
            <a:pathLst>
              <a:path h="2156235" w="1851667">
                <a:moveTo>
                  <a:pt x="0" y="0"/>
                </a:moveTo>
                <a:lnTo>
                  <a:pt x="1851667" y="0"/>
                </a:lnTo>
                <a:lnTo>
                  <a:pt x="1851667" y="2156235"/>
                </a:lnTo>
                <a:lnTo>
                  <a:pt x="0" y="21562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822967" y="8325020"/>
            <a:ext cx="1851667" cy="2156235"/>
          </a:xfrm>
          <a:custGeom>
            <a:avLst/>
            <a:gdLst/>
            <a:ahLst/>
            <a:cxnLst/>
            <a:rect r="r" b="b" t="t" l="l"/>
            <a:pathLst>
              <a:path h="2156235" w="1851667">
                <a:moveTo>
                  <a:pt x="0" y="0"/>
                </a:moveTo>
                <a:lnTo>
                  <a:pt x="1851667" y="0"/>
                </a:lnTo>
                <a:lnTo>
                  <a:pt x="1851667" y="2156235"/>
                </a:lnTo>
                <a:lnTo>
                  <a:pt x="0" y="21562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032101" y="1750418"/>
            <a:ext cx="6230095" cy="1155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79"/>
              </a:lnSpc>
            </a:pPr>
            <a:r>
              <a:rPr lang="en-US" sz="6771">
                <a:solidFill>
                  <a:srgbClr val="142F43"/>
                </a:solidFill>
                <a:latin typeface="Brittany"/>
                <a:ea typeface="Brittany"/>
                <a:cs typeface="Brittany"/>
                <a:sym typeface="Brittany"/>
              </a:rPr>
              <a:t>Requirements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881445" y="4574739"/>
            <a:ext cx="4462595" cy="1823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3"/>
              </a:lnSpc>
            </a:pPr>
            <a:r>
              <a:rPr lang="en-US" sz="2245">
                <a:solidFill>
                  <a:srgbClr val="142F43"/>
                </a:solidFill>
                <a:latin typeface="DM Sans"/>
                <a:ea typeface="DM Sans"/>
                <a:cs typeface="DM Sans"/>
                <a:sym typeface="DM Sans"/>
              </a:rPr>
              <a:t>The application must be secure, fast, scalable, and responsive.</a:t>
            </a:r>
          </a:p>
          <a:p>
            <a:pPr algn="l">
              <a:lnSpc>
                <a:spcPts val="3683"/>
              </a:lnSpc>
            </a:pPr>
            <a:r>
              <a:rPr lang="en-US" sz="2245">
                <a:solidFill>
                  <a:srgbClr val="142F43"/>
                </a:solidFill>
                <a:latin typeface="DM Sans"/>
                <a:ea typeface="DM Sans"/>
                <a:cs typeface="DM Sans"/>
                <a:sym typeface="DM Sans"/>
              </a:rPr>
              <a:t>High availability for seamless user experience is essential.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944115" y="4574739"/>
            <a:ext cx="4397814" cy="1836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3"/>
              </a:lnSpc>
              <a:spcBef>
                <a:spcPct val="0"/>
              </a:spcBef>
            </a:pPr>
            <a:r>
              <a:rPr lang="en-US" sz="2245">
                <a:solidFill>
                  <a:srgbClr val="142F43"/>
                </a:solidFill>
                <a:latin typeface="DM Sans"/>
                <a:ea typeface="DM Sans"/>
                <a:cs typeface="DM Sans"/>
                <a:sym typeface="DM Sans"/>
              </a:rPr>
              <a:t>React (frontend), Django (backend), MySQL (database), </a:t>
            </a:r>
            <a:r>
              <a:rPr lang="en-US" sz="2245">
                <a:solidFill>
                  <a:srgbClr val="142F43"/>
                </a:solidFill>
                <a:latin typeface="DM Sans"/>
                <a:ea typeface="DM Sans"/>
                <a:cs typeface="DM Sans"/>
                <a:sym typeface="DM Sans"/>
              </a:rPr>
              <a:t>GitHub Actions (CI/CD), Docker (containerization).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881445" y="3419622"/>
            <a:ext cx="3819551" cy="669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8"/>
              </a:lnSpc>
            </a:pPr>
            <a:r>
              <a:rPr lang="en-US" sz="3998">
                <a:solidFill>
                  <a:srgbClr val="A02F5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Non-Functional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944115" y="3419622"/>
            <a:ext cx="4158272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A02F5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Technology Stack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F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95" y="6062587"/>
            <a:ext cx="18279505" cy="4224413"/>
            <a:chOff x="0" y="0"/>
            <a:chExt cx="6183437" cy="14289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83437" cy="1428999"/>
            </a:xfrm>
            <a:custGeom>
              <a:avLst/>
              <a:gdLst/>
              <a:ahLst/>
              <a:cxnLst/>
              <a:rect r="r" b="b" t="t" l="l"/>
              <a:pathLst>
                <a:path h="1428999" w="6183437">
                  <a:moveTo>
                    <a:pt x="0" y="0"/>
                  </a:moveTo>
                  <a:lnTo>
                    <a:pt x="6183437" y="0"/>
                  </a:lnTo>
                  <a:lnTo>
                    <a:pt x="6183437" y="1428999"/>
                  </a:lnTo>
                  <a:lnTo>
                    <a:pt x="0" y="1428999"/>
                  </a:lnTo>
                  <a:close/>
                </a:path>
              </a:pathLst>
            </a:custGeom>
            <a:solidFill>
              <a:srgbClr val="FBF4F3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715103" y="1950600"/>
            <a:ext cx="12857794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System Architecture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864116" y="1003892"/>
            <a:ext cx="10551272" cy="885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31"/>
              </a:lnSpc>
            </a:pPr>
            <a:r>
              <a:rPr lang="en-US" sz="6875">
                <a:solidFill>
                  <a:srgbClr val="FFFFFF"/>
                </a:solidFill>
                <a:latin typeface="Brittany"/>
                <a:ea typeface="Brittany"/>
                <a:cs typeface="Brittany"/>
                <a:sym typeface="Brittany"/>
              </a:rPr>
              <a:t>Design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7259300" y="287295"/>
            <a:ext cx="1851667" cy="2156235"/>
          </a:xfrm>
          <a:custGeom>
            <a:avLst/>
            <a:gdLst/>
            <a:ahLst/>
            <a:cxnLst/>
            <a:rect r="r" b="b" t="t" l="l"/>
            <a:pathLst>
              <a:path h="2156235" w="1851667">
                <a:moveTo>
                  <a:pt x="0" y="0"/>
                </a:moveTo>
                <a:lnTo>
                  <a:pt x="1851667" y="0"/>
                </a:lnTo>
                <a:lnTo>
                  <a:pt x="1851667" y="2156235"/>
                </a:lnTo>
                <a:lnTo>
                  <a:pt x="0" y="21562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97282" y="4371975"/>
            <a:ext cx="3235642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Frontend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326066" y="4371975"/>
            <a:ext cx="3235642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Backend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023658" y="4371975"/>
            <a:ext cx="3235642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Database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35294" y="6427392"/>
            <a:ext cx="4559617" cy="3714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6"/>
              </a:lnSpc>
              <a:spcBef>
                <a:spcPct val="0"/>
              </a:spcBef>
            </a:pPr>
            <a:r>
              <a:rPr lang="en-US" sz="3026">
                <a:solidFill>
                  <a:srgbClr val="142F43"/>
                </a:solidFill>
                <a:latin typeface="DM Sans"/>
                <a:ea typeface="DM Sans"/>
                <a:cs typeface="DM Sans"/>
                <a:sym typeface="DM Sans"/>
              </a:rPr>
              <a:t>The frontend is built using React, providing a dynamic and responsive user interface for browsing recipes and managing the shopping cart.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864191" y="6562725"/>
            <a:ext cx="4559617" cy="2647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6"/>
              </a:lnSpc>
              <a:spcBef>
                <a:spcPct val="0"/>
              </a:spcBef>
            </a:pPr>
            <a:r>
              <a:rPr lang="en-US" sz="3026">
                <a:solidFill>
                  <a:srgbClr val="142F43"/>
                </a:solidFill>
                <a:latin typeface="DM Sans"/>
                <a:ea typeface="DM Sans"/>
                <a:cs typeface="DM Sans"/>
                <a:sym typeface="DM Sans"/>
              </a:rPr>
              <a:t>Django handles business logic, data processing, and API requests, ensuring a robust and scalable backend.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293089" y="6427392"/>
            <a:ext cx="4559617" cy="3714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6"/>
              </a:lnSpc>
              <a:spcBef>
                <a:spcPct val="0"/>
              </a:spcBef>
            </a:pPr>
            <a:r>
              <a:rPr lang="en-US" sz="3026">
                <a:solidFill>
                  <a:srgbClr val="142F43"/>
                </a:solidFill>
                <a:latin typeface="DM Sans"/>
                <a:ea typeface="DM Sans"/>
                <a:cs typeface="DM Sans"/>
                <a:sym typeface="DM Sans"/>
              </a:rPr>
              <a:t>MySQL is used to manage relational data including users, products, recipes, and cart items, ensuring high performance and reliability.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358263"/>
            <a:ext cx="15919079" cy="8213923"/>
            <a:chOff x="0" y="0"/>
            <a:chExt cx="3952264" cy="20392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52264" cy="2039288"/>
            </a:xfrm>
            <a:custGeom>
              <a:avLst/>
              <a:gdLst/>
              <a:ahLst/>
              <a:cxnLst/>
              <a:rect r="r" b="b" t="t" l="l"/>
              <a:pathLst>
                <a:path h="2039288" w="3952264">
                  <a:moveTo>
                    <a:pt x="0" y="0"/>
                  </a:moveTo>
                  <a:lnTo>
                    <a:pt x="3952264" y="0"/>
                  </a:lnTo>
                  <a:lnTo>
                    <a:pt x="3952264" y="2039288"/>
                  </a:lnTo>
                  <a:lnTo>
                    <a:pt x="0" y="203928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755583" y="5465224"/>
            <a:ext cx="6355384" cy="6355384"/>
            <a:chOff x="0" y="0"/>
            <a:chExt cx="2787650" cy="27876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787650" cy="2787650"/>
            </a:xfrm>
            <a:custGeom>
              <a:avLst/>
              <a:gdLst/>
              <a:ahLst/>
              <a:cxnLst/>
              <a:rect r="r" b="b" t="t" l="l"/>
              <a:pathLst>
                <a:path h="2787650" w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142F43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527889" y="3546948"/>
            <a:ext cx="9622525" cy="563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4"/>
              </a:lnSpc>
            </a:pPr>
            <a:r>
              <a:rPr lang="en-US" sz="3331">
                <a:solidFill>
                  <a:srgbClr val="A02F5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Tools and Automation for continous Deployment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29433" y="4433240"/>
            <a:ext cx="9752839" cy="4825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9456" indent="-229728" lvl="1">
              <a:lnSpc>
                <a:spcPts val="3490"/>
              </a:lnSpc>
              <a:buFont typeface="Arial"/>
              <a:buChar char="•"/>
            </a:pPr>
            <a:r>
              <a:rPr lang="en-US" sz="21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CI/CD with GitHub Actions: GitHub Actions automates the build, test, and deployment pipeline, ensuring continuous integration and delivery.</a:t>
            </a:r>
          </a:p>
          <a:p>
            <a:pPr algn="just" marL="459456" indent="-229728" lvl="1">
              <a:lnSpc>
                <a:spcPts val="3490"/>
              </a:lnSpc>
              <a:buFont typeface="Arial"/>
              <a:buChar char="•"/>
            </a:pPr>
            <a:r>
              <a:rPr lang="en-US" sz="21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Containerization with Docker: Docker containers encapsulate the application, ensuring consistency across different environments and simplifying deployment.</a:t>
            </a:r>
          </a:p>
          <a:p>
            <a:pPr algn="just" marL="459456" indent="-229728" lvl="1">
              <a:lnSpc>
                <a:spcPts val="3490"/>
              </a:lnSpc>
              <a:buFont typeface="Arial"/>
              <a:buChar char="•"/>
            </a:pPr>
            <a:r>
              <a:rPr lang="en-US" sz="21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API Documentation with Swagger: Swagger was used to document the APIs, making it easier for the team to interact with the backend.</a:t>
            </a:r>
          </a:p>
          <a:p>
            <a:pPr algn="just" marL="459456" indent="-229728" lvl="1">
              <a:lnSpc>
                <a:spcPts val="3490"/>
              </a:lnSpc>
              <a:buFont typeface="Arial"/>
              <a:buChar char="•"/>
            </a:pPr>
            <a:r>
              <a:rPr lang="en-US" sz="21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Project Management with Trello: Trello was used for organizing tasks and managing the project efficiently using Kanban boards.</a:t>
            </a:r>
          </a:p>
          <a:p>
            <a:pPr algn="just" marL="459456" indent="-229728" lvl="1">
              <a:lnSpc>
                <a:spcPts val="3490"/>
              </a:lnSpc>
              <a:buFont typeface="Arial"/>
              <a:buChar char="•"/>
            </a:pPr>
            <a:r>
              <a:rPr lang="en-US" sz="21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API Testing with Postman: Postman was used for testing APIs, ensuring the backend logic worked correctly during development.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7259300" y="-171785"/>
            <a:ext cx="1851667" cy="2156235"/>
          </a:xfrm>
          <a:custGeom>
            <a:avLst/>
            <a:gdLst/>
            <a:ahLst/>
            <a:cxnLst/>
            <a:rect r="r" b="b" t="t" l="l"/>
            <a:pathLst>
              <a:path h="2156235" w="1851667">
                <a:moveTo>
                  <a:pt x="0" y="0"/>
                </a:moveTo>
                <a:lnTo>
                  <a:pt x="1851667" y="0"/>
                </a:lnTo>
                <a:lnTo>
                  <a:pt x="1851667" y="2156235"/>
                </a:lnTo>
                <a:lnTo>
                  <a:pt x="0" y="21562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822967" y="8325020"/>
            <a:ext cx="1851667" cy="2156235"/>
          </a:xfrm>
          <a:custGeom>
            <a:avLst/>
            <a:gdLst/>
            <a:ahLst/>
            <a:cxnLst/>
            <a:rect r="r" b="b" t="t" l="l"/>
            <a:pathLst>
              <a:path h="2156235" w="1851667">
                <a:moveTo>
                  <a:pt x="0" y="0"/>
                </a:moveTo>
                <a:lnTo>
                  <a:pt x="1851667" y="0"/>
                </a:lnTo>
                <a:lnTo>
                  <a:pt x="1851667" y="2156235"/>
                </a:lnTo>
                <a:lnTo>
                  <a:pt x="0" y="21562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27889" y="1813000"/>
            <a:ext cx="8955926" cy="151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38"/>
              </a:lnSpc>
            </a:pPr>
            <a:r>
              <a:rPr lang="en-US" sz="8812">
                <a:solidFill>
                  <a:srgbClr val="142F43"/>
                </a:solidFill>
                <a:latin typeface="Brittany"/>
                <a:ea typeface="Brittany"/>
                <a:cs typeface="Brittany"/>
                <a:sym typeface="Brittany"/>
              </a:rPr>
              <a:t>DevOps Practices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2643267" y="4669989"/>
            <a:ext cx="6918239" cy="6918239"/>
            <a:chOff x="0" y="0"/>
            <a:chExt cx="2787650" cy="2787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87650" cy="2787650"/>
            </a:xfrm>
            <a:custGeom>
              <a:avLst/>
              <a:gdLst/>
              <a:ahLst/>
              <a:cxnLst/>
              <a:rect r="r" b="b" t="t" l="l"/>
              <a:pathLst>
                <a:path h="2787650" w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78233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-1427018" y="-1584876"/>
            <a:ext cx="6918239" cy="6918239"/>
            <a:chOff x="0" y="0"/>
            <a:chExt cx="2787650" cy="27876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787650" cy="2787650"/>
            </a:xfrm>
            <a:custGeom>
              <a:avLst/>
              <a:gdLst/>
              <a:ahLst/>
              <a:cxnLst/>
              <a:rect r="r" b="b" t="t" l="l"/>
              <a:pathLst>
                <a:path h="2787650" w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78233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847793" y="1028700"/>
            <a:ext cx="16592413" cy="8496805"/>
            <a:chOff x="0" y="0"/>
            <a:chExt cx="5059738" cy="25910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59738" cy="2591040"/>
            </a:xfrm>
            <a:custGeom>
              <a:avLst/>
              <a:gdLst/>
              <a:ahLst/>
              <a:cxnLst/>
              <a:rect r="r" b="b" t="t" l="l"/>
              <a:pathLst>
                <a:path h="2591040" w="5059738">
                  <a:moveTo>
                    <a:pt x="0" y="0"/>
                  </a:moveTo>
                  <a:lnTo>
                    <a:pt x="5059738" y="0"/>
                  </a:lnTo>
                  <a:lnTo>
                    <a:pt x="5059738" y="2591040"/>
                  </a:lnTo>
                  <a:lnTo>
                    <a:pt x="0" y="259104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3250131" y="3118012"/>
            <a:ext cx="3459120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A02F5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Backend Issues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87945" y="3973098"/>
            <a:ext cx="7141743" cy="896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3"/>
              </a:lnSpc>
            </a:pPr>
            <a:r>
              <a:rPr lang="en-US" sz="2245">
                <a:solidFill>
                  <a:srgbClr val="142F43"/>
                </a:solidFill>
                <a:latin typeface="DM Sans"/>
                <a:ea typeface="DM Sans"/>
                <a:cs typeface="DM Sans"/>
                <a:sym typeface="DM Sans"/>
              </a:rPr>
              <a:t>Swagger documentation mismatches with schema and entities caused errors.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7259300" y="-171785"/>
            <a:ext cx="1851667" cy="2156235"/>
          </a:xfrm>
          <a:custGeom>
            <a:avLst/>
            <a:gdLst/>
            <a:ahLst/>
            <a:cxnLst/>
            <a:rect r="r" b="b" t="t" l="l"/>
            <a:pathLst>
              <a:path h="2156235" w="1851667">
                <a:moveTo>
                  <a:pt x="0" y="0"/>
                </a:moveTo>
                <a:lnTo>
                  <a:pt x="1851667" y="0"/>
                </a:lnTo>
                <a:lnTo>
                  <a:pt x="1851667" y="2156235"/>
                </a:lnTo>
                <a:lnTo>
                  <a:pt x="0" y="21562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822967" y="8325020"/>
            <a:ext cx="1851667" cy="2156235"/>
          </a:xfrm>
          <a:custGeom>
            <a:avLst/>
            <a:gdLst/>
            <a:ahLst/>
            <a:cxnLst/>
            <a:rect r="r" b="b" t="t" l="l"/>
            <a:pathLst>
              <a:path h="2156235" w="1851667">
                <a:moveTo>
                  <a:pt x="0" y="0"/>
                </a:moveTo>
                <a:lnTo>
                  <a:pt x="1851667" y="0"/>
                </a:lnTo>
                <a:lnTo>
                  <a:pt x="1851667" y="2156235"/>
                </a:lnTo>
                <a:lnTo>
                  <a:pt x="0" y="21562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436018" y="1344820"/>
            <a:ext cx="6230095" cy="1155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79"/>
              </a:lnSpc>
            </a:pPr>
            <a:r>
              <a:rPr lang="en-US" sz="6771">
                <a:solidFill>
                  <a:srgbClr val="142F43"/>
                </a:solidFill>
                <a:latin typeface="Brittany"/>
                <a:ea typeface="Brittany"/>
                <a:cs typeface="Brittany"/>
                <a:sym typeface="Brittany"/>
              </a:rPr>
              <a:t>Reflections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145691" y="3973098"/>
            <a:ext cx="6806086" cy="1360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3"/>
              </a:lnSpc>
            </a:pPr>
            <a:r>
              <a:rPr lang="en-US" sz="2245">
                <a:solidFill>
                  <a:srgbClr val="142F43"/>
                </a:solidFill>
                <a:latin typeface="DM Sans"/>
                <a:ea typeface="DM Sans"/>
                <a:cs typeface="DM Sans"/>
                <a:sym typeface="DM Sans"/>
              </a:rPr>
              <a:t>Issues arose due to discrepancies in frontend-backend integration and incorrect host configurations.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560370" y="3117981"/>
            <a:ext cx="5427001" cy="669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8"/>
              </a:lnSpc>
            </a:pPr>
            <a:r>
              <a:rPr lang="en-US" sz="3998">
                <a:solidFill>
                  <a:srgbClr val="A02F5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Integration Challenges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432678" y="5952519"/>
            <a:ext cx="6066588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A02F5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Communication Problems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87945" y="6822438"/>
            <a:ext cx="7356055" cy="896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3"/>
              </a:lnSpc>
            </a:pPr>
            <a:r>
              <a:rPr lang="en-US" sz="2245">
                <a:solidFill>
                  <a:srgbClr val="142F43"/>
                </a:solidFill>
                <a:latin typeface="DM Sans"/>
                <a:ea typeface="DM Sans"/>
                <a:cs typeface="DM Sans"/>
                <a:sym typeface="DM Sans"/>
              </a:rPr>
              <a:t>Team communication gaps led to work delays and performance issues.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560370" y="5952488"/>
            <a:ext cx="5427001" cy="669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8"/>
              </a:lnSpc>
            </a:pPr>
            <a:r>
              <a:rPr lang="en-US" sz="3998">
                <a:solidFill>
                  <a:srgbClr val="A02F5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Future Improvements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145691" y="6822438"/>
            <a:ext cx="6531222" cy="928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1"/>
              </a:lnSpc>
            </a:pPr>
            <a:r>
              <a:rPr lang="en-US" sz="2336">
                <a:solidFill>
                  <a:srgbClr val="142F43"/>
                </a:solidFill>
                <a:latin typeface="DM Sans"/>
                <a:ea typeface="DM Sans"/>
                <a:cs typeface="DM Sans"/>
                <a:sym typeface="DM Sans"/>
              </a:rPr>
              <a:t>Plan regular team meetings and ensure tasks are completed on time for better coordination.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F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59300" y="287295"/>
            <a:ext cx="1851667" cy="2156235"/>
          </a:xfrm>
          <a:custGeom>
            <a:avLst/>
            <a:gdLst/>
            <a:ahLst/>
            <a:cxnLst/>
            <a:rect r="r" b="b" t="t" l="l"/>
            <a:pathLst>
              <a:path h="2156235" w="1851667">
                <a:moveTo>
                  <a:pt x="0" y="0"/>
                </a:moveTo>
                <a:lnTo>
                  <a:pt x="1851667" y="0"/>
                </a:lnTo>
                <a:lnTo>
                  <a:pt x="1851667" y="2156235"/>
                </a:lnTo>
                <a:lnTo>
                  <a:pt x="0" y="21562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00762" y="3974358"/>
            <a:ext cx="6886475" cy="2100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110"/>
              </a:lnSpc>
            </a:pPr>
            <a:r>
              <a:rPr lang="en-US" sz="12221">
                <a:solidFill>
                  <a:srgbClr val="FBF4F3"/>
                </a:solidFill>
                <a:latin typeface="Brittany"/>
                <a:ea typeface="Brittany"/>
                <a:cs typeface="Brittany"/>
                <a:sym typeface="Brittany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DAGaB_cwlDQ</dc:identifier>
  <dcterms:modified xsi:type="dcterms:W3CDTF">2011-08-01T06:04:30Z</dcterms:modified>
  <cp:revision>1</cp:revision>
  <dc:title>SWE Project powerpoint</dc:title>
</cp:coreProperties>
</file>