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97" r:id="rId2"/>
    <p:sldId id="398" r:id="rId3"/>
    <p:sldId id="39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6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89698" autoAdjust="0"/>
  </p:normalViewPr>
  <p:slideViewPr>
    <p:cSldViewPr snapToGrid="0">
      <p:cViewPr varScale="1">
        <p:scale>
          <a:sx n="77" d="100"/>
          <a:sy n="77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2-22T15:16:43.1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6015 12153 0,'17'0'79,"54"0"-64,105 0 16,-52 0-15,-89 0-16,53 0 16,-17 0-1,-53 0-15,87 0 32,-52 0-17,124 35 16,-1 1 1,-123-19-17,53-17 1,17 0 0,18 0-1,-70 0 1,52 0-1,-52 0 1,-36 0 0,1 0-1,-19 0 1</inkml:trace>
  <inkml:trace contextRef="#ctx0" brushRef="#br0" timeOffset="3673.68">9102 12259 0,'53'0'31,"17"0"-15,-35 35-1,1-35 1,-1 0-1,18 0 1,-53 18-16,35-18 16,18 0-1,53 0 17,-71 0-32,53 0 15,53 0 1,-35 0-1,18 0 1,-89-18-16,18 1 16,300-36 15,-194 35-15,-36 0-1,0 18 1,-17 0-1,-35 0 1,-1 0 0,-17 0-1,-17 0 1,-1 0 15,0 0 0,-17 0-15,-1 0 15,1 0 1,0 0-1,-1 0-16,1 0-15,17 0 32,-17 0-17,0 0-15,17 0 32,-18 0-17,19 0 1,-19 0 15,1 0 16</inkml:trace>
  <inkml:trace contextRef="#ctx0" brushRef="#br0" timeOffset="7822.48">12541 12330 0,'36'-18'78,"-19"0"-62,230-17 15,-194 35-31,18-18 16,228-17 15,-34 35 0,123 0 0,-176 0-15,-36 0 0,106-18-1,-229 18 1,335 0 15,-123 0-15,-71 0 15,-159 0-15,-35 18 30</inkml:trace>
  <inkml:trace contextRef="#ctx0" brushRef="#br0" timeOffset="9454.37">3792 7937 0,'0'18'31,"0"35"-15,0 18 0,36-1-1,17 71 1,-18-70-1,-35-54-15,17 19 16,-17-19 0,18-17 46,53-17-46,-54-1-16,160-229 31,-71 124-15,-106 105-16,52-35 15,1 0 1,-17 36 0</inkml:trace>
  <inkml:trace contextRef="#ctx0" brushRef="#br0" timeOffset="10495.06">4463 4533 0,'0'-17'32,"-18"17"-17,18 17-15,-18 107 31,18-71-15,0-36-16,0 1 31,53-53 94,53-36-109,0-35 0,-18 36-1,-53 52-15,89-70 31,-89 70-15,-17 18 0,-1-17 15</inkml:trace>
  <inkml:trace contextRef="#ctx0" brushRef="#br0" timeOffset="24764.86">5380 13988 0,'70'-18'78,"54"-17"-63,-71 35-15,211-36 32,-140 19-17,-89-1-15,36 18 31,-54 0 32,1 0-47,0 0-1,17-17 1,-17 17-16,17 0 15,159-36 17,-88 36-17,-36 0 1,-52 0-16,105 0 31,-70 0-15,-35 0-16,211 0 31,-141 0-15,-52 0-16,34 0 15,18 0 17,-17 0-17,-53 0-15,35 0 16,-36 0-16,36 0 15,-18 0 1,18 0 0,-35 0-16,0 0 31</inkml:trace>
  <inkml:trace contextRef="#ctx0" brushRef="#br0" timeOffset="53981.02">7743 16140 0,'36'0'156,"-19"0"-140,19 0-1,-1 0 1,-17 0 0,17 0-1,53 0 1,-17 0 15,-36 0-15,53 0 15,-70 0-15,-1-36-1,19 36 32,-1 0-31,18-35 15,-18 35-15,0-18-1,-17 18 1,17 0 0,-35-17-1,18 17 63,0 0-46</inkml:trace>
  <inkml:trace contextRef="#ctx0" brushRef="#br0" timeOffset="64860.76">9913 14076 0,'0'-35'94,"53"35"-79,-35 0 1,70 0 0,-18-18-1,89 0 17,-88 1-17,70-1 1,-106 0-16,106 1 15,-123 17 1,52 0 0,-52 0-1,35 0 1,-35 0 0,105-36-1,-105 36 1,176-17-1,-71-1 1,-88 18 0,212 0-1,-211 0-15,-1 0 16,141 0 0,-140 0-1,-19 0 1,54 0-1,-54 0 1,72 0 0,-72 0-16,36 0 15,-35 0 1,105 0 0,-105 0-1,0 0-15,140 0 16,-52 0-1,-71 0-15,-17 0 16,158 0 0,-87 0-1,-19 0 1,-35 0-16,-17 0 16,123 0-1,0 0 1,-35 0-1,-53 0 1,141 35 0,-53-17-1,-53-18 1,36 0 0,-106 0-1,158 0 1,-88 0-1,71 0 17,-89 0-17,19 0 1,-1 0 0,-71 0-1,89 0 1,-88 0-16,0 0 15,105 0 1,-35 0 15,-35 0-15,-35 0 15</inkml:trace>
  <inkml:trace contextRef="#ctx0" brushRef="#br0" timeOffset="72841.5">28310 9737 0,'18'0'47,"17"0"-16,-35 35-15,18 18-1,0 17 1,-18-17 15,53-53 47,-1-35-62,1-36 0,36-34-1,-19 34 1,-17 18-1,0-35 17,-53 70-17,18 1 1,-1-1 0,-17 0 109</inkml:trace>
  <inkml:trace contextRef="#ctx0" brushRef="#br0" timeOffset="91450.31">9225 4886 0,'18'0'31,"17"0"-16,-17 0-15,52 0 32,18 0-1,-52 0-15,17 0-1,-18 0-15,35 0 16,54 0-1,-1-18 1,-17-17 0,-18 35-1,-35 0 1,-17 0 0,-19 0-1,1 0 79,52 0-78,-34 0-16,158 0 31,-53 0-16,35 0 17,-123 0-17,18 0 1,-1 0 0,-17 0-1,0 0 1,0 0-1,18 0 1,-54 0-16,19 0 16,34 0-1,-52 0-15,35 0 16,-36 0-16,36 0 16,35 0-1,18 0 1,71 0 15,-107 0-15,18 0-1,-17 0 1,-1 0 0,-52 0-16,35 0 15,18 0 1,-19 0-1,-16 0 1</inkml:trace>
  <inkml:trace contextRef="#ctx0" brushRef="#br0" timeOffset="93109.85">26352 8096 0,'18'0'47,"17"53"-32,18 35 1,-35 18 0,0-53-1,35-71 79,-1-87-78,90-125 15,-90 124-15,-52 89-16,106-124 31,-35 35-16,-18 35 1,-18 36 0</inkml:trace>
  <inkml:trace contextRef="#ctx0" brushRef="#br0" timeOffset="98702.53">28346 8802 0,'35'0'16,"-17"35"0,17 18-1,-17 18 1,-1-36-1,1 18 1,17-18 15,-17-35 32,52-53-48,-52 18-15,35-89 16,17-70 0,1 71-1,-18 35 1,-18 52 0,-35 19-1</inkml:trace>
  <inkml:trace contextRef="#ctx0" brushRef="#br0" timeOffset="119216.56">7920 6279 0,'70'-17'63,"72"17"-48,228 0 17,-53 0-17,-52 0 1,-36 0-1,-140 0-15,105 0 16,70 0 0,-229 0-16,353 0 31,-158 0-15,-160 0-16,318 0 31,-123 0-16,-212 0-15,159 0 16,-160 0-16,460 0 31,-212 0-15,17 0 0,-123 0-1,-141 0-15,106 0 16,-53 0-1,-71 0-15,0 0 16,1 0 0,-1 0 140,53 0-125,-35 0 0</inkml:trace>
  <inkml:trace contextRef="#ctx0" brushRef="#br0" timeOffset="122272.22">30074 10354 0,'18'0'78,"0"71"-62,-1-54-1,1 36 1,-1-18-1,1-35 126,35-105-110,35-89-15,0 52 0,-70 72-1,35-1 1,35-35-1,-88 89 1,0-18 0</inkml:trace>
  <inkml:trace contextRef="#ctx0" brushRef="#br0" timeOffset="140654.92">4939 9948 0,'18'36'187,"17"34"-156,-35-52 1,35-18 139,36-88-155,52-71 15,-52 88-15,-36 36 0,-17 17-1</inkml:trace>
  <inkml:trace contextRef="#ctx0" brushRef="#br0" timeOffset="142214.9">7867 10530 0,'18'0'16,"17"0"15,18 0-15,17 0 0,36 0-1,0 0 1,-88 0-1,17 0-15,124 0 16,-1 0 0,-140 0-16,17 0 15,142 0 1,-160 0-16,1 0 16,105 0-1,-34 0 1,87 0-1,-141 0-15,71 0 16,-71 0-16,159 0 16,-17 0-1,35 18 1,-177 0 0,159-18-1,-35 0 1,-18 0-1,211 0 17,-299 0-17,-17 0-15,175 0 16,-158 0 0,-17 0-16,175 0 15,-176 0 1,159 0-1,-176 0 1,123 0 0,0 0-1,-123-18-15,282-17 32,-141 35-17,-142-18-15,195 18 31,-124 0-15,-53 0 0,-17 0-1,0 0 1,-1-18 0</inkml:trace>
  <inkml:trace contextRef="#ctx0" brushRef="#br0" timeOffset="144843.6">30833 11165 0,'17'0'47,"19"0"-32,-19 106 1,19-18 0,-1 54-1,-35-72 1,0-17 0,0 0-1,18-53 63,17 0-62,106-229 0,353-424 15,-194 300 0,-230 318-15,-35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06682-5BA6-4716-8552-4DA926C0DD68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B9F3F-FFEF-4397-98AA-4D276239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8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68bb061b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68bb061b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68bb061b0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68bb061b0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68bb061b0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68bb061b0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68bb061b0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68bb061b0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68bb061b0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68bb061b0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68bb061b0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68bb061b0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68bb061b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68bb061b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68bb061b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68bb061b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68bb061b0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68bb061b0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68bb061b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68bb061b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68bb061b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68bb061b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68bb061b0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68bb061b0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68bb061b0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68bb061b0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68bb061b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68bb061b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F3E4-3F28-BDB6-D3F4-4660D34E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EFBA2-C577-AA5C-0F32-781985273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AD057-092A-38FE-D1BB-40E52D4B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6046-9ED0-F30E-D3A6-974D9729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5A25-D5EF-C437-2FAF-F1268BFD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1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751F-40BE-AE28-1D9F-73434200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5784C-CBC6-1DDE-C20A-9F1448189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9DA47-4635-8CF1-F2D8-3760D4F8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772A9-BA15-1289-0AE7-6E0F7204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62CE9-71F0-5F07-2611-2AB99739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28EDF-9369-EA32-51FC-A00C493D2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63065-CFDA-B0A5-70E8-68EFE6966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4BE7D-3D1C-B8A0-9718-9A597A62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3F360-5C08-F8BD-0B86-CD3A5AEE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955B6-0A13-E4D0-D94B-B4F7A83B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0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150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DC03-61C8-85C4-D410-0A017614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7C66-D2C8-0AA1-E0E1-FD2E5ED4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FE0A-0B4E-3E30-D37C-76E2FDC9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335CB-CB01-E058-5ED8-D4A7C722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96E4-91A0-81A5-DA16-068FAEE1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4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9437-81AF-ABF8-C503-E07E53E2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D0494-6F46-D93A-A299-C56939979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02603-24F9-5643-BEF5-A771F37C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90747-1EEA-2C16-6809-F6865667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3F614-82DB-FD84-33D2-2A803FD3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4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120E-0832-85DE-DAAE-7A4AF5B5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95A3-7A1F-BB75-E0C4-2A8EE73F5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2578D-7849-7754-CA58-751D8A187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B6FFD-A0A4-8DC1-9017-5D0F06ED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CB94-9D62-A843-0CEE-AAF24D1F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524E8-D74E-85BF-7EFE-4DD2CC92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2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5B58-3A55-F7D1-AC8C-1D89907E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A94C5-16FB-F94C-E9DA-511777D20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1DA71-D945-3698-211D-16DAA3BE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8AACE-7475-1AB6-0F0D-D0CF37BF3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28E52-2D5D-F24C-64FF-C137F0F2D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229BB-3724-1DF8-46C7-814C404B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1301A-6BFF-C682-C322-B286514C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26816-47AE-F1A1-346C-45396AD6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FCBF-8C3F-C9DE-AE99-A5A6BE14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F54F8-9525-0851-168F-65C78861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0D85A-CCD4-CFAA-9DF3-0E308AD7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23E58-E4EF-FE90-1A8F-C33BF482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2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2E1E7-AF5D-63BD-19C8-F8F8C3B7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A16EE-0DA5-07AE-BA54-347B941D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ACDD6-9847-52C9-224E-3A7E98AD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2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EA26-86FE-2D91-E9B4-11D3C85B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C8FF-F2CE-DB23-3457-16FE8867E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F1FA8-7FD0-6D20-747E-4DC582A06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AD9F6-1C0F-38B3-575E-2BF103A0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22BEA-4CC4-02BB-6064-13B4E051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EF479-E53B-8FA0-9FF1-209F9775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455B-91DA-56A2-7312-43072BD1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D72D7-7F46-345C-C45F-948847D3E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779B2-8219-7648-3A53-B756E4E39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6A186-BE3C-DF11-4E76-3A7E43C2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DF19-466D-ACA3-0DB6-77305CA2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8DE2A-A864-3AE1-714B-9D60094E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FA555-C932-9111-8DB9-D7827E9D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4E359-2628-30FC-B127-989977CC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196F8-05B4-93FD-19F9-DFD281AD8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87D37-526D-45A2-AA7C-3CFBDEE149EB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0153-21F4-6087-DF15-CD6D564F0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BBE08-D363-311A-D997-C0CCA2B8E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2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81D8D48-3CEA-6A7F-C1A5-1690BAAFA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88430" y="0"/>
            <a:ext cx="60416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DCFE08-72E9-BD36-0152-569CF9462A9B}"/>
              </a:ext>
            </a:extLst>
          </p:cNvPr>
          <p:cNvSpPr txBox="1"/>
          <p:nvPr/>
        </p:nvSpPr>
        <p:spPr>
          <a:xfrm>
            <a:off x="1380937" y="4828337"/>
            <a:ext cx="3302000" cy="6718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tx1">
                    <a:lumMod val="95000"/>
                    <a:lumOff val="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2800" b="1" dirty="0">
                <a:solidFill>
                  <a:srgbClr val="1736A9"/>
                </a:solidFill>
                <a:latin typeface="+mj-lt"/>
                <a:ea typeface="Open Sans Light"/>
                <a:cs typeface="Open Sans Light"/>
              </a:rPr>
              <a:t>MEC Academy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252DD-41CD-9437-7076-469323E3401D}"/>
              </a:ext>
            </a:extLst>
          </p:cNvPr>
          <p:cNvSpPr txBox="1"/>
          <p:nvPr/>
        </p:nvSpPr>
        <p:spPr>
          <a:xfrm>
            <a:off x="1240034" y="1436520"/>
            <a:ext cx="3826390" cy="23339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tx1">
                    <a:lumMod val="95000"/>
                    <a:lumOff val="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4800" b="1" dirty="0">
                <a:solidFill>
                  <a:srgbClr val="1736A9"/>
                </a:solidFill>
                <a:latin typeface="+mj-lt"/>
                <a:ea typeface="Open Sans Light"/>
                <a:cs typeface="Open Sans Light"/>
              </a:rPr>
              <a:t>Object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4800" b="1" dirty="0">
                <a:solidFill>
                  <a:srgbClr val="1736A9"/>
                </a:solidFill>
                <a:latin typeface="+mj-lt"/>
                <a:ea typeface="Open Sans Light"/>
                <a:cs typeface="Open Sans Light"/>
              </a:rPr>
              <a:t>Oriented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4800" b="1" dirty="0">
                <a:solidFill>
                  <a:srgbClr val="1736A9"/>
                </a:solidFill>
                <a:latin typeface="+mj-lt"/>
                <a:ea typeface="Open Sans Light"/>
                <a:cs typeface="Open Sans Light"/>
              </a:rPr>
              <a:t>Programming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1D7611EE-2BED-1EE7-1821-5B6396F29A04}"/>
              </a:ext>
            </a:extLst>
          </p:cNvPr>
          <p:cNvSpPr/>
          <p:nvPr/>
        </p:nvSpPr>
        <p:spPr>
          <a:xfrm>
            <a:off x="234550" y="5500188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1EF0EDC1-E138-E4BD-8EC7-1DC89BEED8F2}"/>
              </a:ext>
            </a:extLst>
          </p:cNvPr>
          <p:cNvSpPr/>
          <p:nvPr/>
        </p:nvSpPr>
        <p:spPr>
          <a:xfrm rot="10800000">
            <a:off x="10751697" y="290133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5" name="object 9">
            <a:extLst>
              <a:ext uri="{FF2B5EF4-FFF2-40B4-BE49-F238E27FC236}">
                <a16:creationId xmlns:a16="http://schemas.microsoft.com/office/drawing/2014/main" id="{2E8DF03E-FFFF-C744-D948-64AA5E2AB0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997" y="238410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1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566" y="1248543"/>
            <a:ext cx="7164349" cy="51861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3CB0DFE-51FB-F82E-0AFB-2AF1A40D501B}"/>
              </a:ext>
            </a:extLst>
          </p:cNvPr>
          <p:cNvSpPr txBox="1">
            <a:spLocks/>
          </p:cNvSpPr>
          <p:nvPr/>
        </p:nvSpPr>
        <p:spPr>
          <a:xfrm>
            <a:off x="295857" y="423267"/>
            <a:ext cx="8375848" cy="685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spc="75" dirty="0">
                <a:solidFill>
                  <a:srgbClr val="1736A9"/>
                </a:solidFill>
                <a:ea typeface="+mn-ea"/>
              </a:rPr>
              <a:t>Example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43142D7-046C-8274-4B6B-778D1205DDC2}"/>
              </a:ext>
            </a:extLst>
          </p:cNvPr>
          <p:cNvSpPr/>
          <p:nvPr/>
        </p:nvSpPr>
        <p:spPr>
          <a:xfrm>
            <a:off x="234550" y="5500188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557E176-1B94-C423-6D8F-9E8FAE82B9CC}"/>
              </a:ext>
            </a:extLst>
          </p:cNvPr>
          <p:cNvSpPr/>
          <p:nvPr/>
        </p:nvSpPr>
        <p:spPr>
          <a:xfrm rot="10800000">
            <a:off x="10751697" y="290133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7" name="object 9">
            <a:extLst>
              <a:ext uri="{FF2B5EF4-FFF2-40B4-BE49-F238E27FC236}">
                <a16:creationId xmlns:a16="http://schemas.microsoft.com/office/drawing/2014/main" id="{6B739F99-55AF-4C6B-AB1F-175627C23F5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1112286" y="133263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400" dirty="0"/>
              <a:t>Search on operator &gt;&gt; overloading </a:t>
            </a:r>
            <a:endParaRPr sz="24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/>
              <a:t>Implement it for class </a:t>
            </a:r>
            <a:r>
              <a:rPr lang="en" sz="2400" dirty="0">
                <a:solidFill>
                  <a:schemeClr val="dk1"/>
                </a:solidFill>
              </a:rPr>
              <a:t>ComplexNumber</a:t>
            </a:r>
            <a:r>
              <a:rPr lang="en" sz="2400" dirty="0"/>
              <a:t> </a:t>
            </a:r>
            <a:endParaRPr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E541FC-FE36-D7B3-FCCC-A3B9A4E7CD0D}"/>
              </a:ext>
            </a:extLst>
          </p:cNvPr>
          <p:cNvSpPr txBox="1">
            <a:spLocks/>
          </p:cNvSpPr>
          <p:nvPr/>
        </p:nvSpPr>
        <p:spPr>
          <a:xfrm>
            <a:off x="295857" y="423267"/>
            <a:ext cx="8375848" cy="685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spc="75" dirty="0">
                <a:solidFill>
                  <a:srgbClr val="1736A9"/>
                </a:solidFill>
                <a:ea typeface="+mn-ea"/>
              </a:rPr>
              <a:t>Practice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B7F0004-1FEF-CADA-3E1E-43AAA6643B03}"/>
              </a:ext>
            </a:extLst>
          </p:cNvPr>
          <p:cNvSpPr/>
          <p:nvPr/>
        </p:nvSpPr>
        <p:spPr>
          <a:xfrm>
            <a:off x="234550" y="5500188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AB6B75F-6B23-CA09-EA3B-CCDCDF221DCF}"/>
              </a:ext>
            </a:extLst>
          </p:cNvPr>
          <p:cNvSpPr/>
          <p:nvPr/>
        </p:nvSpPr>
        <p:spPr>
          <a:xfrm rot="10800000">
            <a:off x="10751697" y="290133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7" name="object 9">
            <a:extLst>
              <a:ext uri="{FF2B5EF4-FFF2-40B4-BE49-F238E27FC236}">
                <a16:creationId xmlns:a16="http://schemas.microsoft.com/office/drawing/2014/main" id="{CA07CF6E-682D-29C5-A674-EC32C4AA42F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992543" y="143652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400" dirty="0"/>
              <a:t>One class in c++ could inherit from more than one superclass.</a:t>
            </a:r>
            <a:endParaRPr sz="24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400" dirty="0"/>
              <a:t>The constructor of the child class will automatically call both constructors </a:t>
            </a:r>
            <a:endParaRPr sz="24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400" dirty="0"/>
              <a:t>The child could access all the attributes and methods from both super classes.</a:t>
            </a:r>
            <a:endParaRPr sz="2400" dirty="0"/>
          </a:p>
          <a:p>
            <a:pPr marL="0" indent="0">
              <a:spcBef>
                <a:spcPts val="1600"/>
              </a:spcBef>
              <a:buNone/>
            </a:pPr>
            <a:endParaRPr sz="24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92903C-E347-BDD9-635D-66D586B8CEC6}"/>
              </a:ext>
            </a:extLst>
          </p:cNvPr>
          <p:cNvSpPr txBox="1">
            <a:spLocks/>
          </p:cNvSpPr>
          <p:nvPr/>
        </p:nvSpPr>
        <p:spPr>
          <a:xfrm>
            <a:off x="295857" y="423267"/>
            <a:ext cx="8375848" cy="685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spc="75" dirty="0">
                <a:solidFill>
                  <a:srgbClr val="1736A9"/>
                </a:solidFill>
                <a:ea typeface="+mn-ea"/>
              </a:rPr>
              <a:t>Multiple Inheritance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5357501-4123-F2E7-B170-55E1AA7717F6}"/>
              </a:ext>
            </a:extLst>
          </p:cNvPr>
          <p:cNvSpPr/>
          <p:nvPr/>
        </p:nvSpPr>
        <p:spPr>
          <a:xfrm>
            <a:off x="234550" y="5500188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7E493CA-911A-3A96-ADBD-12CB7F16CC1E}"/>
              </a:ext>
            </a:extLst>
          </p:cNvPr>
          <p:cNvSpPr/>
          <p:nvPr/>
        </p:nvSpPr>
        <p:spPr>
          <a:xfrm rot="10800000">
            <a:off x="10751697" y="290133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7" name="object 9">
            <a:extLst>
              <a:ext uri="{FF2B5EF4-FFF2-40B4-BE49-F238E27FC236}">
                <a16:creationId xmlns:a16="http://schemas.microsoft.com/office/drawing/2014/main" id="{EB464B8C-A2F9-443F-17C2-7D1A8B00434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424" y="1127143"/>
            <a:ext cx="4653690" cy="5519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8072" y="2666680"/>
            <a:ext cx="5207000" cy="19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7D4D2291-DDF3-6AE6-8ADD-175FAB884BB3}"/>
              </a:ext>
            </a:extLst>
          </p:cNvPr>
          <p:cNvSpPr/>
          <p:nvPr/>
        </p:nvSpPr>
        <p:spPr>
          <a:xfrm>
            <a:off x="234550" y="5500188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78DF4464-2AB2-D77F-895C-F017D034F39F}"/>
              </a:ext>
            </a:extLst>
          </p:cNvPr>
          <p:cNvSpPr/>
          <p:nvPr/>
        </p:nvSpPr>
        <p:spPr>
          <a:xfrm rot="10800000">
            <a:off x="10751697" y="290133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3AA11881-F6F7-9F60-B16D-A1F33319C9F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B78D9-318E-22D3-3F7A-AE60148710B1}"/>
              </a:ext>
            </a:extLst>
          </p:cNvPr>
          <p:cNvSpPr txBox="1">
            <a:spLocks/>
          </p:cNvSpPr>
          <p:nvPr/>
        </p:nvSpPr>
        <p:spPr>
          <a:xfrm>
            <a:off x="295857" y="423267"/>
            <a:ext cx="8375848" cy="685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spc="75" dirty="0">
                <a:solidFill>
                  <a:srgbClr val="1736A9"/>
                </a:solidFill>
                <a:ea typeface="+mn-ea"/>
              </a:rPr>
              <a:t>Example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0B6790-5C5C-0D3D-47A4-0839F937BECA}"/>
                  </a:ext>
                </a:extLst>
              </p14:cNvPr>
              <p14:cNvContentPartPr/>
              <p14:nvPr/>
            </p14:nvContentPartPr>
            <p14:xfrm>
              <a:off x="1365120" y="1555920"/>
              <a:ext cx="10179360" cy="4254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0B6790-5C5C-0D3D-47A4-0839F937BE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5760" y="1546560"/>
                <a:ext cx="10198080" cy="427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1068743" y="1556051"/>
            <a:ext cx="10578971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400" dirty="0"/>
              <a:t>Protected is the same as private (can’t be accessed outside the class unless the friend function).</a:t>
            </a:r>
            <a:endParaRPr sz="24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/>
              <a:t>The difference is protected can be accessed by the subclass (child).</a:t>
            </a:r>
            <a:endParaRPr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989F94-D134-165E-B096-1462BE463034}"/>
              </a:ext>
            </a:extLst>
          </p:cNvPr>
          <p:cNvSpPr txBox="1">
            <a:spLocks/>
          </p:cNvSpPr>
          <p:nvPr/>
        </p:nvSpPr>
        <p:spPr>
          <a:xfrm>
            <a:off x="284971" y="580639"/>
            <a:ext cx="8375848" cy="685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spc="75" dirty="0">
                <a:solidFill>
                  <a:srgbClr val="1736A9"/>
                </a:solidFill>
                <a:ea typeface="+mn-ea"/>
              </a:rPr>
              <a:t>Protected access modifier 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CABEDEF-56AF-4852-E61F-C490B5BBBF47}"/>
              </a:ext>
            </a:extLst>
          </p:cNvPr>
          <p:cNvSpPr/>
          <p:nvPr/>
        </p:nvSpPr>
        <p:spPr>
          <a:xfrm>
            <a:off x="234550" y="5500188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AA7E1AE-F17C-D9CC-9C8E-03306CB99369}"/>
              </a:ext>
            </a:extLst>
          </p:cNvPr>
          <p:cNvSpPr/>
          <p:nvPr/>
        </p:nvSpPr>
        <p:spPr>
          <a:xfrm rot="10800000">
            <a:off x="10751697" y="290133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6" name="object 9">
            <a:extLst>
              <a:ext uri="{FF2B5EF4-FFF2-40B4-BE49-F238E27FC236}">
                <a16:creationId xmlns:a16="http://schemas.microsoft.com/office/drawing/2014/main" id="{701BC0ED-5F8F-EDFA-6684-0837753B4AD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854914" y="14837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This will not give an error </a:t>
            </a:r>
            <a:endParaRPr dirty="0"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272" y="1653781"/>
            <a:ext cx="54483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983346-6FE6-4246-C481-6F606B6391C1}"/>
              </a:ext>
            </a:extLst>
          </p:cNvPr>
          <p:cNvSpPr txBox="1">
            <a:spLocks/>
          </p:cNvSpPr>
          <p:nvPr/>
        </p:nvSpPr>
        <p:spPr>
          <a:xfrm>
            <a:off x="284971" y="580639"/>
            <a:ext cx="8375848" cy="685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spc="75" dirty="0">
                <a:solidFill>
                  <a:srgbClr val="1736A9"/>
                </a:solidFill>
                <a:ea typeface="+mn-ea"/>
              </a:rPr>
              <a:t>Example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8437A083-3943-6F93-8603-07DAC59D22F7}"/>
              </a:ext>
            </a:extLst>
          </p:cNvPr>
          <p:cNvSpPr/>
          <p:nvPr/>
        </p:nvSpPr>
        <p:spPr>
          <a:xfrm>
            <a:off x="234550" y="5500188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5C681BD-92AB-C763-6F73-AEE21F3F3337}"/>
              </a:ext>
            </a:extLst>
          </p:cNvPr>
          <p:cNvSpPr/>
          <p:nvPr/>
        </p:nvSpPr>
        <p:spPr>
          <a:xfrm rot="10800000">
            <a:off x="10751697" y="290133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AB51C8D5-72B9-3834-AC9A-1B2C68E20AA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916343" y="1489966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This will give an error </a:t>
            </a:r>
            <a:endParaRPr dirty="0"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280" y="863326"/>
            <a:ext cx="4849567" cy="5310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6850" y="6098612"/>
            <a:ext cx="6921500" cy="6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6B4D49-F801-5A30-724B-CAF50162B92F}"/>
              </a:ext>
            </a:extLst>
          </p:cNvPr>
          <p:cNvSpPr txBox="1">
            <a:spLocks/>
          </p:cNvSpPr>
          <p:nvPr/>
        </p:nvSpPr>
        <p:spPr>
          <a:xfrm>
            <a:off x="284971" y="580639"/>
            <a:ext cx="8375848" cy="685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spc="75" dirty="0">
                <a:solidFill>
                  <a:srgbClr val="1736A9"/>
                </a:solidFill>
                <a:ea typeface="+mn-ea"/>
              </a:rPr>
              <a:t>Example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CA9275B-CC85-3716-FCD0-7E305D4738D8}"/>
              </a:ext>
            </a:extLst>
          </p:cNvPr>
          <p:cNvSpPr/>
          <p:nvPr/>
        </p:nvSpPr>
        <p:spPr>
          <a:xfrm>
            <a:off x="234550" y="5500188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8257A0F-09DD-574E-A426-54AC0068EDB1}"/>
              </a:ext>
            </a:extLst>
          </p:cNvPr>
          <p:cNvSpPr/>
          <p:nvPr/>
        </p:nvSpPr>
        <p:spPr>
          <a:xfrm rot="10800000">
            <a:off x="10751697" y="290133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7" name="object 9">
            <a:extLst>
              <a:ext uri="{FF2B5EF4-FFF2-40B4-BE49-F238E27FC236}">
                <a16:creationId xmlns:a16="http://schemas.microsoft.com/office/drawing/2014/main" id="{C9166BAB-6F6F-CF21-7E40-719FAD6D0EE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88F1D3B-BE7F-D391-7939-5220248AAC4D}"/>
              </a:ext>
            </a:extLst>
          </p:cNvPr>
          <p:cNvSpPr/>
          <p:nvPr/>
        </p:nvSpPr>
        <p:spPr>
          <a:xfrm>
            <a:off x="0" y="0"/>
            <a:ext cx="5934287" cy="6858000"/>
          </a:xfrm>
          <a:custGeom>
            <a:avLst/>
            <a:gdLst/>
            <a:ahLst/>
            <a:cxnLst/>
            <a:rect l="l" t="t" r="r" b="b"/>
            <a:pathLst>
              <a:path w="8901430" h="10287000">
                <a:moveTo>
                  <a:pt x="8901303" y="0"/>
                </a:moveTo>
                <a:lnTo>
                  <a:pt x="0" y="0"/>
                </a:lnTo>
                <a:lnTo>
                  <a:pt x="0" y="10286916"/>
                </a:lnTo>
                <a:lnTo>
                  <a:pt x="4137787" y="10286916"/>
                </a:lnTo>
                <a:lnTo>
                  <a:pt x="8901303" y="0"/>
                </a:lnTo>
                <a:close/>
              </a:path>
            </a:pathLst>
          </a:custGeom>
          <a:solidFill>
            <a:srgbClr val="1736A9"/>
          </a:solidFill>
        </p:spPr>
        <p:txBody>
          <a:bodyPr wrap="square" lIns="0" tIns="0" rIns="0" bIns="0" rtlCol="0"/>
          <a:lstStyle/>
          <a:p>
            <a:endParaRPr sz="12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EFF6C38-8021-60EA-DE41-5FD25FF7891D}"/>
              </a:ext>
            </a:extLst>
          </p:cNvPr>
          <p:cNvSpPr txBox="1">
            <a:spLocks/>
          </p:cNvSpPr>
          <p:nvPr/>
        </p:nvSpPr>
        <p:spPr>
          <a:xfrm>
            <a:off x="1018598" y="1286284"/>
            <a:ext cx="2649887" cy="685658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US" sz="4400" b="1" dirty="0">
                <a:solidFill>
                  <a:schemeClr val="bg2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Agen</a:t>
            </a:r>
            <a:r>
              <a:rPr lang="en-US" sz="4400" b="1" spc="10" dirty="0">
                <a:solidFill>
                  <a:schemeClr val="bg2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</a:t>
            </a:r>
            <a:r>
              <a:rPr lang="en-US" sz="4400" b="1" dirty="0">
                <a:solidFill>
                  <a:schemeClr val="bg2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4AE222F-E71E-7B7F-7369-C30B8609662A}"/>
              </a:ext>
            </a:extLst>
          </p:cNvPr>
          <p:cNvSpPr txBox="1"/>
          <p:nvPr/>
        </p:nvSpPr>
        <p:spPr>
          <a:xfrm>
            <a:off x="6410663" y="2717292"/>
            <a:ext cx="706120" cy="37788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algn="ctr">
              <a:spcBef>
                <a:spcPts val="67"/>
              </a:spcBef>
            </a:pPr>
            <a:r>
              <a:rPr lang="en-US" sz="1200" spc="-30" dirty="0">
                <a:solidFill>
                  <a:srgbClr val="FFFFFF"/>
                </a:solidFill>
                <a:latin typeface="Calibri"/>
                <a:cs typeface="Calibri"/>
              </a:rPr>
              <a:t>Schedule (High Level)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88897B67-1B54-A3AA-C2B7-2DFF2700C1D2}"/>
              </a:ext>
            </a:extLst>
          </p:cNvPr>
          <p:cNvSpPr txBox="1"/>
          <p:nvPr/>
        </p:nvSpPr>
        <p:spPr>
          <a:xfrm>
            <a:off x="6490293" y="4190458"/>
            <a:ext cx="548640" cy="19321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200" spc="-3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7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mel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spc="-3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B49244C-457F-6FB0-01F4-21E7BD627EE3}"/>
              </a:ext>
            </a:extLst>
          </p:cNvPr>
          <p:cNvSpPr txBox="1"/>
          <p:nvPr/>
        </p:nvSpPr>
        <p:spPr>
          <a:xfrm>
            <a:off x="8044094" y="2717292"/>
            <a:ext cx="781221" cy="37788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algn="ctr">
              <a:spcBef>
                <a:spcPts val="67"/>
              </a:spcBef>
            </a:pPr>
            <a:r>
              <a:rPr lang="en-US" sz="1200" spc="-3" dirty="0">
                <a:solidFill>
                  <a:srgbClr val="FFFFFF"/>
                </a:solidFill>
                <a:latin typeface="Calibri"/>
                <a:cs typeface="Calibri"/>
              </a:rPr>
              <a:t>Completed Activities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313D0DD9-C987-0213-A258-F90A72169817}"/>
              </a:ext>
            </a:extLst>
          </p:cNvPr>
          <p:cNvSpPr txBox="1"/>
          <p:nvPr/>
        </p:nvSpPr>
        <p:spPr>
          <a:xfrm>
            <a:off x="8227060" y="4099018"/>
            <a:ext cx="415290" cy="37788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3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spc="-3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200" dirty="0">
              <a:latin typeface="Calibri"/>
              <a:cs typeface="Calibri"/>
            </a:endParaRPr>
          </a:p>
          <a:p>
            <a:pPr marL="34714">
              <a:spcBef>
                <a:spcPts val="3"/>
              </a:spcBef>
            </a:pPr>
            <a:r>
              <a:rPr sz="1200" spc="-7" dirty="0">
                <a:solidFill>
                  <a:srgbClr val="FFFFFF"/>
                </a:solidFill>
                <a:latin typeface="Calibri"/>
                <a:cs typeface="Calibri"/>
              </a:rPr>
              <a:t>Items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73D9C8A9-07E3-E6F6-47D1-318F4D1F371B}"/>
              </a:ext>
            </a:extLst>
          </p:cNvPr>
          <p:cNvSpPr txBox="1"/>
          <p:nvPr/>
        </p:nvSpPr>
        <p:spPr>
          <a:xfrm>
            <a:off x="8114606" y="2513390"/>
            <a:ext cx="1327295" cy="78568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algn="ctr">
              <a:spcBef>
                <a:spcPts val="67"/>
              </a:spcBef>
            </a:pPr>
            <a:r>
              <a:rPr lang="en-GB" sz="1200" spc="-7" dirty="0">
                <a:solidFill>
                  <a:srgbClr val="FFFFFF"/>
                </a:solidFill>
                <a:latin typeface="Calibri"/>
                <a:cs typeface="Calibri"/>
              </a:rPr>
              <a:t>Dependencies</a:t>
            </a:r>
            <a:endParaRPr lang="en-GB" sz="1200" dirty="0">
              <a:latin typeface="Calibri"/>
              <a:cs typeface="Calibri"/>
            </a:endParaRPr>
          </a:p>
          <a:p>
            <a:pPr algn="ctr">
              <a:spcBef>
                <a:spcPts val="67"/>
              </a:spcBef>
            </a:pPr>
            <a:r>
              <a:rPr lang="en-US" sz="12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</a:p>
          <a:p>
            <a:pPr algn="ctr">
              <a:spcBef>
                <a:spcPts val="67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r>
              <a:rPr lang="en-US"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200" spc="-57" dirty="0">
                <a:solidFill>
                  <a:srgbClr val="FFFFFF"/>
                </a:solidFill>
                <a:latin typeface="Calibri"/>
                <a:cs typeface="Calibri"/>
              </a:rPr>
              <a:t>/ </a:t>
            </a:r>
            <a:r>
              <a:rPr sz="1200" spc="-7" dirty="0">
                <a:solidFill>
                  <a:srgbClr val="FFFFFF"/>
                </a:solidFill>
                <a:latin typeface="Calibri"/>
                <a:cs typeface="Calibri"/>
              </a:rPr>
              <a:t>Risks</a:t>
            </a:r>
            <a:endParaRPr lang="en-US" sz="1200" spc="-7" dirty="0">
              <a:solidFill>
                <a:srgbClr val="FFFFFF"/>
              </a:solidFill>
              <a:latin typeface="Calibri"/>
              <a:cs typeface="Calibri"/>
            </a:endParaRPr>
          </a:p>
          <a:p>
            <a:pPr algn="ctr">
              <a:spcBef>
                <a:spcPts val="67"/>
              </a:spcBef>
            </a:pPr>
            <a:endParaRPr lang="en-US" sz="1200" spc="-7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9E7A5AA2-611E-74A5-53FD-AC38A74A6106}"/>
              </a:ext>
            </a:extLst>
          </p:cNvPr>
          <p:cNvSpPr txBox="1"/>
          <p:nvPr/>
        </p:nvSpPr>
        <p:spPr>
          <a:xfrm>
            <a:off x="9713689" y="4081683"/>
            <a:ext cx="873226" cy="37788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indent="5080" algn="ctr">
              <a:spcBef>
                <a:spcPts val="67"/>
              </a:spcBef>
            </a:pPr>
            <a:r>
              <a:rPr sz="1200" spc="-3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3" dirty="0">
                <a:solidFill>
                  <a:srgbClr val="FFFFFF"/>
                </a:solidFill>
                <a:latin typeface="Calibri"/>
                <a:cs typeface="Calibri"/>
              </a:rPr>
              <a:t>nge  </a:t>
            </a:r>
            <a:r>
              <a:rPr lang="en-US" sz="1200" spc="-3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3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200" spc="-3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13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lang="en-US" sz="12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49F242-588E-2751-54AB-20481470C31C}"/>
              </a:ext>
            </a:extLst>
          </p:cNvPr>
          <p:cNvSpPr txBox="1">
            <a:spLocks/>
          </p:cNvSpPr>
          <p:nvPr/>
        </p:nvSpPr>
        <p:spPr>
          <a:xfrm>
            <a:off x="5565569" y="1295400"/>
            <a:ext cx="7543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algn="l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/>
              <a:t>Operator += overloading </a:t>
            </a:r>
          </a:p>
          <a:p>
            <a:pPr marL="457200" indent="-342900" algn="l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/>
              <a:t>Friend function </a:t>
            </a:r>
          </a:p>
          <a:p>
            <a:pPr marL="457200" indent="-342900" algn="l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/>
              <a:t>Operator &lt;&lt; overloading </a:t>
            </a:r>
          </a:p>
          <a:p>
            <a:pPr marL="457200" indent="-342900" algn="l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/>
              <a:t>Multiple inheritance </a:t>
            </a:r>
          </a:p>
          <a:p>
            <a:pPr marL="457200" indent="-342900" algn="l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/>
              <a:t>Protected access modifier</a:t>
            </a:r>
          </a:p>
          <a:p>
            <a:pPr marL="457200" indent="-342900" algn="l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/>
              <a:t>Practice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b="1" spc="-99" dirty="0">
              <a:ln w="3175">
                <a:noFill/>
              </a:ln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3000" b="1" spc="-99" dirty="0">
              <a:ln w="3175">
                <a:noFill/>
              </a:ln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3000" b="1" spc="-99" dirty="0">
              <a:ln w="3175">
                <a:noFill/>
              </a:ln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" name="object 9">
            <a:extLst>
              <a:ext uri="{FF2B5EF4-FFF2-40B4-BE49-F238E27FC236}">
                <a16:creationId xmlns:a16="http://schemas.microsoft.com/office/drawing/2014/main" id="{42E94CD3-E2D0-C166-BE97-92E350C15E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8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988793" y="1460839"/>
            <a:ext cx="10336097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b="1" dirty="0"/>
              <a:t>Example: </a:t>
            </a:r>
            <a:endParaRPr b="1" dirty="0"/>
          </a:p>
          <a:p>
            <a:pPr marL="0" indent="0">
              <a:spcBef>
                <a:spcPts val="1600"/>
              </a:spcBef>
              <a:buNone/>
            </a:pPr>
            <a:r>
              <a:rPr lang="en" sz="2400" dirty="0"/>
              <a:t>Overloading += operator in class complex number that has real and imaginary numbers.</a:t>
            </a:r>
            <a:endParaRPr sz="24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400" dirty="0"/>
              <a:t>We can overload it to add only to the real number , also we can overload it to add another complex number.</a:t>
            </a:r>
            <a:endParaRPr sz="2400"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93" y="3835757"/>
            <a:ext cx="72136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13A6CF-3CBF-1595-D559-37A1FDD7ABC3}"/>
              </a:ext>
            </a:extLst>
          </p:cNvPr>
          <p:cNvSpPr txBox="1">
            <a:spLocks/>
          </p:cNvSpPr>
          <p:nvPr/>
        </p:nvSpPr>
        <p:spPr>
          <a:xfrm>
            <a:off x="284971" y="529704"/>
            <a:ext cx="8375848" cy="685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spc="75" dirty="0">
                <a:solidFill>
                  <a:srgbClr val="1736A9"/>
                </a:solidFill>
                <a:ea typeface="+mn-ea"/>
              </a:rPr>
              <a:t>Operator += overloading 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8BE2C4E-6014-B60E-82D1-D6332E1D4DE3}"/>
              </a:ext>
            </a:extLst>
          </p:cNvPr>
          <p:cNvSpPr/>
          <p:nvPr/>
        </p:nvSpPr>
        <p:spPr>
          <a:xfrm>
            <a:off x="234550" y="5500188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2873513-B5FF-C1B2-337D-17067D87B361}"/>
              </a:ext>
            </a:extLst>
          </p:cNvPr>
          <p:cNvSpPr/>
          <p:nvPr/>
        </p:nvSpPr>
        <p:spPr>
          <a:xfrm rot="10800000">
            <a:off x="10751697" y="290133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5" name="object 9">
            <a:extLst>
              <a:ext uri="{FF2B5EF4-FFF2-40B4-BE49-F238E27FC236}">
                <a16:creationId xmlns:a16="http://schemas.microsoft.com/office/drawing/2014/main" id="{7EC5769B-C6B9-4D84-9BBE-C07E4516BFC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700" y="1436520"/>
            <a:ext cx="7933795" cy="50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7F9894E-EE70-7D28-F2BC-9BDB786634E1}"/>
              </a:ext>
            </a:extLst>
          </p:cNvPr>
          <p:cNvSpPr txBox="1">
            <a:spLocks/>
          </p:cNvSpPr>
          <p:nvPr/>
        </p:nvSpPr>
        <p:spPr>
          <a:xfrm>
            <a:off x="284971" y="529704"/>
            <a:ext cx="8375848" cy="685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spc="75" dirty="0">
                <a:solidFill>
                  <a:srgbClr val="1736A9"/>
                </a:solidFill>
                <a:ea typeface="+mn-ea"/>
              </a:rPr>
              <a:t>Example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7B0B6FB-15E0-E6A4-A258-70677671B783}"/>
              </a:ext>
            </a:extLst>
          </p:cNvPr>
          <p:cNvSpPr/>
          <p:nvPr/>
        </p:nvSpPr>
        <p:spPr>
          <a:xfrm>
            <a:off x="234550" y="5500188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CDDB19A-E305-B585-63C1-919D90EC12D8}"/>
              </a:ext>
            </a:extLst>
          </p:cNvPr>
          <p:cNvSpPr/>
          <p:nvPr/>
        </p:nvSpPr>
        <p:spPr>
          <a:xfrm rot="10800000">
            <a:off x="10751697" y="290133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474CD364-785E-8DFC-D103-2AC01505F2E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981657" y="1401197"/>
            <a:ext cx="9810561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400" dirty="0"/>
              <a:t>It’s a function that is declared outside the class but it can access private and protected attributes.</a:t>
            </a:r>
            <a:endParaRPr sz="24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400" dirty="0"/>
              <a:t>It can’t be called from object like member function.</a:t>
            </a:r>
            <a:endParaRPr sz="24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400" dirty="0"/>
              <a:t>It should be declared in the class as a friend.</a:t>
            </a:r>
            <a:endParaRPr sz="24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400" dirty="0"/>
              <a:t>This line should be written in the class </a:t>
            </a:r>
            <a:endParaRPr sz="2400"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/>
              <a:t>The implementation of the function is outside the class.</a:t>
            </a:r>
            <a:endParaRPr sz="2400" dirty="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075" y="3980210"/>
            <a:ext cx="6725639" cy="3597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18A2AE7-234A-E5B7-5385-0B64904BE8E9}"/>
              </a:ext>
            </a:extLst>
          </p:cNvPr>
          <p:cNvSpPr txBox="1">
            <a:spLocks/>
          </p:cNvSpPr>
          <p:nvPr/>
        </p:nvSpPr>
        <p:spPr>
          <a:xfrm>
            <a:off x="284971" y="529704"/>
            <a:ext cx="8375848" cy="685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spc="75" dirty="0">
                <a:solidFill>
                  <a:srgbClr val="1736A9"/>
                </a:solidFill>
                <a:ea typeface="+mn-ea"/>
              </a:rPr>
              <a:t>Friend Function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5930B8A-B8F2-5AE8-454A-E804D362DD57}"/>
              </a:ext>
            </a:extLst>
          </p:cNvPr>
          <p:cNvSpPr/>
          <p:nvPr/>
        </p:nvSpPr>
        <p:spPr>
          <a:xfrm>
            <a:off x="234550" y="5500188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44D46AD-83C4-6CCB-4BBB-FF956682BE63}"/>
              </a:ext>
            </a:extLst>
          </p:cNvPr>
          <p:cNvSpPr/>
          <p:nvPr/>
        </p:nvSpPr>
        <p:spPr>
          <a:xfrm rot="10800000">
            <a:off x="10751697" y="290133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7" name="object 9">
            <a:extLst>
              <a:ext uri="{FF2B5EF4-FFF2-40B4-BE49-F238E27FC236}">
                <a16:creationId xmlns:a16="http://schemas.microsoft.com/office/drawing/2014/main" id="{B79DE78D-84C7-C47C-CF40-03ADD594B47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000" y="160101"/>
            <a:ext cx="5503200" cy="64149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8"/>
          <p:cNvCxnSpPr/>
          <p:nvPr/>
        </p:nvCxnSpPr>
        <p:spPr>
          <a:xfrm rot="10800000" flipH="1">
            <a:off x="3374433" y="3512516"/>
            <a:ext cx="2524400" cy="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" name="Google Shape;94;p18"/>
          <p:cNvSpPr/>
          <p:nvPr/>
        </p:nvSpPr>
        <p:spPr>
          <a:xfrm>
            <a:off x="1021867" y="2857100"/>
            <a:ext cx="2352400" cy="139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 dirty="0"/>
              <a:t>Implementation outside the class </a:t>
            </a:r>
            <a:endParaRPr sz="2000" dirty="0"/>
          </a:p>
        </p:txBody>
      </p:sp>
      <p:cxnSp>
        <p:nvCxnSpPr>
          <p:cNvPr id="95" name="Google Shape;95;p18"/>
          <p:cNvCxnSpPr/>
          <p:nvPr/>
        </p:nvCxnSpPr>
        <p:spPr>
          <a:xfrm>
            <a:off x="3571433" y="1850716"/>
            <a:ext cx="2832400" cy="79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8"/>
          <p:cNvSpPr/>
          <p:nvPr/>
        </p:nvSpPr>
        <p:spPr>
          <a:xfrm>
            <a:off x="2732315" y="1245574"/>
            <a:ext cx="2076318" cy="1279911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 dirty="0"/>
              <a:t>Declaration inside the class </a:t>
            </a:r>
            <a:endParaRPr sz="2000" dirty="0"/>
          </a:p>
        </p:txBody>
      </p:sp>
      <p:cxnSp>
        <p:nvCxnSpPr>
          <p:cNvPr id="97" name="Google Shape;97;p18"/>
          <p:cNvCxnSpPr>
            <a:cxnSpLocks/>
            <a:stCxn id="98" idx="0"/>
          </p:cNvCxnSpPr>
          <p:nvPr/>
        </p:nvCxnSpPr>
        <p:spPr>
          <a:xfrm flipV="1">
            <a:off x="10317342" y="3892126"/>
            <a:ext cx="201237" cy="9122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" name="Google Shape;98;p18"/>
          <p:cNvSpPr/>
          <p:nvPr/>
        </p:nvSpPr>
        <p:spPr>
          <a:xfrm>
            <a:off x="8823683" y="4804388"/>
            <a:ext cx="2987317" cy="130151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 dirty="0"/>
              <a:t>Private attribute used outside the class easily  </a:t>
            </a:r>
            <a:endParaRPr sz="2000" dirty="0"/>
          </a:p>
        </p:txBody>
      </p:sp>
      <p:cxnSp>
        <p:nvCxnSpPr>
          <p:cNvPr id="99" name="Google Shape;99;p18"/>
          <p:cNvCxnSpPr>
            <a:stCxn id="100" idx="7"/>
          </p:cNvCxnSpPr>
          <p:nvPr/>
        </p:nvCxnSpPr>
        <p:spPr>
          <a:xfrm rot="10800000" flipH="1">
            <a:off x="5579332" y="3583795"/>
            <a:ext cx="2592000" cy="6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8"/>
          <p:cNvSpPr/>
          <p:nvPr/>
        </p:nvSpPr>
        <p:spPr>
          <a:xfrm>
            <a:off x="3571433" y="4034800"/>
            <a:ext cx="2352400" cy="139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 dirty="0"/>
              <a:t>Takes object of the class as parameter</a:t>
            </a:r>
            <a:endParaRPr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1A9B3E-823C-775D-37E3-8F85EE026D69}"/>
              </a:ext>
            </a:extLst>
          </p:cNvPr>
          <p:cNvSpPr txBox="1">
            <a:spLocks/>
          </p:cNvSpPr>
          <p:nvPr/>
        </p:nvSpPr>
        <p:spPr>
          <a:xfrm>
            <a:off x="284971" y="529704"/>
            <a:ext cx="8375848" cy="685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spc="75" dirty="0">
                <a:solidFill>
                  <a:srgbClr val="1736A9"/>
                </a:solidFill>
                <a:ea typeface="+mn-ea"/>
              </a:rPr>
              <a:t>Example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445696A-D14F-7A99-301C-32D4EAE9A9B7}"/>
              </a:ext>
            </a:extLst>
          </p:cNvPr>
          <p:cNvSpPr/>
          <p:nvPr/>
        </p:nvSpPr>
        <p:spPr>
          <a:xfrm>
            <a:off x="234550" y="5500188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CF18C4A-8269-9FCB-3013-C06F44B5D6B7}"/>
              </a:ext>
            </a:extLst>
          </p:cNvPr>
          <p:cNvSpPr/>
          <p:nvPr/>
        </p:nvSpPr>
        <p:spPr>
          <a:xfrm rot="10800000">
            <a:off x="10751697" y="290133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7" name="object 9">
            <a:extLst>
              <a:ext uri="{FF2B5EF4-FFF2-40B4-BE49-F238E27FC236}">
                <a16:creationId xmlns:a16="http://schemas.microsoft.com/office/drawing/2014/main" id="{65513FFD-6453-C4E2-D32F-A3CCA8EC7D8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927229" y="1622213"/>
            <a:ext cx="10154428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400" dirty="0"/>
              <a:t>Used when a function should access the private attributes of two classes so it is declared in these two classes as a friend function .</a:t>
            </a:r>
            <a:endParaRPr sz="24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4D05F8-10B7-9CC7-1532-9A2F15052DF9}"/>
              </a:ext>
            </a:extLst>
          </p:cNvPr>
          <p:cNvSpPr txBox="1">
            <a:spLocks/>
          </p:cNvSpPr>
          <p:nvPr/>
        </p:nvSpPr>
        <p:spPr>
          <a:xfrm>
            <a:off x="284971" y="529704"/>
            <a:ext cx="8375848" cy="685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spc="75" dirty="0">
                <a:solidFill>
                  <a:srgbClr val="1736A9"/>
                </a:solidFill>
                <a:ea typeface="+mn-ea"/>
              </a:rPr>
              <a:t>Friend Function cont.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D91CCAA-9E60-080B-8AE1-DC2145AED456}"/>
              </a:ext>
            </a:extLst>
          </p:cNvPr>
          <p:cNvSpPr/>
          <p:nvPr/>
        </p:nvSpPr>
        <p:spPr>
          <a:xfrm>
            <a:off x="234550" y="5500188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908EFF5-D146-418A-ADF1-9FEE0A993488}"/>
              </a:ext>
            </a:extLst>
          </p:cNvPr>
          <p:cNvSpPr/>
          <p:nvPr/>
        </p:nvSpPr>
        <p:spPr>
          <a:xfrm rot="10800000">
            <a:off x="10751697" y="290133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7" name="object 9">
            <a:extLst>
              <a:ext uri="{FF2B5EF4-FFF2-40B4-BE49-F238E27FC236}">
                <a16:creationId xmlns:a16="http://schemas.microsoft.com/office/drawing/2014/main" id="{6A0636EE-F16E-7EBA-8D8E-9E5BED88F98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1046972" y="141412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/>
              <a:t>Used to print the data of the object by the </a:t>
            </a:r>
            <a:r>
              <a:rPr lang="en" b="1" dirty="0">
                <a:solidFill>
                  <a:schemeClr val="dk1"/>
                </a:solidFill>
              </a:rPr>
              <a:t>cout.</a:t>
            </a:r>
          </a:p>
          <a:p>
            <a:pPr marL="0" indent="0"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" b="1" dirty="0"/>
              <a:t>Example : </a:t>
            </a:r>
            <a:endParaRPr b="1" dirty="0"/>
          </a:p>
          <a:p>
            <a:pPr marL="0" indent="0">
              <a:spcBef>
                <a:spcPts val="1600"/>
              </a:spcBef>
              <a:buNone/>
            </a:pPr>
            <a:r>
              <a:rPr lang="en" sz="2400" dirty="0"/>
              <a:t>Overloading the  operator &lt;&lt; in</a:t>
            </a:r>
            <a:r>
              <a:rPr lang="en" sz="2400" dirty="0">
                <a:solidFill>
                  <a:schemeClr val="dk1"/>
                </a:solidFill>
              </a:rPr>
              <a:t> Complex number </a:t>
            </a:r>
            <a:r>
              <a:rPr lang="en" sz="2400" dirty="0"/>
              <a:t>class .</a:t>
            </a:r>
            <a:endParaRPr sz="2400"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72" y="3328360"/>
            <a:ext cx="4775200" cy="13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A204BB-2C10-C02C-94B2-DE93F60D4F95}"/>
              </a:ext>
            </a:extLst>
          </p:cNvPr>
          <p:cNvSpPr txBox="1">
            <a:spLocks/>
          </p:cNvSpPr>
          <p:nvPr/>
        </p:nvSpPr>
        <p:spPr>
          <a:xfrm>
            <a:off x="295857" y="423267"/>
            <a:ext cx="8375848" cy="685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spc="75" dirty="0">
                <a:solidFill>
                  <a:srgbClr val="1736A9"/>
                </a:solidFill>
                <a:ea typeface="+mn-ea"/>
              </a:rPr>
              <a:t>Operator &lt;&lt; overloading 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869DC27-FBB0-A13A-8594-CA1F1B7C318F}"/>
              </a:ext>
            </a:extLst>
          </p:cNvPr>
          <p:cNvSpPr/>
          <p:nvPr/>
        </p:nvSpPr>
        <p:spPr>
          <a:xfrm>
            <a:off x="234550" y="5500188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B9109D4-E4F8-726E-5260-B3578C0F840D}"/>
              </a:ext>
            </a:extLst>
          </p:cNvPr>
          <p:cNvSpPr/>
          <p:nvPr/>
        </p:nvSpPr>
        <p:spPr>
          <a:xfrm rot="10800000">
            <a:off x="10751697" y="290133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5" name="object 9">
            <a:extLst>
              <a:ext uri="{FF2B5EF4-FFF2-40B4-BE49-F238E27FC236}">
                <a16:creationId xmlns:a16="http://schemas.microsoft.com/office/drawing/2014/main" id="{A3AE27D4-3F6E-1E70-1E0E-D801F4757E7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831200" y="1474390"/>
            <a:ext cx="9553771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2400" dirty="0"/>
              <a:t>It is a friend function.</a:t>
            </a:r>
            <a:endParaRPr sz="2400" dirty="0"/>
          </a:p>
          <a:p>
            <a:r>
              <a:rPr lang="en" sz="2400" dirty="0"/>
              <a:t>Takes ostream as parameter.</a:t>
            </a:r>
            <a:endParaRPr sz="2400" dirty="0"/>
          </a:p>
          <a:p>
            <a:r>
              <a:rPr lang="en" sz="2400" dirty="0"/>
              <a:t>Takes constant object as a parameter (because it will not change anything in the object ).</a:t>
            </a:r>
            <a:r>
              <a:rPr lang="en" sz="2400" i="1" dirty="0"/>
              <a:t>preferred to be constant  </a:t>
            </a:r>
            <a:endParaRPr sz="2400" i="1" dirty="0"/>
          </a:p>
          <a:p>
            <a:r>
              <a:rPr lang="en" sz="2400" dirty="0"/>
              <a:t>It returns the ostream reference (to be able to print on the console in the same instruction cout&lt;&lt; cn &lt;&lt;endl;   ) </a:t>
            </a:r>
            <a:r>
              <a:rPr lang="en" sz="2400" i="1" dirty="0"/>
              <a:t>try the void </a:t>
            </a:r>
            <a:endParaRPr sz="2400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B66D21-FAAA-35DE-1E7B-0C344B68CBB8}"/>
              </a:ext>
            </a:extLst>
          </p:cNvPr>
          <p:cNvSpPr txBox="1">
            <a:spLocks/>
          </p:cNvSpPr>
          <p:nvPr/>
        </p:nvSpPr>
        <p:spPr>
          <a:xfrm>
            <a:off x="295857" y="423267"/>
            <a:ext cx="8375848" cy="685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spc="75" dirty="0">
                <a:solidFill>
                  <a:srgbClr val="1736A9"/>
                </a:solidFill>
                <a:ea typeface="+mn-ea"/>
              </a:rPr>
              <a:t>Operator &lt;&lt; overloading 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E5E72E2-08B8-2A1E-D0AB-7C164FB9E040}"/>
              </a:ext>
            </a:extLst>
          </p:cNvPr>
          <p:cNvSpPr/>
          <p:nvPr/>
        </p:nvSpPr>
        <p:spPr>
          <a:xfrm>
            <a:off x="234550" y="5500188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87538A8-ECAE-8CA7-C3CE-8E2AE97A5075}"/>
              </a:ext>
            </a:extLst>
          </p:cNvPr>
          <p:cNvSpPr/>
          <p:nvPr/>
        </p:nvSpPr>
        <p:spPr>
          <a:xfrm rot="10800000">
            <a:off x="10751697" y="290133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7" name="object 9">
            <a:extLst>
              <a:ext uri="{FF2B5EF4-FFF2-40B4-BE49-F238E27FC236}">
                <a16:creationId xmlns:a16="http://schemas.microsoft.com/office/drawing/2014/main" id="{CB7F500A-B25D-45A7-A88E-E90A4D663D2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382</Words>
  <Application>Microsoft Office PowerPoint</Application>
  <PresentationFormat>Widescreen</PresentationFormat>
  <Paragraphs>67</Paragraphs>
  <Slides>16</Slides>
  <Notes>14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Noha Saaed</dc:creator>
  <cp:lastModifiedBy>عبد الرحمن محمد نجيب محى الدين محمود محمد</cp:lastModifiedBy>
  <cp:revision>34</cp:revision>
  <dcterms:created xsi:type="dcterms:W3CDTF">2023-06-15T17:29:24Z</dcterms:created>
  <dcterms:modified xsi:type="dcterms:W3CDTF">2023-12-22T16:23:03Z</dcterms:modified>
</cp:coreProperties>
</file>