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3b09ac85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3b09ac85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3b09ac8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3b09ac8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76b327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76b327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3b09ac85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3b09ac85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3b09ac8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3b09ac8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3b09ac8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3b09ac8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3b09ac8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3b09ac8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3b09ac85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3b09ac85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3b09ac85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3b09ac85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3b09ac85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3b09ac85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3b09ac85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3b09ac85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3b09ac85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3b09ac85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python.org/downloads/release/python-360/" TargetMode="External"/><Relationship Id="rId4" Type="http://schemas.openxmlformats.org/officeDocument/2006/relationships/hyperlink" Target="https://www.jetbrains.com/pycharm/download/#section=windows" TargetMode="External"/><Relationship Id="rId5" Type="http://schemas.openxmlformats.org/officeDocument/2006/relationships/hyperlink" Target="https://docs.anaconda.com/anaconda/install/windo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seifely/pdpython/tree/4by4_test" TargetMode="External"/><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0908" y="13336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Setup and Run</a:t>
            </a:r>
            <a:endParaRPr/>
          </a:p>
          <a:p>
            <a:pPr indent="0" lvl="0" marL="0" rtl="0" algn="ctr">
              <a:spcBef>
                <a:spcPts val="0"/>
              </a:spcBef>
              <a:spcAft>
                <a:spcPts val="0"/>
              </a:spcAft>
              <a:buNone/>
            </a:pPr>
            <a:r>
              <a:rPr lang="en"/>
              <a:t>Instructions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PyCharm </a:t>
            </a:r>
            <a:endParaRPr/>
          </a:p>
        </p:txBody>
      </p:sp>
      <p:sp>
        <p:nvSpPr>
          <p:cNvPr id="115" name="Google Shape;115;p22"/>
          <p:cNvSpPr txBox="1"/>
          <p:nvPr>
            <p:ph idx="1" type="body"/>
          </p:nvPr>
        </p:nvSpPr>
        <p:spPr>
          <a:xfrm>
            <a:off x="311700" y="1152475"/>
            <a:ext cx="8520600" cy="182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the main folder ‘pdpython’ as a project</a:t>
            </a:r>
            <a:endParaRPr/>
          </a:p>
          <a:p>
            <a:pPr indent="-342900" lvl="0" marL="457200" rtl="0" algn="l">
              <a:spcBef>
                <a:spcPts val="0"/>
              </a:spcBef>
              <a:spcAft>
                <a:spcPts val="0"/>
              </a:spcAft>
              <a:buSzPts val="1800"/>
              <a:buChar char="●"/>
            </a:pPr>
            <a:r>
              <a:rPr lang="en"/>
              <a:t>Open the folder ‘pdpython_model’ in the subfolder menu to </a:t>
            </a:r>
            <a:br>
              <a:rPr lang="en"/>
            </a:br>
            <a:r>
              <a:rPr lang="en"/>
              <a:t>the left</a:t>
            </a:r>
            <a:endParaRPr/>
          </a:p>
          <a:p>
            <a:pPr indent="-342900" lvl="0" marL="457200" rtl="0" algn="l">
              <a:spcBef>
                <a:spcPts val="0"/>
              </a:spcBef>
              <a:spcAft>
                <a:spcPts val="0"/>
              </a:spcAft>
              <a:buSzPts val="1800"/>
              <a:buChar char="●"/>
            </a:pPr>
            <a:r>
              <a:rPr lang="en"/>
              <a:t>Before we can run it we need to set up the virtual</a:t>
            </a:r>
            <a:br>
              <a:rPr lang="en"/>
            </a:br>
            <a:r>
              <a:rPr lang="en"/>
              <a:t>environment/Python interpreter</a:t>
            </a:r>
            <a:endParaRPr/>
          </a:p>
        </p:txBody>
      </p:sp>
      <p:pic>
        <p:nvPicPr>
          <p:cNvPr id="116" name="Google Shape;116;p22"/>
          <p:cNvPicPr preferRelativeResize="0"/>
          <p:nvPr/>
        </p:nvPicPr>
        <p:blipFill>
          <a:blip r:embed="rId3">
            <a:alphaModFix/>
          </a:blip>
          <a:stretch>
            <a:fillRect/>
          </a:stretch>
        </p:blipFill>
        <p:spPr>
          <a:xfrm>
            <a:off x="7273975" y="177625"/>
            <a:ext cx="1457400" cy="4921451"/>
          </a:xfrm>
          <a:prstGeom prst="rect">
            <a:avLst/>
          </a:prstGeom>
          <a:noFill/>
          <a:ln>
            <a:noFill/>
          </a:ln>
        </p:spPr>
      </p:pic>
      <p:sp>
        <p:nvSpPr>
          <p:cNvPr id="117" name="Google Shape;117;p22"/>
          <p:cNvSpPr txBox="1"/>
          <p:nvPr>
            <p:ph idx="1" type="body"/>
          </p:nvPr>
        </p:nvSpPr>
        <p:spPr>
          <a:xfrm>
            <a:off x="271675" y="2851625"/>
            <a:ext cx="8520600" cy="19515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Once the interpreter is set up, running either the moody_run or the sarsa_run </a:t>
            </a:r>
            <a:br>
              <a:rPr lang="en"/>
            </a:br>
            <a:r>
              <a:rPr lang="en"/>
              <a:t>f</a:t>
            </a:r>
            <a:r>
              <a:rPr lang="en"/>
              <a:t>iles should allow for single experiments with the visualiser enabled - </a:t>
            </a:r>
            <a:r>
              <a:rPr i="1" lang="en"/>
              <a:t>please</a:t>
            </a:r>
            <a:br>
              <a:rPr i="1" lang="en"/>
            </a:br>
            <a:r>
              <a:rPr i="1" lang="en"/>
              <a:t>s</a:t>
            </a:r>
            <a:r>
              <a:rPr i="1" lang="en"/>
              <a:t>et the parameters you desire on the left, and then click ‘RESET’ in the top right</a:t>
            </a:r>
            <a:br>
              <a:rPr i="1" lang="en"/>
            </a:br>
            <a:r>
              <a:rPr i="1" lang="en"/>
              <a:t>i</a:t>
            </a:r>
            <a:r>
              <a:rPr i="1" lang="en"/>
              <a:t>n order to run the experiment with the parameters active</a:t>
            </a:r>
            <a:br>
              <a:rPr lang="en"/>
            </a:br>
            <a:r>
              <a:rPr lang="en" strike="sngStrike">
                <a:solidFill>
                  <a:srgbClr val="D9D9D9"/>
                </a:solidFill>
              </a:rPr>
              <a:t>it should be able </a:t>
            </a:r>
            <a:r>
              <a:rPr lang="en" strike="sngStrike">
                <a:solidFill>
                  <a:srgbClr val="D9D9D9"/>
                </a:solidFill>
              </a:rPr>
              <a:t>t</a:t>
            </a:r>
            <a:r>
              <a:rPr lang="en" strike="sngStrike">
                <a:solidFill>
                  <a:srgbClr val="D9D9D9"/>
                </a:solidFill>
              </a:rPr>
              <a:t>o run </a:t>
            </a:r>
            <a:r>
              <a:rPr i="1" lang="en" strike="sngStrike">
                <a:solidFill>
                  <a:srgbClr val="D9D9D9"/>
                </a:solidFill>
              </a:rPr>
              <a:t>one iteration</a:t>
            </a:r>
            <a:r>
              <a:rPr lang="en" strike="sngStrike">
                <a:solidFill>
                  <a:srgbClr val="D9D9D9"/>
                </a:solidFill>
              </a:rPr>
              <a:t> of </a:t>
            </a:r>
            <a:r>
              <a:rPr i="1" lang="en" strike="sngStrike">
                <a:solidFill>
                  <a:srgbClr val="D9D9D9"/>
                </a:solidFill>
              </a:rPr>
              <a:t>one parameter combination</a:t>
            </a:r>
            <a:br>
              <a:rPr i="1" lang="en" strike="sngStrike">
                <a:solidFill>
                  <a:srgbClr val="D9D9D9"/>
                </a:solidFill>
              </a:rPr>
            </a:br>
            <a:r>
              <a:rPr lang="en" strike="sngStrike">
                <a:solidFill>
                  <a:srgbClr val="D9D9D9"/>
                </a:solidFill>
              </a:rPr>
              <a:t>for</a:t>
            </a:r>
            <a:r>
              <a:rPr lang="en" strike="sngStrike">
                <a:solidFill>
                  <a:srgbClr val="D9D9D9"/>
                </a:solidFill>
              </a:rPr>
              <a:t> a 4x4 simulation. Changing parameters or making it</a:t>
            </a:r>
            <a:br>
              <a:rPr lang="en" strike="sngStrike">
                <a:solidFill>
                  <a:srgbClr val="D9D9D9"/>
                </a:solidFill>
              </a:rPr>
            </a:br>
            <a:r>
              <a:rPr lang="en" strike="sngStrike">
                <a:solidFill>
                  <a:srgbClr val="D9D9D9"/>
                </a:solidFill>
              </a:rPr>
              <a:t>r</a:t>
            </a:r>
            <a:r>
              <a:rPr lang="en" strike="sngStrike">
                <a:solidFill>
                  <a:srgbClr val="D9D9D9"/>
                </a:solidFill>
              </a:rPr>
              <a:t>un for the full number of iterations per parameter combo</a:t>
            </a:r>
            <a:br>
              <a:rPr lang="en" strike="sngStrike">
                <a:solidFill>
                  <a:srgbClr val="D9D9D9"/>
                </a:solidFill>
              </a:rPr>
            </a:br>
            <a:r>
              <a:rPr lang="en" strike="sngStrike">
                <a:solidFill>
                  <a:srgbClr val="D9D9D9"/>
                </a:solidFill>
              </a:rPr>
              <a:t>(I am running for 5 per combo to make an average) is</a:t>
            </a:r>
            <a:br>
              <a:rPr lang="en" strike="sngStrike">
                <a:solidFill>
                  <a:srgbClr val="D9D9D9"/>
                </a:solidFill>
              </a:rPr>
            </a:br>
            <a:r>
              <a:rPr lang="en" strike="sngStrike">
                <a:solidFill>
                  <a:srgbClr val="D9D9D9"/>
                </a:solidFill>
              </a:rPr>
              <a:t>q</a:t>
            </a:r>
            <a:r>
              <a:rPr lang="en" strike="sngStrike">
                <a:solidFill>
                  <a:srgbClr val="D9D9D9"/>
                </a:solidFill>
              </a:rPr>
              <a:t>uite different and needs </a:t>
            </a:r>
            <a:r>
              <a:rPr lang="en" strike="sngStrike">
                <a:solidFill>
                  <a:srgbClr val="D9D9D9"/>
                </a:solidFill>
              </a:rPr>
              <a:t>several variable values to be</a:t>
            </a:r>
            <a:br>
              <a:rPr lang="en" strike="sngStrike">
                <a:solidFill>
                  <a:srgbClr val="D9D9D9"/>
                </a:solidFill>
              </a:rPr>
            </a:br>
            <a:r>
              <a:rPr lang="en" strike="sngStrike">
                <a:solidFill>
                  <a:srgbClr val="D9D9D9"/>
                </a:solidFill>
              </a:rPr>
              <a:t>manually edited in the code</a:t>
            </a:r>
            <a:endParaRPr strike="sngStrike">
              <a:solidFill>
                <a:srgbClr val="D9D9D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run the simulation using the </a:t>
            </a:r>
            <a:br>
              <a:rPr lang="en"/>
            </a:br>
            <a:r>
              <a:rPr lang="en"/>
              <a:t>Batchrunner (many iterations)</a:t>
            </a:r>
            <a:endParaRPr/>
          </a:p>
        </p:txBody>
      </p:sp>
      <p:sp>
        <p:nvSpPr>
          <p:cNvPr id="123" name="Google Shape;123;p23"/>
          <p:cNvSpPr txBox="1"/>
          <p:nvPr>
            <p:ph idx="1" type="body"/>
          </p:nvPr>
        </p:nvSpPr>
        <p:spPr>
          <a:xfrm>
            <a:off x="311700" y="1568950"/>
            <a:ext cx="8520600" cy="3182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b="1" lang="en"/>
              <a:t>Right-click the file in the hierarchy called</a:t>
            </a:r>
            <a:br>
              <a:rPr b="1" lang="en"/>
            </a:br>
            <a:r>
              <a:rPr b="1" lang="en"/>
              <a:t>‘</a:t>
            </a:r>
            <a:r>
              <a:rPr b="1" lang="en"/>
              <a:t>b</a:t>
            </a:r>
            <a:r>
              <a:rPr b="1" lang="en"/>
              <a:t>atch_run.py’ and select ‘Run ‘batch_run’’</a:t>
            </a:r>
            <a:br>
              <a:rPr b="1" lang="en"/>
            </a:br>
            <a:r>
              <a:rPr b="1" lang="en"/>
              <a:t>f</a:t>
            </a:r>
            <a:r>
              <a:rPr b="1" lang="en"/>
              <a:t>rom the drop-down menu</a:t>
            </a:r>
            <a:endParaRPr b="1"/>
          </a:p>
          <a:p>
            <a:pPr indent="-308610" lvl="0" marL="457200" rtl="0" algn="l">
              <a:spcBef>
                <a:spcPts val="0"/>
              </a:spcBef>
              <a:spcAft>
                <a:spcPts val="0"/>
              </a:spcAft>
              <a:buSzPct val="100000"/>
              <a:buChar char="●"/>
            </a:pPr>
            <a:r>
              <a:rPr lang="en"/>
              <a:t>The simulation should start running if all stages</a:t>
            </a:r>
            <a:br>
              <a:rPr lang="en"/>
            </a:br>
            <a:r>
              <a:rPr lang="en"/>
              <a:t>h</a:t>
            </a:r>
            <a:r>
              <a:rPr lang="en"/>
              <a:t>ave been done correctly. There is no visualiser,</a:t>
            </a:r>
            <a:br>
              <a:rPr lang="en"/>
            </a:br>
            <a:r>
              <a:rPr lang="en"/>
              <a:t>i</a:t>
            </a:r>
            <a:r>
              <a:rPr lang="en"/>
              <a:t>t will just run in the background and be </a:t>
            </a:r>
            <a:br>
              <a:rPr lang="en"/>
            </a:br>
            <a:r>
              <a:rPr lang="en"/>
              <a:t>c</a:t>
            </a:r>
            <a:r>
              <a:rPr lang="en"/>
              <a:t>onstantly outputting/modifying the data into</a:t>
            </a:r>
            <a:br>
              <a:rPr lang="en"/>
            </a:br>
            <a:r>
              <a:rPr lang="en"/>
              <a:t>c</a:t>
            </a:r>
            <a:r>
              <a:rPr lang="en"/>
              <a:t>sv files in the pdpython_model folder </a:t>
            </a:r>
            <a:endParaRPr/>
          </a:p>
          <a:p>
            <a:pPr indent="-308610" lvl="0" marL="457200" rtl="0" algn="l">
              <a:spcBef>
                <a:spcPts val="0"/>
              </a:spcBef>
              <a:spcAft>
                <a:spcPts val="0"/>
              </a:spcAft>
              <a:buSzPct val="100000"/>
              <a:buChar char="●"/>
            </a:pPr>
            <a:r>
              <a:rPr lang="en"/>
              <a:t>These .csv files </a:t>
            </a:r>
            <a:r>
              <a:rPr b="1" lang="en"/>
              <a:t>shouldn’t be touched</a:t>
            </a:r>
            <a:r>
              <a:rPr lang="en"/>
              <a:t> until</a:t>
            </a:r>
            <a:br>
              <a:rPr lang="en"/>
            </a:br>
            <a:r>
              <a:rPr lang="en"/>
              <a:t>t</a:t>
            </a:r>
            <a:r>
              <a:rPr lang="en"/>
              <a:t>he simulation has ended, otherwise it will</a:t>
            </a:r>
            <a:br>
              <a:rPr lang="en"/>
            </a:br>
            <a:r>
              <a:rPr lang="en"/>
              <a:t>c</a:t>
            </a:r>
            <a:r>
              <a:rPr lang="en"/>
              <a:t>rash as the data storage path will be </a:t>
            </a:r>
            <a:br>
              <a:rPr lang="en"/>
            </a:br>
            <a:r>
              <a:rPr lang="en"/>
              <a:t>b</a:t>
            </a:r>
            <a:r>
              <a:rPr lang="en"/>
              <a:t>locked </a:t>
            </a:r>
            <a:endParaRPr/>
          </a:p>
          <a:p>
            <a:pPr indent="-308610" lvl="0" marL="457200" rtl="0" algn="l">
              <a:spcBef>
                <a:spcPts val="0"/>
              </a:spcBef>
              <a:spcAft>
                <a:spcPts val="0"/>
              </a:spcAft>
              <a:buSzPct val="100000"/>
              <a:buChar char="●"/>
            </a:pPr>
            <a:r>
              <a:rPr lang="en"/>
              <a:t>Once the simulation has ended, the terminal at the</a:t>
            </a:r>
            <a:br>
              <a:rPr lang="en"/>
            </a:br>
            <a:r>
              <a:rPr lang="en"/>
              <a:t>b</a:t>
            </a:r>
            <a:r>
              <a:rPr lang="en"/>
              <a:t>ottom of the screen will display a red string that</a:t>
            </a:r>
            <a:br>
              <a:rPr lang="en"/>
            </a:br>
            <a:r>
              <a:rPr lang="en"/>
              <a:t>g</a:t>
            </a:r>
            <a:r>
              <a:rPr lang="en"/>
              <a:t>ives the length of time it took to run in hours/minutes, </a:t>
            </a:r>
            <a:br>
              <a:rPr lang="en"/>
            </a:br>
            <a:r>
              <a:rPr lang="en"/>
              <a:t>f</a:t>
            </a:r>
            <a:r>
              <a:rPr lang="en"/>
              <a:t>ollowed by number of seconds per iteration</a:t>
            </a:r>
            <a:endParaRPr b="1"/>
          </a:p>
        </p:txBody>
      </p:sp>
      <p:pic>
        <p:nvPicPr>
          <p:cNvPr id="124" name="Google Shape;124;p23"/>
          <p:cNvPicPr preferRelativeResize="0"/>
          <p:nvPr/>
        </p:nvPicPr>
        <p:blipFill rotWithShape="1">
          <a:blip r:embed="rId3">
            <a:alphaModFix/>
          </a:blip>
          <a:srcRect b="22013" l="0" r="78552" t="8652"/>
          <a:stretch/>
        </p:blipFill>
        <p:spPr>
          <a:xfrm>
            <a:off x="5794750" y="245200"/>
            <a:ext cx="2501448" cy="4548550"/>
          </a:xfrm>
          <a:prstGeom prst="rect">
            <a:avLst/>
          </a:prstGeom>
          <a:noFill/>
          <a:ln>
            <a:noFill/>
          </a:ln>
        </p:spPr>
      </p:pic>
      <p:sp>
        <p:nvSpPr>
          <p:cNvPr id="125" name="Google Shape;125;p23"/>
          <p:cNvSpPr/>
          <p:nvPr/>
        </p:nvSpPr>
        <p:spPr>
          <a:xfrm>
            <a:off x="6420800" y="2941725"/>
            <a:ext cx="1309800" cy="2037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run the simulation using the </a:t>
            </a:r>
            <a:br>
              <a:rPr lang="en"/>
            </a:br>
            <a:r>
              <a:rPr lang="en"/>
              <a:t>Visualiser (single iteration)</a:t>
            </a:r>
            <a:endParaRPr/>
          </a:p>
        </p:txBody>
      </p:sp>
      <p:sp>
        <p:nvSpPr>
          <p:cNvPr id="131" name="Google Shape;131;p24"/>
          <p:cNvSpPr txBox="1"/>
          <p:nvPr>
            <p:ph idx="1" type="body"/>
          </p:nvPr>
        </p:nvSpPr>
        <p:spPr>
          <a:xfrm>
            <a:off x="311700" y="1568950"/>
            <a:ext cx="8520600" cy="3182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b="1" lang="en"/>
              <a:t>Right-click the file in the hierarchy called</a:t>
            </a:r>
            <a:br>
              <a:rPr b="1" lang="en"/>
            </a:br>
            <a:r>
              <a:rPr b="1" lang="en"/>
              <a:t>‘moody_run.py’ or ‘sarsa_run.py’ and select ‘Run [filename]’</a:t>
            </a:r>
            <a:br>
              <a:rPr b="1" lang="en"/>
            </a:br>
            <a:r>
              <a:rPr b="1" lang="en"/>
              <a:t>from the drop-down menu</a:t>
            </a:r>
            <a:endParaRPr b="1"/>
          </a:p>
          <a:p>
            <a:pPr indent="-300037" lvl="0" marL="457200" rtl="0" algn="l">
              <a:spcBef>
                <a:spcPts val="0"/>
              </a:spcBef>
              <a:spcAft>
                <a:spcPts val="0"/>
              </a:spcAft>
              <a:buSzPct val="100000"/>
              <a:buChar char="●"/>
            </a:pPr>
            <a:r>
              <a:rPr lang="en"/>
              <a:t>The simulation should start running if all stages</a:t>
            </a:r>
            <a:br>
              <a:rPr lang="en"/>
            </a:br>
            <a:r>
              <a:rPr lang="en"/>
              <a:t>have been done correctly. The visualiser opens on</a:t>
            </a:r>
            <a:br>
              <a:rPr lang="en"/>
            </a:br>
            <a:r>
              <a:rPr lang="en"/>
              <a:t>a</a:t>
            </a:r>
            <a:r>
              <a:rPr lang="en"/>
              <a:t> localhost port (http://127.0.0.1:8521 for me, unsure if</a:t>
            </a:r>
            <a:br>
              <a:rPr lang="en"/>
            </a:br>
            <a:r>
              <a:rPr lang="en"/>
              <a:t>It remains the same, but it should come up in the pycharm</a:t>
            </a:r>
            <a:br>
              <a:rPr lang="en"/>
            </a:br>
            <a:r>
              <a:rPr lang="en"/>
              <a:t>t</a:t>
            </a:r>
            <a:r>
              <a:rPr lang="en"/>
              <a:t>erminal for you to click on/may open in your default browser</a:t>
            </a:r>
            <a:br>
              <a:rPr lang="en"/>
            </a:br>
            <a:r>
              <a:rPr lang="en"/>
              <a:t>automatically)</a:t>
            </a:r>
            <a:br>
              <a:rPr lang="en"/>
            </a:br>
            <a:endParaRPr/>
          </a:p>
          <a:p>
            <a:pPr indent="-300037" lvl="0" marL="457200" rtl="0" algn="l">
              <a:spcBef>
                <a:spcPts val="0"/>
              </a:spcBef>
              <a:spcAft>
                <a:spcPts val="0"/>
              </a:spcAft>
              <a:buSzPct val="100000"/>
              <a:buChar char="●"/>
            </a:pPr>
            <a:r>
              <a:rPr lang="en"/>
              <a:t>These .csv files </a:t>
            </a:r>
            <a:r>
              <a:rPr b="1" lang="en"/>
              <a:t>shouldn’t be touched</a:t>
            </a:r>
            <a:r>
              <a:rPr lang="en"/>
              <a:t> until</a:t>
            </a:r>
            <a:br>
              <a:rPr lang="en"/>
            </a:br>
            <a:r>
              <a:rPr lang="en"/>
              <a:t>the simulation has ended, otherwise it will</a:t>
            </a:r>
            <a:br>
              <a:rPr lang="en"/>
            </a:br>
            <a:r>
              <a:rPr lang="en"/>
              <a:t>crash as the data storage path will be </a:t>
            </a:r>
            <a:br>
              <a:rPr lang="en"/>
            </a:br>
            <a:r>
              <a:rPr lang="en"/>
              <a:t>blocked </a:t>
            </a:r>
            <a:endParaRPr/>
          </a:p>
          <a:p>
            <a:pPr indent="-300037" lvl="0" marL="457200" rtl="0" algn="l">
              <a:spcBef>
                <a:spcPts val="0"/>
              </a:spcBef>
              <a:spcAft>
                <a:spcPts val="0"/>
              </a:spcAft>
              <a:buSzPct val="100000"/>
              <a:buChar char="●"/>
            </a:pPr>
            <a:r>
              <a:rPr lang="en"/>
              <a:t>Once the simulation has ended, the terminal at the</a:t>
            </a:r>
            <a:br>
              <a:rPr lang="en"/>
            </a:br>
            <a:r>
              <a:rPr lang="en"/>
              <a:t>bottom of the screen will display a red string that</a:t>
            </a:r>
            <a:br>
              <a:rPr lang="en"/>
            </a:br>
            <a:r>
              <a:rPr lang="en"/>
              <a:t>gives the length of time it took to run in hours/minutes, </a:t>
            </a:r>
            <a:br>
              <a:rPr lang="en"/>
            </a:br>
            <a:r>
              <a:rPr lang="en"/>
              <a:t>followed by number of seconds per iteration</a:t>
            </a:r>
            <a:endParaRPr b="1"/>
          </a:p>
        </p:txBody>
      </p:sp>
      <p:pic>
        <p:nvPicPr>
          <p:cNvPr id="132" name="Google Shape;132;p24"/>
          <p:cNvPicPr preferRelativeResize="0"/>
          <p:nvPr/>
        </p:nvPicPr>
        <p:blipFill rotWithShape="1">
          <a:blip r:embed="rId3">
            <a:alphaModFix/>
          </a:blip>
          <a:srcRect b="22013" l="0" r="78552" t="8652"/>
          <a:stretch/>
        </p:blipFill>
        <p:spPr>
          <a:xfrm>
            <a:off x="5794750" y="245200"/>
            <a:ext cx="2501448" cy="4548550"/>
          </a:xfrm>
          <a:prstGeom prst="rect">
            <a:avLst/>
          </a:prstGeom>
          <a:noFill/>
          <a:ln>
            <a:noFill/>
          </a:ln>
        </p:spPr>
      </p:pic>
      <p:sp>
        <p:nvSpPr>
          <p:cNvPr id="133" name="Google Shape;133;p24"/>
          <p:cNvSpPr/>
          <p:nvPr/>
        </p:nvSpPr>
        <p:spPr>
          <a:xfrm>
            <a:off x="6420800" y="2941725"/>
            <a:ext cx="1309800" cy="2037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Notes</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could add the data files to a .zip folder and send them to </a:t>
            </a:r>
            <a:br>
              <a:rPr lang="en"/>
            </a:br>
            <a:r>
              <a:rPr lang="en"/>
              <a:t>me, I can process them when I have MATLAB available</a:t>
            </a:r>
            <a:br>
              <a:rPr lang="en"/>
            </a:br>
            <a:r>
              <a:rPr b="1" lang="en"/>
              <a:t>Don’t touch or move the .csv files named ‘filename_number.csv’</a:t>
            </a:r>
            <a:endParaRPr b="1"/>
          </a:p>
          <a:p>
            <a:pPr indent="-342900" lvl="0" marL="457200" rtl="0" algn="l">
              <a:spcBef>
                <a:spcPts val="0"/>
              </a:spcBef>
              <a:spcAft>
                <a:spcPts val="0"/>
              </a:spcAft>
              <a:buSzPts val="1800"/>
              <a:buChar char="●"/>
            </a:pPr>
            <a:r>
              <a:rPr lang="en"/>
              <a:t>The simulation takes up a decent chunk of memory (approximately 30% on the work PCs each) so it is possible to do other stuff whilst it’s running but other memory-intensive programs will result in a simulation crash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Python 3.6</a:t>
            </a:r>
            <a:endParaRPr/>
          </a:p>
          <a:p>
            <a:pPr indent="-342900" lvl="0" marL="457200" rtl="0" algn="l">
              <a:spcBef>
                <a:spcPts val="0"/>
              </a:spcBef>
              <a:spcAft>
                <a:spcPts val="0"/>
              </a:spcAft>
              <a:buSzPts val="1800"/>
              <a:buChar char="●"/>
            </a:pPr>
            <a:r>
              <a:rPr lang="en" u="sng">
                <a:solidFill>
                  <a:schemeClr val="hlink"/>
                </a:solidFill>
                <a:hlinkClick r:id="rId4"/>
              </a:rPr>
              <a:t>PyCharm Community</a:t>
            </a:r>
            <a:endParaRPr/>
          </a:p>
          <a:p>
            <a:pPr indent="-342900" lvl="0" marL="457200" rtl="0" algn="l">
              <a:spcBef>
                <a:spcPts val="0"/>
              </a:spcBef>
              <a:spcAft>
                <a:spcPts val="0"/>
              </a:spcAft>
              <a:buSzPts val="1800"/>
              <a:buChar char="●"/>
            </a:pPr>
            <a:r>
              <a:rPr lang="en"/>
              <a:t>Possibly </a:t>
            </a:r>
            <a:r>
              <a:rPr lang="en" u="sng">
                <a:solidFill>
                  <a:schemeClr val="hlink"/>
                </a:solidFill>
                <a:hlinkClick r:id="rId5"/>
              </a:rPr>
              <a:t>Anaconda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Download the Repository with the code:</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https://github.com/seifely/pdpython/tree/4by4_test</a:t>
            </a:r>
            <a:r>
              <a:rPr lang="en"/>
              <a:t> </a:t>
            </a:r>
            <a:endParaRPr/>
          </a:p>
          <a:p>
            <a:pPr indent="0" lvl="0" marL="0" rtl="0" algn="l">
              <a:spcBef>
                <a:spcPts val="1200"/>
              </a:spcBef>
              <a:spcAft>
                <a:spcPts val="1200"/>
              </a:spcAft>
              <a:buNone/>
            </a:pPr>
            <a:r>
              <a:t/>
            </a:r>
            <a:endParaRPr/>
          </a:p>
        </p:txBody>
      </p:sp>
      <p:pic>
        <p:nvPicPr>
          <p:cNvPr id="67" name="Google Shape;67;p15"/>
          <p:cNvPicPr preferRelativeResize="0"/>
          <p:nvPr/>
        </p:nvPicPr>
        <p:blipFill>
          <a:blip r:embed="rId4">
            <a:alphaModFix/>
          </a:blip>
          <a:stretch>
            <a:fillRect/>
          </a:stretch>
        </p:blipFill>
        <p:spPr>
          <a:xfrm>
            <a:off x="459200" y="2045525"/>
            <a:ext cx="5294950" cy="1299600"/>
          </a:xfrm>
          <a:prstGeom prst="rect">
            <a:avLst/>
          </a:prstGeom>
          <a:noFill/>
          <a:ln>
            <a:noFill/>
          </a:ln>
        </p:spPr>
      </p:pic>
      <p:pic>
        <p:nvPicPr>
          <p:cNvPr id="68" name="Google Shape;68;p15"/>
          <p:cNvPicPr preferRelativeResize="0"/>
          <p:nvPr/>
        </p:nvPicPr>
        <p:blipFill>
          <a:blip r:embed="rId5">
            <a:alphaModFix/>
          </a:blip>
          <a:stretch>
            <a:fillRect/>
          </a:stretch>
        </p:blipFill>
        <p:spPr>
          <a:xfrm>
            <a:off x="6159000" y="1905300"/>
            <a:ext cx="2455425" cy="2237050"/>
          </a:xfrm>
          <a:prstGeom prst="rect">
            <a:avLst/>
          </a:prstGeom>
          <a:noFill/>
          <a:ln>
            <a:noFill/>
          </a:ln>
        </p:spPr>
      </p:pic>
      <p:sp>
        <p:nvSpPr>
          <p:cNvPr id="69" name="Google Shape;69;p15"/>
          <p:cNvSpPr/>
          <p:nvPr/>
        </p:nvSpPr>
        <p:spPr>
          <a:xfrm>
            <a:off x="6364625" y="3456125"/>
            <a:ext cx="1309800" cy="4959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4711250" y="2075850"/>
            <a:ext cx="1309800" cy="4959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PyCharm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the main folder ‘pdpython’ as a project</a:t>
            </a:r>
            <a:endParaRPr/>
          </a:p>
          <a:p>
            <a:pPr indent="-342900" lvl="0" marL="457200" rtl="0" algn="l">
              <a:spcBef>
                <a:spcPts val="0"/>
              </a:spcBef>
              <a:spcAft>
                <a:spcPts val="0"/>
              </a:spcAft>
              <a:buSzPts val="1800"/>
              <a:buChar char="●"/>
            </a:pPr>
            <a:r>
              <a:rPr lang="en"/>
              <a:t>Open the folder ‘pdpython_model’ in the subfolder menu to </a:t>
            </a:r>
            <a:br>
              <a:rPr lang="en"/>
            </a:br>
            <a:r>
              <a:rPr lang="en"/>
              <a:t>the left</a:t>
            </a:r>
            <a:endParaRPr/>
          </a:p>
          <a:p>
            <a:pPr indent="-342900" lvl="0" marL="457200" rtl="0" algn="l">
              <a:spcBef>
                <a:spcPts val="0"/>
              </a:spcBef>
              <a:spcAft>
                <a:spcPts val="0"/>
              </a:spcAft>
              <a:buSzPts val="1800"/>
              <a:buChar char="●"/>
            </a:pPr>
            <a:r>
              <a:rPr lang="en"/>
              <a:t>Before we can run it we need to set up the virtual</a:t>
            </a:r>
            <a:br>
              <a:rPr lang="en"/>
            </a:br>
            <a:r>
              <a:rPr lang="en"/>
              <a:t>environment/Python interpreter</a:t>
            </a:r>
            <a:endParaRPr/>
          </a:p>
        </p:txBody>
      </p:sp>
      <p:pic>
        <p:nvPicPr>
          <p:cNvPr id="77" name="Google Shape;77;p16"/>
          <p:cNvPicPr preferRelativeResize="0"/>
          <p:nvPr/>
        </p:nvPicPr>
        <p:blipFill>
          <a:blip r:embed="rId3">
            <a:alphaModFix/>
          </a:blip>
          <a:stretch>
            <a:fillRect/>
          </a:stretch>
        </p:blipFill>
        <p:spPr>
          <a:xfrm>
            <a:off x="7273975" y="177625"/>
            <a:ext cx="1457400" cy="4921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VENV/Python Interpreter</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Pycharm, go to File → Settings</a:t>
            </a:r>
            <a:endParaRPr/>
          </a:p>
          <a:p>
            <a:pPr indent="-342900" lvl="0" marL="457200" rtl="0" algn="l">
              <a:spcBef>
                <a:spcPts val="0"/>
              </a:spcBef>
              <a:spcAft>
                <a:spcPts val="0"/>
              </a:spcAft>
              <a:buSzPts val="1800"/>
              <a:buChar char="●"/>
            </a:pPr>
            <a:r>
              <a:rPr lang="en"/>
              <a:t>In the left menu, go to Project: pdpython → Project Interpreter</a:t>
            </a:r>
            <a:endParaRPr/>
          </a:p>
          <a:p>
            <a:pPr indent="-342900" lvl="0" marL="457200" rtl="0" algn="l">
              <a:spcBef>
                <a:spcPts val="0"/>
              </a:spcBef>
              <a:spcAft>
                <a:spcPts val="0"/>
              </a:spcAft>
              <a:buSzPts val="1800"/>
              <a:buChar char="●"/>
            </a:pPr>
            <a:r>
              <a:rPr lang="en"/>
              <a:t>To the right of the file path at the top, you will need to click the cog/settings button and then click ‘Add’</a:t>
            </a:r>
            <a:endParaRPr/>
          </a:p>
          <a:p>
            <a:pPr indent="-342900" lvl="0" marL="457200" rtl="0" algn="l">
              <a:spcBef>
                <a:spcPts val="0"/>
              </a:spcBef>
              <a:spcAft>
                <a:spcPts val="0"/>
              </a:spcAft>
              <a:buSzPts val="1800"/>
              <a:buChar char="●"/>
            </a:pPr>
            <a:r>
              <a:rPr lang="en"/>
              <a:t>Stick with the default settings for ‘Virtualenv Environment’ → New Environment, but you will need to find the location of the </a:t>
            </a:r>
            <a:r>
              <a:rPr lang="en"/>
              <a:t>python.exe executable in the folder you saved Python 3.6 into</a:t>
            </a:r>
            <a:endParaRPr/>
          </a:p>
          <a:p>
            <a:pPr indent="-342900" lvl="0" marL="457200" rtl="0" algn="l">
              <a:spcBef>
                <a:spcPts val="0"/>
              </a:spcBef>
              <a:spcAft>
                <a:spcPts val="0"/>
              </a:spcAft>
              <a:buSzPts val="1800"/>
              <a:buChar char="●"/>
            </a:pPr>
            <a:r>
              <a:rPr lang="en"/>
              <a:t>Once the ‘Base Interpreter’ is pointing at 3.6, click ‘OK’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Installing Dependencies</a:t>
            </a:r>
            <a:endParaRPr/>
          </a:p>
        </p:txBody>
      </p:sp>
      <p:sp>
        <p:nvSpPr>
          <p:cNvPr id="89" name="Google Shape;89;p18"/>
          <p:cNvSpPr txBox="1"/>
          <p:nvPr>
            <p:ph idx="1" type="body"/>
          </p:nvPr>
        </p:nvSpPr>
        <p:spPr>
          <a:xfrm>
            <a:off x="311700" y="1108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the virtual environment is set up, you will need to install the libraries the simulation uses</a:t>
            </a:r>
            <a:endParaRPr/>
          </a:p>
          <a:p>
            <a:pPr indent="-342900" lvl="0" marL="457200" rtl="0" algn="l">
              <a:spcBef>
                <a:spcPts val="0"/>
              </a:spcBef>
              <a:spcAft>
                <a:spcPts val="0"/>
              </a:spcAft>
              <a:buSzPts val="1800"/>
              <a:buChar char="●"/>
            </a:pPr>
            <a:r>
              <a:rPr lang="en"/>
              <a:t>Click the little ‘+’ symbol next to the list of already installed libraries</a:t>
            </a:r>
            <a:endParaRPr/>
          </a:p>
          <a:p>
            <a:pPr indent="-342900" lvl="0" marL="457200" rtl="0" algn="l">
              <a:spcBef>
                <a:spcPts val="0"/>
              </a:spcBef>
              <a:spcAft>
                <a:spcPts val="0"/>
              </a:spcAft>
              <a:buSzPts val="1800"/>
              <a:buChar char="●"/>
            </a:pPr>
            <a:r>
              <a:rPr lang="en"/>
              <a:t>The two main libraries needed are ‘mesa’ and ‘scipy’</a:t>
            </a:r>
            <a:endParaRPr/>
          </a:p>
          <a:p>
            <a:pPr indent="-342900" lvl="0" marL="457200" rtl="0" algn="l">
              <a:spcBef>
                <a:spcPts val="0"/>
              </a:spcBef>
              <a:spcAft>
                <a:spcPts val="0"/>
              </a:spcAft>
              <a:buSzPts val="1800"/>
              <a:buChar char="●"/>
            </a:pPr>
            <a:r>
              <a:rPr lang="en"/>
              <a:t>If mesa does not show up, it’s going to be a lot more difficult to set up the </a:t>
            </a:r>
            <a:br>
              <a:rPr lang="en"/>
            </a:br>
            <a:r>
              <a:rPr lang="en"/>
              <a:t>environment as the alternative</a:t>
            </a:r>
            <a:br>
              <a:rPr lang="en"/>
            </a:br>
            <a:r>
              <a:rPr lang="en"/>
              <a:t>i</a:t>
            </a:r>
            <a:r>
              <a:rPr lang="en"/>
              <a:t>nvolves installing Anaconda</a:t>
            </a:r>
            <a:br>
              <a:rPr lang="en"/>
            </a:br>
            <a:r>
              <a:rPr lang="en"/>
              <a:t>a</a:t>
            </a:r>
            <a:r>
              <a:rPr lang="en"/>
              <a:t>nd making a venv</a:t>
            </a:r>
            <a:br>
              <a:rPr lang="en"/>
            </a:br>
            <a:r>
              <a:rPr lang="en"/>
              <a:t>t</a:t>
            </a:r>
            <a:r>
              <a:rPr lang="en"/>
              <a:t>o run the simulation using that</a:t>
            </a:r>
            <a:br>
              <a:rPr lang="en"/>
            </a:br>
            <a:r>
              <a:rPr lang="en"/>
              <a:t>instead</a:t>
            </a:r>
            <a:endParaRPr/>
          </a:p>
        </p:txBody>
      </p:sp>
      <p:pic>
        <p:nvPicPr>
          <p:cNvPr id="90" name="Google Shape;90;p18"/>
          <p:cNvPicPr preferRelativeResize="0"/>
          <p:nvPr/>
        </p:nvPicPr>
        <p:blipFill rotWithShape="1">
          <a:blip r:embed="rId3">
            <a:alphaModFix/>
          </a:blip>
          <a:srcRect b="56544" l="18732" r="0" t="0"/>
          <a:stretch/>
        </p:blipFill>
        <p:spPr>
          <a:xfrm>
            <a:off x="4474000" y="2767225"/>
            <a:ext cx="4256600" cy="1924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Anaconda Instead (Optional)</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Anaconda is installed, open Anaconda Navigator</a:t>
            </a:r>
            <a:endParaRPr/>
          </a:p>
          <a:p>
            <a:pPr indent="-342900" lvl="0" marL="457200" rtl="0" algn="l">
              <a:spcBef>
                <a:spcPts val="0"/>
              </a:spcBef>
              <a:spcAft>
                <a:spcPts val="0"/>
              </a:spcAft>
              <a:buSzPts val="1800"/>
              <a:buChar char="●"/>
            </a:pPr>
            <a:r>
              <a:rPr lang="en"/>
              <a:t>On the left, click on ‘Environments’ and then in the bottom middle click ‘Create’. </a:t>
            </a:r>
            <a:r>
              <a:rPr b="1" i="1" lang="en"/>
              <a:t>Make a note of the location it saves the venv to</a:t>
            </a:r>
            <a:r>
              <a:rPr lang="en"/>
              <a:t>, and ensure the version of Python it uses is 3.6. This will create a basic conda virtual environment (I call it pdpython to </a:t>
            </a:r>
            <a:r>
              <a:rPr lang="en"/>
              <a:t>match the folder but it doesn’t matter too much).</a:t>
            </a:r>
            <a:endParaRPr/>
          </a:p>
          <a:p>
            <a:pPr indent="-342900" lvl="0" marL="457200" rtl="0" algn="l">
              <a:spcBef>
                <a:spcPts val="0"/>
              </a:spcBef>
              <a:spcAft>
                <a:spcPts val="0"/>
              </a:spcAft>
              <a:buSzPts val="1800"/>
              <a:buChar char="●"/>
            </a:pPr>
            <a:r>
              <a:rPr lang="en"/>
              <a:t>In the list of environments, select the one you just created. It should take a second to switch and load. When it does, click the little arrow next to its name in the list that looks like this:</a:t>
            </a:r>
            <a:br>
              <a:rPr lang="en"/>
            </a:br>
            <a:r>
              <a:rPr lang="en"/>
              <a:t>Then, select ‘Open Terminal’</a:t>
            </a:r>
            <a:endParaRPr/>
          </a:p>
        </p:txBody>
      </p:sp>
      <p:pic>
        <p:nvPicPr>
          <p:cNvPr id="97" name="Google Shape;97;p19"/>
          <p:cNvPicPr preferRelativeResize="0"/>
          <p:nvPr/>
        </p:nvPicPr>
        <p:blipFill>
          <a:blip r:embed="rId3">
            <a:alphaModFix/>
          </a:blip>
          <a:stretch>
            <a:fillRect/>
          </a:stretch>
        </p:blipFill>
        <p:spPr>
          <a:xfrm>
            <a:off x="3963775" y="3855950"/>
            <a:ext cx="2737318"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Anaconda Instead (Continued)</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the terminal open, type ‘pip install mesa’. Wait for it to collect and install the library and its dependencies.</a:t>
            </a:r>
            <a:endParaRPr/>
          </a:p>
          <a:p>
            <a:pPr indent="-342900" lvl="0" marL="457200" rtl="0" algn="l">
              <a:spcBef>
                <a:spcPts val="0"/>
              </a:spcBef>
              <a:spcAft>
                <a:spcPts val="0"/>
              </a:spcAft>
              <a:buSzPts val="1800"/>
              <a:buChar char="●"/>
            </a:pPr>
            <a:r>
              <a:rPr lang="en"/>
              <a:t>Once this has finished installing, do the same command with </a:t>
            </a:r>
            <a:r>
              <a:rPr i="1" lang="en"/>
              <a:t>scipy</a:t>
            </a:r>
            <a:r>
              <a:rPr lang="en"/>
              <a:t>. I believe these are enough to get the simulation running </a:t>
            </a:r>
            <a:endParaRPr/>
          </a:p>
          <a:p>
            <a:pPr indent="-342900" lvl="0" marL="457200" rtl="0" algn="l">
              <a:spcBef>
                <a:spcPts val="0"/>
              </a:spcBef>
              <a:spcAft>
                <a:spcPts val="0"/>
              </a:spcAft>
              <a:buSzPts val="1800"/>
              <a:buChar char="●"/>
            </a:pPr>
            <a:r>
              <a:rPr lang="en"/>
              <a:t>With both installed, close Anaconda and the terminal and go back to PyCharm</a:t>
            </a:r>
            <a:endParaRPr/>
          </a:p>
          <a:p>
            <a:pPr indent="-342900" lvl="0" marL="457200" rtl="0" algn="l">
              <a:spcBef>
                <a:spcPts val="0"/>
              </a:spcBef>
              <a:spcAft>
                <a:spcPts val="0"/>
              </a:spcAft>
              <a:buSzPts val="1800"/>
              <a:buChar char="●"/>
            </a:pPr>
            <a:r>
              <a:rPr lang="en"/>
              <a:t>Open up the File → Settings → </a:t>
            </a:r>
            <a:r>
              <a:rPr lang="en"/>
              <a:t>Project: pdpython → Project Interpreter and then click the cog to the right of the file path, and select ‘Add’ from the drop-down menu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Anaconda Instead (Continued)</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Select ‘Conda Environment’ from the left hand side and tick the ‘Existing Environment’ option. You need to then use the triple dots to the right of the empty file path to navigate to where the conda environment is (should have been visible when you created the environment)</a:t>
            </a:r>
            <a:endParaRPr/>
          </a:p>
          <a:p>
            <a:pPr indent="-342900" lvl="0" marL="457200" rtl="0" algn="l">
              <a:spcBef>
                <a:spcPts val="0"/>
              </a:spcBef>
              <a:spcAft>
                <a:spcPts val="0"/>
              </a:spcAft>
              <a:buSzPts val="1800"/>
              <a:buChar char="●"/>
            </a:pPr>
            <a:r>
              <a:rPr lang="en"/>
              <a:t>Select the python.exe in the venv folder you just set up, and then click ‘OK’ on all the dialogue box</a:t>
            </a:r>
            <a:endParaRPr/>
          </a:p>
          <a:p>
            <a:pPr indent="-342900" lvl="0" marL="457200" rtl="0" algn="l">
              <a:spcBef>
                <a:spcPts val="0"/>
              </a:spcBef>
              <a:spcAft>
                <a:spcPts val="0"/>
              </a:spcAft>
              <a:buSzPts val="1800"/>
              <a:buChar char="●"/>
            </a:pPr>
            <a:r>
              <a:rPr lang="en"/>
              <a:t>Click ‘OK’ on the dialogue box to add the python interpreter</a:t>
            </a:r>
            <a:endParaRPr/>
          </a:p>
          <a:p>
            <a:pPr indent="-342900" lvl="0" marL="457200" rtl="0" algn="l">
              <a:spcBef>
                <a:spcPts val="0"/>
              </a:spcBef>
              <a:spcAft>
                <a:spcPts val="0"/>
              </a:spcAft>
              <a:buSzPts val="1800"/>
              <a:buChar char="●"/>
            </a:pPr>
            <a:r>
              <a:rPr lang="en"/>
              <a:t>Click ‘Apply’ and then ‘OK’ on the last dialogue box remaining to attach it to the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