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1"/>
  </p:notesMasterIdLst>
  <p:sldIdLst>
    <p:sldId id="256" r:id="rId4"/>
    <p:sldId id="268" r:id="rId5"/>
    <p:sldId id="261" r:id="rId6"/>
    <p:sldId id="264" r:id="rId7"/>
    <p:sldId id="270" r:id="rId8"/>
    <p:sldId id="273" r:id="rId9"/>
    <p:sldId id="26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92" d="100"/>
          <a:sy n="92" d="100"/>
        </p:scale>
        <p:origin x="822" y="7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808F-159C-46FF-BC9C-54268D1D6482}"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5367B-94B5-445A-8077-1E4EFF7C1903}" type="slidenum">
              <a:rPr lang="en-US" smtClean="0"/>
              <a:t>‹#›</a:t>
            </a:fld>
            <a:endParaRPr lang="en-US"/>
          </a:p>
        </p:txBody>
      </p:sp>
    </p:spTree>
    <p:extLst>
      <p:ext uri="{BB962C8B-B14F-4D97-AF65-F5344CB8AC3E}">
        <p14:creationId xmlns:p14="http://schemas.microsoft.com/office/powerpoint/2010/main" val="46899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1312" y="1205676"/>
            <a:ext cx="5292080" cy="1080121"/>
          </a:xfrm>
        </p:spPr>
        <p:txBody>
          <a:bodyPr/>
          <a:lstStyle/>
          <a:p>
            <a:r>
              <a:rPr lang="en-US" altLang="ko-KR" sz="3600" dirty="0">
                <a:ea typeface="맑은 고딕" pitchFamily="50" charset="-127"/>
              </a:rPr>
              <a:t>Educational Assessment System</a:t>
            </a:r>
            <a:endParaRPr lang="en-US" altLang="ko-KR" sz="3600" dirty="0"/>
          </a:p>
        </p:txBody>
      </p:sp>
      <p:sp>
        <p:nvSpPr>
          <p:cNvPr id="7" name="Text Placeholder 3">
            <a:extLst>
              <a:ext uri="{FF2B5EF4-FFF2-40B4-BE49-F238E27FC236}">
                <a16:creationId xmlns:a16="http://schemas.microsoft.com/office/drawing/2014/main" id="{05DF2525-8051-4487-B3BD-595EC4C92036}"/>
              </a:ext>
            </a:extLst>
          </p:cNvPr>
          <p:cNvSpPr txBox="1">
            <a:spLocks/>
          </p:cNvSpPr>
          <p:nvPr/>
        </p:nvSpPr>
        <p:spPr>
          <a:xfrm>
            <a:off x="7086416" y="3098707"/>
            <a:ext cx="707024"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endParaRPr lang="en-US" altLang="ko-KR" dirty="0"/>
          </a:p>
        </p:txBody>
      </p:sp>
      <p:sp>
        <p:nvSpPr>
          <p:cNvPr id="8" name="Text Placeholder 3">
            <a:extLst>
              <a:ext uri="{FF2B5EF4-FFF2-40B4-BE49-F238E27FC236}">
                <a16:creationId xmlns:a16="http://schemas.microsoft.com/office/drawing/2014/main" id="{26AFCC4E-2F10-4500-B72F-6D29CC6FF7DE}"/>
              </a:ext>
            </a:extLst>
          </p:cNvPr>
          <p:cNvSpPr txBox="1">
            <a:spLocks/>
          </p:cNvSpPr>
          <p:nvPr/>
        </p:nvSpPr>
        <p:spPr>
          <a:xfrm>
            <a:off x="4789468" y="2822257"/>
            <a:ext cx="287713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dirty="0"/>
              <a:t>Seif Kowatli          Salim Jammoul</a:t>
            </a:r>
          </a:p>
        </p:txBody>
      </p:sp>
      <p:sp>
        <p:nvSpPr>
          <p:cNvPr id="10" name="Text Placeholder 3">
            <a:extLst>
              <a:ext uri="{FF2B5EF4-FFF2-40B4-BE49-F238E27FC236}">
                <a16:creationId xmlns:a16="http://schemas.microsoft.com/office/drawing/2014/main" id="{FC098FD4-7283-4DE5-A9CA-80FE4091575A}"/>
              </a:ext>
            </a:extLst>
          </p:cNvPr>
          <p:cNvSpPr txBox="1">
            <a:spLocks/>
          </p:cNvSpPr>
          <p:nvPr/>
        </p:nvSpPr>
        <p:spPr>
          <a:xfrm>
            <a:off x="5733840" y="2373549"/>
            <a:ext cx="707024"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dirty="0"/>
              <a:t>By</a:t>
            </a:r>
          </a:p>
        </p:txBody>
      </p:sp>
      <p:sp>
        <p:nvSpPr>
          <p:cNvPr id="12" name="Text Placeholder 3">
            <a:extLst>
              <a:ext uri="{FF2B5EF4-FFF2-40B4-BE49-F238E27FC236}">
                <a16:creationId xmlns:a16="http://schemas.microsoft.com/office/drawing/2014/main" id="{FEE8836A-2E23-43A2-B9F3-E8E74B090AE1}"/>
              </a:ext>
            </a:extLst>
          </p:cNvPr>
          <p:cNvSpPr txBox="1">
            <a:spLocks/>
          </p:cNvSpPr>
          <p:nvPr/>
        </p:nvSpPr>
        <p:spPr>
          <a:xfrm>
            <a:off x="5367994" y="3400512"/>
            <a:ext cx="143871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dirty="0"/>
              <a:t>Supervised By</a:t>
            </a:r>
          </a:p>
        </p:txBody>
      </p:sp>
      <p:sp>
        <p:nvSpPr>
          <p:cNvPr id="13" name="Text Placeholder 3">
            <a:extLst>
              <a:ext uri="{FF2B5EF4-FFF2-40B4-BE49-F238E27FC236}">
                <a16:creationId xmlns:a16="http://schemas.microsoft.com/office/drawing/2014/main" id="{6A2C8815-B745-4C10-BA6E-877CA6D1AFF5}"/>
              </a:ext>
            </a:extLst>
          </p:cNvPr>
          <p:cNvSpPr txBox="1">
            <a:spLocks/>
          </p:cNvSpPr>
          <p:nvPr/>
        </p:nvSpPr>
        <p:spPr>
          <a:xfrm>
            <a:off x="5092229" y="3847533"/>
            <a:ext cx="1990246"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dirty="0"/>
              <a:t>PhD Talal Shihabi</a:t>
            </a:r>
          </a:p>
          <a:p>
            <a:pPr algn="ctr">
              <a:spcBef>
                <a:spcPts val="0"/>
              </a:spcBef>
              <a:defRPr/>
            </a:pPr>
            <a:r>
              <a:rPr lang="en-US" altLang="ko-KR" dirty="0"/>
              <a:t>PhD Wassim Juneidi</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What is Educational Assessment</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According to Wikipedia </a:t>
            </a:r>
          </a:p>
        </p:txBody>
      </p:sp>
      <p:sp>
        <p:nvSpPr>
          <p:cNvPr id="5" name="TextBox 4"/>
          <p:cNvSpPr txBox="1"/>
          <p:nvPr/>
        </p:nvSpPr>
        <p:spPr>
          <a:xfrm>
            <a:off x="1438279" y="1161373"/>
            <a:ext cx="6358675" cy="175432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Educational assessment is the systematic process of documenting and using empirical data on the knowledge, skill, attitudes, and beliefs to refine programs and improve student learning. Assessment data can be obtained from directly examining student work to assess the achievement of learning outcomes or can be based on data from which one can make inferences about learning. Assessment is often used interchangeably with test, but not limited to tests. Assessment can focus on the individual learner, the learning community (class, workshop, or other organized group of learners), a course, an academic program, the institution, or the educational system as a whole (also known as granularity).The word 'assessment' came into use in an educational context after the Second World War.</a:t>
            </a:r>
          </a:p>
        </p:txBody>
      </p:sp>
      <p:sp>
        <p:nvSpPr>
          <p:cNvPr id="6" name="TextBox 5"/>
          <p:cNvSpPr txBox="1"/>
          <p:nvPr/>
        </p:nvSpPr>
        <p:spPr>
          <a:xfrm>
            <a:off x="827584" y="69954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662250" y="1786920"/>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Project Goals</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834576" y="133735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Improve the Online Examination System By modifying the main examination algorithm and applying Neural Networks  and  Natural language processing</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3851839" y="2363760"/>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Collect the examination data and store in effective way in a data warehouse</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3864342" y="3105165"/>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Apply analysis on the collected data using data mining and provide result which reflect the Quality and the efficiency of the teachers, curriculum and Questions</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3851839" y="4161362"/>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Recommend A solution for the detected problems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Work Schedule</a:t>
            </a:r>
            <a:endParaRPr lang="ko-KR" altLang="en-US" dirty="0"/>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Our Work Schedule</a:t>
            </a:r>
            <a:endParaRPr lang="ko-KR" altLang="en-US" dirty="0"/>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415396"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5105624" y="290365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776716"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268450"/>
            <a:ext cx="1734772" cy="1008407"/>
            <a:chOff x="421670" y="2931484"/>
            <a:chExt cx="1734772" cy="1008407"/>
          </a:xfrm>
        </p:grpSpPr>
        <p:sp>
          <p:nvSpPr>
            <p:cNvPr id="15" name="TextBox 14"/>
            <p:cNvSpPr txBox="1"/>
            <p:nvPr/>
          </p:nvSpPr>
          <p:spPr>
            <a:xfrm>
              <a:off x="421670" y="2931484"/>
              <a:ext cx="1641471" cy="461665"/>
            </a:xfrm>
            <a:prstGeom prst="rect">
              <a:avLst/>
            </a:prstGeom>
            <a:noFill/>
          </p:spPr>
          <p:txBody>
            <a:bodyPr wrap="square" rtlCol="0">
              <a:spAutoFit/>
            </a:bodyPr>
            <a:lstStyle/>
            <a:p>
              <a:pPr algn="ctr"/>
              <a:r>
                <a:rPr lang="en-US" altLang="ko-KR" sz="1200" dirty="0">
                  <a:cs typeface="Arial" pitchFamily="34" charset="0"/>
                </a:rPr>
                <a:t>(OES) Theory study and Review </a:t>
              </a:r>
              <a:endParaRPr lang="ko-KR" altLang="en-US" sz="1200" dirty="0">
                <a:cs typeface="Arial" pitchFamily="34" charset="0"/>
              </a:endParaRPr>
            </a:p>
          </p:txBody>
        </p:sp>
        <p:sp>
          <p:nvSpPr>
            <p:cNvPr id="17" name="Rectangle 16"/>
            <p:cNvSpPr/>
            <p:nvPr/>
          </p:nvSpPr>
          <p:spPr>
            <a:xfrm>
              <a:off x="421670" y="3759891"/>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38103" y="1569980"/>
            <a:ext cx="1759810" cy="1131898"/>
            <a:chOff x="2038103" y="929594"/>
            <a:chExt cx="1759810" cy="1131898"/>
          </a:xfrm>
        </p:grpSpPr>
        <p:sp>
          <p:nvSpPr>
            <p:cNvPr id="16" name="TextBox 15"/>
            <p:cNvSpPr txBox="1"/>
            <p:nvPr/>
          </p:nvSpPr>
          <p:spPr>
            <a:xfrm>
              <a:off x="2038103" y="1230495"/>
              <a:ext cx="1734772" cy="830997"/>
            </a:xfrm>
            <a:prstGeom prst="rect">
              <a:avLst/>
            </a:prstGeom>
            <a:noFill/>
          </p:spPr>
          <p:txBody>
            <a:bodyPr wrap="square" rtlCol="0">
              <a:spAutoFit/>
            </a:bodyPr>
            <a:lstStyle/>
            <a:p>
              <a:pPr algn="ctr"/>
              <a:r>
                <a:rPr lang="en-US" altLang="ko-KR" sz="1200" dirty="0">
                  <a:cs typeface="Arial" pitchFamily="34" charset="0"/>
                </a:rPr>
                <a:t>Upgrade (OES)  to achieve the optimum compatibility with the new system</a:t>
              </a:r>
              <a:endParaRPr lang="ko-KR" altLang="en-US" sz="1200" dirty="0">
                <a:cs typeface="Arial" pitchFamily="34" charset="0"/>
              </a:endParaRPr>
            </a:p>
          </p:txBody>
        </p:sp>
        <p:sp>
          <p:nvSpPr>
            <p:cNvPr id="18" name="Rectangle 17"/>
            <p:cNvSpPr/>
            <p:nvPr/>
          </p:nvSpPr>
          <p:spPr>
            <a:xfrm>
              <a:off x="2063141" y="92959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704614" y="3083785"/>
            <a:ext cx="1734772" cy="1248833"/>
            <a:chOff x="421670" y="2818111"/>
            <a:chExt cx="1734772" cy="1248833"/>
          </a:xfrm>
        </p:grpSpPr>
        <p:sp>
          <p:nvSpPr>
            <p:cNvPr id="21" name="TextBox 20"/>
            <p:cNvSpPr txBox="1"/>
            <p:nvPr/>
          </p:nvSpPr>
          <p:spPr>
            <a:xfrm>
              <a:off x="421670" y="2818111"/>
              <a:ext cx="1734772" cy="1015663"/>
            </a:xfrm>
            <a:prstGeom prst="rect">
              <a:avLst/>
            </a:prstGeom>
            <a:noFill/>
          </p:spPr>
          <p:txBody>
            <a:bodyPr wrap="square" rtlCol="0">
              <a:spAutoFit/>
            </a:bodyPr>
            <a:lstStyle/>
            <a:p>
              <a:pPr algn="ctr"/>
              <a:r>
                <a:rPr lang="en-US" altLang="ko-KR" sz="1200" dirty="0">
                  <a:cs typeface="Arial" pitchFamily="34" charset="0"/>
                </a:rPr>
                <a:t>Learn new algorithm and do a research about the ways in which we can achieve our system goals</a:t>
              </a:r>
              <a:endParaRPr lang="ko-KR" altLang="en-US" sz="1200" dirty="0">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6987558" y="3083785"/>
            <a:ext cx="1734772" cy="1248833"/>
            <a:chOff x="421670" y="2818111"/>
            <a:chExt cx="1734772" cy="1248833"/>
          </a:xfrm>
        </p:grpSpPr>
        <p:sp>
          <p:nvSpPr>
            <p:cNvPr id="24" name="TextBox 23"/>
            <p:cNvSpPr txBox="1"/>
            <p:nvPr/>
          </p:nvSpPr>
          <p:spPr>
            <a:xfrm>
              <a:off x="421670" y="2818111"/>
              <a:ext cx="173477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Connect the two systems and apply testing and optimization</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46089" y="1566254"/>
            <a:ext cx="1759810" cy="1037427"/>
            <a:chOff x="2038104" y="869090"/>
            <a:chExt cx="1759810" cy="1037427"/>
          </a:xfrm>
        </p:grpSpPr>
        <p:sp>
          <p:nvSpPr>
            <p:cNvPr id="28" name="TextBox 27"/>
            <p:cNvSpPr txBox="1"/>
            <p:nvPr/>
          </p:nvSpPr>
          <p:spPr>
            <a:xfrm>
              <a:off x="2063142" y="1260186"/>
              <a:ext cx="1734772" cy="646331"/>
            </a:xfrm>
            <a:prstGeom prst="rect">
              <a:avLst/>
            </a:prstGeom>
            <a:noFill/>
          </p:spPr>
          <p:txBody>
            <a:bodyPr wrap="square" rtlCol="0">
              <a:spAutoFit/>
            </a:bodyPr>
            <a:lstStyle/>
            <a:p>
              <a:pPr algn="ctr"/>
              <a:r>
                <a:rPr lang="en-US" altLang="ko-KR" sz="1200" dirty="0">
                  <a:cs typeface="Arial" pitchFamily="34" charset="0"/>
                </a:rPr>
                <a:t>Apply constrains and satisfaction problem algorithms </a:t>
              </a:r>
              <a:endParaRPr lang="ko-KR" altLang="en-US" sz="1200" dirty="0">
                <a:cs typeface="Arial" pitchFamily="34" charset="0"/>
              </a:endParaRPr>
            </a:p>
          </p:txBody>
        </p:sp>
        <p:sp>
          <p:nvSpPr>
            <p:cNvPr id="29" name="Rectangle 28"/>
            <p:cNvSpPr/>
            <p:nvPr/>
          </p:nvSpPr>
          <p:spPr>
            <a:xfrm>
              <a:off x="2038104" y="869090"/>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1" name="TextBox 30">
            <a:extLst>
              <a:ext uri="{FF2B5EF4-FFF2-40B4-BE49-F238E27FC236}">
                <a16:creationId xmlns:a16="http://schemas.microsoft.com/office/drawing/2014/main" id="{9BA72A34-63D5-4612-AAA9-2EAA2840C9B6}"/>
              </a:ext>
            </a:extLst>
          </p:cNvPr>
          <p:cNvSpPr txBox="1"/>
          <p:nvPr/>
        </p:nvSpPr>
        <p:spPr>
          <a:xfrm>
            <a:off x="762296" y="2771642"/>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10/3/2018</a:t>
            </a:r>
            <a:endParaRPr lang="ko-KR" altLang="en-US" sz="1400" b="1" dirty="0">
              <a:solidFill>
                <a:schemeClr val="accent1">
                  <a:lumMod val="75000"/>
                </a:schemeClr>
              </a:solidFill>
              <a:cs typeface="Arial" pitchFamily="34" charset="0"/>
            </a:endParaRPr>
          </a:p>
        </p:txBody>
      </p:sp>
      <p:sp>
        <p:nvSpPr>
          <p:cNvPr id="32" name="TextBox 31">
            <a:extLst>
              <a:ext uri="{FF2B5EF4-FFF2-40B4-BE49-F238E27FC236}">
                <a16:creationId xmlns:a16="http://schemas.microsoft.com/office/drawing/2014/main" id="{9E0A865C-6A86-42CD-BF79-B05BF5B65B79}"/>
              </a:ext>
            </a:extLst>
          </p:cNvPr>
          <p:cNvSpPr txBox="1"/>
          <p:nvPr/>
        </p:nvSpPr>
        <p:spPr>
          <a:xfrm>
            <a:off x="2463901" y="2771642"/>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1/4/2018</a:t>
            </a:r>
            <a:endParaRPr lang="ko-KR" altLang="en-US" sz="1400" b="1" dirty="0">
              <a:solidFill>
                <a:schemeClr val="accent1">
                  <a:lumMod val="75000"/>
                </a:schemeClr>
              </a:solidFill>
              <a:cs typeface="Arial" pitchFamily="34" charset="0"/>
            </a:endParaRPr>
          </a:p>
        </p:txBody>
      </p:sp>
      <p:sp>
        <p:nvSpPr>
          <p:cNvPr id="33" name="TextBox 32">
            <a:extLst>
              <a:ext uri="{FF2B5EF4-FFF2-40B4-BE49-F238E27FC236}">
                <a16:creationId xmlns:a16="http://schemas.microsoft.com/office/drawing/2014/main" id="{33915C13-D895-4596-A75D-5DC9D82427A6}"/>
              </a:ext>
            </a:extLst>
          </p:cNvPr>
          <p:cNvSpPr txBox="1"/>
          <p:nvPr/>
        </p:nvSpPr>
        <p:spPr>
          <a:xfrm>
            <a:off x="5833970" y="2771640"/>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15/5/2018</a:t>
            </a:r>
            <a:endParaRPr lang="ko-KR" altLang="en-US" sz="1400" b="1" dirty="0">
              <a:solidFill>
                <a:schemeClr val="accent1">
                  <a:lumMod val="75000"/>
                </a:schemeClr>
              </a:solidFill>
              <a:cs typeface="Arial" pitchFamily="34" charset="0"/>
            </a:endParaRPr>
          </a:p>
        </p:txBody>
      </p:sp>
      <p:sp>
        <p:nvSpPr>
          <p:cNvPr id="34" name="TextBox 33">
            <a:extLst>
              <a:ext uri="{FF2B5EF4-FFF2-40B4-BE49-F238E27FC236}">
                <a16:creationId xmlns:a16="http://schemas.microsoft.com/office/drawing/2014/main" id="{2D1042DC-7502-4B31-8665-39389D6D17EF}"/>
              </a:ext>
            </a:extLst>
          </p:cNvPr>
          <p:cNvSpPr txBox="1"/>
          <p:nvPr/>
        </p:nvSpPr>
        <p:spPr>
          <a:xfrm>
            <a:off x="4165506" y="2771641"/>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15/4/2018</a:t>
            </a:r>
            <a:endParaRPr lang="ko-KR" altLang="en-US" sz="1400" b="1" dirty="0">
              <a:solidFill>
                <a:schemeClr val="accent1">
                  <a:lumMod val="75000"/>
                </a:schemeClr>
              </a:solidFill>
              <a:cs typeface="Arial" pitchFamily="34" charset="0"/>
            </a:endParaRPr>
          </a:p>
        </p:txBody>
      </p:sp>
      <p:sp>
        <p:nvSpPr>
          <p:cNvPr id="35" name="TextBox 34">
            <a:extLst>
              <a:ext uri="{FF2B5EF4-FFF2-40B4-BE49-F238E27FC236}">
                <a16:creationId xmlns:a16="http://schemas.microsoft.com/office/drawing/2014/main" id="{8C95590D-9DEA-4332-83FD-D884DC3EF8C4}"/>
              </a:ext>
            </a:extLst>
          </p:cNvPr>
          <p:cNvSpPr txBox="1"/>
          <p:nvPr/>
        </p:nvSpPr>
        <p:spPr>
          <a:xfrm>
            <a:off x="7535575" y="2765838"/>
            <a:ext cx="1053520" cy="307777"/>
          </a:xfrm>
          <a:prstGeom prst="rect">
            <a:avLst/>
          </a:prstGeom>
          <a:noFill/>
        </p:spPr>
        <p:txBody>
          <a:bodyPr wrap="square" rtlCol="0">
            <a:spAutoFit/>
          </a:bodyPr>
          <a:lstStyle/>
          <a:p>
            <a:r>
              <a:rPr lang="en-US" altLang="ko-KR" sz="1400" b="1" dirty="0">
                <a:solidFill>
                  <a:schemeClr val="accent1">
                    <a:lumMod val="75000"/>
                  </a:schemeClr>
                </a:solidFill>
                <a:cs typeface="Arial" pitchFamily="34" charset="0"/>
              </a:rPr>
              <a:t>15/5/2018</a:t>
            </a:r>
            <a:endParaRPr lang="ko-KR" altLang="en-US" sz="1400" b="1" dirty="0">
              <a:solidFill>
                <a:schemeClr val="accent1">
                  <a:lumMod val="75000"/>
                </a:schemeClr>
              </a:solidFill>
              <a:cs typeface="Arial" pitchFamily="34" charset="0"/>
            </a:endParaRPr>
          </a:p>
        </p:txBody>
      </p:sp>
    </p:spTree>
    <p:extLst>
      <p:ext uri="{BB962C8B-B14F-4D97-AF65-F5344CB8AC3E}">
        <p14:creationId xmlns:p14="http://schemas.microsoft.com/office/powerpoint/2010/main" val="109036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00038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05337" y="3178486"/>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4735" y="236980"/>
            <a:ext cx="9144000" cy="576064"/>
          </a:xfrm>
        </p:spPr>
        <p:txBody>
          <a:bodyPr/>
          <a:lstStyle/>
          <a:p>
            <a:r>
              <a:rPr lang="en-US" altLang="ko-KR" dirty="0"/>
              <a:t>References</a:t>
            </a:r>
            <a:endParaRPr lang="ko-KR" altLang="en-US"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588991" y="3187938"/>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p:cNvSpPr txBox="1"/>
          <p:nvPr/>
        </p:nvSpPr>
        <p:spPr>
          <a:xfrm>
            <a:off x="5081675" y="2026498"/>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2- Ian Miguel </a:t>
            </a:r>
            <a:endParaRPr lang="ko-KR" altLang="en-US" sz="1400" b="1" dirty="0">
              <a:solidFill>
                <a:schemeClr val="bg1"/>
              </a:solidFill>
              <a:cs typeface="Arial" pitchFamily="34" charset="0"/>
            </a:endParaRPr>
          </a:p>
        </p:txBody>
      </p:sp>
      <p:sp>
        <p:nvSpPr>
          <p:cNvPr id="28" name="TextBox 27"/>
          <p:cNvSpPr txBox="1"/>
          <p:nvPr/>
        </p:nvSpPr>
        <p:spPr>
          <a:xfrm>
            <a:off x="5081675" y="2743103"/>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29" name="TextBox 28"/>
          <p:cNvSpPr txBox="1"/>
          <p:nvPr/>
        </p:nvSpPr>
        <p:spPr>
          <a:xfrm>
            <a:off x="5095973" y="3185374"/>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Other</a:t>
            </a:r>
            <a:endParaRPr lang="ko-KR" altLang="en-US" sz="1400" b="1" dirty="0">
              <a:solidFill>
                <a:schemeClr val="bg1"/>
              </a:solidFill>
              <a:cs typeface="Arial" pitchFamily="34" charset="0"/>
            </a:endParaRPr>
          </a:p>
        </p:txBody>
      </p:sp>
      <p:sp>
        <p:nvSpPr>
          <p:cNvPr id="30" name="TextBox 29"/>
          <p:cNvSpPr txBox="1"/>
          <p:nvPr/>
        </p:nvSpPr>
        <p:spPr>
          <a:xfrm>
            <a:off x="950956" y="2026497"/>
            <a:ext cx="2976073" cy="307777"/>
          </a:xfrm>
          <a:prstGeom prst="rect">
            <a:avLst/>
          </a:prstGeom>
          <a:noFill/>
        </p:spPr>
        <p:txBody>
          <a:bodyPr wrap="square" rtlCol="0">
            <a:spAutoFit/>
          </a:bodyPr>
          <a:lstStyle/>
          <a:p>
            <a:pPr algn="r"/>
            <a:r>
              <a:rPr lang="en-US" altLang="ko-KR" sz="1400" b="1" dirty="0">
                <a:solidFill>
                  <a:schemeClr val="bg1"/>
                </a:solidFill>
                <a:cs typeface="Arial" pitchFamily="34" charset="0"/>
              </a:rPr>
              <a:t>1- </a:t>
            </a:r>
            <a:r>
              <a:rPr lang="en-US" sz="1400" dirty="0">
                <a:solidFill>
                  <a:schemeClr val="bg1"/>
                </a:solidFill>
              </a:rPr>
              <a:t> </a:t>
            </a:r>
            <a:r>
              <a:rPr lang="en-US" sz="1400" i="1" dirty="0">
                <a:solidFill>
                  <a:schemeClr val="bg1"/>
                </a:solidFill>
              </a:rPr>
              <a:t>Malik Ghallab; Dana Nau </a:t>
            </a:r>
            <a:endParaRPr lang="ko-KR" altLang="en-US" sz="1400" b="1" dirty="0">
              <a:solidFill>
                <a:schemeClr val="bg1"/>
              </a:solidFill>
              <a:cs typeface="Arial" pitchFamily="34" charset="0"/>
            </a:endParaRPr>
          </a:p>
        </p:txBody>
      </p:sp>
      <p:sp>
        <p:nvSpPr>
          <p:cNvPr id="31" name="TextBox 30"/>
          <p:cNvSpPr txBox="1"/>
          <p:nvPr/>
        </p:nvSpPr>
        <p:spPr>
          <a:xfrm>
            <a:off x="1691680" y="2762327"/>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2" name="TextBox 31"/>
          <p:cNvSpPr txBox="1"/>
          <p:nvPr/>
        </p:nvSpPr>
        <p:spPr>
          <a:xfrm>
            <a:off x="579355" y="3191270"/>
            <a:ext cx="3705950" cy="307777"/>
          </a:xfrm>
          <a:prstGeom prst="rect">
            <a:avLst/>
          </a:prstGeom>
          <a:noFill/>
        </p:spPr>
        <p:txBody>
          <a:bodyPr wrap="square" rtlCol="0">
            <a:spAutoFit/>
          </a:bodyPr>
          <a:lstStyle/>
          <a:p>
            <a:pPr algn="r"/>
            <a:r>
              <a:rPr lang="en-US" altLang="ko-KR" sz="1400" b="1" dirty="0">
                <a:solidFill>
                  <a:schemeClr val="bg1"/>
                </a:solidFill>
                <a:cs typeface="Arial" pitchFamily="34" charset="0"/>
              </a:rPr>
              <a:t>3-Stuart Jonathan Russell; Peter </a:t>
            </a:r>
            <a:r>
              <a:rPr lang="en-US" altLang="ko-KR" sz="1400" b="1" dirty="0" err="1">
                <a:solidFill>
                  <a:schemeClr val="bg1"/>
                </a:solidFill>
                <a:cs typeface="Arial" pitchFamily="34" charset="0"/>
              </a:rPr>
              <a:t>Norvig</a:t>
            </a:r>
            <a:r>
              <a:rPr lang="en-US" altLang="ko-KR" sz="1400" b="1" dirty="0">
                <a:solidFill>
                  <a:schemeClr val="bg1"/>
                </a:solidFill>
                <a:cs typeface="Arial" pitchFamily="34" charset="0"/>
              </a:rPr>
              <a:t> </a:t>
            </a:r>
            <a:endParaRPr lang="ko-KR" altLang="en-US" sz="1400" b="1" dirty="0">
              <a:solidFill>
                <a:schemeClr val="bg1"/>
              </a:solidFill>
              <a:cs typeface="Arial" pitchFamily="34" charset="0"/>
            </a:endParaRPr>
          </a:p>
        </p:txBody>
      </p:sp>
      <p:sp>
        <p:nvSpPr>
          <p:cNvPr id="33" name="TextBox 32"/>
          <p:cNvSpPr txBox="1"/>
          <p:nvPr/>
        </p:nvSpPr>
        <p:spPr>
          <a:xfrm>
            <a:off x="5111228" y="2393629"/>
            <a:ext cx="32771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Dynamic Flexible Constraint Satisfaction and Its Application to AI Planning, Archived 2009-02-06 at the Wayback Machine</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5129360" y="3645330"/>
            <a:ext cx="327719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Other references ma recommended by the supervisors</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599412" y="2439161"/>
            <a:ext cx="37059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Paolo Traverso (21 May 2004). Automated Planning: Theory and Practice. Elsevier. pp. 1–. ISBN 978-0-08-049051-9</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691701" y="3618342"/>
            <a:ext cx="341813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Artificial Intelligence: A Modern Approach. Prentice Hall. p. Chapter 6.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380</Words>
  <Application>Microsoft Office PowerPoint</Application>
  <PresentationFormat>On-screen Show (16:9)</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맑은 고딕</vt: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Seif Kowatli</cp:lastModifiedBy>
  <cp:revision>87</cp:revision>
  <dcterms:created xsi:type="dcterms:W3CDTF">2016-12-05T23:26:54Z</dcterms:created>
  <dcterms:modified xsi:type="dcterms:W3CDTF">2018-03-13T01:31:11Z</dcterms:modified>
</cp:coreProperties>
</file>