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2"/>
  </p:notesMasterIdLst>
  <p:sldIdLst>
    <p:sldId id="256" r:id="rId3"/>
    <p:sldId id="258" r:id="rId4"/>
    <p:sldId id="264" r:id="rId5"/>
    <p:sldId id="265" r:id="rId6"/>
    <p:sldId id="267" r:id="rId7"/>
    <p:sldId id="270" r:id="rId8"/>
    <p:sldId id="272" r:id="rId9"/>
    <p:sldId id="273" r:id="rId10"/>
    <p:sldId id="277" r:id="rId11"/>
  </p:sldIdLst>
  <p:sldSz cx="7772400" cy="10058400"/>
  <p:notesSz cx="6858000" cy="9144000"/>
  <p:embeddedFontLst>
    <p:embeddedFont>
      <p:font typeface="Calibri" panose="020F0502020204030204" pitchFamily="34" charset="0"/>
      <p:regular r:id="rId13"/>
      <p:bold r:id="rId14"/>
      <p:italic r:id="rId15"/>
      <p:boldItalic r:id="rId16"/>
    </p:embeddedFont>
    <p:embeddedFont>
      <p:font typeface="Cambria" panose="02040503050406030204" pitchFamily="18" charset="0"/>
      <p:regular r:id="rId17"/>
      <p:bold r:id="rId18"/>
      <p:italic r:id="rId19"/>
      <p:boldItalic r:id="rId20"/>
    </p:embeddedFont>
    <p:embeddedFont>
      <p:font typeface="Helvetica Neue"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Light" panose="020B0306030504020204" pitchFamily="34" charset="0"/>
      <p:regular r:id="rId29"/>
      <p:bold r:id="rId30"/>
      <p:italic r:id="rId31"/>
      <p:boldItalic r:id="rId32"/>
    </p:embeddedFont>
    <p:embeddedFont>
      <p:font typeface="Open Sans SemiBold" panose="020B07060308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59" d="100"/>
          <a:sy n="59" d="100"/>
        </p:scale>
        <p:origin x="2400"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heme" Target="theme/them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6d98ae89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156d98ae8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56d98ae89_0_1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1156d98ae89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4502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264945" y="870270"/>
            <a:ext cx="7242600" cy="150443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b="1" dirty="0"/>
              <a:t>Project Listing :</a:t>
            </a:r>
            <a:r>
              <a:rPr lang="en" dirty="0"/>
              <a:t> </a:t>
            </a:r>
            <a:br>
              <a:rPr lang="en" dirty="0"/>
            </a:br>
            <a:r>
              <a:rPr lang="en" dirty="0">
                <a:solidFill>
                  <a:srgbClr val="2015FF"/>
                </a:solidFill>
              </a:rPr>
              <a:t>Data Analyst</a:t>
            </a:r>
            <a:endParaRPr dirty="0">
              <a:solidFill>
                <a:srgbClr val="2015FF"/>
              </a:solidFill>
            </a:endParaRPr>
          </a:p>
        </p:txBody>
      </p:sp>
      <p:sp>
        <p:nvSpPr>
          <p:cNvPr id="150" name="Google Shape;150;p3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dirty="0">
                <a:solidFill>
                  <a:schemeClr val="dk1"/>
                </a:solidFill>
                <a:latin typeface="Open Sans"/>
                <a:ea typeface="Open Sans"/>
                <a:cs typeface="Open Sans"/>
                <a:sym typeface="Open Sans"/>
              </a:rPr>
              <a:t>Seeking experienced Data Analyst to build dashboard for local insurance company.</a:t>
            </a:r>
            <a:endParaRPr sz="25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dirty="0">
                <a:solidFill>
                  <a:schemeClr val="dk1"/>
                </a:solidFill>
                <a:latin typeface="Open Sans"/>
                <a:ea typeface="Open Sans"/>
                <a:cs typeface="Open Sans"/>
                <a:sym typeface="Open Sans"/>
              </a:rPr>
              <a:t>Posted 1 week ago</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Hourly:</a:t>
            </a:r>
            <a:r>
              <a:rPr lang="en" sz="2100" dirty="0">
                <a:solidFill>
                  <a:schemeClr val="dk1"/>
                </a:solidFill>
                <a:latin typeface="Open Sans"/>
                <a:ea typeface="Open Sans"/>
                <a:cs typeface="Open Sans"/>
                <a:sym typeface="Open Sans"/>
              </a:rPr>
              <a:t> $90.00 Based on experience.</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dirty="0">
                <a:solidFill>
                  <a:schemeClr val="dk1"/>
                </a:solidFill>
                <a:latin typeface="Open Sans"/>
                <a:ea typeface="Open Sans"/>
                <a:cs typeface="Open Sans"/>
                <a:sym typeface="Open Sans"/>
              </a:rPr>
              <a:t>Project Time</a:t>
            </a:r>
            <a:r>
              <a:rPr lang="en" sz="2100" dirty="0">
                <a:solidFill>
                  <a:schemeClr val="dk1"/>
                </a:solidFill>
                <a:latin typeface="Open Sans"/>
                <a:ea typeface="Open Sans"/>
                <a:cs typeface="Open Sans"/>
                <a:sym typeface="Open Sans"/>
              </a:rPr>
              <a:t>: 1 year, 20 hours a week. </a:t>
            </a: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b="1" dirty="0">
                <a:solidFill>
                  <a:schemeClr val="dk1"/>
                </a:solidFill>
                <a:latin typeface="Open Sans"/>
                <a:ea typeface="Open Sans"/>
                <a:cs typeface="Open Sans"/>
                <a:sym typeface="Open Sans"/>
              </a:rPr>
              <a:t>Project Description:</a:t>
            </a:r>
            <a:endParaRPr sz="23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300" dirty="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p>
          <a:p>
            <a:pPr marL="0" lvl="0" indent="0" algn="l" rtl="0">
              <a:lnSpc>
                <a:spcPct val="115000"/>
              </a:lnSpc>
              <a:spcBef>
                <a:spcPts val="1600"/>
              </a:spcBef>
              <a:spcAft>
                <a:spcPts val="1600"/>
              </a:spcAft>
              <a:buSzPts val="3000"/>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a:t>
            </a:r>
            <a:r>
              <a:rPr lang="en"/>
              <a:t>of Interest</a:t>
            </a:r>
            <a:endParaRPr b="1" dirty="0"/>
          </a:p>
        </p:txBody>
      </p:sp>
      <p:sp>
        <p:nvSpPr>
          <p:cNvPr id="168" name="Google Shape;168;p37"/>
          <p:cNvSpPr txBox="1">
            <a:spLocks noGrp="1"/>
          </p:cNvSpPr>
          <p:nvPr>
            <p:ph type="body" idx="1"/>
          </p:nvPr>
        </p:nvSpPr>
        <p:spPr>
          <a:xfrm>
            <a:off x="264900" y="1764090"/>
            <a:ext cx="7242600" cy="1581296"/>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indent="0">
              <a:lnSpc>
                <a:spcPct val="160000"/>
              </a:lnSpc>
              <a:buNone/>
            </a:pPr>
            <a:r>
              <a:rPr lang="en" sz="1700" b="1" dirty="0">
                <a:solidFill>
                  <a:srgbClr val="525C65"/>
                </a:solidFill>
                <a:highlight>
                  <a:schemeClr val="lt1"/>
                </a:highlight>
                <a:latin typeface="Open Sans"/>
                <a:ea typeface="Open Sans"/>
                <a:cs typeface="Open Sans"/>
                <a:sym typeface="Open Sans"/>
              </a:rPr>
              <a:t>Answer: </a:t>
            </a:r>
            <a:r>
              <a:rPr lang="en-GB" sz="1800" dirty="0">
                <a:solidFill>
                  <a:schemeClr val="dk1"/>
                </a:solidFill>
                <a:latin typeface="Open Sans"/>
                <a:ea typeface="Open Sans"/>
                <a:cs typeface="Open Sans"/>
                <a:sym typeface="Open Sans"/>
              </a:rPr>
              <a:t>Seeking experienced Data Analyst to build dashboard for local insurance company.</a:t>
            </a:r>
          </a:p>
          <a:p>
            <a:pPr marL="0" lvl="0" indent="0" algn="l" rtl="0">
              <a:lnSpc>
                <a:spcPct val="160000"/>
              </a:lnSpc>
              <a:spcBef>
                <a:spcPts val="0"/>
              </a:spcBef>
              <a:spcAft>
                <a:spcPts val="0"/>
              </a:spcAft>
              <a:buSzPts val="3000"/>
              <a:buNone/>
            </a:pP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264855" y="3069771"/>
            <a:ext cx="7074246" cy="8596458"/>
          </a:xfrm>
          <a:prstGeom prst="rect">
            <a:avLst/>
          </a:prstGeom>
          <a:noFill/>
          <a:ln>
            <a:noFill/>
          </a:ln>
        </p:spPr>
        <p:txBody>
          <a:bodyPr spcFirstLastPara="1" wrap="square" lIns="91425" tIns="91425" rIns="91425" bIns="91425" anchor="t" anchorCtr="0">
            <a:spAutoFit/>
          </a:bodyPr>
          <a:lstStyle/>
          <a:p>
            <a:pPr>
              <a:lnSpc>
                <a:spcPct val="160000"/>
              </a:lnSpc>
            </a:pPr>
            <a:r>
              <a:rPr lang="en" sz="1700" b="1" dirty="0">
                <a:solidFill>
                  <a:srgbClr val="525C65"/>
                </a:solidFill>
                <a:highlight>
                  <a:schemeClr val="lt1"/>
                </a:highlight>
                <a:latin typeface="Open Sans"/>
                <a:ea typeface="Open Sans"/>
                <a:cs typeface="Open Sans"/>
                <a:sym typeface="Open Sans"/>
              </a:rPr>
              <a:t>Expression of Interest:</a:t>
            </a:r>
            <a:r>
              <a:rPr lang="en-GB" sz="1800" dirty="0">
                <a:effectLst/>
                <a:latin typeface="Cambria" panose="02040503050406030204" pitchFamily="18" charset="0"/>
                <a:ea typeface="Open Sans" panose="020B0606030504020204" pitchFamily="34" charset="0"/>
                <a:cs typeface="Calibri" panose="020F0502020204030204" pitchFamily="34" charset="0"/>
              </a:rPr>
              <a:t>Hello, looks like you need to organize customers data and make dashboards to filter and control the data I’d recommend using power bi it is a tool by Microsoft used to load the data from different resources easily and make transformation steps (cleaning, </a:t>
            </a:r>
            <a:r>
              <a:rPr lang="en-GB" sz="1800" dirty="0" err="1">
                <a:effectLst/>
                <a:latin typeface="Cambria" panose="02040503050406030204" pitchFamily="18" charset="0"/>
                <a:ea typeface="Open Sans" panose="020B0606030504020204" pitchFamily="34" charset="0"/>
                <a:cs typeface="Calibri" panose="020F0502020204030204" pitchFamily="34" charset="0"/>
              </a:rPr>
              <a:t>preprocessing</a:t>
            </a:r>
            <a:r>
              <a:rPr lang="en-GB" sz="1800" dirty="0">
                <a:effectLst/>
                <a:latin typeface="Cambria" panose="02040503050406030204" pitchFamily="18" charset="0"/>
                <a:ea typeface="Open Sans" panose="020B0606030504020204" pitchFamily="34" charset="0"/>
                <a:cs typeface="Calibri" panose="020F0502020204030204" pitchFamily="34" charset="0"/>
              </a:rPr>
              <a:t>) also we can use it to make dashboards to filter the data and create reports as needed .it will help you to develop the company and increase sales percentage after seeing the visualization you can find guidance on how to transfer the data from your company to the tool. </a:t>
            </a:r>
            <a:r>
              <a:rPr lang="en-GB" sz="1800" dirty="0" err="1">
                <a:effectLst/>
                <a:latin typeface="Cambria" panose="02040503050406030204" pitchFamily="18" charset="0"/>
                <a:ea typeface="Open Sans" panose="020B0606030504020204" pitchFamily="34" charset="0"/>
                <a:cs typeface="Calibri" panose="020F0502020204030204" pitchFamily="34" charset="0"/>
              </a:rPr>
              <a:t>i</a:t>
            </a:r>
            <a:r>
              <a:rPr lang="en-GB" sz="1800" dirty="0">
                <a:effectLst/>
                <a:latin typeface="Cambria" panose="02040503050406030204" pitchFamily="18" charset="0"/>
                <a:ea typeface="Open Sans" panose="020B0606030504020204" pitchFamily="34" charset="0"/>
                <a:cs typeface="Calibri" panose="020F0502020204030204" pitchFamily="34" charset="0"/>
              </a:rPr>
              <a:t> want to inform you that this application will be easier to work with and this will meet your specifications, </a:t>
            </a:r>
            <a:r>
              <a:rPr lang="en-GB" sz="1800" dirty="0" err="1">
                <a:effectLst/>
                <a:latin typeface="Cambria" panose="02040503050406030204" pitchFamily="18" charset="0"/>
                <a:ea typeface="Open Sans" panose="020B0606030504020204" pitchFamily="34" charset="0"/>
                <a:cs typeface="Calibri" panose="020F0502020204030204" pitchFamily="34" charset="0"/>
              </a:rPr>
              <a:t>i</a:t>
            </a:r>
            <a:r>
              <a:rPr lang="en-GB" sz="1800" dirty="0">
                <a:effectLst/>
                <a:latin typeface="Cambria" panose="02040503050406030204" pitchFamily="18" charset="0"/>
                <a:ea typeface="Open Sans" panose="020B0606030504020204" pitchFamily="34" charset="0"/>
                <a:cs typeface="Calibri" panose="020F0502020204030204" pitchFamily="34" charset="0"/>
              </a:rPr>
              <a:t> would like to tell you that </a:t>
            </a:r>
            <a:r>
              <a:rPr lang="en-GB" sz="1800" dirty="0" err="1">
                <a:effectLst/>
                <a:latin typeface="Cambria" panose="02040503050406030204" pitchFamily="18" charset="0"/>
                <a:ea typeface="Open Sans" panose="020B0606030504020204" pitchFamily="34" charset="0"/>
                <a:cs typeface="Calibri" panose="020F0502020204030204" pitchFamily="34" charset="0"/>
              </a:rPr>
              <a:t>i</a:t>
            </a:r>
            <a:r>
              <a:rPr lang="en-GB" sz="1800" dirty="0">
                <a:effectLst/>
                <a:latin typeface="Cambria" panose="02040503050406030204" pitchFamily="18" charset="0"/>
                <a:ea typeface="Open Sans" panose="020B0606030504020204" pitchFamily="34" charset="0"/>
                <a:cs typeface="Calibri" panose="020F0502020204030204" pitchFamily="34" charset="0"/>
              </a:rPr>
              <a:t> understand what you want to do in the project and </a:t>
            </a:r>
            <a:r>
              <a:rPr lang="en-GB" sz="1800" dirty="0" err="1">
                <a:effectLst/>
                <a:latin typeface="Cambria" panose="02040503050406030204" pitchFamily="18" charset="0"/>
                <a:ea typeface="Open Sans" panose="020B0606030504020204" pitchFamily="34" charset="0"/>
                <a:cs typeface="Calibri" panose="020F0502020204030204" pitchFamily="34" charset="0"/>
              </a:rPr>
              <a:t>i</a:t>
            </a:r>
            <a:r>
              <a:rPr lang="en-GB" sz="1800" dirty="0">
                <a:effectLst/>
                <a:latin typeface="Cambria" panose="02040503050406030204" pitchFamily="18" charset="0"/>
                <a:ea typeface="Open Sans" panose="020B0606030504020204" pitchFamily="34" charset="0"/>
                <a:cs typeface="Calibri" panose="020F0502020204030204" pitchFamily="34" charset="0"/>
              </a:rPr>
              <a:t> will do my best to make a readable dashboards and reports that help you in your company , </a:t>
            </a:r>
            <a:r>
              <a:rPr lang="en-GB" sz="1800" dirty="0" err="1">
                <a:effectLst/>
                <a:latin typeface="Cambria" panose="02040503050406030204" pitchFamily="18" charset="0"/>
                <a:ea typeface="Open Sans" panose="020B0606030504020204" pitchFamily="34" charset="0"/>
                <a:cs typeface="Calibri" panose="020F0502020204030204" pitchFamily="34" charset="0"/>
              </a:rPr>
              <a:t>i</a:t>
            </a:r>
            <a:r>
              <a:rPr lang="en-GB" sz="1800" dirty="0">
                <a:effectLst/>
                <a:latin typeface="Cambria" panose="02040503050406030204" pitchFamily="18" charset="0"/>
                <a:ea typeface="Open Sans" panose="020B0606030504020204" pitchFamily="34" charset="0"/>
                <a:cs typeface="Calibri" panose="020F0502020204030204" pitchFamily="34" charset="0"/>
              </a:rPr>
              <a:t> will be so glad to work with you I’ve 2-years experience working in analyst field I have dealt with huge data with different resources , created a lot of dashboards and reports using the tool mentioned you can check my portfolio for past experiences. Let me know if you’d like to chat</a:t>
            </a:r>
          </a:p>
          <a:p>
            <a:pPr marL="0" lvl="0" indent="0" algn="l" rtl="0">
              <a:lnSpc>
                <a:spcPct val="160000"/>
              </a:lnSpc>
              <a:spcBef>
                <a:spcPts val="0"/>
              </a:spcBef>
              <a:spcAft>
                <a:spcPts val="0"/>
              </a:spcAft>
              <a:buNone/>
            </a:pPr>
            <a:r>
              <a:rPr lang="en" sz="1700" b="1" dirty="0">
                <a:solidFill>
                  <a:srgbClr val="525C65"/>
                </a:solidFill>
                <a:highlight>
                  <a:schemeClr val="lt1"/>
                </a:highlight>
                <a:latin typeface="Open Sans"/>
                <a:ea typeface="Open Sans"/>
                <a:cs typeface="Open Sans"/>
                <a:sym typeface="Open Sans"/>
              </a:rPr>
              <a:t> </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Clr>
                <a:schemeClr val="dk1"/>
              </a:buClr>
              <a:buSzPts val="3000"/>
              <a:buFont typeface="Arial"/>
              <a:buNone/>
            </a:pPr>
            <a:endParaRPr sz="1700"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163773" y="1990175"/>
            <a:ext cx="7343777" cy="643843"/>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800" b="1" dirty="0">
                <a:solidFill>
                  <a:srgbClr val="525C65"/>
                </a:solidFill>
                <a:highlight>
                  <a:schemeClr val="lt1"/>
                </a:highlight>
                <a:latin typeface="Open Sans"/>
                <a:ea typeface="Open Sans"/>
                <a:cs typeface="Open Sans"/>
                <a:sym typeface="Open Sans"/>
              </a:rPr>
              <a:t>[https://trello.com/b/vd0O4R86/data-analyst-project-management-process</a:t>
            </a:r>
            <a:r>
              <a:rPr lang="en" sz="1800" b="1" dirty="0">
                <a:solidFill>
                  <a:srgbClr val="525C65"/>
                </a:solidFill>
                <a:highlight>
                  <a:schemeClr val="lt1"/>
                </a:highlight>
                <a:latin typeface="Open Sans"/>
                <a:ea typeface="Open Sans"/>
                <a:cs typeface="Open Sans"/>
                <a:sym typeface="Open Sans"/>
              </a:rPr>
              <a:t>]</a:t>
            </a: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42"/>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r>
              <a:rPr lang="en" dirty="0">
                <a:latin typeface="Open Sans Light"/>
                <a:ea typeface="Open Sans Light"/>
                <a:cs typeface="Open Sans Light"/>
                <a:sym typeface="Open Sans Light"/>
              </a:rPr>
              <a:t>Paste screenshot here</a:t>
            </a: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a:p>
            <a:pPr marL="0" lvl="0" indent="0" algn="ctr" rtl="0">
              <a:spcBef>
                <a:spcPts val="0"/>
              </a:spcBef>
              <a:spcAft>
                <a:spcPts val="0"/>
              </a:spcAft>
              <a:buNone/>
            </a:pPr>
            <a:endParaRPr dirty="0">
              <a:latin typeface="Open Sans Light"/>
              <a:ea typeface="Open Sans Light"/>
              <a:cs typeface="Open Sans Light"/>
              <a:sym typeface="Open Sans 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2E3D49"/>
                </a:solidFill>
                <a:latin typeface="Open Sans Light"/>
                <a:ea typeface="Open Sans Light"/>
                <a:cs typeface="Open Sans Light"/>
                <a:sym typeface="Open Sans Light"/>
              </a:rPr>
              <a:t>Include a screenshot of the board below: </a:t>
            </a:r>
            <a:endParaRPr sz="1800">
              <a:solidFill>
                <a:srgbClr val="2E3D49"/>
              </a:solidFill>
              <a:latin typeface="Open Sans Light"/>
              <a:ea typeface="Open Sans Light"/>
              <a:cs typeface="Open Sans Light"/>
              <a:sym typeface="Open Sans Light"/>
            </a:endParaRPr>
          </a:p>
        </p:txBody>
      </p:sp>
      <p:pic>
        <p:nvPicPr>
          <p:cNvPr id="5" name="Picture 4" descr="A picture containing text, indoor, computer&#10;&#10;Description automatically generated">
            <a:extLst>
              <a:ext uri="{FF2B5EF4-FFF2-40B4-BE49-F238E27FC236}">
                <a16:creationId xmlns:a16="http://schemas.microsoft.com/office/drawing/2014/main" id="{2B2EDB52-DFCB-49A3-91E1-BF973F975778}"/>
              </a:ext>
            </a:extLst>
          </p:cNvPr>
          <p:cNvPicPr>
            <a:picLocks noChangeAspect="1"/>
          </p:cNvPicPr>
          <p:nvPr/>
        </p:nvPicPr>
        <p:blipFill>
          <a:blip r:embed="rId3"/>
          <a:stretch>
            <a:fillRect/>
          </a:stretch>
        </p:blipFill>
        <p:spPr>
          <a:xfrm>
            <a:off x="901392" y="5392446"/>
            <a:ext cx="5868537" cy="33783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7"/>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1100"/>
              <a:buNone/>
            </a:pPr>
            <a:r>
              <a:rPr lang="en" sz="1200" dirty="0">
                <a:solidFill>
                  <a:schemeClr val="dk1"/>
                </a:solidFill>
              </a:rPr>
              <a:t>[seif mahmoud]</a:t>
            </a:r>
            <a:endParaRPr sz="1200" dirty="0">
              <a:solidFill>
                <a:schemeClr val="dk1"/>
              </a:solidFill>
            </a:endParaRPr>
          </a:p>
          <a:p>
            <a:pPr marL="0" lvl="0" indent="0" algn="r" rtl="0">
              <a:lnSpc>
                <a:spcPct val="115000"/>
              </a:lnSpc>
              <a:spcBef>
                <a:spcPts val="0"/>
              </a:spcBef>
              <a:spcAft>
                <a:spcPts val="0"/>
              </a:spcAft>
              <a:buSzPts val="1100"/>
              <a:buNone/>
            </a:pPr>
            <a:r>
              <a:rPr lang="en" sz="1200" dirty="0">
                <a:solidFill>
                  <a:schemeClr val="dk1"/>
                </a:solidFill>
              </a:rPr>
              <a:t>[cairo,egypt]</a:t>
            </a:r>
            <a:endParaRPr sz="3100" dirty="0">
              <a:solidFill>
                <a:schemeClr val="dk1"/>
              </a:solidFill>
            </a:endParaRPr>
          </a:p>
          <a:p>
            <a:pPr marL="0" lvl="0" indent="0" algn="just" rtl="0">
              <a:lnSpc>
                <a:spcPct val="115000"/>
              </a:lnSpc>
              <a:spcBef>
                <a:spcPts val="0"/>
              </a:spcBef>
              <a:spcAft>
                <a:spcPts val="0"/>
              </a:spcAft>
              <a:buSzPts val="1100"/>
              <a:buNone/>
            </a:pPr>
            <a:r>
              <a:rPr lang="en" sz="3400" b="1" dirty="0">
                <a:solidFill>
                  <a:schemeClr val="dk1"/>
                </a:solidFill>
              </a:rPr>
              <a:t>Invoice</a:t>
            </a:r>
            <a:endParaRPr sz="4800" b="1" dirty="0">
              <a:solidFill>
                <a:schemeClr val="dk1"/>
              </a:solidFill>
            </a:endParaRPr>
          </a:p>
        </p:txBody>
      </p:sp>
      <p:cxnSp>
        <p:nvCxnSpPr>
          <p:cNvPr id="239" name="Google Shape;239;p47"/>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40" name="Google Shape;240;p47"/>
          <p:cNvSpPr txBox="1"/>
          <p:nvPr/>
        </p:nvSpPr>
        <p:spPr>
          <a:xfrm>
            <a:off x="58800" y="1652000"/>
            <a:ext cx="7507500" cy="2576829"/>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500" b="0"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r>
              <a:rPr lang="en-GB" sz="1800" b="1" dirty="0">
                <a:solidFill>
                  <a:schemeClr val="dk1"/>
                </a:solidFill>
                <a:latin typeface="Open Sans"/>
                <a:ea typeface="Open Sans"/>
                <a:cs typeface="Open Sans"/>
                <a:sym typeface="Open Sans"/>
              </a:rPr>
              <a:t>Recipient: </a:t>
            </a:r>
            <a:endParaRPr lang="en-GB" sz="1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GB" sz="1800" dirty="0">
                <a:solidFill>
                  <a:schemeClr val="dk1"/>
                </a:solidFill>
                <a:latin typeface="Open Sans"/>
                <a:ea typeface="Open Sans"/>
                <a:cs typeface="Open Sans"/>
                <a:sym typeface="Open Sans"/>
              </a:rPr>
              <a:t>[local car insurance company ]</a:t>
            </a:r>
          </a:p>
          <a:p>
            <a:pPr marL="0" lvl="0" indent="0" algn="l" rtl="0">
              <a:lnSpc>
                <a:spcPct val="115000"/>
              </a:lnSpc>
              <a:spcBef>
                <a:spcPts val="0"/>
              </a:spcBef>
              <a:spcAft>
                <a:spcPts val="0"/>
              </a:spcAft>
              <a:buClr>
                <a:schemeClr val="dk1"/>
              </a:buClr>
              <a:buSzPts val="1100"/>
              <a:buFont typeface="Arial"/>
              <a:buNone/>
            </a:pPr>
            <a:r>
              <a:rPr lang="en-GB" sz="1800" dirty="0">
                <a:solidFill>
                  <a:schemeClr val="dk1"/>
                </a:solidFill>
                <a:latin typeface="Open Sans"/>
                <a:ea typeface="Open Sans"/>
                <a:cs typeface="Open Sans"/>
                <a:sym typeface="Open Sans"/>
              </a:rPr>
              <a:t>[Cairo/</a:t>
            </a:r>
            <a:r>
              <a:rPr lang="en-GB" sz="1800" dirty="0" err="1">
                <a:solidFill>
                  <a:schemeClr val="dk1"/>
                </a:solidFill>
                <a:latin typeface="Open Sans"/>
                <a:ea typeface="Open Sans"/>
                <a:cs typeface="Open Sans"/>
                <a:sym typeface="Open Sans"/>
              </a:rPr>
              <a:t>egypt</a:t>
            </a:r>
            <a:r>
              <a:rPr lang="en-GB" sz="1800" dirty="0">
                <a:solidFill>
                  <a:schemeClr val="dk1"/>
                </a:solidFill>
                <a:latin typeface="Open Sans"/>
                <a:ea typeface="Open Sans"/>
                <a:cs typeface="Open Sans"/>
                <a:sym typeface="Open Sans"/>
              </a:rPr>
              <a:t>]</a:t>
            </a:r>
            <a:endParaRPr lang="en-GB" sz="18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GB" sz="1800" b="1" dirty="0">
                <a:solidFill>
                  <a:schemeClr val="dk1"/>
                </a:solidFill>
                <a:latin typeface="Open Sans"/>
                <a:ea typeface="Open Sans"/>
                <a:cs typeface="Open Sans"/>
                <a:sym typeface="Open Sans"/>
              </a:rPr>
              <a:t>Invoice #</a:t>
            </a:r>
            <a:r>
              <a:rPr lang="en-GB" sz="1800" dirty="0">
                <a:solidFill>
                  <a:schemeClr val="dk1"/>
                </a:solidFill>
                <a:latin typeface="Open Sans"/>
                <a:ea typeface="Open Sans"/>
                <a:cs typeface="Open Sans"/>
                <a:sym typeface="Open Sans"/>
              </a:rPr>
              <a:t>: [1243787]</a:t>
            </a:r>
          </a:p>
          <a:p>
            <a:pPr marL="0" lvl="0" indent="0" algn="l" rtl="0">
              <a:lnSpc>
                <a:spcPct val="115000"/>
              </a:lnSpc>
              <a:spcBef>
                <a:spcPts val="0"/>
              </a:spcBef>
              <a:spcAft>
                <a:spcPts val="0"/>
              </a:spcAft>
              <a:buClr>
                <a:schemeClr val="dk1"/>
              </a:buClr>
              <a:buSzPts val="1100"/>
              <a:buFont typeface="Arial"/>
              <a:buNone/>
            </a:pPr>
            <a:r>
              <a:rPr lang="en-GB" sz="1800" b="1" dirty="0">
                <a:solidFill>
                  <a:schemeClr val="dk1"/>
                </a:solidFill>
                <a:latin typeface="Open Sans"/>
                <a:ea typeface="Open Sans"/>
                <a:cs typeface="Open Sans"/>
                <a:sym typeface="Open Sans"/>
              </a:rPr>
              <a:t>Date issued</a:t>
            </a:r>
            <a:r>
              <a:rPr lang="en-GB" sz="1800" dirty="0">
                <a:solidFill>
                  <a:schemeClr val="dk1"/>
                </a:solidFill>
                <a:latin typeface="Open Sans"/>
                <a:ea typeface="Open Sans"/>
                <a:cs typeface="Open Sans"/>
                <a:sym typeface="Open Sans"/>
              </a:rPr>
              <a:t>: [11/14/2022]</a:t>
            </a:r>
          </a:p>
          <a:p>
            <a:pPr marL="0" lvl="0" indent="0" algn="l" rtl="0">
              <a:lnSpc>
                <a:spcPct val="115000"/>
              </a:lnSpc>
              <a:spcBef>
                <a:spcPts val="0"/>
              </a:spcBef>
              <a:spcAft>
                <a:spcPts val="0"/>
              </a:spcAft>
              <a:buClr>
                <a:schemeClr val="dk1"/>
              </a:buClr>
              <a:buSzPts val="1100"/>
              <a:buFont typeface="Arial"/>
              <a:buNone/>
            </a:pPr>
            <a:r>
              <a:rPr lang="en-GB" sz="1800" b="1" dirty="0">
                <a:solidFill>
                  <a:schemeClr val="dk1"/>
                </a:solidFill>
                <a:latin typeface="Open Sans"/>
                <a:ea typeface="Open Sans"/>
                <a:cs typeface="Open Sans"/>
                <a:sym typeface="Open Sans"/>
              </a:rPr>
              <a:t>Date due:</a:t>
            </a:r>
            <a:r>
              <a:rPr lang="en-GB" sz="1800" dirty="0">
                <a:solidFill>
                  <a:schemeClr val="dk1"/>
                </a:solidFill>
                <a:latin typeface="Open Sans"/>
                <a:ea typeface="Open Sans"/>
                <a:cs typeface="Open Sans"/>
                <a:sym typeface="Open Sans"/>
              </a:rPr>
              <a:t> [11/14/2023]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p:txBody>
      </p:sp>
      <p:graphicFrame>
        <p:nvGraphicFramePr>
          <p:cNvPr id="241" name="Google Shape;241;p47"/>
          <p:cNvGraphicFramePr/>
          <p:nvPr>
            <p:extLst>
              <p:ext uri="{D42A27DB-BD31-4B8C-83A1-F6EECF244321}">
                <p14:modId xmlns:p14="http://schemas.microsoft.com/office/powerpoint/2010/main" val="487777810"/>
              </p:ext>
            </p:extLst>
          </p:nvPr>
        </p:nvGraphicFramePr>
        <p:xfrm>
          <a:off x="117575" y="3930555"/>
          <a:ext cx="7242600" cy="499364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499081">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dirty="0">
                          <a:solidFill>
                            <a:srgbClr val="FFFFFF"/>
                          </a:solidFill>
                          <a:latin typeface="Open Sans"/>
                          <a:ea typeface="Open Sans"/>
                          <a:cs typeface="Open Sans"/>
                          <a:sym typeface="Open Sans"/>
                        </a:rPr>
                        <a:t>Description of Work Done</a:t>
                      </a:r>
                      <a:endParaRPr sz="1300" b="1"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1065997">
                <a:tc>
                  <a:txBody>
                    <a:bodyPr/>
                    <a:lstStyle/>
                    <a:p>
                      <a:pPr marL="0" lvl="0" indent="0" algn="l" rtl="0">
                        <a:spcBef>
                          <a:spcPts val="0"/>
                        </a:spcBef>
                        <a:spcAft>
                          <a:spcPts val="0"/>
                        </a:spcAft>
                        <a:buNone/>
                      </a:pPr>
                      <a:r>
                        <a:rPr lang="en-US" sz="1300" dirty="0">
                          <a:latin typeface="Open Sans"/>
                          <a:ea typeface="Open Sans"/>
                          <a:cs typeface="Open Sans"/>
                          <a:sym typeface="Open Sans"/>
                        </a:rPr>
                        <a:t>C</a:t>
                      </a:r>
                      <a:r>
                        <a:rPr lang="en" sz="1300" dirty="0">
                          <a:latin typeface="Open Sans"/>
                          <a:ea typeface="Open Sans"/>
                          <a:cs typeface="Open Sans"/>
                          <a:sym typeface="Open Sans"/>
                        </a:rPr>
                        <a:t>ollecting data and understand t</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GB" sz="1300" dirty="0">
                          <a:latin typeface="Open Sans"/>
                          <a:ea typeface="Open Sans"/>
                          <a:cs typeface="Open Sans"/>
                          <a:sym typeface="Open Sans"/>
                        </a:rPr>
                        <a:t>Understanding the data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GB" sz="1300" dirty="0">
                          <a:latin typeface="Open Sans"/>
                          <a:ea typeface="Open Sans"/>
                          <a:cs typeface="Open Sans"/>
                          <a:sym typeface="Open Sans"/>
                        </a:rPr>
                        <a:t>10 hrs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[90$]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[900$]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1065997">
                <a:tc>
                  <a:txBody>
                    <a:bodyPr/>
                    <a:lstStyle/>
                    <a:p>
                      <a:pPr marL="0" lvl="0" indent="0" algn="l" rtl="0">
                        <a:spcBef>
                          <a:spcPts val="0"/>
                        </a:spcBef>
                        <a:spcAft>
                          <a:spcPts val="0"/>
                        </a:spcAft>
                        <a:buNone/>
                      </a:pPr>
                      <a:r>
                        <a:rPr lang="en" sz="1300" dirty="0">
                          <a:latin typeface="Open Sans"/>
                          <a:ea typeface="Open Sans"/>
                          <a:cs typeface="Open Sans"/>
                          <a:sym typeface="Open Sans"/>
                        </a:rPr>
                        <a:t>[reading the data to the tool]</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300" dirty="0">
                          <a:latin typeface="Open Sans"/>
                          <a:ea typeface="Open Sans"/>
                          <a:cs typeface="Open Sans"/>
                          <a:sym typeface="Open Sans"/>
                        </a:rPr>
                        <a:t>Loading the data to the tool</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GB" sz="1300" dirty="0">
                          <a:latin typeface="Open Sans"/>
                          <a:ea typeface="Open Sans"/>
                          <a:cs typeface="Open Sans"/>
                          <a:sym typeface="Open Sans"/>
                        </a:rPr>
                        <a:t>20 hrs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[90X]</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[1800$]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1065997">
                <a:tc>
                  <a:txBody>
                    <a:bodyPr/>
                    <a:lstStyle/>
                    <a:p>
                      <a:pPr marL="0" lvl="0" indent="0" algn="l" rtl="0">
                        <a:spcBef>
                          <a:spcPts val="0"/>
                        </a:spcBef>
                        <a:spcAft>
                          <a:spcPts val="0"/>
                        </a:spcAft>
                        <a:buNone/>
                      </a:pPr>
                      <a:r>
                        <a:rPr lang="en-US" sz="1300" dirty="0">
                          <a:latin typeface="Open Sans"/>
                          <a:ea typeface="Open Sans"/>
                          <a:cs typeface="Open Sans"/>
                          <a:sym typeface="Open Sans"/>
                        </a:rPr>
                        <a:t>D</a:t>
                      </a:r>
                      <a:r>
                        <a:rPr lang="en" sz="1300" dirty="0">
                          <a:latin typeface="Open Sans"/>
                          <a:ea typeface="Open Sans"/>
                          <a:cs typeface="Open Sans"/>
                          <a:sym typeface="Open Sans"/>
                        </a:rPr>
                        <a:t>ata transformation </a:t>
                      </a:r>
                      <a:endParaRPr sz="1300" dirty="0">
                        <a:latin typeface="Open Sans"/>
                        <a:ea typeface="Open Sans"/>
                        <a:cs typeface="Open Sans"/>
                        <a:sym typeface="Open Sans"/>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300" dirty="0">
                          <a:latin typeface="Open Sans"/>
                          <a:ea typeface="Open Sans"/>
                          <a:cs typeface="Open Sans"/>
                          <a:sym typeface="Open Sans"/>
                        </a:rPr>
                        <a:t>Data transformation and cleaning</a:t>
                      </a:r>
                    </a:p>
                    <a:p>
                      <a:pPr marL="0" lvl="0" indent="0" algn="l" rtl="0">
                        <a:spcBef>
                          <a:spcPts val="0"/>
                        </a:spcBef>
                        <a:spcAft>
                          <a:spcPts val="0"/>
                        </a:spcAft>
                        <a:buNone/>
                      </a:pP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GB" sz="1300" dirty="0">
                          <a:latin typeface="Open Sans"/>
                          <a:ea typeface="Open Sans"/>
                          <a:cs typeface="Open Sans"/>
                          <a:sym typeface="Open Sans"/>
                        </a:rPr>
                        <a:t>40 hrs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[90X]</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[3600$]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1065997">
                <a:tc>
                  <a:txBody>
                    <a:bodyPr/>
                    <a:lstStyle/>
                    <a:p>
                      <a:pPr marL="0" lvl="0" indent="0" algn="l" rtl="0">
                        <a:spcBef>
                          <a:spcPts val="0"/>
                        </a:spcBef>
                        <a:spcAft>
                          <a:spcPts val="0"/>
                        </a:spcAft>
                        <a:buNone/>
                      </a:pPr>
                      <a:r>
                        <a:rPr lang="en-US" sz="1300" dirty="0">
                          <a:latin typeface="Open Sans"/>
                          <a:ea typeface="Open Sans"/>
                          <a:cs typeface="Open Sans"/>
                          <a:sym typeface="Open Sans"/>
                        </a:rPr>
                        <a:t>Data V</a:t>
                      </a:r>
                      <a:r>
                        <a:rPr lang="en" sz="1300" dirty="0">
                          <a:latin typeface="Open Sans"/>
                          <a:ea typeface="Open Sans"/>
                          <a:cs typeface="Open Sans"/>
                          <a:sym typeface="Open Sans"/>
                        </a:rPr>
                        <a:t>isualization </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300" dirty="0">
                          <a:latin typeface="Open Sans"/>
                          <a:ea typeface="Open Sans"/>
                          <a:cs typeface="Open Sans"/>
                          <a:sym typeface="Open Sans"/>
                        </a:rPr>
                        <a:t>M</a:t>
                      </a:r>
                      <a:r>
                        <a:rPr lang="en" sz="1300" dirty="0">
                          <a:latin typeface="Open Sans"/>
                          <a:ea typeface="Open Sans"/>
                          <a:cs typeface="Open Sans"/>
                          <a:sym typeface="Open Sans"/>
                        </a:rPr>
                        <a:t>aking dashboards for diff</a:t>
                      </a:r>
                      <a:r>
                        <a:rPr lang="en-US" sz="1300" dirty="0">
                          <a:latin typeface="Open Sans"/>
                          <a:ea typeface="Open Sans"/>
                          <a:cs typeface="Open Sans"/>
                          <a:sym typeface="Open Sans"/>
                        </a:rPr>
                        <a:t>e</a:t>
                      </a:r>
                      <a:r>
                        <a:rPr lang="en" sz="1300" dirty="0">
                          <a:latin typeface="Open Sans"/>
                          <a:ea typeface="Open Sans"/>
                          <a:cs typeface="Open Sans"/>
                          <a:sym typeface="Open Sans"/>
                        </a:rPr>
                        <a:t>rent sections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30 hrs</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[90X]</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(Hours spent) x (Amount per hour) = [2700$]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42" name="Google Shape;242;p47"/>
          <p:cNvSpPr txBox="1"/>
          <p:nvPr/>
        </p:nvSpPr>
        <p:spPr>
          <a:xfrm>
            <a:off x="627797" y="9148575"/>
            <a:ext cx="7144603" cy="1868173"/>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dirty="0">
                <a:ln>
                  <a:noFill/>
                </a:ln>
                <a:solidFill>
                  <a:srgbClr val="000000"/>
                </a:solidFill>
                <a:effectLst/>
                <a:uLnTx/>
                <a:uFillTx/>
                <a:latin typeface="Open Sans"/>
                <a:ea typeface="Open Sans"/>
                <a:cs typeface="Open Sans"/>
                <a:sym typeface="Open Sans"/>
              </a:rPr>
              <a:t>Total Payment Due:</a:t>
            </a:r>
            <a:r>
              <a:rPr kumimoji="0" lang="en" sz="12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rPr>
              <a:t> [</a:t>
            </a:r>
            <a:r>
              <a:rPr lang="en" sz="1200" dirty="0">
                <a:latin typeface="Open Sans Light"/>
                <a:ea typeface="Open Sans Light"/>
                <a:cs typeface="Open Sans Light"/>
                <a:sym typeface="Open Sans Light"/>
              </a:rPr>
              <a:t>9000$</a:t>
            </a:r>
            <a:r>
              <a:rPr kumimoji="0" lang="en" sz="12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rPr>
              <a:t>]</a:t>
            </a:r>
            <a:endParaRPr kumimoji="0" sz="12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a:p>
            <a:pPr marL="0" marR="0">
              <a:lnSpc>
                <a:spcPct val="115000"/>
              </a:lnSpc>
              <a:spcBef>
                <a:spcPts val="0"/>
              </a:spcBef>
              <a:spcAft>
                <a:spcPts val="0"/>
              </a:spcAft>
            </a:pPr>
            <a:r>
              <a:rPr kumimoji="0" lang="en" sz="1200" b="1" i="0" u="none" strike="noStrike" kern="0" cap="none" spc="0" normalizeH="0" baseline="0" noProof="0" dirty="0">
                <a:ln>
                  <a:noFill/>
                </a:ln>
                <a:solidFill>
                  <a:srgbClr val="000000"/>
                </a:solidFill>
                <a:effectLst/>
                <a:uLnTx/>
                <a:uFillTx/>
                <a:latin typeface="Open Sans"/>
                <a:ea typeface="Open Sans"/>
                <a:cs typeface="Open Sans"/>
                <a:sym typeface="Open Sans"/>
              </a:rPr>
              <a:t>Payment Options: </a:t>
            </a:r>
            <a:r>
              <a:rPr lang="en-US" sz="1200" dirty="0">
                <a:effectLst/>
                <a:latin typeface="Calibri" panose="020F0502020204030204" pitchFamily="34" charset="0"/>
                <a:ea typeface="Open Sans" panose="020B0606030504020204" pitchFamily="34" charset="0"/>
              </a:rPr>
              <a:t>Bank account: </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200" dirty="0">
                <a:effectLst/>
                <a:latin typeface="Calibri" panose="020F0502020204030204" pitchFamily="34" charset="0"/>
                <a:ea typeface="Open Sans" panose="020B0606030504020204" pitchFamily="34" charset="0"/>
              </a:rPr>
              <a:t>90</a:t>
            </a:r>
            <a:r>
              <a:rPr lang="en-US" sz="1200" baseline="30000" dirty="0">
                <a:effectLst/>
                <a:latin typeface="Calibri" panose="020F0502020204030204" pitchFamily="34" charset="0"/>
                <a:ea typeface="Open Sans" panose="020B0606030504020204" pitchFamily="34" charset="0"/>
              </a:rPr>
              <a:t>th</a:t>
            </a:r>
            <a:r>
              <a:rPr lang="en-US" sz="1200" dirty="0">
                <a:effectLst/>
                <a:latin typeface="Calibri" panose="020F0502020204030204" pitchFamily="34" charset="0"/>
                <a:ea typeface="Open Sans" panose="020B0606030504020204" pitchFamily="34" charset="0"/>
              </a:rPr>
              <a:t> street, New </a:t>
            </a:r>
            <a:r>
              <a:rPr lang="en-US" sz="1200" dirty="0" err="1">
                <a:effectLst/>
                <a:latin typeface="Calibri" panose="020F0502020204030204" pitchFamily="34" charset="0"/>
                <a:ea typeface="Open Sans" panose="020B0606030504020204" pitchFamily="34" charset="0"/>
              </a:rPr>
              <a:t>cairo</a:t>
            </a:r>
            <a:r>
              <a:rPr lang="en-US" sz="1200" dirty="0">
                <a:effectLst/>
                <a:latin typeface="Calibri" panose="020F0502020204030204" pitchFamily="34" charset="0"/>
                <a:ea typeface="Open Sans" panose="020B0606030504020204" pitchFamily="34" charset="0"/>
              </a:rPr>
              <a:t>, Cairo Governorate</a:t>
            </a:r>
            <a:endParaRPr lang="en-US" sz="12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200" dirty="0">
                <a:effectLst/>
                <a:latin typeface="Calibri" panose="020F0502020204030204" pitchFamily="34" charset="0"/>
                <a:ea typeface="Open Sans" panose="020B0606030504020204" pitchFamily="34" charset="0"/>
              </a:rPr>
              <a:t>Account Number : 0000000XXXX</a:t>
            </a:r>
            <a:endParaRPr lang="en-US" sz="1200" dirty="0">
              <a:effectLst/>
              <a:latin typeface="Arial" panose="020B0604020202020204" pitchFamily="34" charset="0"/>
              <a:ea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400" b="1" i="0" u="none" strike="noStrike" kern="0" cap="none" spc="0" normalizeH="0" baseline="0" noProof="0" dirty="0">
              <a:ln>
                <a:noFill/>
              </a:ln>
              <a:solidFill>
                <a:srgbClr val="000000"/>
              </a:solidFill>
              <a:effectLst/>
              <a:uLnTx/>
              <a:uFillTx/>
              <a:latin typeface="Open Sans"/>
              <a:ea typeface="Open Sans"/>
              <a:cs typeface="Open Sans"/>
              <a:sym typeface="Open Sans"/>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Open Sans Light"/>
              <a:ea typeface="Open Sans Light"/>
              <a:cs typeface="Open Sans Light"/>
              <a:sym typeface="Open Sans Light"/>
            </a:endParaRPr>
          </a:p>
        </p:txBody>
      </p:sp>
    </p:spTree>
    <p:extLst>
      <p:ext uri="{BB962C8B-B14F-4D97-AF65-F5344CB8AC3E}">
        <p14:creationId xmlns:p14="http://schemas.microsoft.com/office/powerpoint/2010/main" val="8748910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625</Words>
  <Application>Microsoft Office PowerPoint</Application>
  <PresentationFormat>Custom</PresentationFormat>
  <Paragraphs>94</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Open Sans SemiBold</vt:lpstr>
      <vt:lpstr>Open Sans Light</vt:lpstr>
      <vt:lpstr>Cambria</vt:lpstr>
      <vt:lpstr>Open Sans</vt:lpstr>
      <vt:lpstr>Calibri</vt:lpstr>
      <vt:lpstr>Helvetica Neue</vt:lpstr>
      <vt:lpstr>Simple Light</vt:lpstr>
      <vt:lpstr>White</vt:lpstr>
      <vt:lpstr>Digital Freelancer:  Managing Freelancing Projects</vt:lpstr>
      <vt:lpstr>PowerPoint Presentation</vt:lpstr>
      <vt:lpstr>Project Listing :  Data Analyst</vt:lpstr>
      <vt:lpstr>PowerPoint Presentation</vt:lpstr>
      <vt:lpstr>Expression of Interest</vt:lpstr>
      <vt:lpstr>PowerPoint Presentation</vt:lpstr>
      <vt:lpstr>Trello Board</vt:lpstr>
      <vt:lpstr>PowerPoint Presentation</vt:lpstr>
      <vt:lpstr>[seif mahmoud] [cairo,egypt]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cp:lastModifiedBy>seif</cp:lastModifiedBy>
  <cp:revision>6</cp:revision>
  <dcterms:modified xsi:type="dcterms:W3CDTF">2022-11-14T12:55:35Z</dcterms:modified>
</cp:coreProperties>
</file>