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4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89" r:id="rId5"/>
    <p:sldId id="286" r:id="rId6"/>
    <p:sldId id="280" r:id="rId7"/>
    <p:sldId id="272" r:id="rId8"/>
    <p:sldId id="281" r:id="rId9"/>
    <p:sldId id="291" r:id="rId10"/>
    <p:sldId id="273" r:id="rId11"/>
    <p:sldId id="264" r:id="rId12"/>
    <p:sldId id="293" r:id="rId13"/>
    <p:sldId id="268" r:id="rId14"/>
    <p:sldId id="294" r:id="rId15"/>
    <p:sldId id="278" r:id="rId16"/>
    <p:sldId id="287" r:id="rId17"/>
    <p:sldId id="295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7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06F-455E-BFEA-78E46F0B6156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06F-455E-BFEA-78E46F0B615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</c:v>
                </c:pt>
                <c:pt idx="1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06F-455E-BFEA-78E46F0B61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5B0-4736-9DB1-BF50B16ECF77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5B0-4736-9DB1-BF50B16ECF77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5B0-4736-9DB1-BF50B16ECF77}"/>
              </c:ext>
            </c:extLst>
          </c:dPt>
          <c:dPt>
            <c:idx val="3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5B0-4736-9DB1-BF50B16ECF77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39</c:v>
                </c:pt>
                <c:pt idx="1">
                  <c:v>20</c:v>
                </c:pt>
                <c:pt idx="2">
                  <c:v>20</c:v>
                </c:pt>
                <c:pt idx="3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5B0-4736-9DB1-BF50B16ECF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2"/>
        <c:holeSize val="7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noProof="0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75F-4C0A-BBA0-64BAC8E02D84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75F-4C0A-BBA0-64BAC8E02D84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75F-4C0A-BBA0-64BAC8E02D84}"/>
              </c:ext>
            </c:extLst>
          </c:dPt>
          <c:dPt>
            <c:idx val="3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75F-4C0A-BBA0-64BAC8E02D84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75F-4C0A-BBA0-64BAC8E02D84}"/>
              </c:ext>
            </c:extLst>
          </c:dPt>
          <c:dPt>
            <c:idx val="5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75F-4C0A-BBA0-64BAC8E02D84}"/>
              </c:ext>
            </c:extLst>
          </c:dPt>
          <c:dPt>
            <c:idx val="6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75F-4C0A-BBA0-64BAC8E02D84}"/>
              </c:ext>
            </c:extLst>
          </c:dPt>
          <c:dPt>
            <c:idx val="7"/>
            <c:bubble3D val="0"/>
            <c:spPr>
              <a:solidFill>
                <a:schemeClr val="accent3">
                  <a:lumMod val="25000"/>
                  <a:lumOff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275F-4C0A-BBA0-64BAC8E02D84}"/>
              </c:ext>
            </c:extLst>
          </c:dPt>
          <c:dPt>
            <c:idx val="8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275F-4C0A-BBA0-64BAC8E02D84}"/>
              </c:ext>
            </c:extLst>
          </c:dPt>
          <c:cat>
            <c:strRef>
              <c:f>Sheet1!$A$2:$A$10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24</c:v>
                </c:pt>
                <c:pt idx="1">
                  <c:v>20</c:v>
                </c:pt>
                <c:pt idx="2">
                  <c:v>2</c:v>
                </c:pt>
                <c:pt idx="3">
                  <c:v>21</c:v>
                </c:pt>
                <c:pt idx="4">
                  <c:v>4</c:v>
                </c:pt>
                <c:pt idx="5">
                  <c:v>28</c:v>
                </c:pt>
                <c:pt idx="6">
                  <c:v>2</c:v>
                </c:pt>
                <c:pt idx="7">
                  <c:v>8</c:v>
                </c:pt>
                <c:pt idx="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275F-4C0A-BBA0-64BAC8E02D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1"/>
        <c:holeSize val="7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8C1-46BF-8440-AEFD0DA39D91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8C1-46BF-8440-AEFD0DA39D9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47</c:v>
                </c:pt>
                <c:pt idx="1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C1-46BF-8440-AEFD0DA39D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64E-4D58-81DC-2B1385B5A2BF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4E-4D58-81DC-2B1385B5A2B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21</c:v>
                </c:pt>
                <c:pt idx="1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4E-4D58-81DC-2B1385B5A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974-451F-922D-5036AF7DB1A6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974-451F-922D-5036AF7DB1A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</c:v>
                </c:pt>
                <c:pt idx="1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974-451F-922D-5036AF7DB1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011-4772-93FF-8CF059B07177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011-4772-93FF-8CF059B0717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37</c:v>
                </c:pt>
                <c:pt idx="1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11-4772-93FF-8CF059B071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7EF-486F-B9C3-BB44DDE740B7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7EF-486F-B9C3-BB44DDE740B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7EF-486F-B9C3-BB44DDE740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F2-42A2-BC86-C3635DA8C6D9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F2-42A2-BC86-C3635DA8C6D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37</c:v>
                </c:pt>
                <c:pt idx="1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FF2-42A2-BC86-C3635DA8C6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accent2"/>
                </a:solidFill>
              </a:rPr>
              <a:t>Annual Income &amp; Gross Profit</a:t>
            </a:r>
          </a:p>
        </c:rich>
      </c:tx>
      <c:layout>
        <c:manualLayout>
          <c:xMode val="edge"/>
          <c:yMode val="edge"/>
          <c:x val="7.2127696791070986E-3"/>
          <c:y val="1.182572865366946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Net Profit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702</c:v>
                </c:pt>
                <c:pt idx="1">
                  <c:v>772</c:v>
                </c:pt>
                <c:pt idx="2">
                  <c:v>849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38-4CA4-B1C1-A19023637C6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Cogs</c:v>
                </c:pt>
              </c:strCache>
            </c:strRef>
          </c:tx>
          <c:spPr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Net Profit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212</c:v>
                </c:pt>
                <c:pt idx="1">
                  <c:v>222</c:v>
                </c:pt>
                <c:pt idx="2">
                  <c:v>233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38-4CA4-B1C1-A19023637C6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Net Profit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Net Profit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490</c:v>
                </c:pt>
                <c:pt idx="1">
                  <c:v>549</c:v>
                </c:pt>
                <c:pt idx="2">
                  <c:v>615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38-4CA4-B1C1-A19023637C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12"/>
        <c:axId val="490625744"/>
        <c:axId val="490625104"/>
      </c:barChart>
      <c:catAx>
        <c:axId val="49062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625104"/>
        <c:crosses val="autoZero"/>
        <c:auto val="1"/>
        <c:lblAlgn val="ctr"/>
        <c:lblOffset val="100"/>
        <c:noMultiLvlLbl val="0"/>
      </c:catAx>
      <c:valAx>
        <c:axId val="490625104"/>
        <c:scaling>
          <c:orientation val="minMax"/>
          <c:max val="800"/>
        </c:scaling>
        <c:delete val="0"/>
        <c:axPos val="l"/>
        <c:majorGridlines>
          <c:spPr>
            <a:ln w="317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625744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1" i="0" u="none" strike="noStrike" kern="1200" spc="0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Success Ratios</a:t>
            </a:r>
          </a:p>
        </c:rich>
      </c:tx>
      <c:layout>
        <c:manualLayout>
          <c:xMode val="edge"/>
          <c:yMode val="edge"/>
          <c:x val="6.913537981665331E-4"/>
          <c:y val="1.59786950732356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Profit Margin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0.12</c:v>
                </c:pt>
                <c:pt idx="1">
                  <c:v>0.14949999999999999</c:v>
                </c:pt>
                <c:pt idx="2">
                  <c:v>0.17660000000000001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76-4557-8B12-099D853E4754}"/>
            </c:ext>
          </c:extLst>
        </c:ser>
        <c:ser>
          <c:idx val="2"/>
          <c:order val="2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76-4557-8B12-099D853E47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0487736"/>
        <c:axId val="680492856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ACID Test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2.34</c:v>
                </c:pt>
                <c:pt idx="1">
                  <c:v>3.66</c:v>
                </c:pt>
                <c:pt idx="2">
                  <c:v>6.77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576-4557-8B12-099D853E47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0495736"/>
        <c:axId val="680494136"/>
      </c:lineChart>
      <c:catAx>
        <c:axId val="680487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492856"/>
        <c:crosses val="autoZero"/>
        <c:auto val="1"/>
        <c:lblAlgn val="ctr"/>
        <c:lblOffset val="100"/>
        <c:noMultiLvlLbl val="0"/>
      </c:catAx>
      <c:valAx>
        <c:axId val="680492856"/>
        <c:scaling>
          <c:orientation val="minMax"/>
          <c:max val="0.2"/>
        </c:scaling>
        <c:delete val="0"/>
        <c:axPos val="l"/>
        <c:majorGridlines>
          <c:spPr>
            <a:ln w="317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487736"/>
        <c:crosses val="autoZero"/>
        <c:crossBetween val="between"/>
      </c:valAx>
      <c:valAx>
        <c:axId val="680494136"/>
        <c:scaling>
          <c:orientation val="minMax"/>
          <c:max val="7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495736"/>
        <c:crosses val="max"/>
        <c:crossBetween val="between"/>
      </c:valAx>
      <c:catAx>
        <c:axId val="6804957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804941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20AE1-5DBC-4417-A73B-5F29B67C532C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2411-A9A9-4A09-A341-69C657AB4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80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43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99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293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24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66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6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85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39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61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92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45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Horis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4FD2CFF-0F3D-42BB-BBFF-903727B32640}"/>
              </a:ext>
            </a:extLst>
          </p:cNvPr>
          <p:cNvSpPr/>
          <p:nvPr userDrawn="1"/>
        </p:nvSpPr>
        <p:spPr>
          <a:xfrm>
            <a:off x="0" y="1562188"/>
            <a:ext cx="11269980" cy="2359660"/>
          </a:xfrm>
          <a:custGeom>
            <a:avLst/>
            <a:gdLst/>
            <a:ahLst/>
            <a:cxnLst/>
            <a:rect l="l" t="t" r="r" b="b"/>
            <a:pathLst>
              <a:path w="11269980" h="2359660">
                <a:moveTo>
                  <a:pt x="0" y="2359152"/>
                </a:moveTo>
                <a:lnTo>
                  <a:pt x="11269980" y="2359152"/>
                </a:lnTo>
                <a:lnTo>
                  <a:pt x="11269980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33087"/>
            <a:ext cx="10431780" cy="2043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1B0D46C-2987-401A-A0C4-CFB6F73E9D2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4296" y="1788579"/>
            <a:ext cx="10425684" cy="190687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819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2419" y="188780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4273" y="1883115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4273" y="3573118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1552418" y="357546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44273" y="5263121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1552418" y="5263122"/>
            <a:ext cx="4057961" cy="7757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8061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74348DE-EC54-4C62-948C-0B2BF90455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15389"/>
            <a:ext cx="12188825" cy="374261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2A53E879-94A1-4659-9069-ED0D6F03014D}"/>
              </a:ext>
            </a:extLst>
          </p:cNvPr>
          <p:cNvSpPr/>
          <p:nvPr userDrawn="1"/>
        </p:nvSpPr>
        <p:spPr>
          <a:xfrm>
            <a:off x="2400" y="1999821"/>
            <a:ext cx="12189600" cy="111556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5157787" cy="27556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59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34047"/>
            <a:ext cx="5183188" cy="27556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76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15EEB49-54F4-404C-9B31-AD488BFCB2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2412" y="2219248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6B2DD458-866A-421E-9AD0-B0D9E11957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5572" y="2196083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57A4D097-9603-42DC-888D-8039CE6ADC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7240" y="2019165"/>
            <a:ext cx="3017520" cy="3017520"/>
          </a:xfrm>
          <a:prstGeom prst="ellipse">
            <a:avLst/>
          </a:pr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B9B9E0BA-35AD-4D69-9A03-35F2509C2C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12900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B1CC61B3-695C-423D-8F0B-45674DC932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45831" y="5236700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870F23E-35A1-4942-A685-641AA88306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78762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863B8202-88BB-4ED4-B936-9D9C0B4C8D1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80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649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jpe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Relationship Id="rId9" Type="http://schemas.openxmlformats.org/officeDocument/2006/relationships/chart" Target="../charts/char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 descr="Blue rectangle">
            <a:extLst>
              <a:ext uri="{FF2B5EF4-FFF2-40B4-BE49-F238E27FC236}">
                <a16:creationId xmlns:a16="http://schemas.microsoft.com/office/drawing/2014/main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>
          <a:xfrm>
            <a:off x="127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8518"/>
            <a:ext cx="9144000" cy="2128049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</a:rPr>
              <a:t>GENERAL SERVICES</a:t>
            </a:r>
            <a:b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r>
              <a:rPr lang="en-US" sz="5000" dirty="0">
                <a:latin typeface="Gill Sans MT" panose="020B0502020104020203" pitchFamily="34" charset="0"/>
              </a:rPr>
              <a:t>MARKETING PLAN</a:t>
            </a:r>
            <a:endParaRPr lang="en-US" sz="5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2000" y="4221162"/>
            <a:ext cx="3888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en-US" sz="2500" b="1" i="1" spc="65" dirty="0">
                <a:solidFill>
                  <a:schemeClr val="accent1"/>
                </a:solidFill>
                <a:latin typeface="Arial"/>
                <a:cs typeface="Arial"/>
              </a:rPr>
              <a:t>Investor Opportunity</a:t>
            </a: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>
          <a:xfrm>
            <a:off x="3108000" y="3229869"/>
            <a:ext cx="5976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Two person handshake">
            <a:extLst>
              <a:ext uri="{FF2B5EF4-FFF2-40B4-BE49-F238E27FC236}">
                <a16:creationId xmlns:a16="http://schemas.microsoft.com/office/drawing/2014/main" id="{D4259A03-EF8A-4CCA-B199-F465AFDB5C5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"/>
            <a:ext cx="12190800" cy="6857325"/>
          </a:xfrm>
        </p:spPr>
      </p:pic>
      <p:sp>
        <p:nvSpPr>
          <p:cNvPr id="35" name="object 3" descr="Blue rectangle">
            <a:extLst>
              <a:ext uri="{FF2B5EF4-FFF2-40B4-BE49-F238E27FC236}">
                <a16:creationId xmlns:a16="http://schemas.microsoft.com/office/drawing/2014/main" id="{9206F938-D64B-410D-BE2D-847D78F81E42}"/>
              </a:ext>
            </a:extLst>
          </p:cNvPr>
          <p:cNvSpPr/>
          <p:nvPr/>
        </p:nvSpPr>
        <p:spPr>
          <a:xfrm>
            <a:off x="1200" y="0"/>
            <a:ext cx="121908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Oval 47" descr="Beige oval">
            <a:extLst>
              <a:ext uri="{FF2B5EF4-FFF2-40B4-BE49-F238E27FC236}">
                <a16:creationId xmlns:a16="http://schemas.microsoft.com/office/drawing/2014/main" id="{7799BEE8-A94D-443E-9846-2D1F32C5794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 descr="Blue rectangle">
            <a:extLst>
              <a:ext uri="{FF2B5EF4-FFF2-40B4-BE49-F238E27FC236}">
                <a16:creationId xmlns:a16="http://schemas.microsoft.com/office/drawing/2014/main" id="{B743B096-6BB3-4330-9D5B-22EEBAF87BEE}"/>
              </a:ext>
            </a:extLst>
          </p:cNvPr>
          <p:cNvSpPr/>
          <p:nvPr/>
        </p:nvSpPr>
        <p:spPr>
          <a:xfrm>
            <a:off x="0" y="2770632"/>
            <a:ext cx="12192000" cy="1316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 descr="Blue circle">
            <a:extLst>
              <a:ext uri="{FF2B5EF4-FFF2-40B4-BE49-F238E27FC236}">
                <a16:creationId xmlns:a16="http://schemas.microsoft.com/office/drawing/2014/main" id="{48354ED0-9392-4301-B2D6-A5335876F77D}"/>
              </a:ext>
            </a:extLst>
          </p:cNvPr>
          <p:cNvSpPr/>
          <p:nvPr/>
        </p:nvSpPr>
        <p:spPr>
          <a:xfrm>
            <a:off x="1557528" y="2004364"/>
            <a:ext cx="2843784" cy="284378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 descr="Blue circle">
            <a:extLst>
              <a:ext uri="{FF2B5EF4-FFF2-40B4-BE49-F238E27FC236}">
                <a16:creationId xmlns:a16="http://schemas.microsoft.com/office/drawing/2014/main" id="{0AD89AAC-7A26-4BF6-8BF7-D301C467BE24}"/>
              </a:ext>
            </a:extLst>
          </p:cNvPr>
          <p:cNvSpPr/>
          <p:nvPr/>
        </p:nvSpPr>
        <p:spPr>
          <a:xfrm>
            <a:off x="7790688" y="1981199"/>
            <a:ext cx="2843784" cy="284378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E755E-A3DE-48FA-953D-4B2CFF01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699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58CBCC-46BE-4654-9B01-07B35CF1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92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TEAM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D70BF709-D6E1-4AFF-A538-E9F7D1A452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August Bergquist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bg2"/>
                </a:solidFill>
                <a:latin typeface="+mn-lt"/>
              </a:rPr>
              <a:t>Manager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8CE3A891-B3D6-4B07-A0B9-8F86A9EE58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45831" y="5628583"/>
            <a:ext cx="2700338" cy="7381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Victoria Lindqvist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bg2"/>
                </a:solidFill>
                <a:latin typeface="+mn-lt"/>
              </a:rPr>
              <a:t>Owner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C7D8CB18-31C2-421A-B086-BCC239E2F5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Allan Matson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bg2"/>
                </a:solidFill>
                <a:latin typeface="+mn-lt"/>
              </a:rPr>
              <a:t>Key employee</a:t>
            </a:r>
          </a:p>
        </p:txBody>
      </p:sp>
      <p:sp>
        <p:nvSpPr>
          <p:cNvPr id="49" name="object 6" descr="Beige rectangle">
            <a:extLst>
              <a:ext uri="{FF2B5EF4-FFF2-40B4-BE49-F238E27FC236}">
                <a16:creationId xmlns:a16="http://schemas.microsoft.com/office/drawing/2014/main" id="{E67B2D0F-2920-4165-BC82-05237362DABB}"/>
              </a:ext>
            </a:extLst>
          </p:cNvPr>
          <p:cNvSpPr/>
          <p:nvPr/>
        </p:nvSpPr>
        <p:spPr>
          <a:xfrm>
            <a:off x="915047" y="1332834"/>
            <a:ext cx="2160000" cy="0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360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53" name="Picture Placeholder 52" descr="A man">
            <a:extLst>
              <a:ext uri="{FF2B5EF4-FFF2-40B4-BE49-F238E27FC236}">
                <a16:creationId xmlns:a16="http://schemas.microsoft.com/office/drawing/2014/main" id="{4F21771F-9679-4088-A72C-1BE0AC04B6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61" name="Picture Placeholder 60" descr="A man">
            <a:extLst>
              <a:ext uri="{FF2B5EF4-FFF2-40B4-BE49-F238E27FC236}">
                <a16:creationId xmlns:a16="http://schemas.microsoft.com/office/drawing/2014/main" id="{FF5F0811-386E-4C21-BC9F-29D6AEEA7A2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5572" y="2196083"/>
            <a:ext cx="2414016" cy="2414016"/>
          </a:xfrm>
        </p:spPr>
      </p:pic>
      <p:sp>
        <p:nvSpPr>
          <p:cNvPr id="29" name="Oval 28" descr="Beige circle">
            <a:extLst>
              <a:ext uri="{FF2B5EF4-FFF2-40B4-BE49-F238E27FC236}">
                <a16:creationId xmlns:a16="http://schemas.microsoft.com/office/drawing/2014/main" id="{23AE393F-46ED-4451-AACA-7EC20B0EE16F}"/>
              </a:ext>
            </a:extLst>
          </p:cNvPr>
          <p:cNvSpPr/>
          <p:nvPr/>
        </p:nvSpPr>
        <p:spPr>
          <a:xfrm>
            <a:off x="4111752" y="1544325"/>
            <a:ext cx="3968496" cy="396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Picture Placeholder 56" descr="A woman">
            <a:extLst>
              <a:ext uri="{FF2B5EF4-FFF2-40B4-BE49-F238E27FC236}">
                <a16:creationId xmlns:a16="http://schemas.microsoft.com/office/drawing/2014/main" id="{097D4C55-25B9-4F31-8D16-7968DEF7658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6590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1BE2-A8BA-40A1-94C4-CC37ABD6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47" y="365125"/>
            <a:ext cx="10515600" cy="1325563"/>
          </a:xfrm>
        </p:spPr>
        <p:txBody>
          <a:bodyPr/>
          <a:lstStyle/>
          <a:p>
            <a:r>
              <a:rPr lang="en-US" dirty="0"/>
              <a:t>BUSINESS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7B0A5E-05B1-4C81-8D88-D3E44FA2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4886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4" name="Content Placeholder 21" descr="Table">
            <a:extLst>
              <a:ext uri="{FF2B5EF4-FFF2-40B4-BE49-F238E27FC236}">
                <a16:creationId xmlns:a16="http://schemas.microsoft.com/office/drawing/2014/main" id="{8C240FE2-B6B6-4F39-91DF-8F6E528988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3487084"/>
              </p:ext>
            </p:extLst>
          </p:nvPr>
        </p:nvGraphicFramePr>
        <p:xfrm>
          <a:off x="912342" y="1825625"/>
          <a:ext cx="507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000">
                  <a:extLst>
                    <a:ext uri="{9D8B030D-6E8A-4147-A177-3AD203B41FA5}">
                      <a16:colId xmlns:a16="http://schemas.microsoft.com/office/drawing/2014/main" val="272634577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543582451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402657033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316978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FINANCIAL RATIOS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YR1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YR2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YR3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96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800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Profit Margin</a:t>
                      </a:r>
                    </a:p>
                  </a:txBody>
                  <a:tcPr marL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12.07%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14.95%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17.66%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54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Assets</a:t>
                      </a:r>
                      <a:r>
                        <a:rPr lang="en-US" sz="1050" b="0" baseline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to Liabilities</a:t>
                      </a:r>
                      <a:endParaRPr lang="en-US" sz="1050" b="0" dirty="0">
                        <a:solidFill>
                          <a:schemeClr val="tx2">
                            <a:alpha val="70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2.83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4.24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7.44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439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Equity to Liabilities</a:t>
                      </a:r>
                    </a:p>
                  </a:txBody>
                  <a:tcPr marL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1.83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3.24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6.44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24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Assets to Equity</a:t>
                      </a:r>
                    </a:p>
                  </a:txBody>
                  <a:tcPr marL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1.55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1.31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1.16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719946"/>
                  </a:ext>
                </a:extLst>
              </a:tr>
            </a:tbl>
          </a:graphicData>
        </a:graphic>
      </p:graphicFrame>
      <p:sp>
        <p:nvSpPr>
          <p:cNvPr id="5" name="object 18" descr="Beige rectangle">
            <a:extLst>
              <a:ext uri="{FF2B5EF4-FFF2-40B4-BE49-F238E27FC236}">
                <a16:creationId xmlns:a16="http://schemas.microsoft.com/office/drawing/2014/main" id="{2A80C383-7931-469D-823B-F6CD1CFAB9FF}"/>
              </a:ext>
            </a:extLst>
          </p:cNvPr>
          <p:cNvSpPr/>
          <p:nvPr/>
        </p:nvSpPr>
        <p:spPr>
          <a:xfrm>
            <a:off x="911034" y="1331843"/>
            <a:ext cx="3780000" cy="0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6" name="Content Placeholder 20" descr="Table">
            <a:extLst>
              <a:ext uri="{FF2B5EF4-FFF2-40B4-BE49-F238E27FC236}">
                <a16:creationId xmlns:a16="http://schemas.microsoft.com/office/drawing/2014/main" id="{5E0CC083-1B7E-481A-87A3-DA63BF3457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4742104"/>
              </p:ext>
            </p:extLst>
          </p:nvPr>
        </p:nvGraphicFramePr>
        <p:xfrm>
          <a:off x="868830" y="3792538"/>
          <a:ext cx="10512000" cy="2384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ontent Placeholder 21" descr="Table">
            <a:extLst>
              <a:ext uri="{FF2B5EF4-FFF2-40B4-BE49-F238E27FC236}">
                <a16:creationId xmlns:a16="http://schemas.microsoft.com/office/drawing/2014/main" id="{C0EAC488-5543-44B6-B242-BD10A9728D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4763278"/>
              </p:ext>
            </p:extLst>
          </p:nvPr>
        </p:nvGraphicFramePr>
        <p:xfrm>
          <a:off x="6243997" y="1825625"/>
          <a:ext cx="50656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667">
                  <a:extLst>
                    <a:ext uri="{9D8B030D-6E8A-4147-A177-3AD203B41FA5}">
                      <a16:colId xmlns:a16="http://schemas.microsoft.com/office/drawing/2014/main" val="134392601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8628006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641632032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78448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LIQUIDITY RATIOS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YR1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YR2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YR3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96037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</a:rPr>
                        <a:t>ACID Test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</a:rPr>
                        <a:t>2.34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</a:rPr>
                        <a:t>3.66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</a:rPr>
                        <a:t>6.67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54360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Cash to Assets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0.83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0.86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49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056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4379-12DC-488A-96E2-264D244A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87" y="438224"/>
            <a:ext cx="3932237" cy="1302111"/>
          </a:xfrm>
        </p:spPr>
        <p:txBody>
          <a:bodyPr/>
          <a:lstStyle/>
          <a:p>
            <a:r>
              <a:rPr lang="en-US" dirty="0"/>
              <a:t>MAJOR</a:t>
            </a:r>
            <a:br>
              <a:rPr lang="en-US" dirty="0"/>
            </a:br>
            <a:r>
              <a:rPr lang="en-US" dirty="0"/>
              <a:t>COMPETITORS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97F9A-0355-4091-BDD7-5C578348C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6601" y="1769168"/>
            <a:ext cx="4505012" cy="143123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Heading 1</a:t>
            </a:r>
          </a:p>
          <a:p>
            <a:pPr>
              <a:spcBef>
                <a:spcPts val="400"/>
              </a:spcBef>
            </a:pPr>
            <a:r>
              <a:rPr lang="en-US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Lorem ipsum dolor sit amet, consectetur adipiscing elit. Etiam aliquet eu mi quis lacinia.  Ut fermentum a magna ut eleifend.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0DBC9-EEFC-416D-BFAD-DB6D1A9E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12</a:t>
            </a:fld>
            <a:endParaRPr lang="en-US" dirty="0"/>
          </a:p>
        </p:txBody>
      </p:sp>
      <p:pic>
        <p:nvPicPr>
          <p:cNvPr id="16" name="Picture Placeholder 15" descr="Group of people">
            <a:extLst>
              <a:ext uri="{FF2B5EF4-FFF2-40B4-BE49-F238E27FC236}">
                <a16:creationId xmlns:a16="http://schemas.microsoft.com/office/drawing/2014/main" id="{48FA199D-A4E2-45BF-978A-675A900780A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1319"/>
            <a:ext cx="6024562" cy="2736709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9263D0-7B10-45A1-AD9E-D040B170EFE2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046600" y="3002770"/>
            <a:ext cx="4422244" cy="164862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  <a:spcBef>
                <a:spcPts val="400"/>
              </a:spcBef>
            </a:pPr>
            <a:r>
              <a:rPr lang="en-US" sz="3500" b="1" dirty="0">
                <a:solidFill>
                  <a:schemeClr val="bg1"/>
                </a:solidFill>
                <a:latin typeface="+mj-lt"/>
              </a:rPr>
              <a:t>Heading 2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2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Lorem ipsum dolor sit amet, consectetur adipiscing elit. Etiam aliquet eu mi quis lacinia.  Ut fermentum a magna ut eleifend. Integer convallis suscipit ante eu varius. Morbi a purus dolor.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884D43A-F693-45B5-941E-26162517B9A6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046600" y="4627653"/>
            <a:ext cx="4505012" cy="191237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Heading 3</a:t>
            </a:r>
          </a:p>
          <a:p>
            <a:pPr>
              <a:spcBef>
                <a:spcPts val="400"/>
              </a:spcBef>
            </a:pPr>
            <a:r>
              <a:rPr lang="en-US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Lorem ipsum dolor sit amet, consectetur adipiscing elit. Etiam aliquet eu mi quis lacinia.  Ut fermentum a magna ut eleifend. Integer convallis suscipit ante eu varius. Morbi a purus dolor. </a:t>
            </a:r>
          </a:p>
        </p:txBody>
      </p:sp>
      <p:pic>
        <p:nvPicPr>
          <p:cNvPr id="11" name="Picture Placeholder 14" descr="Check icon">
            <a:extLst>
              <a:ext uri="{FF2B5EF4-FFF2-40B4-BE49-F238E27FC236}">
                <a16:creationId xmlns:a16="http://schemas.microsoft.com/office/drawing/2014/main" id="{380A2BFD-1794-4338-8BAC-66A30B88D03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1239" y="1713834"/>
            <a:ext cx="576000" cy="576000"/>
          </a:xfrm>
        </p:spPr>
      </p:pic>
      <p:pic>
        <p:nvPicPr>
          <p:cNvPr id="12" name="Picture Placeholder 16" descr="Check icon">
            <a:extLst>
              <a:ext uri="{FF2B5EF4-FFF2-40B4-BE49-F238E27FC236}">
                <a16:creationId xmlns:a16="http://schemas.microsoft.com/office/drawing/2014/main" id="{AC1F4E71-E6F8-490B-A9E9-61DC2025EBE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1239" y="2948224"/>
            <a:ext cx="576000" cy="576001"/>
          </a:xfrm>
        </p:spPr>
      </p:pic>
      <p:pic>
        <p:nvPicPr>
          <p:cNvPr id="13" name="Picture Placeholder 18" descr="Check icon">
            <a:extLst>
              <a:ext uri="{FF2B5EF4-FFF2-40B4-BE49-F238E27FC236}">
                <a16:creationId xmlns:a16="http://schemas.microsoft.com/office/drawing/2014/main" id="{138322BF-F85B-4C19-9968-C0582151091B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1239" y="4558201"/>
            <a:ext cx="576000" cy="576001"/>
          </a:xfrm>
        </p:spPr>
      </p:pic>
      <p:sp>
        <p:nvSpPr>
          <p:cNvPr id="14" name="object 13" descr="Beige rectangle">
            <a:extLst>
              <a:ext uri="{FF2B5EF4-FFF2-40B4-BE49-F238E27FC236}">
                <a16:creationId xmlns:a16="http://schemas.microsoft.com/office/drawing/2014/main" id="{FEBB8673-0A72-4C5C-8239-7EF600504010}"/>
              </a:ext>
            </a:extLst>
          </p:cNvPr>
          <p:cNvSpPr/>
          <p:nvPr/>
        </p:nvSpPr>
        <p:spPr>
          <a:xfrm>
            <a:off x="915657" y="1732553"/>
            <a:ext cx="3096000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56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3" descr="People look at the document">
            <a:extLst>
              <a:ext uri="{FF2B5EF4-FFF2-40B4-BE49-F238E27FC236}">
                <a16:creationId xmlns:a16="http://schemas.microsoft.com/office/drawing/2014/main" id="{3473867A-FBFD-45C7-BD5B-FDE711A8EC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bject 3" descr="Blue rectangle">
            <a:extLst>
              <a:ext uri="{FF2B5EF4-FFF2-40B4-BE49-F238E27FC236}">
                <a16:creationId xmlns:a16="http://schemas.microsoft.com/office/drawing/2014/main" id="{33BB357B-B238-4C43-8242-F33D9E1D4905}"/>
              </a:ext>
            </a:extLst>
          </p:cNvPr>
          <p:cNvSpPr/>
          <p:nvPr/>
        </p:nvSpPr>
        <p:spPr>
          <a:xfrm>
            <a:off x="12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7" name="Oval 6" descr="Beige oval">
            <a:extLst>
              <a:ext uri="{FF2B5EF4-FFF2-40B4-BE49-F238E27FC236}">
                <a16:creationId xmlns:a16="http://schemas.microsoft.com/office/drawing/2014/main" id="{5E8475D7-5EB4-4E70-AD4D-D32B1FB40E6E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 descr="White circle">
            <a:extLst>
              <a:ext uri="{FF2B5EF4-FFF2-40B4-BE49-F238E27FC236}">
                <a16:creationId xmlns:a16="http://schemas.microsoft.com/office/drawing/2014/main" id="{103ABA59-6ED8-4FA4-A25B-9B8C475CCBCF}"/>
              </a:ext>
            </a:extLst>
          </p:cNvPr>
          <p:cNvSpPr/>
          <p:nvPr/>
        </p:nvSpPr>
        <p:spPr>
          <a:xfrm>
            <a:off x="3665866" y="1611824"/>
            <a:ext cx="4494508" cy="44945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592443CF-1BB0-4648-AEBA-9AFB75D7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REQUIRED FUNDING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16D174-C1FB-4494-B78F-EFF7C645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4886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id="{3C19A568-7E73-443A-A183-2C3EDA0087DF}"/>
              </a:ext>
            </a:extLst>
          </p:cNvPr>
          <p:cNvSpPr/>
          <p:nvPr/>
        </p:nvSpPr>
        <p:spPr>
          <a:xfrm>
            <a:off x="958669" y="1325792"/>
            <a:ext cx="435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20" name="Content Placeholder 24" descr="Chart">
            <a:extLst>
              <a:ext uri="{FF2B5EF4-FFF2-40B4-BE49-F238E27FC236}">
                <a16:creationId xmlns:a16="http://schemas.microsoft.com/office/drawing/2014/main" id="{ADF6246A-0EC1-4DCB-9145-E3BF493B45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4355775"/>
              </p:ext>
            </p:extLst>
          </p:nvPr>
        </p:nvGraphicFramePr>
        <p:xfrm>
          <a:off x="2337277" y="1699285"/>
          <a:ext cx="715168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object 7">
            <a:extLst>
              <a:ext uri="{FF2B5EF4-FFF2-40B4-BE49-F238E27FC236}">
                <a16:creationId xmlns:a16="http://schemas.microsoft.com/office/drawing/2014/main" id="{7B7E030C-3F6F-4826-AEC5-FCEC515A0796}"/>
              </a:ext>
            </a:extLst>
          </p:cNvPr>
          <p:cNvSpPr txBox="1"/>
          <p:nvPr/>
        </p:nvSpPr>
        <p:spPr>
          <a:xfrm>
            <a:off x="8750984" y="2469616"/>
            <a:ext cx="2553268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DEBT INVESTOR</a:t>
            </a:r>
          </a:p>
          <a:p>
            <a:pPr marL="12700" algn="r"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$100,000 – 39%</a:t>
            </a:r>
          </a:p>
        </p:txBody>
      </p:sp>
      <p:sp>
        <p:nvSpPr>
          <p:cNvPr id="22" name="object 8">
            <a:extLst>
              <a:ext uri="{FF2B5EF4-FFF2-40B4-BE49-F238E27FC236}">
                <a16:creationId xmlns:a16="http://schemas.microsoft.com/office/drawing/2014/main" id="{C2065C42-E359-4176-85AC-B337EC4D788C}"/>
              </a:ext>
            </a:extLst>
          </p:cNvPr>
          <p:cNvSpPr txBox="1"/>
          <p:nvPr/>
        </p:nvSpPr>
        <p:spPr>
          <a:xfrm>
            <a:off x="933924" y="4946920"/>
            <a:ext cx="2303011" cy="69506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BANK</a:t>
            </a: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$50,000 - 20%</a:t>
            </a:r>
          </a:p>
        </p:txBody>
      </p:sp>
      <p:sp>
        <p:nvSpPr>
          <p:cNvPr id="23" name="object 9">
            <a:extLst>
              <a:ext uri="{FF2B5EF4-FFF2-40B4-BE49-F238E27FC236}">
                <a16:creationId xmlns:a16="http://schemas.microsoft.com/office/drawing/2014/main" id="{DDB21112-A270-432B-831F-754FDCDD78AF}"/>
              </a:ext>
            </a:extLst>
          </p:cNvPr>
          <p:cNvSpPr txBox="1"/>
          <p:nvPr/>
        </p:nvSpPr>
        <p:spPr>
          <a:xfrm>
            <a:off x="8794215" y="4946920"/>
            <a:ext cx="2585142" cy="7048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OWNER EQUITY</a:t>
            </a:r>
          </a:p>
          <a:p>
            <a:pPr marL="12700" algn="r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$50,000 – 20%</a:t>
            </a:r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744CC3A9-45E2-428E-ADA6-C50C9327E9C9}"/>
              </a:ext>
            </a:extLst>
          </p:cNvPr>
          <p:cNvSpPr txBox="1"/>
          <p:nvPr/>
        </p:nvSpPr>
        <p:spPr>
          <a:xfrm>
            <a:off x="933925" y="2469616"/>
            <a:ext cx="2467642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OTHER INVESTMENT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  <a:cs typeface="Avenir Black"/>
              </a:rPr>
              <a:t>$55,000 - 21%</a:t>
            </a:r>
            <a:endParaRPr lang="en-US" sz="2500" dirty="0">
              <a:solidFill>
                <a:schemeClr val="bg1"/>
              </a:solidFill>
              <a:latin typeface="+mj-lt"/>
              <a:cs typeface="Avenir Black"/>
            </a:endParaRPr>
          </a:p>
        </p:txBody>
      </p:sp>
      <p:cxnSp>
        <p:nvCxnSpPr>
          <p:cNvPr id="25" name="Straight Connector 24" descr="White line">
            <a:extLst>
              <a:ext uri="{FF2B5EF4-FFF2-40B4-BE49-F238E27FC236}">
                <a16:creationId xmlns:a16="http://schemas.microsoft.com/office/drawing/2014/main" id="{607CF451-781C-4491-A864-E8EEECD3491A}"/>
              </a:ext>
            </a:extLst>
          </p:cNvPr>
          <p:cNvCxnSpPr/>
          <p:nvPr/>
        </p:nvCxnSpPr>
        <p:spPr>
          <a:xfrm>
            <a:off x="3218865" y="2944678"/>
            <a:ext cx="82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 descr="White line">
            <a:extLst>
              <a:ext uri="{FF2B5EF4-FFF2-40B4-BE49-F238E27FC236}">
                <a16:creationId xmlns:a16="http://schemas.microsoft.com/office/drawing/2014/main" id="{A2249A06-D37D-4511-AD35-60520458B7E1}"/>
              </a:ext>
            </a:extLst>
          </p:cNvPr>
          <p:cNvCxnSpPr>
            <a:cxnSpLocks/>
          </p:cNvCxnSpPr>
          <p:nvPr/>
        </p:nvCxnSpPr>
        <p:spPr>
          <a:xfrm>
            <a:off x="3218865" y="5406326"/>
            <a:ext cx="12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 descr="White line">
            <a:extLst>
              <a:ext uri="{FF2B5EF4-FFF2-40B4-BE49-F238E27FC236}">
                <a16:creationId xmlns:a16="http://schemas.microsoft.com/office/drawing/2014/main" id="{C1314840-B284-4988-81B2-CB4ABB86560A}"/>
              </a:ext>
            </a:extLst>
          </p:cNvPr>
          <p:cNvCxnSpPr>
            <a:cxnSpLocks/>
          </p:cNvCxnSpPr>
          <p:nvPr/>
        </p:nvCxnSpPr>
        <p:spPr>
          <a:xfrm>
            <a:off x="7778984" y="2944678"/>
            <a:ext cx="97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 descr="White line">
            <a:extLst>
              <a:ext uri="{FF2B5EF4-FFF2-40B4-BE49-F238E27FC236}">
                <a16:creationId xmlns:a16="http://schemas.microsoft.com/office/drawing/2014/main" id="{34523086-F02B-40E2-8276-9455FC9EDA4F}"/>
              </a:ext>
            </a:extLst>
          </p:cNvPr>
          <p:cNvCxnSpPr>
            <a:cxnSpLocks/>
          </p:cNvCxnSpPr>
          <p:nvPr/>
        </p:nvCxnSpPr>
        <p:spPr>
          <a:xfrm>
            <a:off x="7426788" y="5406326"/>
            <a:ext cx="13241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811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3" descr="People discuss something">
            <a:extLst>
              <a:ext uri="{FF2B5EF4-FFF2-40B4-BE49-F238E27FC236}">
                <a16:creationId xmlns:a16="http://schemas.microsoft.com/office/drawing/2014/main" id="{6A931DA1-E5DB-4DC7-8587-13E03646B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5" name="object 3" descr="Blue rectangle">
            <a:extLst>
              <a:ext uri="{FF2B5EF4-FFF2-40B4-BE49-F238E27FC236}">
                <a16:creationId xmlns:a16="http://schemas.microsoft.com/office/drawing/2014/main" id="{4BECF646-53D1-45AC-B3BD-A354F97BF99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val 5" descr="White circle">
            <a:extLst>
              <a:ext uri="{FF2B5EF4-FFF2-40B4-BE49-F238E27FC236}">
                <a16:creationId xmlns:a16="http://schemas.microsoft.com/office/drawing/2014/main" id="{E10F3DCC-07E6-4D59-A431-A1635C969E18}"/>
              </a:ext>
            </a:extLst>
          </p:cNvPr>
          <p:cNvSpPr/>
          <p:nvPr/>
        </p:nvSpPr>
        <p:spPr>
          <a:xfrm>
            <a:off x="3814456" y="1611824"/>
            <a:ext cx="4494508" cy="44945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 descr="Beige oval">
            <a:extLst>
              <a:ext uri="{FF2B5EF4-FFF2-40B4-BE49-F238E27FC236}">
                <a16:creationId xmlns:a16="http://schemas.microsoft.com/office/drawing/2014/main" id="{EA8B42FD-C023-4644-96AC-8980751FF7A1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bject 5" descr="Beige rectangle">
            <a:extLst>
              <a:ext uri="{FF2B5EF4-FFF2-40B4-BE49-F238E27FC236}">
                <a16:creationId xmlns:a16="http://schemas.microsoft.com/office/drawing/2014/main" id="{BC044FB9-974F-468C-959D-DBB001422531}"/>
              </a:ext>
            </a:extLst>
          </p:cNvPr>
          <p:cNvSpPr/>
          <p:nvPr/>
        </p:nvSpPr>
        <p:spPr>
          <a:xfrm>
            <a:off x="921016" y="1323349"/>
            <a:ext cx="3204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9" name="Content Placeholder 24" descr="Chart">
            <a:extLst>
              <a:ext uri="{FF2B5EF4-FFF2-40B4-BE49-F238E27FC236}">
                <a16:creationId xmlns:a16="http://schemas.microsoft.com/office/drawing/2014/main" id="{EE0E2830-BDA5-4A5D-AA0B-457EF9EC97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5371053"/>
              </p:ext>
            </p:extLst>
          </p:nvPr>
        </p:nvGraphicFramePr>
        <p:xfrm>
          <a:off x="2485867" y="1699285"/>
          <a:ext cx="715168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object 7">
            <a:extLst>
              <a:ext uri="{FF2B5EF4-FFF2-40B4-BE49-F238E27FC236}">
                <a16:creationId xmlns:a16="http://schemas.microsoft.com/office/drawing/2014/main" id="{6DD0B30C-F1A1-40A8-9594-1507194835FB}"/>
              </a:ext>
            </a:extLst>
          </p:cNvPr>
          <p:cNvSpPr txBox="1"/>
          <p:nvPr/>
        </p:nvSpPr>
        <p:spPr>
          <a:xfrm>
            <a:off x="9619003" y="2456426"/>
            <a:ext cx="1611159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LEASE DEPOSIT</a:t>
            </a:r>
          </a:p>
          <a:p>
            <a:pPr marL="12700" algn="r"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1%</a:t>
            </a: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9ABE18D1-B25D-4F04-AA11-E2867D9659EB}"/>
              </a:ext>
            </a:extLst>
          </p:cNvPr>
          <p:cNvSpPr txBox="1"/>
          <p:nvPr/>
        </p:nvSpPr>
        <p:spPr>
          <a:xfrm>
            <a:off x="896535" y="5290701"/>
            <a:ext cx="2303011" cy="69506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EQUIPMENT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X%</a:t>
            </a: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162C1FC1-CA02-4B79-910C-21012DAC265F}"/>
              </a:ext>
            </a:extLst>
          </p:cNvPr>
          <p:cNvSpPr txBox="1"/>
          <p:nvPr/>
        </p:nvSpPr>
        <p:spPr>
          <a:xfrm>
            <a:off x="8645020" y="4144126"/>
            <a:ext cx="2585142" cy="7048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IMPROVEMENTS</a:t>
            </a:r>
          </a:p>
          <a:p>
            <a:pPr marL="12700" algn="r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20%</a:t>
            </a: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C2B4FF8B-5A63-4FAF-8405-67A6CAF4E097}"/>
              </a:ext>
            </a:extLst>
          </p:cNvPr>
          <p:cNvSpPr txBox="1"/>
          <p:nvPr/>
        </p:nvSpPr>
        <p:spPr>
          <a:xfrm>
            <a:off x="896536" y="2577990"/>
            <a:ext cx="2467642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WEBSITE DEVELOPMENT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  <a:cs typeface="Avenir Black"/>
              </a:rPr>
              <a:t>$2%</a:t>
            </a:r>
            <a:endParaRPr lang="en-US" sz="2500" dirty="0">
              <a:solidFill>
                <a:schemeClr val="bg1"/>
              </a:solidFill>
              <a:latin typeface="+mj-lt"/>
              <a:cs typeface="Avenir Black"/>
            </a:endParaRPr>
          </a:p>
        </p:txBody>
      </p:sp>
      <p:cxnSp>
        <p:nvCxnSpPr>
          <p:cNvPr id="14" name="Straight Connector 13" descr="White line">
            <a:extLst>
              <a:ext uri="{FF2B5EF4-FFF2-40B4-BE49-F238E27FC236}">
                <a16:creationId xmlns:a16="http://schemas.microsoft.com/office/drawing/2014/main" id="{6F8B1F32-B483-4EDD-BF48-F9BA6DF6F5E6}"/>
              </a:ext>
            </a:extLst>
          </p:cNvPr>
          <p:cNvCxnSpPr>
            <a:cxnSpLocks/>
          </p:cNvCxnSpPr>
          <p:nvPr/>
        </p:nvCxnSpPr>
        <p:spPr>
          <a:xfrm>
            <a:off x="1732515" y="3048852"/>
            <a:ext cx="237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 descr="White line">
            <a:extLst>
              <a:ext uri="{FF2B5EF4-FFF2-40B4-BE49-F238E27FC236}">
                <a16:creationId xmlns:a16="http://schemas.microsoft.com/office/drawing/2014/main" id="{244F867F-C0A0-494C-AAEE-CF7514F09273}"/>
              </a:ext>
            </a:extLst>
          </p:cNvPr>
          <p:cNvCxnSpPr>
            <a:cxnSpLocks/>
          </p:cNvCxnSpPr>
          <p:nvPr/>
        </p:nvCxnSpPr>
        <p:spPr>
          <a:xfrm>
            <a:off x="1732515" y="5748963"/>
            <a:ext cx="35614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 descr="White line">
            <a:extLst>
              <a:ext uri="{FF2B5EF4-FFF2-40B4-BE49-F238E27FC236}">
                <a16:creationId xmlns:a16="http://schemas.microsoft.com/office/drawing/2014/main" id="{50206829-F2BC-4545-ABB9-778BF1687654}"/>
              </a:ext>
            </a:extLst>
          </p:cNvPr>
          <p:cNvCxnSpPr>
            <a:cxnSpLocks/>
          </p:cNvCxnSpPr>
          <p:nvPr/>
        </p:nvCxnSpPr>
        <p:spPr>
          <a:xfrm>
            <a:off x="8079196" y="2944678"/>
            <a:ext cx="22698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 descr="White line">
            <a:extLst>
              <a:ext uri="{FF2B5EF4-FFF2-40B4-BE49-F238E27FC236}">
                <a16:creationId xmlns:a16="http://schemas.microsoft.com/office/drawing/2014/main" id="{C6015BCB-7C9F-497D-8406-6C7B9AD4EDB5}"/>
              </a:ext>
            </a:extLst>
          </p:cNvPr>
          <p:cNvCxnSpPr>
            <a:cxnSpLocks/>
          </p:cNvCxnSpPr>
          <p:nvPr/>
        </p:nvCxnSpPr>
        <p:spPr>
          <a:xfrm>
            <a:off x="8079196" y="4601654"/>
            <a:ext cx="2316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ject 9">
            <a:extLst>
              <a:ext uri="{FF2B5EF4-FFF2-40B4-BE49-F238E27FC236}">
                <a16:creationId xmlns:a16="http://schemas.microsoft.com/office/drawing/2014/main" id="{5852F861-60AD-4058-8816-BFDA17B26136}"/>
              </a:ext>
            </a:extLst>
          </p:cNvPr>
          <p:cNvSpPr txBox="1"/>
          <p:nvPr/>
        </p:nvSpPr>
        <p:spPr>
          <a:xfrm>
            <a:off x="8802660" y="5010586"/>
            <a:ext cx="2427502" cy="89768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PROFESSIONAL</a:t>
            </a:r>
            <a:br>
              <a:rPr lang="en-US" sz="1400" i="1" spc="15" dirty="0">
                <a:solidFill>
                  <a:schemeClr val="bg2"/>
                </a:solidFill>
                <a:cs typeface="Arial"/>
              </a:rPr>
            </a:br>
            <a:r>
              <a:rPr lang="en-US" sz="1400" i="1" spc="15" dirty="0">
                <a:solidFill>
                  <a:schemeClr val="bg2"/>
                </a:solidFill>
                <a:cs typeface="Arial"/>
              </a:rPr>
              <a:t>BUSINESS INSURANCE</a:t>
            </a:r>
          </a:p>
          <a:p>
            <a:pPr marL="12700" algn="r"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2%</a:t>
            </a:r>
          </a:p>
        </p:txBody>
      </p:sp>
      <p:cxnSp>
        <p:nvCxnSpPr>
          <p:cNvPr id="19" name="Straight Connector 18" descr="White line">
            <a:extLst>
              <a:ext uri="{FF2B5EF4-FFF2-40B4-BE49-F238E27FC236}">
                <a16:creationId xmlns:a16="http://schemas.microsoft.com/office/drawing/2014/main" id="{438959A8-EA4D-4EB2-A3CD-C9493D0F65BC}"/>
              </a:ext>
            </a:extLst>
          </p:cNvPr>
          <p:cNvCxnSpPr>
            <a:cxnSpLocks/>
          </p:cNvCxnSpPr>
          <p:nvPr/>
        </p:nvCxnSpPr>
        <p:spPr>
          <a:xfrm>
            <a:off x="7222853" y="5748963"/>
            <a:ext cx="3173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7">
            <a:extLst>
              <a:ext uri="{FF2B5EF4-FFF2-40B4-BE49-F238E27FC236}">
                <a16:creationId xmlns:a16="http://schemas.microsoft.com/office/drawing/2014/main" id="{E95CDAA1-B856-4B7D-A732-B69075108ABE}"/>
              </a:ext>
            </a:extLst>
          </p:cNvPr>
          <p:cNvSpPr txBox="1"/>
          <p:nvPr/>
        </p:nvSpPr>
        <p:spPr>
          <a:xfrm>
            <a:off x="888318" y="4386464"/>
            <a:ext cx="2467642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MARKETING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  <a:cs typeface="Avenir Black"/>
              </a:rPr>
              <a:t>4%</a:t>
            </a:r>
            <a:endParaRPr lang="en-US" sz="2500" dirty="0">
              <a:solidFill>
                <a:schemeClr val="bg1"/>
              </a:solidFill>
              <a:latin typeface="+mj-lt"/>
              <a:cs typeface="Avenir Black"/>
            </a:endParaRPr>
          </a:p>
        </p:txBody>
      </p:sp>
      <p:cxnSp>
        <p:nvCxnSpPr>
          <p:cNvPr id="21" name="Straight Connector 20" descr="White line">
            <a:extLst>
              <a:ext uri="{FF2B5EF4-FFF2-40B4-BE49-F238E27FC236}">
                <a16:creationId xmlns:a16="http://schemas.microsoft.com/office/drawing/2014/main" id="{1FF2DCBA-CB65-4176-BE37-1673711A32F7}"/>
              </a:ext>
            </a:extLst>
          </p:cNvPr>
          <p:cNvCxnSpPr>
            <a:cxnSpLocks/>
          </p:cNvCxnSpPr>
          <p:nvPr/>
        </p:nvCxnSpPr>
        <p:spPr>
          <a:xfrm>
            <a:off x="1732515" y="4848926"/>
            <a:ext cx="248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7">
            <a:extLst>
              <a:ext uri="{FF2B5EF4-FFF2-40B4-BE49-F238E27FC236}">
                <a16:creationId xmlns:a16="http://schemas.microsoft.com/office/drawing/2014/main" id="{6C83E084-67D6-42AD-B8A0-34F2E75BC6A6}"/>
              </a:ext>
            </a:extLst>
          </p:cNvPr>
          <p:cNvSpPr txBox="1"/>
          <p:nvPr/>
        </p:nvSpPr>
        <p:spPr>
          <a:xfrm>
            <a:off x="888318" y="3482227"/>
            <a:ext cx="2467642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WORKING CAPITAL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  <a:cs typeface="Avenir Black"/>
              </a:rPr>
              <a:t>28%</a:t>
            </a:r>
            <a:endParaRPr lang="en-US" sz="2500" dirty="0">
              <a:solidFill>
                <a:schemeClr val="bg1"/>
              </a:solidFill>
              <a:latin typeface="+mj-lt"/>
              <a:cs typeface="Avenir Black"/>
            </a:endParaRPr>
          </a:p>
        </p:txBody>
      </p:sp>
      <p:cxnSp>
        <p:nvCxnSpPr>
          <p:cNvPr id="23" name="Straight Connector 22" descr="White line">
            <a:extLst>
              <a:ext uri="{FF2B5EF4-FFF2-40B4-BE49-F238E27FC236}">
                <a16:creationId xmlns:a16="http://schemas.microsoft.com/office/drawing/2014/main" id="{9E50C003-CBEF-4240-91F0-42CC5D4B7EC2}"/>
              </a:ext>
            </a:extLst>
          </p:cNvPr>
          <p:cNvCxnSpPr>
            <a:cxnSpLocks/>
          </p:cNvCxnSpPr>
          <p:nvPr/>
        </p:nvCxnSpPr>
        <p:spPr>
          <a:xfrm>
            <a:off x="1732515" y="3948889"/>
            <a:ext cx="223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bject 7">
            <a:extLst>
              <a:ext uri="{FF2B5EF4-FFF2-40B4-BE49-F238E27FC236}">
                <a16:creationId xmlns:a16="http://schemas.microsoft.com/office/drawing/2014/main" id="{0E5F339A-D84A-4789-AEF8-EE5F151DA19D}"/>
              </a:ext>
            </a:extLst>
          </p:cNvPr>
          <p:cNvSpPr txBox="1"/>
          <p:nvPr/>
        </p:nvSpPr>
        <p:spPr>
          <a:xfrm>
            <a:off x="8954727" y="1612576"/>
            <a:ext cx="2275435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INITIAL LEASE PAYMENT</a:t>
            </a:r>
          </a:p>
          <a:p>
            <a:pPr marL="12700" algn="r"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3%</a:t>
            </a:r>
          </a:p>
        </p:txBody>
      </p:sp>
      <p:cxnSp>
        <p:nvCxnSpPr>
          <p:cNvPr id="25" name="Straight Connector 24" descr="White line">
            <a:extLst>
              <a:ext uri="{FF2B5EF4-FFF2-40B4-BE49-F238E27FC236}">
                <a16:creationId xmlns:a16="http://schemas.microsoft.com/office/drawing/2014/main" id="{8225D414-BFA0-4BE0-A075-349795A4D97C}"/>
              </a:ext>
            </a:extLst>
          </p:cNvPr>
          <p:cNvCxnSpPr>
            <a:cxnSpLocks/>
          </p:cNvCxnSpPr>
          <p:nvPr/>
        </p:nvCxnSpPr>
        <p:spPr>
          <a:xfrm>
            <a:off x="7427748" y="2103136"/>
            <a:ext cx="29213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bject 7">
            <a:extLst>
              <a:ext uri="{FF2B5EF4-FFF2-40B4-BE49-F238E27FC236}">
                <a16:creationId xmlns:a16="http://schemas.microsoft.com/office/drawing/2014/main" id="{2083A730-A815-4FBF-BA3B-83209E0FA6E7}"/>
              </a:ext>
            </a:extLst>
          </p:cNvPr>
          <p:cNvSpPr txBox="1"/>
          <p:nvPr/>
        </p:nvSpPr>
        <p:spPr>
          <a:xfrm>
            <a:off x="896536" y="1673753"/>
            <a:ext cx="2467642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MISCELLANEOUS COSTS</a:t>
            </a:r>
            <a:endParaRPr lang="en-US" sz="1400" i="1" spc="20" dirty="0">
              <a:solidFill>
                <a:schemeClr val="bg2"/>
              </a:solidFill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  <a:cs typeface="Avenir Black"/>
              </a:rPr>
              <a:t>$8%</a:t>
            </a:r>
            <a:endParaRPr lang="en-US" sz="2500" dirty="0">
              <a:solidFill>
                <a:schemeClr val="bg1"/>
              </a:solidFill>
              <a:latin typeface="+mj-lt"/>
              <a:cs typeface="Avenir Black"/>
            </a:endParaRPr>
          </a:p>
        </p:txBody>
      </p:sp>
      <p:cxnSp>
        <p:nvCxnSpPr>
          <p:cNvPr id="27" name="Straight Connector 26" descr="White line">
            <a:extLst>
              <a:ext uri="{FF2B5EF4-FFF2-40B4-BE49-F238E27FC236}">
                <a16:creationId xmlns:a16="http://schemas.microsoft.com/office/drawing/2014/main" id="{B52030EA-F303-4D12-803A-7194E56AE705}"/>
              </a:ext>
            </a:extLst>
          </p:cNvPr>
          <p:cNvCxnSpPr>
            <a:cxnSpLocks/>
          </p:cNvCxnSpPr>
          <p:nvPr/>
        </p:nvCxnSpPr>
        <p:spPr>
          <a:xfrm>
            <a:off x="1732515" y="2148815"/>
            <a:ext cx="30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ject 7">
            <a:extLst>
              <a:ext uri="{FF2B5EF4-FFF2-40B4-BE49-F238E27FC236}">
                <a16:creationId xmlns:a16="http://schemas.microsoft.com/office/drawing/2014/main" id="{053BB3C8-B371-4A0F-A954-6D331E3A72E5}"/>
              </a:ext>
            </a:extLst>
          </p:cNvPr>
          <p:cNvSpPr txBox="1"/>
          <p:nvPr/>
        </p:nvSpPr>
        <p:spPr>
          <a:xfrm>
            <a:off x="9650341" y="3300276"/>
            <a:ext cx="1611159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FF&amp;E</a:t>
            </a:r>
          </a:p>
          <a:p>
            <a:pPr marL="12700" algn="r"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24%</a:t>
            </a:r>
          </a:p>
        </p:txBody>
      </p:sp>
      <p:cxnSp>
        <p:nvCxnSpPr>
          <p:cNvPr id="29" name="Straight Connector 28" descr="White line">
            <a:extLst>
              <a:ext uri="{FF2B5EF4-FFF2-40B4-BE49-F238E27FC236}">
                <a16:creationId xmlns:a16="http://schemas.microsoft.com/office/drawing/2014/main" id="{E7BFD3CA-0D22-406E-81D4-26CBC6952A3B}"/>
              </a:ext>
            </a:extLst>
          </p:cNvPr>
          <p:cNvCxnSpPr>
            <a:cxnSpLocks/>
          </p:cNvCxnSpPr>
          <p:nvPr/>
        </p:nvCxnSpPr>
        <p:spPr>
          <a:xfrm>
            <a:off x="8272071" y="3773383"/>
            <a:ext cx="21083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902E4B-FC75-4695-90B2-F3C6A6F40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47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 OF FUNDS: Fixed Startup Expenses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FA1E07-4A98-42A5-80C7-7135F430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4342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28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Girl with documents">
            <a:extLst>
              <a:ext uri="{FF2B5EF4-FFF2-40B4-BE49-F238E27FC236}">
                <a16:creationId xmlns:a16="http://schemas.microsoft.com/office/drawing/2014/main" id="{BD5BAEF8-04EE-4148-AB9D-25427A926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" y="675"/>
            <a:ext cx="12189600" cy="68566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en-US" sz="2500" b="1" i="1" spc="6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Mirjam</a:t>
            </a:r>
            <a:r>
              <a:rPr lang="en-US" sz="2500" b="1" i="1" spc="14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 </a:t>
            </a:r>
            <a:r>
              <a:rPr lang="en-US" sz="2500" b="1" i="1" spc="7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Nilsson</a:t>
            </a:r>
            <a:endParaRPr lang="en-US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marR="5080" indent="0">
              <a:buFont typeface="Arial" panose="020B0604020202020204" pitchFamily="34" charset="0"/>
              <a:buNone/>
            </a:pPr>
            <a:r>
              <a:rPr lang="en-US" sz="2500" b="1" i="1" spc="7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nilsson@example.com</a:t>
            </a:r>
          </a:p>
          <a:p>
            <a:pPr marL="0" marR="5080" indent="0">
              <a:buFont typeface="Arial" panose="020B0604020202020204" pitchFamily="34" charset="0"/>
              <a:buNone/>
            </a:pPr>
            <a:r>
              <a:rPr lang="en-US" sz="2500" b="1" i="1" spc="45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678-555-0100</a:t>
            </a:r>
            <a:endParaRPr lang="en-US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8" name="Graphic 7" descr="Person icon">
            <a:extLst>
              <a:ext uri="{FF2B5EF4-FFF2-40B4-BE49-F238E27FC236}">
                <a16:creationId xmlns:a16="http://schemas.microsoft.com/office/drawing/2014/main" id="{AC7339AD-1A2B-4702-8C29-5CFB6D1BB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237" y="3470503"/>
            <a:ext cx="342900" cy="352425"/>
          </a:xfrm>
          <a:prstGeom prst="rect">
            <a:avLst/>
          </a:prstGeom>
        </p:spPr>
      </p:pic>
      <p:pic>
        <p:nvPicPr>
          <p:cNvPr id="9" name="Graphic 8" descr="Mail icon">
            <a:extLst>
              <a:ext uri="{FF2B5EF4-FFF2-40B4-BE49-F238E27FC236}">
                <a16:creationId xmlns:a16="http://schemas.microsoft.com/office/drawing/2014/main" id="{DE19364B-D5B6-43E8-B6E4-DC0094FA3C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237" y="3965704"/>
            <a:ext cx="342900" cy="342900"/>
          </a:xfrm>
          <a:prstGeom prst="rect">
            <a:avLst/>
          </a:prstGeom>
        </p:spPr>
      </p:pic>
      <p:pic>
        <p:nvPicPr>
          <p:cNvPr id="10" name="Graphic 9" descr="Phone icon">
            <a:extLst>
              <a:ext uri="{FF2B5EF4-FFF2-40B4-BE49-F238E27FC236}">
                <a16:creationId xmlns:a16="http://schemas.microsoft.com/office/drawing/2014/main" id="{7821267F-71E4-4DA4-8BC7-EB09162207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5237" y="4451380"/>
            <a:ext cx="342900" cy="342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155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 descr="Man talks by phone">
            <a:extLst>
              <a:ext uri="{FF2B5EF4-FFF2-40B4-BE49-F238E27FC236}">
                <a16:creationId xmlns:a16="http://schemas.microsoft.com/office/drawing/2014/main" id="{2894B736-0F24-454E-8A9D-717EB786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" y="4665"/>
            <a:ext cx="6991350" cy="6848669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502275" y="1692008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698" y="2331086"/>
            <a:ext cx="5165558" cy="83385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OUR BIG </a:t>
            </a:r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IDEA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>
            <a:off x="6313932" y="3035554"/>
            <a:ext cx="2988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6188242" y="3217631"/>
            <a:ext cx="5181600" cy="1603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Lorem ipsum dolor sit amet, consectetur adipiscing elit. Etiam aliquet eu mi quis lacinia. Ut fermentum a magna ut eleifend. Integer convallis suscipit ante eu varius. Morbi a purus dolor. Suspendisse sit amet ipsum finibus justo viverra blandit. </a:t>
            </a:r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People's hands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0" y="0"/>
            <a:ext cx="12189600" cy="685665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12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6" y="3299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INDUSTRY OUTLOOK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13" name="Content Placeholder 12" descr="Table">
            <a:extLst>
              <a:ext uri="{FF2B5EF4-FFF2-40B4-BE49-F238E27FC236}">
                <a16:creationId xmlns:a16="http://schemas.microsoft.com/office/drawing/2014/main" id="{1D6AB21B-0AB3-44DD-AD8E-D2EDD77DEA42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622667950"/>
              </p:ext>
            </p:extLst>
          </p:nvPr>
        </p:nvGraphicFramePr>
        <p:xfrm>
          <a:off x="859454" y="2544763"/>
          <a:ext cx="10473092" cy="158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618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  <a:gridCol w="2094618">
                  <a:extLst>
                    <a:ext uri="{9D8B030D-6E8A-4147-A177-3AD203B41FA5}">
                      <a16:colId xmlns:a16="http://schemas.microsoft.com/office/drawing/2014/main" val="1440817424"/>
                    </a:ext>
                  </a:extLst>
                </a:gridCol>
                <a:gridCol w="2094620">
                  <a:extLst>
                    <a:ext uri="{9D8B030D-6E8A-4147-A177-3AD203B41FA5}">
                      <a16:colId xmlns:a16="http://schemas.microsoft.com/office/drawing/2014/main" val="1835666774"/>
                    </a:ext>
                  </a:extLst>
                </a:gridCol>
                <a:gridCol w="2094618">
                  <a:extLst>
                    <a:ext uri="{9D8B030D-6E8A-4147-A177-3AD203B41FA5}">
                      <a16:colId xmlns:a16="http://schemas.microsoft.com/office/drawing/2014/main" val="3312468757"/>
                    </a:ext>
                  </a:extLst>
                </a:gridCol>
                <a:gridCol w="2094618">
                  <a:extLst>
                    <a:ext uri="{9D8B030D-6E8A-4147-A177-3AD203B41FA5}">
                      <a16:colId xmlns:a16="http://schemas.microsoft.com/office/drawing/2014/main" val="388103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10</a:t>
                      </a:r>
                      <a:endParaRPr lang="en-US" sz="32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$30M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85%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$200,000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sit amet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sit amet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sit amet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sit amet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sit amet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</a:tbl>
          </a:graphicData>
        </a:graphic>
      </p:graphicFrame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>
          <a:xfrm>
            <a:off x="915637" y="1309144"/>
            <a:ext cx="4608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10" name="Straight Connector 9" descr="Line">
            <a:extLst>
              <a:ext uri="{FF2B5EF4-FFF2-40B4-BE49-F238E27FC236}">
                <a16:creationId xmlns:a16="http://schemas.microsoft.com/office/drawing/2014/main" id="{4C3F4FC5-0C01-4592-9483-D476EA2BDF93}"/>
              </a:ext>
            </a:extLst>
          </p:cNvPr>
          <p:cNvCxnSpPr/>
          <p:nvPr/>
        </p:nvCxnSpPr>
        <p:spPr>
          <a:xfrm>
            <a:off x="6096000" y="4124378"/>
            <a:ext cx="0" cy="396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70199D-DDAE-4D88-9F00-88EB8E080218}"/>
              </a:ext>
            </a:extLst>
          </p:cNvPr>
          <p:cNvSpPr/>
          <p:nvPr/>
        </p:nvSpPr>
        <p:spPr>
          <a:xfrm>
            <a:off x="4583907" y="4510420"/>
            <a:ext cx="3024187" cy="647700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lang="en-US" sz="3000" dirty="0">
                <a:solidFill>
                  <a:schemeClr val="tx2"/>
                </a:solidFill>
                <a:latin typeface="+mj-lt"/>
              </a:rPr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226321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ontent Placeholder 11" descr="Chart">
            <a:extLst>
              <a:ext uri="{FF2B5EF4-FFF2-40B4-BE49-F238E27FC236}">
                <a16:creationId xmlns:a16="http://schemas.microsoft.com/office/drawing/2014/main" id="{4B8F47FF-84A1-4BFF-9183-1D0D758996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522695"/>
              </p:ext>
            </p:extLst>
          </p:nvPr>
        </p:nvGraphicFramePr>
        <p:xfrm>
          <a:off x="6648675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8AF702-A859-4D49-823E-45570287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D9271-B659-4A45-8868-BAEC4EF7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410" y="36156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 MARKET: Lorem ipsum dolor sit amet</a:t>
            </a:r>
          </a:p>
        </p:txBody>
      </p:sp>
      <p:graphicFrame>
        <p:nvGraphicFramePr>
          <p:cNvPr id="27" name="Content Placeholder 26" descr="Chart">
            <a:extLst>
              <a:ext uri="{FF2B5EF4-FFF2-40B4-BE49-F238E27FC236}">
                <a16:creationId xmlns:a16="http://schemas.microsoft.com/office/drawing/2014/main" id="{8B7962D3-FAFD-4B86-A9C4-A868A9DF6045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3368832803"/>
              </p:ext>
            </p:extLst>
          </p:nvPr>
        </p:nvGraphicFramePr>
        <p:xfrm>
          <a:off x="643380" y="2053173"/>
          <a:ext cx="1316880" cy="1161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4B0BCC78-A7E9-4210-BED1-FB0F136FA0B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87561635"/>
              </p:ext>
            </p:extLst>
          </p:nvPr>
        </p:nvGraphicFramePr>
        <p:xfrm>
          <a:off x="932990" y="4197993"/>
          <a:ext cx="10356289" cy="2118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5553">
                  <a:extLst>
                    <a:ext uri="{9D8B030D-6E8A-4147-A177-3AD203B41FA5}">
                      <a16:colId xmlns:a16="http://schemas.microsoft.com/office/drawing/2014/main" val="413496124"/>
                    </a:ext>
                  </a:extLst>
                </a:gridCol>
                <a:gridCol w="1920465">
                  <a:extLst>
                    <a:ext uri="{9D8B030D-6E8A-4147-A177-3AD203B41FA5}">
                      <a16:colId xmlns:a16="http://schemas.microsoft.com/office/drawing/2014/main" val="1609701450"/>
                    </a:ext>
                  </a:extLst>
                </a:gridCol>
                <a:gridCol w="1896757">
                  <a:extLst>
                    <a:ext uri="{9D8B030D-6E8A-4147-A177-3AD203B41FA5}">
                      <a16:colId xmlns:a16="http://schemas.microsoft.com/office/drawing/2014/main" val="3998250674"/>
                    </a:ext>
                  </a:extLst>
                </a:gridCol>
                <a:gridCol w="1896757">
                  <a:extLst>
                    <a:ext uri="{9D8B030D-6E8A-4147-A177-3AD203B41FA5}">
                      <a16:colId xmlns:a16="http://schemas.microsoft.com/office/drawing/2014/main" val="3885689842"/>
                    </a:ext>
                  </a:extLst>
                </a:gridCol>
                <a:gridCol w="1896757">
                  <a:extLst>
                    <a:ext uri="{9D8B030D-6E8A-4147-A177-3AD203B41FA5}">
                      <a16:colId xmlns:a16="http://schemas.microsoft.com/office/drawing/2014/main" val="2581020686"/>
                    </a:ext>
                  </a:extLst>
                </a:gridCol>
              </a:tblGrid>
              <a:tr h="277878"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spc="-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CUSTOMERS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kern="1200" spc="-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GROWTH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kern="1200" spc="-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YR1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kern="1200" spc="-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YR2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kern="1200" spc="-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YR3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940839"/>
                  </a:ext>
                </a:extLst>
              </a:tr>
              <a:tr h="291772"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Customer 1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2%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$15000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$15300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$15606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684356"/>
                  </a:ext>
                </a:extLst>
              </a:tr>
              <a:tr h="291772"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Customer 2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5%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$25000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$26250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$27563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552476"/>
                  </a:ext>
                </a:extLst>
              </a:tr>
              <a:tr h="291772"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Customer 3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5%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$20000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$21000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$22050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765872"/>
                  </a:ext>
                </a:extLst>
              </a:tr>
              <a:tr h="333453"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Customer 4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1%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$5000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$5050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$5101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265811"/>
                  </a:ext>
                </a:extLst>
              </a:tr>
              <a:tr h="291772"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Customer 5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1%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$5000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$5050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$5101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156338"/>
                  </a:ext>
                </a:extLst>
              </a:tr>
              <a:tr h="340400"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2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TOTAL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2.8%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</a:t>
                      </a:r>
                      <a:r>
                        <a:rPr lang="en-US"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7</a:t>
                      </a: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0000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</a:t>
                      </a:r>
                      <a:r>
                        <a:rPr lang="en-US"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72650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1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</a:t>
                      </a:r>
                      <a:r>
                        <a:rPr lang="en-US" sz="1200" b="1" spc="-1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75420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52028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11" descr="Chart">
            <a:extLst>
              <a:ext uri="{FF2B5EF4-FFF2-40B4-BE49-F238E27FC236}">
                <a16:creationId xmlns:a16="http://schemas.microsoft.com/office/drawing/2014/main" id="{B880674A-C407-4235-A8D0-4F3C148E03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3104480"/>
              </p:ext>
            </p:extLst>
          </p:nvPr>
        </p:nvGraphicFramePr>
        <p:xfrm>
          <a:off x="1930164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Content Placeholder 11" descr="Chart">
            <a:extLst>
              <a:ext uri="{FF2B5EF4-FFF2-40B4-BE49-F238E27FC236}">
                <a16:creationId xmlns:a16="http://schemas.microsoft.com/office/drawing/2014/main" id="{4965B496-2DD8-4644-BD32-C792562A4A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3607971"/>
              </p:ext>
            </p:extLst>
          </p:nvPr>
        </p:nvGraphicFramePr>
        <p:xfrm>
          <a:off x="3381080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Content Placeholder 11" descr="Chart">
            <a:extLst>
              <a:ext uri="{FF2B5EF4-FFF2-40B4-BE49-F238E27FC236}">
                <a16:creationId xmlns:a16="http://schemas.microsoft.com/office/drawing/2014/main" id="{929A89A4-A764-4573-A43E-D883B54D57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739250"/>
              </p:ext>
            </p:extLst>
          </p:nvPr>
        </p:nvGraphicFramePr>
        <p:xfrm>
          <a:off x="5197759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5" name="Content Placeholder 11" descr="Chart">
            <a:extLst>
              <a:ext uri="{FF2B5EF4-FFF2-40B4-BE49-F238E27FC236}">
                <a16:creationId xmlns:a16="http://schemas.microsoft.com/office/drawing/2014/main" id="{F8366091-405D-481E-B7F7-8B8F64FD1C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5188975"/>
              </p:ext>
            </p:extLst>
          </p:nvPr>
        </p:nvGraphicFramePr>
        <p:xfrm>
          <a:off x="8099591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6" name="object 21">
            <a:extLst>
              <a:ext uri="{FF2B5EF4-FFF2-40B4-BE49-F238E27FC236}">
                <a16:creationId xmlns:a16="http://schemas.microsoft.com/office/drawing/2014/main" id="{FDFE3336-0975-4022-813D-426DF2A2CDE3}"/>
              </a:ext>
            </a:extLst>
          </p:cNvPr>
          <p:cNvSpPr txBox="1"/>
          <p:nvPr/>
        </p:nvSpPr>
        <p:spPr>
          <a:xfrm>
            <a:off x="2164907" y="3194337"/>
            <a:ext cx="1007272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Customer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2</a:t>
            </a:r>
          </a:p>
        </p:txBody>
      </p:sp>
      <p:sp>
        <p:nvSpPr>
          <p:cNvPr id="17" name="object 22">
            <a:extLst>
              <a:ext uri="{FF2B5EF4-FFF2-40B4-BE49-F238E27FC236}">
                <a16:creationId xmlns:a16="http://schemas.microsoft.com/office/drawing/2014/main" id="{D0254F3B-D1FC-4502-9765-D274E419877A}"/>
              </a:ext>
            </a:extLst>
          </p:cNvPr>
          <p:cNvSpPr txBox="1"/>
          <p:nvPr/>
        </p:nvSpPr>
        <p:spPr>
          <a:xfrm>
            <a:off x="3599086" y="3194337"/>
            <a:ext cx="1001544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Customer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3</a:t>
            </a:r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4B2FD88-02F5-4328-AB03-EB8EC1A481F7}"/>
              </a:ext>
            </a:extLst>
          </p:cNvPr>
          <p:cNvSpPr txBox="1"/>
          <p:nvPr/>
        </p:nvSpPr>
        <p:spPr>
          <a:xfrm>
            <a:off x="5467689" y="3194337"/>
            <a:ext cx="90124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Customer 4</a:t>
            </a:r>
            <a:endParaRPr lang="en-US" sz="1400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19" name="object 24">
            <a:extLst>
              <a:ext uri="{FF2B5EF4-FFF2-40B4-BE49-F238E27FC236}">
                <a16:creationId xmlns:a16="http://schemas.microsoft.com/office/drawing/2014/main" id="{7A33CD89-F67A-4378-8AFD-C60011F6DBB4}"/>
              </a:ext>
            </a:extLst>
          </p:cNvPr>
          <p:cNvSpPr txBox="1"/>
          <p:nvPr/>
        </p:nvSpPr>
        <p:spPr>
          <a:xfrm>
            <a:off x="6974270" y="3194337"/>
            <a:ext cx="90124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Customer 5</a:t>
            </a:r>
            <a:endParaRPr lang="en-US" sz="1400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2306528A-EF2E-492E-846A-8645AF605E9C}"/>
              </a:ext>
            </a:extLst>
          </p:cNvPr>
          <p:cNvSpPr txBox="1"/>
          <p:nvPr/>
        </p:nvSpPr>
        <p:spPr>
          <a:xfrm>
            <a:off x="852235" y="2506665"/>
            <a:ext cx="90803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accent1"/>
                </a:solidFill>
                <a:latin typeface="+mj-lt"/>
                <a:cs typeface="Arial"/>
              </a:rPr>
              <a:t>47%</a:t>
            </a: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2E9BBF33-FFEE-40F5-A249-CEA0DCAE3BE2}"/>
              </a:ext>
            </a:extLst>
          </p:cNvPr>
          <p:cNvSpPr txBox="1"/>
          <p:nvPr/>
        </p:nvSpPr>
        <p:spPr>
          <a:xfrm>
            <a:off x="2157505" y="2506665"/>
            <a:ext cx="100727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accent1"/>
                </a:solidFill>
                <a:latin typeface="+mj-lt"/>
                <a:cs typeface="Arial"/>
              </a:rPr>
              <a:t>21%</a:t>
            </a:r>
            <a:endParaRPr lang="en-US" dirty="0">
              <a:solidFill>
                <a:schemeClr val="accent1"/>
              </a:solidFill>
              <a:latin typeface="+mj-lt"/>
              <a:cs typeface="Aria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891776FB-6173-49D8-9F32-944FBC4EABB1}"/>
              </a:ext>
            </a:extLst>
          </p:cNvPr>
          <p:cNvSpPr txBox="1"/>
          <p:nvPr/>
        </p:nvSpPr>
        <p:spPr>
          <a:xfrm>
            <a:off x="3777170" y="2506665"/>
            <a:ext cx="7036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accent1"/>
                </a:solidFill>
                <a:latin typeface="+mj-lt"/>
                <a:cs typeface="Arial"/>
              </a:rPr>
              <a:t>17%</a:t>
            </a: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3689D36F-0E74-439C-8BF7-BE388B2B4545}"/>
              </a:ext>
            </a:extLst>
          </p:cNvPr>
          <p:cNvSpPr txBox="1"/>
          <p:nvPr/>
        </p:nvSpPr>
        <p:spPr>
          <a:xfrm>
            <a:off x="5485825" y="2506665"/>
            <a:ext cx="90124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accent1"/>
                </a:solidFill>
                <a:latin typeface="+mj-lt"/>
                <a:cs typeface="Arial"/>
              </a:rPr>
              <a:t>37%</a:t>
            </a:r>
            <a:endParaRPr lang="en-US" dirty="0">
              <a:solidFill>
                <a:schemeClr val="accent1"/>
              </a:solidFill>
              <a:latin typeface="+mj-lt"/>
              <a:cs typeface="Aria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9396CD8C-7E7D-4CBC-AFB3-A4424860B64E}"/>
              </a:ext>
            </a:extLst>
          </p:cNvPr>
          <p:cNvSpPr txBox="1"/>
          <p:nvPr/>
        </p:nvSpPr>
        <p:spPr>
          <a:xfrm>
            <a:off x="8476823" y="2506665"/>
            <a:ext cx="72990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accent1"/>
                </a:solidFill>
                <a:latin typeface="+mj-lt"/>
                <a:cs typeface="Arial"/>
              </a:rPr>
              <a:t>45%</a:t>
            </a:r>
            <a:endParaRPr lang="en-US" dirty="0">
              <a:solidFill>
                <a:schemeClr val="accent1"/>
              </a:solidFill>
              <a:latin typeface="+mj-lt"/>
              <a:cs typeface="Arial"/>
            </a:endParaRPr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B36D2764-7743-4684-BE95-4AE88B7DB06A}"/>
              </a:ext>
            </a:extLst>
          </p:cNvPr>
          <p:cNvSpPr txBox="1"/>
          <p:nvPr/>
        </p:nvSpPr>
        <p:spPr>
          <a:xfrm>
            <a:off x="852235" y="3194337"/>
            <a:ext cx="90803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Customer 1</a:t>
            </a:r>
          </a:p>
        </p:txBody>
      </p:sp>
      <p:sp>
        <p:nvSpPr>
          <p:cNvPr id="29" name="object 27" descr="Beige rectangle">
            <a:extLst>
              <a:ext uri="{FF2B5EF4-FFF2-40B4-BE49-F238E27FC236}">
                <a16:creationId xmlns:a16="http://schemas.microsoft.com/office/drawing/2014/main" id="{CE178D24-EC15-4677-8CE4-B6FAE887C7CE}"/>
              </a:ext>
            </a:extLst>
          </p:cNvPr>
          <p:cNvSpPr/>
          <p:nvPr/>
        </p:nvSpPr>
        <p:spPr>
          <a:xfrm>
            <a:off x="976913" y="1329710"/>
            <a:ext cx="2808000" cy="0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33" name="Content Placeholder 11" descr="Chart">
            <a:extLst>
              <a:ext uri="{FF2B5EF4-FFF2-40B4-BE49-F238E27FC236}">
                <a16:creationId xmlns:a16="http://schemas.microsoft.com/office/drawing/2014/main" id="{EE3F9CC5-DBA6-45F8-BEB5-9AABA54A80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2908731"/>
              </p:ext>
            </p:extLst>
          </p:nvPr>
        </p:nvGraphicFramePr>
        <p:xfrm>
          <a:off x="9550508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4" name="object 22">
            <a:extLst>
              <a:ext uri="{FF2B5EF4-FFF2-40B4-BE49-F238E27FC236}">
                <a16:creationId xmlns:a16="http://schemas.microsoft.com/office/drawing/2014/main" id="{920F091D-CD6E-4913-9674-EB69EC3CF30D}"/>
              </a:ext>
            </a:extLst>
          </p:cNvPr>
          <p:cNvSpPr txBox="1"/>
          <p:nvPr/>
        </p:nvSpPr>
        <p:spPr>
          <a:xfrm>
            <a:off x="8405656" y="3194337"/>
            <a:ext cx="90124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Customer 6</a:t>
            </a:r>
          </a:p>
        </p:txBody>
      </p:sp>
      <p:sp>
        <p:nvSpPr>
          <p:cNvPr id="35" name="object 23">
            <a:extLst>
              <a:ext uri="{FF2B5EF4-FFF2-40B4-BE49-F238E27FC236}">
                <a16:creationId xmlns:a16="http://schemas.microsoft.com/office/drawing/2014/main" id="{43B84908-3B8B-4F2C-919C-2334EC97AF43}"/>
              </a:ext>
            </a:extLst>
          </p:cNvPr>
          <p:cNvSpPr txBox="1"/>
          <p:nvPr/>
        </p:nvSpPr>
        <p:spPr>
          <a:xfrm>
            <a:off x="9846008" y="3194337"/>
            <a:ext cx="90124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Customer 7</a:t>
            </a:r>
            <a:endParaRPr lang="en-US" sz="1400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36" name="object 22">
            <a:extLst>
              <a:ext uri="{FF2B5EF4-FFF2-40B4-BE49-F238E27FC236}">
                <a16:creationId xmlns:a16="http://schemas.microsoft.com/office/drawing/2014/main" id="{3E0CD13B-E1C5-4B1E-8D6F-830B20EB1901}"/>
              </a:ext>
            </a:extLst>
          </p:cNvPr>
          <p:cNvSpPr txBox="1"/>
          <p:nvPr/>
        </p:nvSpPr>
        <p:spPr>
          <a:xfrm>
            <a:off x="7039802" y="2506665"/>
            <a:ext cx="7036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accent1"/>
                </a:solidFill>
                <a:latin typeface="+mj-lt"/>
                <a:cs typeface="Arial"/>
              </a:rPr>
              <a:t>17%</a:t>
            </a:r>
          </a:p>
        </p:txBody>
      </p:sp>
      <p:sp>
        <p:nvSpPr>
          <p:cNvPr id="37" name="object 23">
            <a:extLst>
              <a:ext uri="{FF2B5EF4-FFF2-40B4-BE49-F238E27FC236}">
                <a16:creationId xmlns:a16="http://schemas.microsoft.com/office/drawing/2014/main" id="{67128195-4722-4370-9902-03BB1E8A9491}"/>
              </a:ext>
            </a:extLst>
          </p:cNvPr>
          <p:cNvSpPr txBox="1"/>
          <p:nvPr/>
        </p:nvSpPr>
        <p:spPr>
          <a:xfrm>
            <a:off x="9846008" y="2506665"/>
            <a:ext cx="90124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accent1"/>
                </a:solidFill>
                <a:latin typeface="+mj-lt"/>
                <a:cs typeface="Arial"/>
              </a:rPr>
              <a:t>37%</a:t>
            </a:r>
            <a:endParaRPr lang="en-US" dirty="0">
              <a:solidFill>
                <a:schemeClr val="accent1"/>
              </a:solidFill>
              <a:latin typeface="+mj-lt"/>
              <a:cs typeface="Arial"/>
            </a:endParaRP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3AAF2546-6871-494C-A126-C625BBE3261B}"/>
              </a:ext>
            </a:extLst>
          </p:cNvPr>
          <p:cNvSpPr txBox="1">
            <a:spLocks/>
          </p:cNvSpPr>
          <p:nvPr/>
        </p:nvSpPr>
        <p:spPr>
          <a:xfrm>
            <a:off x="819621" y="1743197"/>
            <a:ext cx="3789362" cy="345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Lorem ipsum dolor 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80184BDF-DE58-4622-9C1E-1F326A76743E}"/>
              </a:ext>
            </a:extLst>
          </p:cNvPr>
          <p:cNvSpPr txBox="1">
            <a:spLocks/>
          </p:cNvSpPr>
          <p:nvPr/>
        </p:nvSpPr>
        <p:spPr>
          <a:xfrm>
            <a:off x="5471151" y="1743197"/>
            <a:ext cx="5233361" cy="345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Lorem ipsum dolor </a:t>
            </a:r>
          </a:p>
        </p:txBody>
      </p:sp>
      <p:cxnSp>
        <p:nvCxnSpPr>
          <p:cNvPr id="6" name="Straight Connector 5" descr="Line">
            <a:extLst>
              <a:ext uri="{FF2B5EF4-FFF2-40B4-BE49-F238E27FC236}">
                <a16:creationId xmlns:a16="http://schemas.microsoft.com/office/drawing/2014/main" id="{5C0E71B8-1D2B-4965-B2E2-9D9AD54201BD}"/>
              </a:ext>
            </a:extLst>
          </p:cNvPr>
          <p:cNvCxnSpPr>
            <a:cxnSpLocks/>
          </p:cNvCxnSpPr>
          <p:nvPr/>
        </p:nvCxnSpPr>
        <p:spPr>
          <a:xfrm>
            <a:off x="5035890" y="1844675"/>
            <a:ext cx="0" cy="1763713"/>
          </a:xfrm>
          <a:prstGeom prst="line">
            <a:avLst/>
          </a:prstGeom>
          <a:ln w="3175">
            <a:solidFill>
              <a:schemeClr val="bg2">
                <a:lumMod val="20000"/>
                <a:lumOff val="80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47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Two men look at a plan">
            <a:extLst>
              <a:ext uri="{FF2B5EF4-FFF2-40B4-BE49-F238E27FC236}">
                <a16:creationId xmlns:a16="http://schemas.microsoft.com/office/drawing/2014/main" id="{97D2A81D-F7D1-4144-9EC5-03531DC5260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3" y="1"/>
            <a:ext cx="11277598" cy="6857999"/>
          </a:xfrm>
        </p:spPr>
      </p:pic>
      <p:sp>
        <p:nvSpPr>
          <p:cNvPr id="16" name="object 3" descr="Beige rectangle">
            <a:extLst>
              <a:ext uri="{FF2B5EF4-FFF2-40B4-BE49-F238E27FC236}">
                <a16:creationId xmlns:a16="http://schemas.microsoft.com/office/drawing/2014/main" id="{C6CF32E2-A869-4259-A659-5EEE6BDA3B59}"/>
              </a:ext>
            </a:extLst>
          </p:cNvPr>
          <p:cNvSpPr/>
          <p:nvPr/>
        </p:nvSpPr>
        <p:spPr>
          <a:xfrm>
            <a:off x="579775" y="472492"/>
            <a:ext cx="4051368" cy="5913017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bject 6" descr="Blue rectangle">
            <a:extLst>
              <a:ext uri="{FF2B5EF4-FFF2-40B4-BE49-F238E27FC236}">
                <a16:creationId xmlns:a16="http://schemas.microsoft.com/office/drawing/2014/main" id="{882E2F92-EB16-4B55-B49A-3C6AB7B2BF30}"/>
              </a:ext>
            </a:extLst>
          </p:cNvPr>
          <p:cNvSpPr/>
          <p:nvPr/>
        </p:nvSpPr>
        <p:spPr>
          <a:xfrm>
            <a:off x="911225" y="836613"/>
            <a:ext cx="5184775" cy="5184775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2303BC-9A39-470F-8733-A268BC16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723" y="1900048"/>
            <a:ext cx="4770591" cy="646604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SERVICES WE OFFER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936ED-4D5A-4897-BFCD-65082B328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72476" y="2875186"/>
            <a:ext cx="4057961" cy="1431234"/>
          </a:xfrm>
        </p:spPr>
        <p:txBody>
          <a:bodyPr/>
          <a:lstStyle/>
          <a:p>
            <a:r>
              <a:rPr lang="en-US" b="1" dirty="0"/>
              <a:t>Lorem ipsum dolor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D5CA-E2DA-4224-B2BC-C872D2E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  <p:pic>
        <p:nvPicPr>
          <p:cNvPr id="28" name="Picture Placeholder 27" descr="Check icon">
            <a:extLst>
              <a:ext uri="{FF2B5EF4-FFF2-40B4-BE49-F238E27FC236}">
                <a16:creationId xmlns:a16="http://schemas.microsoft.com/office/drawing/2014/main" id="{3CDD98F8-113E-4FB2-A33D-039AFCD9C225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9726" y="2708434"/>
            <a:ext cx="720000" cy="720000"/>
          </a:xfrm>
        </p:spPr>
      </p:pic>
      <p:pic>
        <p:nvPicPr>
          <p:cNvPr id="30" name="Picture Placeholder 29" descr="Check icon">
            <a:extLst>
              <a:ext uri="{FF2B5EF4-FFF2-40B4-BE49-F238E27FC236}">
                <a16:creationId xmlns:a16="http://schemas.microsoft.com/office/drawing/2014/main" id="{3CFFE792-5644-4DB8-9A25-D855F9B155E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9726" y="3483770"/>
            <a:ext cx="720000" cy="719999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3A22FC4-1B49-46F9-A55E-33AACF2DEBBB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2072475" y="3638054"/>
            <a:ext cx="4057961" cy="472239"/>
          </a:xfrm>
        </p:spPr>
        <p:txBody>
          <a:bodyPr/>
          <a:lstStyle/>
          <a:p>
            <a:r>
              <a:rPr lang="en-US" b="1" dirty="0"/>
              <a:t>Lorem ipsum dolor </a:t>
            </a:r>
          </a:p>
        </p:txBody>
      </p:sp>
      <p:pic>
        <p:nvPicPr>
          <p:cNvPr id="32" name="Picture Placeholder 31" descr="Check icon">
            <a:extLst>
              <a:ext uri="{FF2B5EF4-FFF2-40B4-BE49-F238E27FC236}">
                <a16:creationId xmlns:a16="http://schemas.microsoft.com/office/drawing/2014/main" id="{A80E0D18-9ED0-4449-BE73-35CBF01D1A4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9726" y="4259105"/>
            <a:ext cx="720000" cy="719999"/>
          </a:xfr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3C06E93-5E4C-46CA-9FB4-1640A2DC1748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2072475" y="4433825"/>
            <a:ext cx="4057961" cy="402241"/>
          </a:xfrm>
        </p:spPr>
        <p:txBody>
          <a:bodyPr/>
          <a:lstStyle/>
          <a:p>
            <a:r>
              <a:rPr lang="en-US" b="1" dirty="0"/>
              <a:t>Lorem ipsum dolor </a:t>
            </a:r>
          </a:p>
        </p:txBody>
      </p:sp>
      <p:sp>
        <p:nvSpPr>
          <p:cNvPr id="15" name="object 27" descr="Beige rectangle">
            <a:extLst>
              <a:ext uri="{FF2B5EF4-FFF2-40B4-BE49-F238E27FC236}">
                <a16:creationId xmlns:a16="http://schemas.microsoft.com/office/drawing/2014/main" id="{C5B67D68-F2A3-48A2-B2A0-C9DF8BA55D80}"/>
              </a:ext>
            </a:extLst>
          </p:cNvPr>
          <p:cNvSpPr/>
          <p:nvPr/>
        </p:nvSpPr>
        <p:spPr>
          <a:xfrm flipV="1">
            <a:off x="1473385" y="2395266"/>
            <a:ext cx="4032000" cy="7548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03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40CF4-2DAA-4239-BB77-274BDD8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  <p:pic>
        <p:nvPicPr>
          <p:cNvPr id="4" name="Picture Placeholder 11" descr="Two men near laptop ">
            <a:extLst>
              <a:ext uri="{FF2B5EF4-FFF2-40B4-BE49-F238E27FC236}">
                <a16:creationId xmlns:a16="http://schemas.microsoft.com/office/drawing/2014/main" id="{509FA566-1699-4388-B44C-C3EE5EC051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2"/>
            <a:ext cx="6256751" cy="6857998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857A0168-DBD5-47D4-A751-3B39262D8254}"/>
              </a:ext>
            </a:extLst>
          </p:cNvPr>
          <p:cNvSpPr/>
          <p:nvPr/>
        </p:nvSpPr>
        <p:spPr>
          <a:xfrm>
            <a:off x="8355283" y="836613"/>
            <a:ext cx="3307960" cy="518477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7F009843-AFA3-44E8-B7D5-3F39B363C92E}"/>
              </a:ext>
            </a:extLst>
          </p:cNvPr>
          <p:cNvSpPr/>
          <p:nvPr/>
        </p:nvSpPr>
        <p:spPr>
          <a:xfrm>
            <a:off x="6226175" y="1"/>
            <a:ext cx="5056205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C6730AE-386B-426F-9F29-221DCC5F714D}"/>
              </a:ext>
            </a:extLst>
          </p:cNvPr>
          <p:cNvSpPr txBox="1">
            <a:spLocks/>
          </p:cNvSpPr>
          <p:nvPr/>
        </p:nvSpPr>
        <p:spPr>
          <a:xfrm>
            <a:off x="7472818" y="2860146"/>
            <a:ext cx="2981822" cy="749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Lorem ipsum dolor sit amet, consectetur</a:t>
            </a:r>
          </a:p>
        </p:txBody>
      </p:sp>
      <p:pic>
        <p:nvPicPr>
          <p:cNvPr id="9" name="Picture Placeholder 27" descr="Check mark">
            <a:extLst>
              <a:ext uri="{FF2B5EF4-FFF2-40B4-BE49-F238E27FC236}">
                <a16:creationId xmlns:a16="http://schemas.microsoft.com/office/drawing/2014/main" id="{9FC370A7-FF9A-42B0-9C14-95C57A9BC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0067" y="2803684"/>
            <a:ext cx="720000" cy="720000"/>
          </a:xfrm>
          <a:prstGeom prst="rect">
            <a:avLst/>
          </a:prstGeom>
        </p:spPr>
      </p:pic>
      <p:pic>
        <p:nvPicPr>
          <p:cNvPr id="10" name="Picture Placeholder 29" descr="Check mark">
            <a:extLst>
              <a:ext uri="{FF2B5EF4-FFF2-40B4-BE49-F238E27FC236}">
                <a16:creationId xmlns:a16="http://schemas.microsoft.com/office/drawing/2014/main" id="{1630545B-ED3D-48DD-8CD5-CB200AA2D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0067" y="3693320"/>
            <a:ext cx="720000" cy="719999"/>
          </a:xfrm>
          <a:prstGeom prst="rect">
            <a:avLst/>
          </a:prstGeom>
        </p:spPr>
      </p:pic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6A1D66-9F36-434B-9677-0FE61760AB97}"/>
              </a:ext>
            </a:extLst>
          </p:cNvPr>
          <p:cNvSpPr txBox="1">
            <a:spLocks/>
          </p:cNvSpPr>
          <p:nvPr/>
        </p:nvSpPr>
        <p:spPr>
          <a:xfrm>
            <a:off x="7472817" y="3794464"/>
            <a:ext cx="3307960" cy="74018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Etiam aliquet eu </a:t>
            </a:r>
            <a:b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mi quis lacinia </a:t>
            </a:r>
          </a:p>
        </p:txBody>
      </p:sp>
      <p:pic>
        <p:nvPicPr>
          <p:cNvPr id="12" name="Picture Placeholder 31" descr="Check mark">
            <a:extLst>
              <a:ext uri="{FF2B5EF4-FFF2-40B4-BE49-F238E27FC236}">
                <a16:creationId xmlns:a16="http://schemas.microsoft.com/office/drawing/2014/main" id="{33C53E5C-0A10-46F8-9546-AB2C675452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0067" y="4621055"/>
            <a:ext cx="720000" cy="719999"/>
          </a:xfrm>
          <a:prstGeom prst="rect">
            <a:avLst/>
          </a:prstGeom>
        </p:spPr>
      </p:pic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8744334E-DF9D-4600-8180-292072510183}"/>
              </a:ext>
            </a:extLst>
          </p:cNvPr>
          <p:cNvSpPr txBox="1">
            <a:spLocks/>
          </p:cNvSpPr>
          <p:nvPr/>
        </p:nvSpPr>
        <p:spPr>
          <a:xfrm>
            <a:off x="7472816" y="4704536"/>
            <a:ext cx="3098931" cy="10929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Suspendisse sit amet ipsum finibus justo</a:t>
            </a:r>
          </a:p>
        </p:txBody>
      </p:sp>
      <p:sp>
        <p:nvSpPr>
          <p:cNvPr id="14" name="object 27" descr="Beige rectangle">
            <a:extLst>
              <a:ext uri="{FF2B5EF4-FFF2-40B4-BE49-F238E27FC236}">
                <a16:creationId xmlns:a16="http://schemas.microsoft.com/office/drawing/2014/main" id="{7F820741-8871-4D59-8ED1-466FEFD2AF94}"/>
              </a:ext>
            </a:extLst>
          </p:cNvPr>
          <p:cNvSpPr/>
          <p:nvPr/>
        </p:nvSpPr>
        <p:spPr>
          <a:xfrm flipV="1">
            <a:off x="6892776" y="2384428"/>
            <a:ext cx="2412000" cy="7548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68119-9603-4701-8EEC-F2E48B80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354" y="1279525"/>
            <a:ext cx="442122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OUR SPECIALIZED OFFERINGS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64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Handshake">
            <a:extLst>
              <a:ext uri="{FF2B5EF4-FFF2-40B4-BE49-F238E27FC236}">
                <a16:creationId xmlns:a16="http://schemas.microsoft.com/office/drawing/2014/main" id="{2F5DB649-A4D3-4E21-BA31-0C84C9B3603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"/>
          <a:stretch/>
        </p:blipFill>
        <p:spPr>
          <a:xfrm>
            <a:off x="1200" y="3115388"/>
            <a:ext cx="12189600" cy="3743586"/>
          </a:xfrm>
        </p:spPr>
      </p:pic>
      <p:sp>
        <p:nvSpPr>
          <p:cNvPr id="12" name="object 3" descr="Blue rectangle">
            <a:extLst>
              <a:ext uri="{FF2B5EF4-FFF2-40B4-BE49-F238E27FC236}">
                <a16:creationId xmlns:a16="http://schemas.microsoft.com/office/drawing/2014/main" id="{CDEEA71D-C3B3-45BB-A776-D17D92A58127}"/>
              </a:ext>
            </a:extLst>
          </p:cNvPr>
          <p:cNvSpPr/>
          <p:nvPr/>
        </p:nvSpPr>
        <p:spPr>
          <a:xfrm>
            <a:off x="1200" y="3115389"/>
            <a:ext cx="12189600" cy="3742611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3" name="Oval 12" descr="Beige oval">
            <a:extLst>
              <a:ext uri="{FF2B5EF4-FFF2-40B4-BE49-F238E27FC236}">
                <a16:creationId xmlns:a16="http://schemas.microsoft.com/office/drawing/2014/main" id="{F336552F-CA64-452F-9BD8-01334388BFF5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ADB42F-AE48-4323-897F-DB5A083B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064" y="361648"/>
            <a:ext cx="10515600" cy="1325563"/>
          </a:xfrm>
        </p:spPr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C1E99-672F-46AE-BB08-DD22B0928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7949" y="2130341"/>
            <a:ext cx="3789362" cy="823912"/>
          </a:xfrm>
        </p:spPr>
        <p:txBody>
          <a:bodyPr>
            <a:normAutofit/>
          </a:bodyPr>
          <a:lstStyle/>
          <a:p>
            <a:r>
              <a:rPr lang="en-US" sz="2000" dirty="0"/>
              <a:t>General</a:t>
            </a:r>
            <a:br>
              <a:rPr lang="en-US" sz="2000" dirty="0"/>
            </a:br>
            <a:r>
              <a:rPr lang="en-US" sz="2000" dirty="0"/>
              <a:t>Services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EAD4F2-C5CC-44E9-A092-76413D5CA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1373" y="3434047"/>
            <a:ext cx="3132000" cy="27556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Lorem ipsum dolor sit amet, consectetur adipiscing elit.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Etiam aliquet eu mi quis lacinia.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Ut fermentum a magna ut eleifend.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Integer convallis suscipit ante eu varius. Morbi a purus dolor.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A73375-FA03-4191-8AD5-B40CD9B59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52950" y="2130341"/>
            <a:ext cx="4745038" cy="823912"/>
          </a:xfrm>
        </p:spPr>
        <p:txBody>
          <a:bodyPr>
            <a:normAutofit/>
          </a:bodyPr>
          <a:lstStyle/>
          <a:p>
            <a:r>
              <a:rPr lang="en-US" sz="2000" dirty="0"/>
              <a:t>Cultivate</a:t>
            </a:r>
            <a:br>
              <a:rPr lang="en-US" sz="2000" dirty="0"/>
            </a:br>
            <a:r>
              <a:rPr lang="en-US" sz="2000" dirty="0"/>
              <a:t>Referral Sources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0C6FDF-5982-4E37-B65D-F7B05D0FF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53711" y="3434047"/>
            <a:ext cx="3361615" cy="27556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Lorem ipsum dolor sit amet, consectetur adipiscing elit. Etiam aliquet eu mi quis lacinia.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Ut fermentum a magna ut eleifend. Integer convallis suscipit ante eu varius. Morbi a purus dolor. Suspendisse sit amet ipsum finibus justo viverra blandit.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Ut congue quis tortor eget sodales. Nulla a erat eget nunc hendrerit ultrices eu.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F7FB6B-EAC9-40F7-9522-61A8D5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id="{890F7762-BD37-4D33-9F80-1DA07B5E172E}"/>
              </a:ext>
            </a:extLst>
          </p:cNvPr>
          <p:cNvSpPr/>
          <p:nvPr/>
        </p:nvSpPr>
        <p:spPr>
          <a:xfrm>
            <a:off x="915637" y="1337103"/>
            <a:ext cx="3744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A93FB3A3-CCE4-43B1-B396-B8819D20B354}"/>
              </a:ext>
            </a:extLst>
          </p:cNvPr>
          <p:cNvSpPr txBox="1">
            <a:spLocks/>
          </p:cNvSpPr>
          <p:nvPr/>
        </p:nvSpPr>
        <p:spPr>
          <a:xfrm>
            <a:off x="8568793" y="2133184"/>
            <a:ext cx="3429699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Become</a:t>
            </a:r>
            <a:br>
              <a:rPr lang="en-US" sz="2000" dirty="0"/>
            </a:br>
            <a:r>
              <a:rPr lang="en-US" sz="2000" dirty="0"/>
              <a:t>an Expert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17423A2D-9BA5-4783-9D7D-85F493300696}"/>
              </a:ext>
            </a:extLst>
          </p:cNvPr>
          <p:cNvSpPr txBox="1">
            <a:spLocks/>
          </p:cNvSpPr>
          <p:nvPr/>
        </p:nvSpPr>
        <p:spPr>
          <a:xfrm>
            <a:off x="8552751" y="3436890"/>
            <a:ext cx="3132000" cy="2755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Lorem ipsum dolor sit amet, consectetur adipiscing elit.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Etiam aliquet eu mi quis lacinia.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Ut fermentum a magna ut eleifend.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Integer convallis suscipit ante eu varius. Morbi a purus dolor. </a:t>
            </a:r>
          </a:p>
        </p:txBody>
      </p:sp>
    </p:spTree>
    <p:extLst>
      <p:ext uri="{BB962C8B-B14F-4D97-AF65-F5344CB8AC3E}">
        <p14:creationId xmlns:p14="http://schemas.microsoft.com/office/powerpoint/2010/main" val="332701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750891-B331-46E3-89A1-0996C367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FORECAST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C5A228-0BB3-460B-97CB-3667DC43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object 18" descr="Beige rectangle">
            <a:extLst>
              <a:ext uri="{FF2B5EF4-FFF2-40B4-BE49-F238E27FC236}">
                <a16:creationId xmlns:a16="http://schemas.microsoft.com/office/drawing/2014/main" id="{31A1F953-41C3-4B9E-9EA3-26087E184E71}"/>
              </a:ext>
            </a:extLst>
          </p:cNvPr>
          <p:cNvSpPr/>
          <p:nvPr/>
        </p:nvSpPr>
        <p:spPr>
          <a:xfrm>
            <a:off x="942535" y="1337304"/>
            <a:ext cx="3708000" cy="0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7CEA469E-1569-405A-8AC4-983D41DB66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4997887"/>
              </p:ext>
            </p:extLst>
          </p:nvPr>
        </p:nvGraphicFramePr>
        <p:xfrm>
          <a:off x="1770185" y="1702055"/>
          <a:ext cx="85025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5863">
                  <a:extLst>
                    <a:ext uri="{9D8B030D-6E8A-4147-A177-3AD203B41FA5}">
                      <a16:colId xmlns:a16="http://schemas.microsoft.com/office/drawing/2014/main" val="2120316286"/>
                    </a:ext>
                  </a:extLst>
                </a:gridCol>
                <a:gridCol w="1672221">
                  <a:extLst>
                    <a:ext uri="{9D8B030D-6E8A-4147-A177-3AD203B41FA5}">
                      <a16:colId xmlns:a16="http://schemas.microsoft.com/office/drawing/2014/main" val="3254578854"/>
                    </a:ext>
                  </a:extLst>
                </a:gridCol>
                <a:gridCol w="1672221">
                  <a:extLst>
                    <a:ext uri="{9D8B030D-6E8A-4147-A177-3AD203B41FA5}">
                      <a16:colId xmlns:a16="http://schemas.microsoft.com/office/drawing/2014/main" val="2480324120"/>
                    </a:ext>
                  </a:extLst>
                </a:gridCol>
                <a:gridCol w="1672221">
                  <a:extLst>
                    <a:ext uri="{9D8B030D-6E8A-4147-A177-3AD203B41FA5}">
                      <a16:colId xmlns:a16="http://schemas.microsoft.com/office/drawing/2014/main" val="3000376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3 YEAR SALES</a:t>
                      </a:r>
                      <a:r>
                        <a:rPr sz="1400" b="1" spc="-5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SUMMARY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YR1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YR2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YR3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4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3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Total</a:t>
                      </a:r>
                      <a:r>
                        <a:rPr sz="1200" spc="-1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Sales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</a:t>
                      </a:r>
                      <a:r>
                        <a:rPr lang="en-US"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7</a:t>
                      </a: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0</a:t>
                      </a:r>
                      <a:r>
                        <a:rPr lang="en-US"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2</a:t>
                      </a: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,000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$400,000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$500,000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27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Total Cogs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$212,000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$222,600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$233,730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9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NET</a:t>
                      </a:r>
                      <a:r>
                        <a:rPr sz="1200" b="1" spc="-1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PROFIT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</a:t>
                      </a:r>
                      <a:r>
                        <a:rPr lang="en-US"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490</a:t>
                      </a: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,000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</a:t>
                      </a:r>
                      <a:r>
                        <a:rPr lang="en-US"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549,600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</a:t>
                      </a:r>
                      <a:r>
                        <a:rPr lang="en-US"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615,690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6663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10" descr="Chart">
            <a:extLst>
              <a:ext uri="{FF2B5EF4-FFF2-40B4-BE49-F238E27FC236}">
                <a16:creationId xmlns:a16="http://schemas.microsoft.com/office/drawing/2014/main" id="{966664D9-B4E6-4F18-9AED-A2C875BEE6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28723"/>
              </p:ext>
            </p:extLst>
          </p:nvPr>
        </p:nvGraphicFramePr>
        <p:xfrm>
          <a:off x="1712129" y="3429000"/>
          <a:ext cx="8752671" cy="2807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17733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Man talks by phone">
            <a:extLst>
              <a:ext uri="{FF2B5EF4-FFF2-40B4-BE49-F238E27FC236}">
                <a16:creationId xmlns:a16="http://schemas.microsoft.com/office/drawing/2014/main" id="{EA4A3639-F9B9-4B3D-896B-128B8F77F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5" name="object 3" descr="Blue rectangle">
            <a:extLst>
              <a:ext uri="{FF2B5EF4-FFF2-40B4-BE49-F238E27FC236}">
                <a16:creationId xmlns:a16="http://schemas.microsoft.com/office/drawing/2014/main" id="{3544D2CA-9A07-47BD-B1E4-88366F5FCD45}"/>
              </a:ext>
            </a:extLst>
          </p:cNvPr>
          <p:cNvSpPr/>
          <p:nvPr/>
        </p:nvSpPr>
        <p:spPr>
          <a:xfrm>
            <a:off x="1200" y="0"/>
            <a:ext cx="121908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val 5" descr="Beige oval">
            <a:extLst>
              <a:ext uri="{FF2B5EF4-FFF2-40B4-BE49-F238E27FC236}">
                <a16:creationId xmlns:a16="http://schemas.microsoft.com/office/drawing/2014/main" id="{7F1F7E6E-09DB-407E-9D0A-1AACE771962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AF24A-ACB5-4319-9371-B0D71908A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702" y="56659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TIMELINE GOAL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9181BA-BE91-4062-B6BE-B8C10EBD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9F17430-EB02-4E9E-9F5E-C086C9EB9A69}"/>
              </a:ext>
            </a:extLst>
          </p:cNvPr>
          <p:cNvGraphicFramePr>
            <a:graphicFrameLocks/>
          </p:cNvGraphicFramePr>
          <p:nvPr/>
        </p:nvGraphicFramePr>
        <p:xfrm>
          <a:off x="938913" y="3787527"/>
          <a:ext cx="9510592" cy="23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9149">
                  <a:extLst>
                    <a:ext uri="{9D8B030D-6E8A-4147-A177-3AD203B41FA5}">
                      <a16:colId xmlns:a16="http://schemas.microsoft.com/office/drawing/2014/main" val="2120316286"/>
                    </a:ext>
                  </a:extLst>
                </a:gridCol>
                <a:gridCol w="1870481">
                  <a:extLst>
                    <a:ext uri="{9D8B030D-6E8A-4147-A177-3AD203B41FA5}">
                      <a16:colId xmlns:a16="http://schemas.microsoft.com/office/drawing/2014/main" val="3254578854"/>
                    </a:ext>
                  </a:extLst>
                </a:gridCol>
                <a:gridCol w="1870481">
                  <a:extLst>
                    <a:ext uri="{9D8B030D-6E8A-4147-A177-3AD203B41FA5}">
                      <a16:colId xmlns:a16="http://schemas.microsoft.com/office/drawing/2014/main" val="2480324120"/>
                    </a:ext>
                  </a:extLst>
                </a:gridCol>
                <a:gridCol w="1870481">
                  <a:extLst>
                    <a:ext uri="{9D8B030D-6E8A-4147-A177-3AD203B41FA5}">
                      <a16:colId xmlns:a16="http://schemas.microsoft.com/office/drawing/2014/main" val="300037645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226800"/>
                      <a:r>
                        <a:rPr lang="en-US" sz="1400" b="1" dirty="0">
                          <a:solidFill>
                            <a:schemeClr val="tx2">
                              <a:alpha val="70000"/>
                            </a:schemeClr>
                          </a:solidFill>
                        </a:rPr>
                        <a:t>Business / Marketing Plan</a:t>
                      </a:r>
                      <a:endParaRPr lang="en-US" sz="1400" b="1" dirty="0">
                        <a:solidFill>
                          <a:schemeClr val="tx2">
                            <a:alpha val="70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88672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2">
                              <a:lumMod val="20000"/>
                              <a:lumOff val="80000"/>
                              <a:alpha val="70000"/>
                            </a:schemeClr>
                          </a:solidFill>
                        </a:rPr>
                        <a:t>Secure</a:t>
                      </a:r>
                      <a:r>
                        <a:rPr lang="en-US" sz="1400" b="1" baseline="0" dirty="0">
                          <a:solidFill>
                            <a:schemeClr val="bg2">
                              <a:lumMod val="20000"/>
                              <a:lumOff val="80000"/>
                              <a:alpha val="70000"/>
                            </a:schemeClr>
                          </a:solidFill>
                        </a:rPr>
                        <a:t> Funding</a:t>
                      </a:r>
                      <a:endParaRPr lang="en-US" sz="1400" b="1" dirty="0">
                        <a:solidFill>
                          <a:schemeClr val="bg2">
                            <a:lumMod val="20000"/>
                            <a:lumOff val="80000"/>
                            <a:alpha val="70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22818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alpha val="70000"/>
                            </a:schemeClr>
                          </a:solidFill>
                        </a:rPr>
                        <a:t>Build</a:t>
                      </a:r>
                      <a:r>
                        <a:rPr lang="en-US" sz="1400" b="1" baseline="0" dirty="0">
                          <a:solidFill>
                            <a:schemeClr val="tx2">
                              <a:alpha val="70000"/>
                            </a:schemeClr>
                          </a:solidFill>
                        </a:rPr>
                        <a:t> Out</a:t>
                      </a:r>
                      <a:endParaRPr lang="en-US" sz="1400" b="1" dirty="0">
                        <a:solidFill>
                          <a:schemeClr val="tx2">
                            <a:alpha val="70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27301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2">
                              <a:lumMod val="20000"/>
                              <a:lumOff val="80000"/>
                              <a:alpha val="70000"/>
                            </a:schemeClr>
                          </a:solidFill>
                        </a:rPr>
                        <a:t>Grand</a:t>
                      </a:r>
                      <a:r>
                        <a:rPr lang="en-US" sz="1400" b="1" baseline="0" dirty="0">
                          <a:solidFill>
                            <a:schemeClr val="bg2">
                              <a:lumMod val="20000"/>
                              <a:lumOff val="80000"/>
                              <a:alpha val="70000"/>
                            </a:schemeClr>
                          </a:solidFill>
                        </a:rPr>
                        <a:t> Opening</a:t>
                      </a:r>
                      <a:endParaRPr lang="en-US" sz="1400" b="1" dirty="0">
                        <a:solidFill>
                          <a:schemeClr val="bg2">
                            <a:lumMod val="20000"/>
                            <a:lumOff val="80000"/>
                            <a:alpha val="70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92804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26800"/>
                      <a:r>
                        <a:rPr lang="en-US" sz="1400" b="1" dirty="0">
                          <a:solidFill>
                            <a:schemeClr val="tx2">
                              <a:alpha val="70000"/>
                            </a:schemeClr>
                          </a:solidFill>
                        </a:rPr>
                        <a:t>Achieve</a:t>
                      </a:r>
                      <a:r>
                        <a:rPr lang="en-US" sz="1400" b="1" baseline="0" dirty="0">
                          <a:solidFill>
                            <a:schemeClr val="tx2">
                              <a:alpha val="70000"/>
                            </a:schemeClr>
                          </a:solidFill>
                        </a:rPr>
                        <a:t> 2000 + Billable Hours</a:t>
                      </a:r>
                      <a:endParaRPr lang="en-US" sz="1400" b="1" baseline="0" dirty="0">
                        <a:solidFill>
                          <a:schemeClr val="tx2">
                            <a:alpha val="70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66630"/>
                  </a:ext>
                </a:extLst>
              </a:tr>
            </a:tbl>
          </a:graphicData>
        </a:graphic>
      </p:graphicFrame>
      <p:sp>
        <p:nvSpPr>
          <p:cNvPr id="9" name="object 18" descr="Beige rectangle">
            <a:extLst>
              <a:ext uri="{FF2B5EF4-FFF2-40B4-BE49-F238E27FC236}">
                <a16:creationId xmlns:a16="http://schemas.microsoft.com/office/drawing/2014/main" id="{2D844B0B-BA7B-4E53-BCA1-628F65C6A4CA}"/>
              </a:ext>
            </a:extLst>
          </p:cNvPr>
          <p:cNvSpPr/>
          <p:nvPr/>
        </p:nvSpPr>
        <p:spPr>
          <a:xfrm flipV="1">
            <a:off x="942535" y="1697720"/>
            <a:ext cx="3366000" cy="45719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0" name="Rounded Rectangle 3" descr="Blue rectangle">
            <a:extLst>
              <a:ext uri="{FF2B5EF4-FFF2-40B4-BE49-F238E27FC236}">
                <a16:creationId xmlns:a16="http://schemas.microsoft.com/office/drawing/2014/main" id="{EB77E677-0739-46F4-AE7B-6BA7CDE3BB98}"/>
              </a:ext>
            </a:extLst>
          </p:cNvPr>
          <p:cNvSpPr/>
          <p:nvPr/>
        </p:nvSpPr>
        <p:spPr>
          <a:xfrm>
            <a:off x="3546620" y="3845709"/>
            <a:ext cx="1592580" cy="3276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ounded Rectangle 15" descr="White rectangle">
            <a:extLst>
              <a:ext uri="{FF2B5EF4-FFF2-40B4-BE49-F238E27FC236}">
                <a16:creationId xmlns:a16="http://schemas.microsoft.com/office/drawing/2014/main" id="{8D7368F4-D8C2-452B-9E7A-BFE03C25A22E}"/>
              </a:ext>
            </a:extLst>
          </p:cNvPr>
          <p:cNvSpPr/>
          <p:nvPr/>
        </p:nvSpPr>
        <p:spPr>
          <a:xfrm>
            <a:off x="4803920" y="4318316"/>
            <a:ext cx="807720" cy="32766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ounded Rectangle 16" descr="Blue rectangle">
            <a:extLst>
              <a:ext uri="{FF2B5EF4-FFF2-40B4-BE49-F238E27FC236}">
                <a16:creationId xmlns:a16="http://schemas.microsoft.com/office/drawing/2014/main" id="{DDAE81EB-0F97-479A-B63D-B102718BABE3}"/>
              </a:ext>
            </a:extLst>
          </p:cNvPr>
          <p:cNvSpPr/>
          <p:nvPr/>
        </p:nvSpPr>
        <p:spPr>
          <a:xfrm>
            <a:off x="5611640" y="4791776"/>
            <a:ext cx="2438399" cy="3276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ounded Rectangle 17" descr="White rectangle">
            <a:extLst>
              <a:ext uri="{FF2B5EF4-FFF2-40B4-BE49-F238E27FC236}">
                <a16:creationId xmlns:a16="http://schemas.microsoft.com/office/drawing/2014/main" id="{7846A869-67E3-495C-94B0-430ABC77A13C}"/>
              </a:ext>
            </a:extLst>
          </p:cNvPr>
          <p:cNvSpPr/>
          <p:nvPr/>
        </p:nvSpPr>
        <p:spPr>
          <a:xfrm>
            <a:off x="7783340" y="5265236"/>
            <a:ext cx="266698" cy="32766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Rounded Rectangle 18" descr="Blue rectangle">
            <a:extLst>
              <a:ext uri="{FF2B5EF4-FFF2-40B4-BE49-F238E27FC236}">
                <a16:creationId xmlns:a16="http://schemas.microsoft.com/office/drawing/2014/main" id="{95D8F389-A8DF-4E35-ADA8-157AC252A6EC}"/>
              </a:ext>
            </a:extLst>
          </p:cNvPr>
          <p:cNvSpPr/>
          <p:nvPr/>
        </p:nvSpPr>
        <p:spPr>
          <a:xfrm>
            <a:off x="9353058" y="5722654"/>
            <a:ext cx="929642" cy="3276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DDE79E8D-A65B-4E6D-9417-005E32685C50}"/>
              </a:ext>
            </a:extLst>
          </p:cNvPr>
          <p:cNvSpPr txBox="1">
            <a:spLocks/>
          </p:cNvSpPr>
          <p:nvPr/>
        </p:nvSpPr>
        <p:spPr>
          <a:xfrm>
            <a:off x="3165982" y="3428956"/>
            <a:ext cx="948128" cy="34067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b="1" i="1" dirty="0">
                <a:solidFill>
                  <a:srgbClr val="FFFFFF"/>
                </a:solidFill>
                <a:cs typeface="Arial"/>
              </a:rPr>
              <a:t>2//1/YY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0AAED1E-419C-4885-9EC0-DB6EDF3BFA8D}"/>
              </a:ext>
            </a:extLst>
          </p:cNvPr>
          <p:cNvSpPr txBox="1">
            <a:spLocks/>
          </p:cNvSpPr>
          <p:nvPr/>
        </p:nvSpPr>
        <p:spPr>
          <a:xfrm>
            <a:off x="4778165" y="3428956"/>
            <a:ext cx="948128" cy="34067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b="1" i="1" dirty="0">
                <a:solidFill>
                  <a:srgbClr val="FFFFFF"/>
                </a:solidFill>
                <a:cs typeface="Arial"/>
              </a:rPr>
              <a:t>5/12/YY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A04A69BD-5A4C-4A4D-982B-D6BA073CE299}"/>
              </a:ext>
            </a:extLst>
          </p:cNvPr>
          <p:cNvSpPr txBox="1">
            <a:spLocks/>
          </p:cNvSpPr>
          <p:nvPr/>
        </p:nvSpPr>
        <p:spPr>
          <a:xfrm>
            <a:off x="6619535" y="3428956"/>
            <a:ext cx="948128" cy="34067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b="1" i="1" dirty="0">
                <a:solidFill>
                  <a:srgbClr val="FFFFFF"/>
                </a:solidFill>
                <a:cs typeface="Arial"/>
              </a:rPr>
              <a:t>8/20/YY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419FFD22-414D-4FE3-8A96-8263DAB27BBE}"/>
              </a:ext>
            </a:extLst>
          </p:cNvPr>
          <p:cNvSpPr txBox="1">
            <a:spLocks/>
          </p:cNvSpPr>
          <p:nvPr/>
        </p:nvSpPr>
        <p:spPr>
          <a:xfrm>
            <a:off x="8516067" y="3428956"/>
            <a:ext cx="1126067" cy="3707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b="1" i="1" dirty="0">
                <a:solidFill>
                  <a:srgbClr val="FFFFFF"/>
                </a:solidFill>
                <a:cs typeface="Arial"/>
              </a:rPr>
              <a:t>11/28/YY</a:t>
            </a:r>
          </a:p>
        </p:txBody>
      </p:sp>
    </p:spTree>
    <p:extLst>
      <p:ext uri="{BB962C8B-B14F-4D97-AF65-F5344CB8AC3E}">
        <p14:creationId xmlns:p14="http://schemas.microsoft.com/office/powerpoint/2010/main" val="3644704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45022061_Professional services marketing plan_SL_V1" id="{B214D568-CC3C-4109-877A-D7A12976D35F}" vid="{D425069E-A49A-4A86-9A62-1864F0635A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118CE8-9293-4220-BA3B-5D353B13ABC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marketing plan</Template>
  <TotalTime>0</TotalTime>
  <Words>741</Words>
  <Application>Microsoft Office PowerPoint</Application>
  <PresentationFormat>Widescreen</PresentationFormat>
  <Paragraphs>241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</vt:lpstr>
      <vt:lpstr>Calibri</vt:lpstr>
      <vt:lpstr>Gill Sans MT</vt:lpstr>
      <vt:lpstr>Lato</vt:lpstr>
      <vt:lpstr>Office Theme</vt:lpstr>
      <vt:lpstr>GENERAL SERVICES MARKETING PLAN</vt:lpstr>
      <vt:lpstr>OUR BIG IDEA</vt:lpstr>
      <vt:lpstr>INDUSTRY OUTLOOK</vt:lpstr>
      <vt:lpstr>THE MARKET: Lorem ipsum dolor sit amet</vt:lpstr>
      <vt:lpstr>SERVICES WE OFFER</vt:lpstr>
      <vt:lpstr>OUR SPECIALIZED OFFERINGS</vt:lpstr>
      <vt:lpstr>BUSINESS MODEL</vt:lpstr>
      <vt:lpstr>SALES FORECAST</vt:lpstr>
      <vt:lpstr>KEY TIMELINE GOAL</vt:lpstr>
      <vt:lpstr>THE TEAM</vt:lpstr>
      <vt:lpstr>BUSINESS RATIOS</vt:lpstr>
      <vt:lpstr>MAJOR COMPETITORS</vt:lpstr>
      <vt:lpstr>REQUIRED FUNDING</vt:lpstr>
      <vt:lpstr>USE OF FUNDS: Fixed Startup Expenses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SERVICES MARKETING PLAN</dc:title>
  <dc:creator>Mohamed</dc:creator>
  <cp:lastModifiedBy>Mohamed</cp:lastModifiedBy>
  <cp:revision>1</cp:revision>
  <dcterms:created xsi:type="dcterms:W3CDTF">2021-03-05T19:40:37Z</dcterms:created>
  <dcterms:modified xsi:type="dcterms:W3CDTF">2021-03-05T19:40:45Z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