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99FF"/>
    <a:srgbClr val="99CCFF"/>
    <a:srgbClr val="3366CC"/>
    <a:srgbClr val="CCECFF"/>
    <a:srgbClr val="0033CC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fld id="{160AAD2E-7E06-484F-A81A-76F2718A1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2173288"/>
            <a:ext cx="4954588" cy="1219200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4953000" cy="1868488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fld id="{7467019F-76C2-43CE-B09A-E9213445CC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774A5-33E0-45DE-B6CA-328EB3E4D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7145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81000"/>
            <a:ext cx="49926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66105-7E4D-4241-A807-E8084B538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9F208-2FAE-4DED-A3C3-14EDDA6F93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E4668-3CCC-4BA8-A56A-58E2980D8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5D73E-98E8-4BB2-8E13-261A0ABD3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CD76F-D7CE-488F-84FB-BBBA164E0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4C593-B1BE-488C-9002-6F2184CA21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7B6EC-5B96-4D5E-9898-1DE2014F9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6BC4-6A56-44DF-AFA4-68D6593E7E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29284-EABA-48E6-A44B-CC9ED62AB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81000"/>
            <a:ext cx="6859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76400"/>
            <a:ext cx="685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326188"/>
            <a:ext cx="1905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28956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324600"/>
            <a:ext cx="19050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fld id="{57AAB56A-8B48-4FB3-ACB6-F1CAE31208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2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b="0" dirty="0"/>
              <a:t>[Product Name]</a:t>
            </a:r>
            <a:br>
              <a:rPr lang="en-US" b="0" dirty="0"/>
            </a:br>
            <a:r>
              <a:rPr lang="en-US" dirty="0"/>
              <a:t>Marketing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anchor="ctr"/>
          <a:lstStyle/>
          <a:p>
            <a:r>
              <a:rPr lang="en-US"/>
              <a:t>[Name]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Advertising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Strategy &amp; execution</a:t>
            </a:r>
          </a:p>
          <a:p>
            <a:pPr lvl="1"/>
            <a:r>
              <a:rPr lang="en-US"/>
              <a:t>Overview of strategy</a:t>
            </a:r>
          </a:p>
          <a:p>
            <a:pPr lvl="1"/>
            <a:r>
              <a:rPr lang="en-US"/>
              <a:t>Overview of media &amp; timing</a:t>
            </a:r>
          </a:p>
          <a:p>
            <a:pPr lvl="1"/>
            <a:r>
              <a:rPr lang="en-US"/>
              <a:t>Overview of ad spending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Promotion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 marketing</a:t>
            </a:r>
          </a:p>
          <a:p>
            <a:pPr lvl="1"/>
            <a:r>
              <a:rPr lang="en-US"/>
              <a:t>Overview of strategy, vehicles &amp; timing</a:t>
            </a:r>
          </a:p>
          <a:p>
            <a:pPr lvl="1"/>
            <a:r>
              <a:rPr lang="en-US"/>
              <a:t>Overview of response targets, goals &amp; budget</a:t>
            </a:r>
          </a:p>
          <a:p>
            <a:r>
              <a:rPr lang="en-US"/>
              <a:t>Third-party marketing</a:t>
            </a:r>
          </a:p>
          <a:p>
            <a:pPr lvl="1"/>
            <a:r>
              <a:rPr lang="en-US"/>
              <a:t>Co-marketing arrangements with other companies</a:t>
            </a:r>
          </a:p>
          <a:p>
            <a:r>
              <a:rPr lang="en-US"/>
              <a:t>Marketing programs</a:t>
            </a:r>
          </a:p>
          <a:p>
            <a:pPr lvl="1"/>
            <a:r>
              <a:rPr lang="en-US"/>
              <a:t>Other promotional programs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Pricing</a:t>
            </a:r>
          </a:p>
          <a:p>
            <a:pPr lvl="1"/>
            <a:r>
              <a:rPr lang="en-US"/>
              <a:t>Summarize specific pricing or pricing strategies</a:t>
            </a:r>
          </a:p>
          <a:p>
            <a:pPr lvl="1"/>
            <a:r>
              <a:rPr lang="en-US"/>
              <a:t>Compare to similar products</a:t>
            </a:r>
          </a:p>
          <a:p>
            <a:r>
              <a:rPr lang="en-US"/>
              <a:t>Policies</a:t>
            </a:r>
          </a:p>
          <a:p>
            <a:pPr lvl="1"/>
            <a:r>
              <a:rPr lang="en-US"/>
              <a:t>Summarize policy relevant to understanding key pricing issues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Distribution strategy</a:t>
            </a:r>
          </a:p>
          <a:p>
            <a:r>
              <a:rPr lang="en-US"/>
              <a:t>Channels of distribution</a:t>
            </a:r>
          </a:p>
          <a:p>
            <a:pPr lvl="1"/>
            <a:r>
              <a:rPr lang="en-US"/>
              <a:t>Summarize channels of distribution</a:t>
            </a:r>
          </a:p>
          <a:p>
            <a:r>
              <a:rPr lang="en-US"/>
              <a:t>Distribution by channel</a:t>
            </a:r>
          </a:p>
          <a:p>
            <a:pPr lvl="1"/>
            <a:r>
              <a:rPr lang="en-US"/>
              <a:t>Show plan of what percent share of distribution will be contributed by each channel -- a pie chart might be helpful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Vertical Markets/Segments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Vertical market opportunities</a:t>
            </a:r>
          </a:p>
          <a:p>
            <a:pPr lvl="1"/>
            <a:r>
              <a:rPr lang="en-US"/>
              <a:t>Discuss specific market segment opportunities</a:t>
            </a:r>
          </a:p>
          <a:p>
            <a:pPr lvl="1"/>
            <a:r>
              <a:rPr lang="en-US"/>
              <a:t>Address distribution strategies for those markets or segments</a:t>
            </a:r>
          </a:p>
          <a:p>
            <a:pPr lvl="1"/>
            <a:r>
              <a:rPr lang="en-US"/>
              <a:t>Address use of third-party partner role in distribution to vertical markets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International distribution</a:t>
            </a:r>
          </a:p>
          <a:p>
            <a:pPr lvl="1"/>
            <a:r>
              <a:rPr lang="en-US"/>
              <a:t>Address distribution strategies</a:t>
            </a:r>
          </a:p>
          <a:p>
            <a:pPr lvl="1"/>
            <a:r>
              <a:rPr lang="en-US"/>
              <a:t>Discuss issues specific to international distribution</a:t>
            </a:r>
          </a:p>
          <a:p>
            <a:r>
              <a:rPr lang="en-US"/>
              <a:t>International pricing strategy</a:t>
            </a:r>
          </a:p>
          <a:p>
            <a:r>
              <a:rPr lang="en-US"/>
              <a:t>Localization issues</a:t>
            </a:r>
          </a:p>
          <a:p>
            <a:pPr lvl="1"/>
            <a:r>
              <a:rPr lang="en-US"/>
              <a:t>Highlight requirements for local product variations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 Metrics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year goals</a:t>
            </a:r>
          </a:p>
          <a:p>
            <a:r>
              <a:rPr lang="en-US"/>
              <a:t>Additional year goals</a:t>
            </a:r>
          </a:p>
          <a:p>
            <a:r>
              <a:rPr lang="en-US"/>
              <a:t>Measures of success/failure</a:t>
            </a:r>
          </a:p>
          <a:p>
            <a:r>
              <a:rPr lang="en-US"/>
              <a:t>Requirements for success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1600200"/>
          </a:xfrm>
        </p:spPr>
        <p:txBody>
          <a:bodyPr/>
          <a:lstStyle/>
          <a:p>
            <a:r>
              <a:rPr lang="en-US"/>
              <a:t>18-month schedule highlights</a:t>
            </a:r>
          </a:p>
          <a:p>
            <a:r>
              <a:rPr lang="en-US"/>
              <a:t>Timing</a:t>
            </a:r>
          </a:p>
          <a:p>
            <a:pPr lvl="1"/>
            <a:r>
              <a:rPr lang="en-US"/>
              <a:t>Isolate timing dependencies critical to success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524000" y="3505200"/>
            <a:ext cx="6477000" cy="2251075"/>
            <a:chOff x="912" y="2544"/>
            <a:chExt cx="4080" cy="1418"/>
          </a:xfrm>
        </p:grpSpPr>
        <p:grpSp>
          <p:nvGrpSpPr>
            <p:cNvPr id="44037" name="Group 5"/>
            <p:cNvGrpSpPr>
              <a:grpSpLocks/>
            </p:cNvGrpSpPr>
            <p:nvPr/>
          </p:nvGrpSpPr>
          <p:grpSpPr bwMode="auto">
            <a:xfrm>
              <a:off x="912" y="3552"/>
              <a:ext cx="4080" cy="410"/>
              <a:chOff x="912" y="3552"/>
              <a:chExt cx="4080" cy="410"/>
            </a:xfrm>
          </p:grpSpPr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4032" cy="306"/>
              </a:xfrm>
              <a:prstGeom prst="rightArrow">
                <a:avLst>
                  <a:gd name="adj1" fmla="val 36602"/>
                  <a:gd name="adj2" fmla="val 5417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000">
                  <a:latin typeface="Times New Roman" pitchFamily="18" charset="0"/>
                </a:endParaRPr>
              </a:p>
            </p:txBody>
          </p:sp>
          <p:sp>
            <p:nvSpPr>
              <p:cNvPr id="44039" name="Text Box 7"/>
              <p:cNvSpPr txBox="1">
                <a:spLocks noChangeArrowheads="1"/>
              </p:cNvSpPr>
              <p:nvPr/>
            </p:nvSpPr>
            <p:spPr bwMode="auto">
              <a:xfrm>
                <a:off x="912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Jan</a:t>
                </a:r>
              </a:p>
            </p:txBody>
          </p:sp>
          <p:sp>
            <p:nvSpPr>
              <p:cNvPr id="44040" name="Text Box 8"/>
              <p:cNvSpPr txBox="1">
                <a:spLocks noChangeArrowheads="1"/>
              </p:cNvSpPr>
              <p:nvPr/>
            </p:nvSpPr>
            <p:spPr bwMode="auto">
              <a:xfrm>
                <a:off x="1244" y="3789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Feb</a:t>
                </a:r>
              </a:p>
            </p:txBody>
          </p:sp>
          <p:sp>
            <p:nvSpPr>
              <p:cNvPr id="44041" name="Text Box 9"/>
              <p:cNvSpPr txBox="1">
                <a:spLocks noChangeArrowheads="1"/>
              </p:cNvSpPr>
              <p:nvPr/>
            </p:nvSpPr>
            <p:spPr bwMode="auto">
              <a:xfrm>
                <a:off x="1597" y="3789"/>
                <a:ext cx="2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Mar</a:t>
                </a:r>
              </a:p>
            </p:txBody>
          </p:sp>
          <p:sp>
            <p:nvSpPr>
              <p:cNvPr id="44042" name="Text Box 10"/>
              <p:cNvSpPr txBox="1">
                <a:spLocks noChangeArrowheads="1"/>
              </p:cNvSpPr>
              <p:nvPr/>
            </p:nvSpPr>
            <p:spPr bwMode="auto">
              <a:xfrm>
                <a:off x="1972" y="3789"/>
                <a:ext cx="2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Apr</a:t>
                </a:r>
              </a:p>
            </p:txBody>
          </p:sp>
          <p:sp>
            <p:nvSpPr>
              <p:cNvPr id="44043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78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May</a:t>
                </a:r>
              </a:p>
            </p:txBody>
          </p:sp>
          <p:sp>
            <p:nvSpPr>
              <p:cNvPr id="44044" name="Text Box 12"/>
              <p:cNvSpPr txBox="1">
                <a:spLocks noChangeArrowheads="1"/>
              </p:cNvSpPr>
              <p:nvPr/>
            </p:nvSpPr>
            <p:spPr bwMode="auto">
              <a:xfrm>
                <a:off x="2729" y="3789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Jun</a:t>
                </a:r>
              </a:p>
            </p:txBody>
          </p: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3068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July</a:t>
                </a:r>
              </a:p>
            </p:txBody>
          </p:sp>
          <p:sp>
            <p:nvSpPr>
              <p:cNvPr id="44046" name="Text Box 14"/>
              <p:cNvSpPr txBox="1">
                <a:spLocks noChangeArrowheads="1"/>
              </p:cNvSpPr>
              <p:nvPr/>
            </p:nvSpPr>
            <p:spPr bwMode="auto">
              <a:xfrm>
                <a:off x="3443" y="3789"/>
                <a:ext cx="27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Sep</a:t>
                </a:r>
              </a:p>
            </p:txBody>
          </p:sp>
          <p:sp>
            <p:nvSpPr>
              <p:cNvPr id="44047" name="Text Box 15"/>
              <p:cNvSpPr txBox="1">
                <a:spLocks noChangeArrowheads="1"/>
              </p:cNvSpPr>
              <p:nvPr/>
            </p:nvSpPr>
            <p:spPr bwMode="auto">
              <a:xfrm>
                <a:off x="3796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Oct</a:t>
                </a:r>
              </a:p>
            </p:txBody>
          </p:sp>
          <p:sp>
            <p:nvSpPr>
              <p:cNvPr id="44048" name="Text Box 16"/>
              <p:cNvSpPr txBox="1">
                <a:spLocks noChangeArrowheads="1"/>
              </p:cNvSpPr>
              <p:nvPr/>
            </p:nvSpPr>
            <p:spPr bwMode="auto">
              <a:xfrm>
                <a:off x="4142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Nov</a:t>
                </a:r>
              </a:p>
            </p:txBody>
          </p:sp>
          <p:sp>
            <p:nvSpPr>
              <p:cNvPr id="44049" name="Text Box 17"/>
              <p:cNvSpPr txBox="1">
                <a:spLocks noChangeArrowheads="1"/>
              </p:cNvSpPr>
              <p:nvPr/>
            </p:nvSpPr>
            <p:spPr bwMode="auto">
              <a:xfrm>
                <a:off x="4524" y="3789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Dec</a:t>
                </a:r>
              </a:p>
            </p:txBody>
          </p:sp>
        </p:grpSp>
        <p:sp>
          <p:nvSpPr>
            <p:cNvPr id="44050" name="AutoShape 18"/>
            <p:cNvSpPr>
              <a:spLocks noChangeArrowheads="1"/>
            </p:cNvSpPr>
            <p:nvPr/>
          </p:nvSpPr>
          <p:spPr bwMode="auto">
            <a:xfrm>
              <a:off x="960" y="2736"/>
              <a:ext cx="1872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2</a:t>
              </a:r>
            </a:p>
          </p:txBody>
        </p:sp>
        <p:sp>
          <p:nvSpPr>
            <p:cNvPr id="44051" name="AutoShape 19"/>
            <p:cNvSpPr>
              <a:spLocks noChangeArrowheads="1"/>
            </p:cNvSpPr>
            <p:nvPr/>
          </p:nvSpPr>
          <p:spPr bwMode="auto">
            <a:xfrm>
              <a:off x="2880" y="3168"/>
              <a:ext cx="1200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3</a:t>
              </a:r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3744" y="3360"/>
              <a:ext cx="105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4</a:t>
              </a:r>
            </a:p>
          </p:txBody>
        </p:sp>
        <p:sp>
          <p:nvSpPr>
            <p:cNvPr id="44053" name="AutoShape 21"/>
            <p:cNvSpPr>
              <a:spLocks noChangeArrowheads="1"/>
            </p:cNvSpPr>
            <p:nvPr/>
          </p:nvSpPr>
          <p:spPr bwMode="auto">
            <a:xfrm>
              <a:off x="960" y="2544"/>
              <a:ext cx="864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Task 1</a:t>
              </a:r>
            </a:p>
          </p:txBody>
        </p:sp>
        <p:grpSp>
          <p:nvGrpSpPr>
            <p:cNvPr id="44054" name="Group 22"/>
            <p:cNvGrpSpPr>
              <a:grpSpLocks/>
            </p:cNvGrpSpPr>
            <p:nvPr/>
          </p:nvGrpSpPr>
          <p:grpSpPr bwMode="auto">
            <a:xfrm>
              <a:off x="2688" y="2879"/>
              <a:ext cx="1152" cy="233"/>
              <a:chOff x="2688" y="2879"/>
              <a:chExt cx="1152" cy="233"/>
            </a:xfrm>
          </p:grpSpPr>
          <p:sp>
            <p:nvSpPr>
              <p:cNvPr id="44055" name="Rectangle 23"/>
              <p:cNvSpPr>
                <a:spLocks noChangeArrowheads="1"/>
              </p:cNvSpPr>
              <p:nvPr/>
            </p:nvSpPr>
            <p:spPr bwMode="auto">
              <a:xfrm>
                <a:off x="2688" y="2879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Milestone</a:t>
                </a:r>
              </a:p>
            </p:txBody>
          </p:sp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 rot="-2700000">
                <a:off x="2767" y="2908"/>
                <a:ext cx="1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37160" anchor="ctr"/>
              <a:lstStyle/>
              <a:p>
                <a:pPr algn="ctr"/>
                <a:endParaRPr lang="en-US" sz="10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Market Summary</a:t>
            </a:r>
          </a:p>
        </p:txBody>
      </p:sp>
      <p:sp>
        <p:nvSpPr>
          <p:cNvPr id="5218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1676400"/>
          </a:xfrm>
        </p:spPr>
        <p:txBody>
          <a:bodyPr/>
          <a:lstStyle/>
          <a:p>
            <a:r>
              <a:rPr lang="en-US"/>
              <a:t>Market: past, present, &amp; future</a:t>
            </a:r>
          </a:p>
          <a:p>
            <a:pPr lvl="1"/>
            <a:r>
              <a:rPr lang="en-US"/>
              <a:t>Review changes in market share, leadership, players, market shifts, costs, pricing, competition</a:t>
            </a:r>
          </a:p>
        </p:txBody>
      </p:sp>
      <p:sp>
        <p:nvSpPr>
          <p:cNvPr id="5207" name="Freeform 87"/>
          <p:cNvSpPr>
            <a:spLocks noChangeAspect="1"/>
          </p:cNvSpPr>
          <p:nvPr/>
        </p:nvSpPr>
        <p:spPr bwMode="auto">
          <a:xfrm>
            <a:off x="2125663" y="3646488"/>
            <a:ext cx="4810125" cy="2157412"/>
          </a:xfrm>
          <a:custGeom>
            <a:avLst/>
            <a:gdLst>
              <a:gd name="T0" fmla="*/ 0 w 3984"/>
              <a:gd name="T1" fmla="*/ 0 h 2016"/>
              <a:gd name="T2" fmla="*/ 0 w 3984"/>
              <a:gd name="T3" fmla="*/ 2016 h 2016"/>
              <a:gd name="T4" fmla="*/ 3984 w 3984"/>
              <a:gd name="T5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4" h="2016">
                <a:moveTo>
                  <a:pt x="0" y="0"/>
                </a:moveTo>
                <a:lnTo>
                  <a:pt x="0" y="2016"/>
                </a:lnTo>
                <a:lnTo>
                  <a:pt x="3984" y="201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8" name="Freeform 88"/>
          <p:cNvSpPr>
            <a:spLocks noChangeAspect="1"/>
          </p:cNvSpPr>
          <p:nvPr/>
        </p:nvSpPr>
        <p:spPr bwMode="auto">
          <a:xfrm>
            <a:off x="2513013" y="5195888"/>
            <a:ext cx="939800" cy="552450"/>
          </a:xfrm>
          <a:custGeom>
            <a:avLst/>
            <a:gdLst>
              <a:gd name="T0" fmla="*/ 0 w 816"/>
              <a:gd name="T1" fmla="*/ 300 h 480"/>
              <a:gd name="T2" fmla="*/ 0 w 816"/>
              <a:gd name="T3" fmla="*/ 480 h 480"/>
              <a:gd name="T4" fmla="*/ 816 w 816"/>
              <a:gd name="T5" fmla="*/ 480 h 480"/>
              <a:gd name="T6" fmla="*/ 816 w 816"/>
              <a:gd name="T7" fmla="*/ 0 h 480"/>
              <a:gd name="T8" fmla="*/ 738 w 816"/>
              <a:gd name="T9" fmla="*/ 51 h 480"/>
              <a:gd name="T10" fmla="*/ 645 w 816"/>
              <a:gd name="T11" fmla="*/ 102 h 480"/>
              <a:gd name="T12" fmla="*/ 573 w 816"/>
              <a:gd name="T13" fmla="*/ 129 h 480"/>
              <a:gd name="T14" fmla="*/ 456 w 816"/>
              <a:gd name="T15" fmla="*/ 165 h 480"/>
              <a:gd name="T16" fmla="*/ 339 w 816"/>
              <a:gd name="T17" fmla="*/ 201 h 480"/>
              <a:gd name="T18" fmla="*/ 207 w 816"/>
              <a:gd name="T19" fmla="*/ 243 h 480"/>
              <a:gd name="T20" fmla="*/ 81 w 816"/>
              <a:gd name="T21" fmla="*/ 279 h 480"/>
              <a:gd name="T22" fmla="*/ 0 w 816"/>
              <a:gd name="T23" fmla="*/ 30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9" name="Freeform 89"/>
          <p:cNvSpPr>
            <a:spLocks noChangeAspect="1"/>
          </p:cNvSpPr>
          <p:nvPr/>
        </p:nvSpPr>
        <p:spPr bwMode="auto">
          <a:xfrm>
            <a:off x="3521075" y="4114800"/>
            <a:ext cx="1000125" cy="1633538"/>
          </a:xfrm>
          <a:custGeom>
            <a:avLst/>
            <a:gdLst>
              <a:gd name="T0" fmla="*/ 867 w 867"/>
              <a:gd name="T1" fmla="*/ 0 h 1418"/>
              <a:gd name="T2" fmla="*/ 866 w 867"/>
              <a:gd name="T3" fmla="*/ 1418 h 1418"/>
              <a:gd name="T4" fmla="*/ 0 w 867"/>
              <a:gd name="T5" fmla="*/ 1416 h 1418"/>
              <a:gd name="T6" fmla="*/ 0 w 867"/>
              <a:gd name="T7" fmla="*/ 882 h 1418"/>
              <a:gd name="T8" fmla="*/ 84 w 867"/>
              <a:gd name="T9" fmla="*/ 804 h 1418"/>
              <a:gd name="T10" fmla="*/ 156 w 867"/>
              <a:gd name="T11" fmla="*/ 735 h 1418"/>
              <a:gd name="T12" fmla="*/ 222 w 867"/>
              <a:gd name="T13" fmla="*/ 657 h 1418"/>
              <a:gd name="T14" fmla="*/ 297 w 867"/>
              <a:gd name="T15" fmla="*/ 558 h 1418"/>
              <a:gd name="T16" fmla="*/ 381 w 867"/>
              <a:gd name="T17" fmla="*/ 453 h 1418"/>
              <a:gd name="T18" fmla="*/ 486 w 867"/>
              <a:gd name="T19" fmla="*/ 318 h 1418"/>
              <a:gd name="T20" fmla="*/ 543 w 867"/>
              <a:gd name="T21" fmla="*/ 240 h 1418"/>
              <a:gd name="T22" fmla="*/ 630 w 867"/>
              <a:gd name="T23" fmla="*/ 129 h 1418"/>
              <a:gd name="T24" fmla="*/ 687 w 867"/>
              <a:gd name="T25" fmla="*/ 72 h 1418"/>
              <a:gd name="T26" fmla="*/ 753 w 867"/>
              <a:gd name="T27" fmla="*/ 27 h 1418"/>
              <a:gd name="T28" fmla="*/ 801 w 867"/>
              <a:gd name="T29" fmla="*/ 16 h 1418"/>
              <a:gd name="T30" fmla="*/ 867 w 867"/>
              <a:gd name="T31" fmla="*/ 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0" name="Freeform 90"/>
          <p:cNvSpPr>
            <a:spLocks noChangeAspect="1"/>
          </p:cNvSpPr>
          <p:nvPr/>
        </p:nvSpPr>
        <p:spPr bwMode="auto">
          <a:xfrm>
            <a:off x="2146300" y="5575300"/>
            <a:ext cx="311150" cy="173038"/>
          </a:xfrm>
          <a:custGeom>
            <a:avLst/>
            <a:gdLst>
              <a:gd name="T0" fmla="*/ 0 w 366"/>
              <a:gd name="T1" fmla="*/ 123 h 174"/>
              <a:gd name="T2" fmla="*/ 0 w 366"/>
              <a:gd name="T3" fmla="*/ 174 h 174"/>
              <a:gd name="T4" fmla="*/ 366 w 366"/>
              <a:gd name="T5" fmla="*/ 174 h 174"/>
              <a:gd name="T6" fmla="*/ 366 w 366"/>
              <a:gd name="T7" fmla="*/ 0 h 174"/>
              <a:gd name="T8" fmla="*/ 320 w 366"/>
              <a:gd name="T9" fmla="*/ 18 h 174"/>
              <a:gd name="T10" fmla="*/ 267 w 366"/>
              <a:gd name="T11" fmla="*/ 39 h 174"/>
              <a:gd name="T12" fmla="*/ 198 w 366"/>
              <a:gd name="T13" fmla="*/ 61 h 174"/>
              <a:gd name="T14" fmla="*/ 132 w 366"/>
              <a:gd name="T15" fmla="*/ 86 h 174"/>
              <a:gd name="T16" fmla="*/ 74 w 366"/>
              <a:gd name="T17" fmla="*/ 106 h 174"/>
              <a:gd name="T18" fmla="*/ 0 w 366"/>
              <a:gd name="T19" fmla="*/ 12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6" h="174">
                <a:moveTo>
                  <a:pt x="0" y="123"/>
                </a:moveTo>
                <a:lnTo>
                  <a:pt x="0" y="174"/>
                </a:lnTo>
                <a:lnTo>
                  <a:pt x="366" y="174"/>
                </a:lnTo>
                <a:lnTo>
                  <a:pt x="366" y="0"/>
                </a:lnTo>
                <a:lnTo>
                  <a:pt x="320" y="18"/>
                </a:lnTo>
                <a:lnTo>
                  <a:pt x="267" y="39"/>
                </a:lnTo>
                <a:lnTo>
                  <a:pt x="198" y="61"/>
                </a:lnTo>
                <a:lnTo>
                  <a:pt x="132" y="86"/>
                </a:lnTo>
                <a:lnTo>
                  <a:pt x="74" y="106"/>
                </a:lnTo>
                <a:lnTo>
                  <a:pt x="0" y="123"/>
                </a:ln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1" name="Freeform 91"/>
          <p:cNvSpPr>
            <a:spLocks noChangeAspect="1"/>
          </p:cNvSpPr>
          <p:nvPr/>
        </p:nvSpPr>
        <p:spPr bwMode="auto">
          <a:xfrm flipH="1">
            <a:off x="5622925" y="5195888"/>
            <a:ext cx="939800" cy="552450"/>
          </a:xfrm>
          <a:custGeom>
            <a:avLst/>
            <a:gdLst>
              <a:gd name="T0" fmla="*/ 0 w 816"/>
              <a:gd name="T1" fmla="*/ 300 h 480"/>
              <a:gd name="T2" fmla="*/ 0 w 816"/>
              <a:gd name="T3" fmla="*/ 480 h 480"/>
              <a:gd name="T4" fmla="*/ 816 w 816"/>
              <a:gd name="T5" fmla="*/ 480 h 480"/>
              <a:gd name="T6" fmla="*/ 816 w 816"/>
              <a:gd name="T7" fmla="*/ 0 h 480"/>
              <a:gd name="T8" fmla="*/ 738 w 816"/>
              <a:gd name="T9" fmla="*/ 51 h 480"/>
              <a:gd name="T10" fmla="*/ 645 w 816"/>
              <a:gd name="T11" fmla="*/ 102 h 480"/>
              <a:gd name="T12" fmla="*/ 573 w 816"/>
              <a:gd name="T13" fmla="*/ 129 h 480"/>
              <a:gd name="T14" fmla="*/ 456 w 816"/>
              <a:gd name="T15" fmla="*/ 165 h 480"/>
              <a:gd name="T16" fmla="*/ 339 w 816"/>
              <a:gd name="T17" fmla="*/ 201 h 480"/>
              <a:gd name="T18" fmla="*/ 207 w 816"/>
              <a:gd name="T19" fmla="*/ 243 h 480"/>
              <a:gd name="T20" fmla="*/ 81 w 816"/>
              <a:gd name="T21" fmla="*/ 279 h 480"/>
              <a:gd name="T22" fmla="*/ 0 w 816"/>
              <a:gd name="T23" fmla="*/ 30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" name="Freeform 92"/>
          <p:cNvSpPr>
            <a:spLocks noChangeAspect="1"/>
          </p:cNvSpPr>
          <p:nvPr/>
        </p:nvSpPr>
        <p:spPr bwMode="auto">
          <a:xfrm flipH="1">
            <a:off x="4572000" y="4114800"/>
            <a:ext cx="998538" cy="1633538"/>
          </a:xfrm>
          <a:custGeom>
            <a:avLst/>
            <a:gdLst>
              <a:gd name="T0" fmla="*/ 867 w 867"/>
              <a:gd name="T1" fmla="*/ 0 h 1418"/>
              <a:gd name="T2" fmla="*/ 866 w 867"/>
              <a:gd name="T3" fmla="*/ 1418 h 1418"/>
              <a:gd name="T4" fmla="*/ 0 w 867"/>
              <a:gd name="T5" fmla="*/ 1416 h 1418"/>
              <a:gd name="T6" fmla="*/ 0 w 867"/>
              <a:gd name="T7" fmla="*/ 882 h 1418"/>
              <a:gd name="T8" fmla="*/ 84 w 867"/>
              <a:gd name="T9" fmla="*/ 804 h 1418"/>
              <a:gd name="T10" fmla="*/ 156 w 867"/>
              <a:gd name="T11" fmla="*/ 735 h 1418"/>
              <a:gd name="T12" fmla="*/ 222 w 867"/>
              <a:gd name="T13" fmla="*/ 657 h 1418"/>
              <a:gd name="T14" fmla="*/ 297 w 867"/>
              <a:gd name="T15" fmla="*/ 558 h 1418"/>
              <a:gd name="T16" fmla="*/ 381 w 867"/>
              <a:gd name="T17" fmla="*/ 453 h 1418"/>
              <a:gd name="T18" fmla="*/ 486 w 867"/>
              <a:gd name="T19" fmla="*/ 318 h 1418"/>
              <a:gd name="T20" fmla="*/ 543 w 867"/>
              <a:gd name="T21" fmla="*/ 240 h 1418"/>
              <a:gd name="T22" fmla="*/ 630 w 867"/>
              <a:gd name="T23" fmla="*/ 129 h 1418"/>
              <a:gd name="T24" fmla="*/ 687 w 867"/>
              <a:gd name="T25" fmla="*/ 72 h 1418"/>
              <a:gd name="T26" fmla="*/ 753 w 867"/>
              <a:gd name="T27" fmla="*/ 27 h 1418"/>
              <a:gd name="T28" fmla="*/ 801 w 867"/>
              <a:gd name="T29" fmla="*/ 16 h 1418"/>
              <a:gd name="T30" fmla="*/ 867 w 867"/>
              <a:gd name="T31" fmla="*/ 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3" name="Text Box 93"/>
          <p:cNvSpPr txBox="1">
            <a:spLocks noChangeArrowheads="1"/>
          </p:cNvSpPr>
          <p:nvPr/>
        </p:nvSpPr>
        <p:spPr bwMode="auto">
          <a:xfrm>
            <a:off x="2187575" y="4818063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/>
              <a:t>Early Adopters/</a:t>
            </a:r>
          </a:p>
          <a:p>
            <a:pPr algn="ctr"/>
            <a:r>
              <a:rPr lang="en-US" sz="1200" b="1"/>
              <a:t>Pioneers</a:t>
            </a:r>
          </a:p>
        </p:txBody>
      </p:sp>
      <p:sp>
        <p:nvSpPr>
          <p:cNvPr id="5214" name="Text Box 94"/>
          <p:cNvSpPr txBox="1">
            <a:spLocks noChangeArrowheads="1"/>
          </p:cNvSpPr>
          <p:nvPr/>
        </p:nvSpPr>
        <p:spPr bwMode="auto">
          <a:xfrm>
            <a:off x="3949700" y="3592513"/>
            <a:ext cx="123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/>
              <a:t>Mass Market/</a:t>
            </a:r>
            <a:br>
              <a:rPr lang="en-US" sz="1200" b="1"/>
            </a:br>
            <a:r>
              <a:rPr lang="en-US" sz="1200" b="1"/>
              <a:t>Followers</a:t>
            </a:r>
          </a:p>
        </p:txBody>
      </p:sp>
      <p:sp>
        <p:nvSpPr>
          <p:cNvPr id="5215" name="Text Box 95"/>
          <p:cNvSpPr txBox="1">
            <a:spLocks noChangeArrowheads="1"/>
          </p:cNvSpPr>
          <p:nvPr/>
        </p:nvSpPr>
        <p:spPr bwMode="auto">
          <a:xfrm>
            <a:off x="5943600" y="5000625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/>
              <a:t>End of Life</a:t>
            </a:r>
          </a:p>
        </p:txBody>
      </p:sp>
      <p:sp>
        <p:nvSpPr>
          <p:cNvPr id="5216" name="Text Box 96"/>
          <p:cNvSpPr txBox="1">
            <a:spLocks noChangeArrowheads="1"/>
          </p:cNvSpPr>
          <p:nvPr/>
        </p:nvSpPr>
        <p:spPr bwMode="auto">
          <a:xfrm>
            <a:off x="4287838" y="5864225"/>
            <a:ext cx="517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/>
              <a:t>Time</a:t>
            </a:r>
          </a:p>
        </p:txBody>
      </p:sp>
      <p:sp>
        <p:nvSpPr>
          <p:cNvPr id="5217" name="Text Box 97"/>
          <p:cNvSpPr txBox="1">
            <a:spLocks noChangeArrowheads="1"/>
          </p:cNvSpPr>
          <p:nvPr/>
        </p:nvSpPr>
        <p:spPr bwMode="auto">
          <a:xfrm>
            <a:off x="914400" y="4635500"/>
            <a:ext cx="11191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sz="1200"/>
              <a:t>Number </a:t>
            </a:r>
          </a:p>
          <a:p>
            <a:pPr algn="r"/>
            <a:r>
              <a:rPr lang="en-US" sz="1200"/>
              <a:t>of</a:t>
            </a:r>
            <a:br>
              <a:rPr lang="en-US" sz="1200"/>
            </a:br>
            <a:r>
              <a:rPr lang="en-US" sz="1200"/>
              <a:t>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product/service being marketed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Competition</a:t>
            </a:r>
          </a:p>
        </p:txBody>
      </p:sp>
      <p:sp>
        <p:nvSpPr>
          <p:cNvPr id="2664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3124200" cy="4724400"/>
          </a:xfrm>
        </p:spPr>
        <p:txBody>
          <a:bodyPr/>
          <a:lstStyle/>
          <a:p>
            <a:r>
              <a:rPr lang="en-US" sz="2800" dirty="0"/>
              <a:t>The competitive landscape</a:t>
            </a:r>
          </a:p>
          <a:p>
            <a:pPr lvl="1"/>
            <a:r>
              <a:rPr lang="en-US" dirty="0"/>
              <a:t>Provide an overview of product competitors, their strengths and weaknesses</a:t>
            </a:r>
          </a:p>
          <a:p>
            <a:pPr lvl="1"/>
            <a:r>
              <a:rPr lang="en-US" dirty="0"/>
              <a:t>Position each competitor’s product against new product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4724400" y="1981200"/>
            <a:ext cx="3638550" cy="3565525"/>
            <a:chOff x="3324" y="1248"/>
            <a:chExt cx="2292" cy="2246"/>
          </a:xfrm>
        </p:grpSpPr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4120" y="1862"/>
              <a:ext cx="406" cy="4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4831" y="1862"/>
              <a:ext cx="304" cy="30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4018" y="2742"/>
              <a:ext cx="257" cy="2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6634" name="Oval 10"/>
            <p:cNvSpPr>
              <a:spLocks noChangeAspect="1" noChangeArrowheads="1"/>
            </p:cNvSpPr>
            <p:nvPr/>
          </p:nvSpPr>
          <p:spPr bwMode="auto">
            <a:xfrm>
              <a:off x="4390" y="2573"/>
              <a:ext cx="342" cy="3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6635" name="Freeform 11"/>
            <p:cNvSpPr>
              <a:spLocks noChangeAspect="1"/>
            </p:cNvSpPr>
            <p:nvPr/>
          </p:nvSpPr>
          <p:spPr bwMode="auto">
            <a:xfrm>
              <a:off x="3711" y="1248"/>
              <a:ext cx="1905" cy="1904"/>
            </a:xfrm>
            <a:custGeom>
              <a:avLst/>
              <a:gdLst>
                <a:gd name="T0" fmla="*/ 0 w 2976"/>
                <a:gd name="T1" fmla="*/ 0 h 2976"/>
                <a:gd name="T2" fmla="*/ 0 w 2976"/>
                <a:gd name="T3" fmla="*/ 2976 h 2976"/>
                <a:gd name="T4" fmla="*/ 2976 w 2976"/>
                <a:gd name="T5" fmla="*/ 2976 h 2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6" h="2976">
                  <a:moveTo>
                    <a:pt x="0" y="0"/>
                  </a:moveTo>
                  <a:lnTo>
                    <a:pt x="0" y="2976"/>
                  </a:lnTo>
                  <a:lnTo>
                    <a:pt x="2976" y="29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37160" anchor="ctr"/>
            <a:lstStyle/>
            <a:p>
              <a:endParaRPr lang="en-US"/>
            </a:p>
          </p:txBody>
        </p:sp>
        <p:sp>
          <p:nvSpPr>
            <p:cNvPr id="26636" name="AutoShape 12"/>
            <p:cNvSpPr>
              <a:spLocks noChangeAspect="1" noChangeArrowheads="1"/>
            </p:cNvSpPr>
            <p:nvPr/>
          </p:nvSpPr>
          <p:spPr bwMode="auto">
            <a:xfrm>
              <a:off x="4166" y="3180"/>
              <a:ext cx="958" cy="314"/>
            </a:xfrm>
            <a:prstGeom prst="rightArrow">
              <a:avLst>
                <a:gd name="adj1" fmla="val 50000"/>
                <a:gd name="adj2" fmla="val 7627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dirty="0"/>
                <a:t>Performance</a:t>
              </a:r>
            </a:p>
          </p:txBody>
        </p:sp>
        <p:sp>
          <p:nvSpPr>
            <p:cNvPr id="26637" name="AutoShape 13"/>
            <p:cNvSpPr>
              <a:spLocks noChangeAspect="1" noChangeArrowheads="1"/>
            </p:cNvSpPr>
            <p:nvPr/>
          </p:nvSpPr>
          <p:spPr bwMode="auto">
            <a:xfrm rot="5400000" flipH="1" flipV="1">
              <a:off x="3078" y="2052"/>
              <a:ext cx="788" cy="295"/>
            </a:xfrm>
            <a:prstGeom prst="rightArrow">
              <a:avLst>
                <a:gd name="adj1" fmla="val 50000"/>
                <a:gd name="adj2" fmla="val 6678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/>
            <a:lstStyle/>
            <a:p>
              <a:pPr algn="ctr"/>
              <a:r>
                <a:rPr lang="en-US" sz="1400"/>
                <a:t>Price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Positioning of product or service</a:t>
            </a:r>
          </a:p>
          <a:p>
            <a:pPr lvl="1"/>
            <a:r>
              <a:rPr lang="en-US"/>
              <a:t>Statement that distinctly defines the product in its market and against its competition over time</a:t>
            </a:r>
          </a:p>
          <a:p>
            <a:r>
              <a:rPr lang="en-US"/>
              <a:t>Consumer promise</a:t>
            </a:r>
          </a:p>
          <a:p>
            <a:pPr lvl="1"/>
            <a:r>
              <a:rPr lang="en-US"/>
              <a:t>Statement summarizing the benefit of the product or service to the consumer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Strategies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Messaging by audience</a:t>
            </a:r>
          </a:p>
          <a:p>
            <a:r>
              <a:rPr lang="en-US"/>
              <a:t>Target consumer demographics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Packaging &amp; Fulfillment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packaging</a:t>
            </a:r>
          </a:p>
          <a:p>
            <a:pPr lvl="1"/>
            <a:r>
              <a:rPr lang="en-US"/>
              <a:t>Discuss form-factor, pricing, look, strategy</a:t>
            </a:r>
          </a:p>
          <a:p>
            <a:pPr lvl="1"/>
            <a:r>
              <a:rPr lang="en-US"/>
              <a:t>Discuss fulfillment issues for items not shipped directly with product</a:t>
            </a:r>
          </a:p>
          <a:p>
            <a:r>
              <a:rPr lang="en-US"/>
              <a:t>COGs</a:t>
            </a:r>
          </a:p>
          <a:p>
            <a:pPr lvl="1"/>
            <a:r>
              <a:rPr lang="en-US"/>
              <a:t>Summarize Cost of Goods and high-level Bill of Materials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Strategies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2286000"/>
          </a:xfrm>
        </p:spPr>
        <p:txBody>
          <a:bodyPr/>
          <a:lstStyle/>
          <a:p>
            <a:r>
              <a:rPr lang="en-US"/>
              <a:t>Launch plan</a:t>
            </a:r>
          </a:p>
          <a:p>
            <a:pPr lvl="1"/>
            <a:r>
              <a:rPr lang="en-US"/>
              <a:t>If product is being announced</a:t>
            </a:r>
          </a:p>
          <a:p>
            <a:r>
              <a:rPr lang="en-US"/>
              <a:t>Promotion budget</a:t>
            </a:r>
          </a:p>
          <a:p>
            <a:pPr lvl="1"/>
            <a:r>
              <a:rPr lang="en-US"/>
              <a:t>Supply back-up material with detailed budget information for review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447800" y="4343400"/>
            <a:ext cx="6477000" cy="1565275"/>
            <a:chOff x="912" y="2976"/>
            <a:chExt cx="4080" cy="986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912" y="3552"/>
              <a:ext cx="4080" cy="410"/>
              <a:chOff x="912" y="3552"/>
              <a:chExt cx="4080" cy="410"/>
            </a:xfrm>
          </p:grpSpPr>
          <p:sp>
            <p:nvSpPr>
              <p:cNvPr id="33798" name="AutoShape 6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4032" cy="306"/>
              </a:xfrm>
              <a:prstGeom prst="rightArrow">
                <a:avLst>
                  <a:gd name="adj1" fmla="val 36602"/>
                  <a:gd name="adj2" fmla="val 5417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799" name="Text Box 7"/>
              <p:cNvSpPr txBox="1">
                <a:spLocks noChangeArrowheads="1"/>
              </p:cNvSpPr>
              <p:nvPr/>
            </p:nvSpPr>
            <p:spPr bwMode="auto">
              <a:xfrm>
                <a:off x="912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Jan</a:t>
                </a:r>
              </a:p>
            </p:txBody>
          </p:sp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1244" y="3789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Feb</a:t>
                </a:r>
              </a:p>
            </p:txBody>
          </p:sp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1597" y="3789"/>
                <a:ext cx="2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Mar</a:t>
                </a:r>
              </a:p>
            </p:txBody>
          </p:sp>
          <p:sp>
            <p:nvSpPr>
              <p:cNvPr id="33802" name="Text Box 10"/>
              <p:cNvSpPr txBox="1">
                <a:spLocks noChangeArrowheads="1"/>
              </p:cNvSpPr>
              <p:nvPr/>
            </p:nvSpPr>
            <p:spPr bwMode="auto">
              <a:xfrm>
                <a:off x="1972" y="3789"/>
                <a:ext cx="2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Apr</a:t>
                </a:r>
              </a:p>
            </p:txBody>
          </p:sp>
          <p:sp>
            <p:nvSpPr>
              <p:cNvPr id="33803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78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May</a:t>
                </a:r>
              </a:p>
            </p:txBody>
          </p:sp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729" y="3789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Jun</a:t>
                </a:r>
              </a:p>
            </p:txBody>
          </p:sp>
          <p:sp>
            <p:nvSpPr>
              <p:cNvPr id="33805" name="Text Box 13"/>
              <p:cNvSpPr txBox="1">
                <a:spLocks noChangeArrowheads="1"/>
              </p:cNvSpPr>
              <p:nvPr/>
            </p:nvSpPr>
            <p:spPr bwMode="auto">
              <a:xfrm>
                <a:off x="3068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July</a:t>
                </a:r>
              </a:p>
            </p:txBody>
          </p:sp>
          <p:sp>
            <p:nvSpPr>
              <p:cNvPr id="33806" name="Text Box 14"/>
              <p:cNvSpPr txBox="1">
                <a:spLocks noChangeArrowheads="1"/>
              </p:cNvSpPr>
              <p:nvPr/>
            </p:nvSpPr>
            <p:spPr bwMode="auto">
              <a:xfrm>
                <a:off x="3443" y="3789"/>
                <a:ext cx="27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Sep</a:t>
                </a:r>
              </a:p>
            </p:txBody>
          </p:sp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3796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Oct</a:t>
                </a:r>
              </a:p>
            </p:txBody>
          </p:sp>
          <p:sp>
            <p:nvSpPr>
              <p:cNvPr id="33808" name="Text Box 16"/>
              <p:cNvSpPr txBox="1">
                <a:spLocks noChangeArrowheads="1"/>
              </p:cNvSpPr>
              <p:nvPr/>
            </p:nvSpPr>
            <p:spPr bwMode="auto">
              <a:xfrm>
                <a:off x="4142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Nov</a:t>
                </a:r>
              </a:p>
            </p:txBody>
          </p:sp>
          <p:sp>
            <p:nvSpPr>
              <p:cNvPr id="33809" name="Text Box 17"/>
              <p:cNvSpPr txBox="1">
                <a:spLocks noChangeArrowheads="1"/>
              </p:cNvSpPr>
              <p:nvPr/>
            </p:nvSpPr>
            <p:spPr bwMode="auto">
              <a:xfrm>
                <a:off x="4524" y="3789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Dec</a:t>
                </a:r>
              </a:p>
            </p:txBody>
          </p:sp>
        </p:grpSp>
        <p:sp>
          <p:nvSpPr>
            <p:cNvPr id="33810" name="AutoShape 18"/>
            <p:cNvSpPr>
              <a:spLocks noChangeArrowheads="1"/>
            </p:cNvSpPr>
            <p:nvPr/>
          </p:nvSpPr>
          <p:spPr bwMode="auto">
            <a:xfrm>
              <a:off x="1008" y="2976"/>
              <a:ext cx="153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Phase 1</a:t>
              </a:r>
            </a:p>
          </p:txBody>
        </p:sp>
        <p:sp>
          <p:nvSpPr>
            <p:cNvPr id="33811" name="AutoShape 19"/>
            <p:cNvSpPr>
              <a:spLocks noChangeArrowheads="1"/>
            </p:cNvSpPr>
            <p:nvPr/>
          </p:nvSpPr>
          <p:spPr bwMode="auto">
            <a:xfrm>
              <a:off x="2544" y="3168"/>
              <a:ext cx="1200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Phase 2</a:t>
              </a:r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>
              <a:off x="3744" y="3360"/>
              <a:ext cx="105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Phase 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Relations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Strategy &amp; execution</a:t>
            </a:r>
          </a:p>
          <a:p>
            <a:pPr lvl="1"/>
            <a:r>
              <a:rPr lang="en-US"/>
              <a:t>PR strategies</a:t>
            </a:r>
          </a:p>
          <a:p>
            <a:pPr lvl="1"/>
            <a:r>
              <a:rPr lang="en-US"/>
              <a:t>PR plan highlights</a:t>
            </a:r>
          </a:p>
          <a:p>
            <a:pPr lvl="1"/>
            <a:r>
              <a:rPr lang="en-US"/>
              <a:t>Have back-up PR plan, including editorial calendars, speaking engagements, conference schedules,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78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730281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2011-12-21T20:41:00+00:00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1386626</Value>
      <Value>1386627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Marketing plan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TP102806419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E47465-1BBE-45E0-8364-7439AF5AE9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0BA137-9F22-4D70-831C-E25B6FFB809C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5E1184C-8D6F-4B2F-9B7D-5970C995F1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presentation</Template>
  <TotalTime>0</TotalTime>
  <Words>434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Tahoma</vt:lpstr>
      <vt:lpstr>Times New Roman</vt:lpstr>
      <vt:lpstr>01017812</vt:lpstr>
      <vt:lpstr>[Product Name] Marketing Plan</vt:lpstr>
      <vt:lpstr>Market Summary</vt:lpstr>
      <vt:lpstr>Product Definition</vt:lpstr>
      <vt:lpstr>Competition</vt:lpstr>
      <vt:lpstr>Positioning</vt:lpstr>
      <vt:lpstr>Communication Strategies</vt:lpstr>
      <vt:lpstr>Packaging &amp; Fulfillment</vt:lpstr>
      <vt:lpstr>Launch Strategies</vt:lpstr>
      <vt:lpstr>Public Relations</vt:lpstr>
      <vt:lpstr>Advertising</vt:lpstr>
      <vt:lpstr>Other Promotion</vt:lpstr>
      <vt:lpstr>Pricing</vt:lpstr>
      <vt:lpstr>Distribution</vt:lpstr>
      <vt:lpstr>Vertical Markets/Segments</vt:lpstr>
      <vt:lpstr>International</vt:lpstr>
      <vt:lpstr>Success Metrics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[Product Name] Marketing Plan</dc:title>
  <dc:creator>Mohamed</dc:creator>
  <cp:lastModifiedBy>Mohamed</cp:lastModifiedBy>
  <cp:revision>1</cp:revision>
  <cp:lastPrinted>1601-01-01T00:00:00Z</cp:lastPrinted>
  <dcterms:created xsi:type="dcterms:W3CDTF">2021-03-06T07:17:17Z</dcterms:created>
  <dcterms:modified xsi:type="dcterms:W3CDTF">2021-03-06T07:17:26Z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TC010178121033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