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97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8793A9-24F0-4AC3-8785-8674813B36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1EB0E-314F-4064-8697-E63AF1787D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5D3FE-EB14-46F8-82A0-18A6685CF58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E2F7-E433-414B-A543-CCBF2BF85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97263-53CA-4111-889D-1D82C9FC3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5909-A6BB-441A-82AA-215BD7F01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5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20DF9-77F6-4ED6-BB5D-5DA188D1E5A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4B94F-9911-4389-B56A-D6B78DD40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B94F-9911-4389-B56A-D6B78DD40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6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5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1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52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7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4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98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073552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8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75168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2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74929172-4BF7-429F-BA25-7E9D1A4215E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8" r:id="rId1"/>
    <p:sldLayoutId id="2147484699" r:id="rId2"/>
    <p:sldLayoutId id="2147484700" r:id="rId3"/>
    <p:sldLayoutId id="2147484701" r:id="rId4"/>
    <p:sldLayoutId id="2147484702" r:id="rId5"/>
    <p:sldLayoutId id="2147484703" r:id="rId6"/>
    <p:sldLayoutId id="2147484704" r:id="rId7"/>
    <p:sldLayoutId id="2147484705" r:id="rId8"/>
    <p:sldLayoutId id="2147484706" r:id="rId9"/>
    <p:sldLayoutId id="2147484707" r:id="rId10"/>
    <p:sldLayoutId id="214748470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19" name="Rectangle 18" descr="Hierarchy Graphic Level 3">
            <a:extLst>
              <a:ext uri="{FF2B5EF4-FFF2-40B4-BE49-F238E27FC236}">
                <a16:creationId xmlns:a16="http://schemas.microsoft.com/office/drawing/2014/main" id="{5BD63F6B-320E-4ED7-96B4-FB3F22212A81}"/>
              </a:ext>
            </a:extLst>
          </p:cNvPr>
          <p:cNvSpPr/>
          <p:nvPr/>
        </p:nvSpPr>
        <p:spPr>
          <a:xfrm>
            <a:off x="8126422" y="2471056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VICTORIA LINDQVIST</a:t>
            </a:r>
            <a:br>
              <a:rPr lang="en-US" sz="1100" kern="1200" dirty="0"/>
            </a:br>
            <a:r>
              <a:rPr lang="en-US" sz="1100" kern="1200" dirty="0"/>
              <a:t>VP Finance</a:t>
            </a:r>
          </a:p>
        </p:txBody>
      </p:sp>
      <p:sp>
        <p:nvSpPr>
          <p:cNvPr id="21" name="Rectangle 20" descr="Hierarchy Graphic Level 3">
            <a:extLst>
              <a:ext uri="{FF2B5EF4-FFF2-40B4-BE49-F238E27FC236}">
                <a16:creationId xmlns:a16="http://schemas.microsoft.com/office/drawing/2014/main" id="{894F1F1E-374B-4CE0-9A41-EA1AE123A968}"/>
              </a:ext>
            </a:extLst>
          </p:cNvPr>
          <p:cNvSpPr/>
          <p:nvPr/>
        </p:nvSpPr>
        <p:spPr>
          <a:xfrm>
            <a:off x="8126422" y="3142244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ALEXANDER MARTENSSON</a:t>
            </a:r>
            <a:br>
              <a:rPr lang="en-US" sz="1100" kern="1200" dirty="0"/>
            </a:br>
            <a:r>
              <a:rPr lang="en-US" sz="1100" kern="1200" dirty="0"/>
              <a:t>VP Technology</a:t>
            </a:r>
          </a:p>
        </p:txBody>
      </p:sp>
      <p:sp>
        <p:nvSpPr>
          <p:cNvPr id="23" name="Rectangle 22" descr="Hierarchy Graphic Level 3">
            <a:extLst>
              <a:ext uri="{FF2B5EF4-FFF2-40B4-BE49-F238E27FC236}">
                <a16:creationId xmlns:a16="http://schemas.microsoft.com/office/drawing/2014/main" id="{B89A4238-E05F-4FC8-8DFA-F673BCE93101}"/>
              </a:ext>
            </a:extLst>
          </p:cNvPr>
          <p:cNvSpPr/>
          <p:nvPr/>
        </p:nvSpPr>
        <p:spPr>
          <a:xfrm>
            <a:off x="8126422" y="3813432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ALLAN MATTSSON</a:t>
            </a:r>
            <a:br>
              <a:rPr lang="en-US" sz="1100" kern="1200" dirty="0"/>
            </a:br>
            <a:r>
              <a:rPr lang="en-US" sz="1100" kern="1200" dirty="0"/>
              <a:t>VP Operations</a:t>
            </a:r>
          </a:p>
        </p:txBody>
      </p:sp>
      <p:sp>
        <p:nvSpPr>
          <p:cNvPr id="25" name="Rectangle 24" descr="Hierarchy Graphic Level 3">
            <a:extLst>
              <a:ext uri="{FF2B5EF4-FFF2-40B4-BE49-F238E27FC236}">
                <a16:creationId xmlns:a16="http://schemas.microsoft.com/office/drawing/2014/main" id="{3CED6E04-BDEA-4739-8EBE-5560951B53CC}"/>
              </a:ext>
            </a:extLst>
          </p:cNvPr>
          <p:cNvSpPr/>
          <p:nvPr/>
        </p:nvSpPr>
        <p:spPr>
          <a:xfrm>
            <a:off x="8126422" y="4484620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IAN HANSSON</a:t>
            </a:r>
            <a:br>
              <a:rPr lang="en-US" sz="1100" kern="1200" dirty="0"/>
            </a:br>
            <a:r>
              <a:rPr lang="en-US" sz="1100" kern="1200" dirty="0"/>
              <a:t>VP Marketing</a:t>
            </a:r>
          </a:p>
        </p:txBody>
      </p:sp>
      <p:sp>
        <p:nvSpPr>
          <p:cNvPr id="27" name="Rectangle 26" descr="Hierarchy Graphic Level 3">
            <a:extLst>
              <a:ext uri="{FF2B5EF4-FFF2-40B4-BE49-F238E27FC236}">
                <a16:creationId xmlns:a16="http://schemas.microsoft.com/office/drawing/2014/main" id="{52C5E13A-51A3-4701-81FA-781584C7F582}"/>
              </a:ext>
            </a:extLst>
          </p:cNvPr>
          <p:cNvSpPr/>
          <p:nvPr/>
        </p:nvSpPr>
        <p:spPr>
          <a:xfrm>
            <a:off x="8126422" y="5155809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APRIL HANSSON</a:t>
            </a:r>
            <a:br>
              <a:rPr lang="en-US" sz="1100" kern="1200" dirty="0"/>
            </a:br>
            <a:r>
              <a:rPr lang="en-US" sz="1100" kern="1200" dirty="0"/>
              <a:t>VP Production</a:t>
            </a:r>
          </a:p>
        </p:txBody>
      </p:sp>
      <p:sp>
        <p:nvSpPr>
          <p:cNvPr id="29" name="Rectangle 28" descr="Hierarchy Graphic Level 3">
            <a:extLst>
              <a:ext uri="{FF2B5EF4-FFF2-40B4-BE49-F238E27FC236}">
                <a16:creationId xmlns:a16="http://schemas.microsoft.com/office/drawing/2014/main" id="{FAB844C5-F53B-4FEB-A2F4-BBC58B2B27EC}"/>
              </a:ext>
            </a:extLst>
          </p:cNvPr>
          <p:cNvSpPr/>
          <p:nvPr/>
        </p:nvSpPr>
        <p:spPr>
          <a:xfrm>
            <a:off x="8126422" y="5826997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JENS MARTENSSON</a:t>
            </a:r>
            <a:br>
              <a:rPr lang="en-US" sz="1100" kern="1200" dirty="0"/>
            </a:br>
            <a:r>
              <a:rPr lang="en-US" sz="1100" kern="1200" dirty="0"/>
              <a:t>VP Transportation</a:t>
            </a:r>
          </a:p>
        </p:txBody>
      </p:sp>
      <p:sp>
        <p:nvSpPr>
          <p:cNvPr id="39" name="Rectangle 38" descr="Hierarchy Graphic Level 3">
            <a:extLst>
              <a:ext uri="{FF2B5EF4-FFF2-40B4-BE49-F238E27FC236}">
                <a16:creationId xmlns:a16="http://schemas.microsoft.com/office/drawing/2014/main" id="{8B2FD7A7-9261-4A70-98BC-14AD540926EB}"/>
              </a:ext>
            </a:extLst>
          </p:cNvPr>
          <p:cNvSpPr/>
          <p:nvPr/>
        </p:nvSpPr>
        <p:spPr>
          <a:xfrm>
            <a:off x="9321347" y="2471056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VICTORIA LINDQVIST</a:t>
            </a:r>
            <a:br>
              <a:rPr lang="en-US" sz="1100" kern="1200" dirty="0"/>
            </a:br>
            <a:r>
              <a:rPr lang="en-US" sz="1100" kern="1200" dirty="0"/>
              <a:t>VP Finance</a:t>
            </a:r>
          </a:p>
        </p:txBody>
      </p:sp>
      <p:sp>
        <p:nvSpPr>
          <p:cNvPr id="40" name="Rectangle 39" descr="Hierarchy Graphic Level 3">
            <a:extLst>
              <a:ext uri="{FF2B5EF4-FFF2-40B4-BE49-F238E27FC236}">
                <a16:creationId xmlns:a16="http://schemas.microsoft.com/office/drawing/2014/main" id="{B3FF7972-0E92-4224-A78E-E20AC47C4165}"/>
              </a:ext>
            </a:extLst>
          </p:cNvPr>
          <p:cNvSpPr/>
          <p:nvPr/>
        </p:nvSpPr>
        <p:spPr>
          <a:xfrm>
            <a:off x="9321347" y="3142244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ALEXANDER MARTENSSON</a:t>
            </a:r>
            <a:br>
              <a:rPr lang="en-US" sz="1100" kern="1200" dirty="0"/>
            </a:br>
            <a:r>
              <a:rPr lang="en-US" sz="1100" kern="1200" dirty="0"/>
              <a:t>VP Technology</a:t>
            </a:r>
          </a:p>
        </p:txBody>
      </p:sp>
      <p:sp>
        <p:nvSpPr>
          <p:cNvPr id="48" name="Rectangle 47" descr="Hierarchy Graphic Level 3">
            <a:extLst>
              <a:ext uri="{FF2B5EF4-FFF2-40B4-BE49-F238E27FC236}">
                <a16:creationId xmlns:a16="http://schemas.microsoft.com/office/drawing/2014/main" id="{1BE1A441-52DE-460A-AC75-DCD0B364534C}"/>
              </a:ext>
            </a:extLst>
          </p:cNvPr>
          <p:cNvSpPr/>
          <p:nvPr/>
        </p:nvSpPr>
        <p:spPr>
          <a:xfrm>
            <a:off x="10516271" y="3142244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ALEXANDER MARTENSSON</a:t>
            </a:r>
            <a:br>
              <a:rPr lang="en-US" sz="1100" kern="1200" dirty="0"/>
            </a:br>
            <a:r>
              <a:rPr lang="en-US" sz="1100" kern="1200" dirty="0"/>
              <a:t>VP Technology</a:t>
            </a:r>
          </a:p>
        </p:txBody>
      </p:sp>
      <p:sp>
        <p:nvSpPr>
          <p:cNvPr id="52" name="Rectangle 51" descr="Hierarchy Graphic Level 3">
            <a:extLst>
              <a:ext uri="{FF2B5EF4-FFF2-40B4-BE49-F238E27FC236}">
                <a16:creationId xmlns:a16="http://schemas.microsoft.com/office/drawing/2014/main" id="{56A226FE-A906-47D8-9CD6-97DA1F99CC97}"/>
              </a:ext>
            </a:extLst>
          </p:cNvPr>
          <p:cNvSpPr/>
          <p:nvPr/>
        </p:nvSpPr>
        <p:spPr>
          <a:xfrm>
            <a:off x="9321347" y="4484620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IAN HANSSON</a:t>
            </a:r>
            <a:br>
              <a:rPr lang="en-US" sz="1100" kern="1200" dirty="0"/>
            </a:br>
            <a:r>
              <a:rPr lang="en-US" sz="1100" kern="1200" dirty="0"/>
              <a:t>VP Marketing</a:t>
            </a:r>
          </a:p>
        </p:txBody>
      </p:sp>
      <p:sp>
        <p:nvSpPr>
          <p:cNvPr id="53" name="Rectangle 52" descr="Hierarchy Graphic Level 3">
            <a:extLst>
              <a:ext uri="{FF2B5EF4-FFF2-40B4-BE49-F238E27FC236}">
                <a16:creationId xmlns:a16="http://schemas.microsoft.com/office/drawing/2014/main" id="{26B88C03-752E-4EB4-A490-8263CD738813}"/>
              </a:ext>
            </a:extLst>
          </p:cNvPr>
          <p:cNvSpPr/>
          <p:nvPr/>
        </p:nvSpPr>
        <p:spPr>
          <a:xfrm>
            <a:off x="9321347" y="5155809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APRIL HANSSON</a:t>
            </a:r>
            <a:br>
              <a:rPr lang="en-US" sz="1100" kern="1200" dirty="0"/>
            </a:br>
            <a:r>
              <a:rPr lang="en-US" sz="1100" kern="1200" dirty="0"/>
              <a:t>VP Production</a:t>
            </a:r>
          </a:p>
        </p:txBody>
      </p:sp>
      <p:sp>
        <p:nvSpPr>
          <p:cNvPr id="56" name="Rectangle 55" descr="Hierarchy Graphic Level 3">
            <a:extLst>
              <a:ext uri="{FF2B5EF4-FFF2-40B4-BE49-F238E27FC236}">
                <a16:creationId xmlns:a16="http://schemas.microsoft.com/office/drawing/2014/main" id="{8792F400-DA2A-4485-B444-C5FFE5615049}"/>
              </a:ext>
            </a:extLst>
          </p:cNvPr>
          <p:cNvSpPr/>
          <p:nvPr/>
        </p:nvSpPr>
        <p:spPr>
          <a:xfrm>
            <a:off x="10516271" y="4484620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IAN HANSSON</a:t>
            </a:r>
            <a:br>
              <a:rPr lang="en-US" sz="1100" kern="1200" dirty="0"/>
            </a:br>
            <a:r>
              <a:rPr lang="en-US" sz="1100" kern="1200" dirty="0"/>
              <a:t>VP Marketing</a:t>
            </a:r>
          </a:p>
        </p:txBody>
      </p:sp>
      <p:grpSp>
        <p:nvGrpSpPr>
          <p:cNvPr id="93" name="Group 92" descr="Hierarchy Graphic Level 2&#10;">
            <a:extLst>
              <a:ext uri="{FF2B5EF4-FFF2-40B4-BE49-F238E27FC236}">
                <a16:creationId xmlns:a16="http://schemas.microsoft.com/office/drawing/2014/main" id="{04B4B687-937A-45F2-B3A0-595677EF003F}"/>
              </a:ext>
            </a:extLst>
          </p:cNvPr>
          <p:cNvGrpSpPr/>
          <p:nvPr/>
        </p:nvGrpSpPr>
        <p:grpSpPr>
          <a:xfrm>
            <a:off x="6429134" y="2471056"/>
            <a:ext cx="1699888" cy="576051"/>
            <a:chOff x="6429134" y="2407556"/>
            <a:chExt cx="1699888" cy="576051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C7F8CF-F504-4D16-94E0-36FE0E141B1B}"/>
                </a:ext>
              </a:extLst>
            </p:cNvPr>
            <p:cNvSpPr/>
            <p:nvPr/>
          </p:nvSpPr>
          <p:spPr>
            <a:xfrm>
              <a:off x="7877400" y="2407556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979B4731-DF88-4D23-8730-BC8ACBC6946A}"/>
                </a:ext>
              </a:extLst>
            </p:cNvPr>
            <p:cNvSpPr/>
            <p:nvPr/>
          </p:nvSpPr>
          <p:spPr>
            <a:xfrm>
              <a:off x="6429134" y="2407556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74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A641E76A-EBDB-428E-A68C-C8991F012E71}"/>
                </a:ext>
              </a:extLst>
            </p:cNvPr>
            <p:cNvSpPr/>
            <p:nvPr/>
          </p:nvSpPr>
          <p:spPr>
            <a:xfrm>
              <a:off x="6465512" y="2407556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solidFill>
                    <a:schemeClr val="tx1"/>
                  </a:solidFill>
                </a:rPr>
                <a:t>AUGUST BERGQVIST</a:t>
              </a:r>
              <a:br>
                <a:rPr lang="en-US" sz="1100" kern="1200" dirty="0">
                  <a:solidFill>
                    <a:schemeClr val="tx1"/>
                  </a:solidFill>
                </a:rPr>
              </a:br>
              <a:r>
                <a:rPr lang="en-US" sz="1100" kern="12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271F8EE-4D77-48C9-8A4D-1EB0686BCC4E}"/>
                </a:ext>
              </a:extLst>
            </p:cNvPr>
            <p:cNvSpPr/>
            <p:nvPr/>
          </p:nvSpPr>
          <p:spPr>
            <a:xfrm>
              <a:off x="6437950" y="2668020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 descr="Hierarchy Graphic Level 2&#10;">
            <a:extLst>
              <a:ext uri="{FF2B5EF4-FFF2-40B4-BE49-F238E27FC236}">
                <a16:creationId xmlns:a16="http://schemas.microsoft.com/office/drawing/2014/main" id="{B14E25DE-93A0-4657-ADCD-74F946B2D9F8}"/>
              </a:ext>
            </a:extLst>
          </p:cNvPr>
          <p:cNvGrpSpPr/>
          <p:nvPr/>
        </p:nvGrpSpPr>
        <p:grpSpPr>
          <a:xfrm>
            <a:off x="6429134" y="3142244"/>
            <a:ext cx="1699888" cy="576051"/>
            <a:chOff x="6429134" y="3078744"/>
            <a:chExt cx="1699888" cy="57605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C5CC49-0D17-46F2-BDD9-D8B88AB5ED92}"/>
                </a:ext>
              </a:extLst>
            </p:cNvPr>
            <p:cNvSpPr/>
            <p:nvPr/>
          </p:nvSpPr>
          <p:spPr>
            <a:xfrm>
              <a:off x="7877400" y="3078744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BFA0D9F-14C9-4A47-B26B-D069D98ADBF5}"/>
                </a:ext>
              </a:extLst>
            </p:cNvPr>
            <p:cNvSpPr/>
            <p:nvPr/>
          </p:nvSpPr>
          <p:spPr>
            <a:xfrm>
              <a:off x="6429134" y="3078744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7871728-F83B-4FFB-A873-C28342D5C773}"/>
                </a:ext>
              </a:extLst>
            </p:cNvPr>
            <p:cNvSpPr/>
            <p:nvPr/>
          </p:nvSpPr>
          <p:spPr>
            <a:xfrm>
              <a:off x="6465512" y="3078744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solidFill>
                    <a:schemeClr val="tx1"/>
                  </a:solidFill>
                </a:rPr>
                <a:t>ANGELICA ASTROM Help Desk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E52BB09-3880-4FE3-926C-2FA12EBF16ED}"/>
                </a:ext>
              </a:extLst>
            </p:cNvPr>
            <p:cNvSpPr/>
            <p:nvPr/>
          </p:nvSpPr>
          <p:spPr>
            <a:xfrm>
              <a:off x="6437950" y="3339208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 descr="Hierarchy Graphic Level 2&#10;">
            <a:extLst>
              <a:ext uri="{FF2B5EF4-FFF2-40B4-BE49-F238E27FC236}">
                <a16:creationId xmlns:a16="http://schemas.microsoft.com/office/drawing/2014/main" id="{609D95EB-C1EC-48A9-A824-0CBC778A66EA}"/>
              </a:ext>
            </a:extLst>
          </p:cNvPr>
          <p:cNvGrpSpPr/>
          <p:nvPr/>
        </p:nvGrpSpPr>
        <p:grpSpPr>
          <a:xfrm>
            <a:off x="6429134" y="3813431"/>
            <a:ext cx="1699888" cy="576052"/>
            <a:chOff x="6429134" y="3749931"/>
            <a:chExt cx="1699888" cy="57605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F2244F-43AC-4C00-A697-D91344FB75A6}"/>
                </a:ext>
              </a:extLst>
            </p:cNvPr>
            <p:cNvSpPr/>
            <p:nvPr/>
          </p:nvSpPr>
          <p:spPr>
            <a:xfrm>
              <a:off x="7877400" y="3749932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B07D0EB-45D1-4BB5-9E45-C98505F9AFF0}"/>
                </a:ext>
              </a:extLst>
            </p:cNvPr>
            <p:cNvSpPr/>
            <p:nvPr/>
          </p:nvSpPr>
          <p:spPr>
            <a:xfrm>
              <a:off x="6429134" y="3749931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89BBF4D-96E5-486E-8701-17091B2C4EAD}"/>
                </a:ext>
              </a:extLst>
            </p:cNvPr>
            <p:cNvSpPr/>
            <p:nvPr/>
          </p:nvSpPr>
          <p:spPr>
            <a:xfrm>
              <a:off x="6465512" y="3749932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solidFill>
                    <a:schemeClr val="tx1"/>
                  </a:solidFill>
                </a:rPr>
                <a:t>FLORA BERGGREN</a:t>
              </a:r>
              <a:br>
                <a:rPr lang="en-US" sz="1100" kern="1200" dirty="0">
                  <a:solidFill>
                    <a:schemeClr val="tx1"/>
                  </a:solidFill>
                </a:rPr>
              </a:br>
              <a:r>
                <a:rPr lang="en-US" sz="1100" kern="1200" dirty="0">
                  <a:solidFill>
                    <a:schemeClr val="tx1"/>
                  </a:solidFill>
                </a:rPr>
                <a:t>Facilities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43E2023-870C-47C9-932D-A0BAC54B672B}"/>
                </a:ext>
              </a:extLst>
            </p:cNvPr>
            <p:cNvSpPr/>
            <p:nvPr/>
          </p:nvSpPr>
          <p:spPr>
            <a:xfrm>
              <a:off x="6437950" y="4010396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 descr="Hierarchy Graphic Level 2&#10;">
            <a:extLst>
              <a:ext uri="{FF2B5EF4-FFF2-40B4-BE49-F238E27FC236}">
                <a16:creationId xmlns:a16="http://schemas.microsoft.com/office/drawing/2014/main" id="{114E3938-1C6F-4306-8CB8-4E548A9E74FF}"/>
              </a:ext>
            </a:extLst>
          </p:cNvPr>
          <p:cNvGrpSpPr/>
          <p:nvPr/>
        </p:nvGrpSpPr>
        <p:grpSpPr>
          <a:xfrm>
            <a:off x="6429134" y="4484618"/>
            <a:ext cx="1699888" cy="576053"/>
            <a:chOff x="6429134" y="4421118"/>
            <a:chExt cx="1699888" cy="57605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FB83631-D4D7-4CA4-A008-98BD9C473524}"/>
                </a:ext>
              </a:extLst>
            </p:cNvPr>
            <p:cNvSpPr/>
            <p:nvPr/>
          </p:nvSpPr>
          <p:spPr>
            <a:xfrm>
              <a:off x="7877400" y="4421120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5FCA833A-255D-45B4-8490-68A94DCA22CD}"/>
                </a:ext>
              </a:extLst>
            </p:cNvPr>
            <p:cNvSpPr/>
            <p:nvPr/>
          </p:nvSpPr>
          <p:spPr>
            <a:xfrm>
              <a:off x="6429134" y="4421118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39F81C40-BCE8-47F8-AF0D-C76AB8AA6C44}"/>
                </a:ext>
              </a:extLst>
            </p:cNvPr>
            <p:cNvSpPr/>
            <p:nvPr/>
          </p:nvSpPr>
          <p:spPr>
            <a:xfrm>
              <a:off x="6465512" y="4421120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solidFill>
                    <a:schemeClr val="tx1"/>
                  </a:solidFill>
                </a:rPr>
                <a:t>MIRA KARLSSON</a:t>
              </a:r>
              <a:br>
                <a:rPr lang="en-US" sz="1100" kern="1200" dirty="0">
                  <a:solidFill>
                    <a:schemeClr val="tx1"/>
                  </a:solidFill>
                </a:rPr>
              </a:br>
              <a:r>
                <a:rPr lang="en-US" sz="1100" kern="1200" dirty="0">
                  <a:solidFill>
                    <a:schemeClr val="tx1"/>
                  </a:solidFill>
                </a:rPr>
                <a:t>Project Manager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F133DA-1E4E-43ED-A261-96ADE6C28542}"/>
                </a:ext>
              </a:extLst>
            </p:cNvPr>
            <p:cNvSpPr/>
            <p:nvPr/>
          </p:nvSpPr>
          <p:spPr>
            <a:xfrm>
              <a:off x="6437950" y="4681584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 descr="Hierarchy Graphic Level 2&#10;">
            <a:extLst>
              <a:ext uri="{FF2B5EF4-FFF2-40B4-BE49-F238E27FC236}">
                <a16:creationId xmlns:a16="http://schemas.microsoft.com/office/drawing/2014/main" id="{8AEF81FE-2F78-440B-AD58-176CDDF45B1D}"/>
              </a:ext>
            </a:extLst>
          </p:cNvPr>
          <p:cNvGrpSpPr/>
          <p:nvPr/>
        </p:nvGrpSpPr>
        <p:grpSpPr>
          <a:xfrm>
            <a:off x="6429134" y="5155805"/>
            <a:ext cx="1699888" cy="576055"/>
            <a:chOff x="6429134" y="5092305"/>
            <a:chExt cx="1699888" cy="57605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8770732-188D-4A84-948F-C30865F73264}"/>
                </a:ext>
              </a:extLst>
            </p:cNvPr>
            <p:cNvSpPr/>
            <p:nvPr/>
          </p:nvSpPr>
          <p:spPr>
            <a:xfrm>
              <a:off x="7877400" y="5092309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387F4E7-FBF4-4EA7-ACEC-B10CFD0D4F62}"/>
                </a:ext>
              </a:extLst>
            </p:cNvPr>
            <p:cNvSpPr/>
            <p:nvPr/>
          </p:nvSpPr>
          <p:spPr>
            <a:xfrm>
              <a:off x="6429134" y="5092305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6AD2FDBA-3077-4953-843E-1B2F3D509343}"/>
                </a:ext>
              </a:extLst>
            </p:cNvPr>
            <p:cNvSpPr/>
            <p:nvPr/>
          </p:nvSpPr>
          <p:spPr>
            <a:xfrm>
              <a:off x="6465512" y="5092309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solidFill>
                    <a:schemeClr val="tx1"/>
                  </a:solidFill>
                </a:rPr>
                <a:t>KALLE PERSSON</a:t>
              </a:r>
              <a:br>
                <a:rPr lang="en-US" sz="1100" kern="1200" dirty="0">
                  <a:solidFill>
                    <a:schemeClr val="tx1"/>
                  </a:solidFill>
                </a:rPr>
              </a:br>
              <a:r>
                <a:rPr lang="en-US" sz="1100" kern="1200" dirty="0">
                  <a:solidFill>
                    <a:schemeClr val="tx1"/>
                  </a:solidFill>
                </a:rPr>
                <a:t>Production Manager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457284F-96E6-4F5E-8268-86780F92A18B}"/>
                </a:ext>
              </a:extLst>
            </p:cNvPr>
            <p:cNvSpPr/>
            <p:nvPr/>
          </p:nvSpPr>
          <p:spPr>
            <a:xfrm>
              <a:off x="6437950" y="5352773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 descr="Hierarchy Graphic Level 2&#10;">
            <a:extLst>
              <a:ext uri="{FF2B5EF4-FFF2-40B4-BE49-F238E27FC236}">
                <a16:creationId xmlns:a16="http://schemas.microsoft.com/office/drawing/2014/main" id="{C986D7A9-E127-4BEE-BBB5-18594DF71DED}"/>
              </a:ext>
            </a:extLst>
          </p:cNvPr>
          <p:cNvGrpSpPr/>
          <p:nvPr/>
        </p:nvGrpSpPr>
        <p:grpSpPr>
          <a:xfrm>
            <a:off x="6429134" y="5826992"/>
            <a:ext cx="1699888" cy="576056"/>
            <a:chOff x="6429134" y="5763492"/>
            <a:chExt cx="1699888" cy="57605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7410CB-D4D5-4185-BD8C-E1FCB51E0F14}"/>
                </a:ext>
              </a:extLst>
            </p:cNvPr>
            <p:cNvSpPr/>
            <p:nvPr/>
          </p:nvSpPr>
          <p:spPr>
            <a:xfrm>
              <a:off x="7877400" y="5763497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C36B9F51-9555-4F7D-8FA6-BD21A24C8735}"/>
                </a:ext>
              </a:extLst>
            </p:cNvPr>
            <p:cNvSpPr/>
            <p:nvPr/>
          </p:nvSpPr>
          <p:spPr>
            <a:xfrm>
              <a:off x="6429134" y="5763492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dirty="0"/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275B4F72-39AB-43FB-8AD6-760F6DB8BA89}"/>
                </a:ext>
              </a:extLst>
            </p:cNvPr>
            <p:cNvSpPr/>
            <p:nvPr/>
          </p:nvSpPr>
          <p:spPr>
            <a:xfrm>
              <a:off x="6465512" y="5763497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solidFill>
                    <a:schemeClr val="tx1"/>
                  </a:solidFill>
                </a:rPr>
                <a:t>VICTORIA PERSSON Dispatch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91233B5-C50C-438E-AA9B-C6799DC48BEF}"/>
                </a:ext>
              </a:extLst>
            </p:cNvPr>
            <p:cNvSpPr/>
            <p:nvPr/>
          </p:nvSpPr>
          <p:spPr>
            <a:xfrm>
              <a:off x="6437950" y="6023961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Connector: Elbow 67" descr="Connector Lines">
            <a:extLst>
              <a:ext uri="{FF2B5EF4-FFF2-40B4-BE49-F238E27FC236}">
                <a16:creationId xmlns:a16="http://schemas.microsoft.com/office/drawing/2014/main" id="{16E8FAAE-F4F0-4CE2-9DE2-55F59087EFE8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4722056" y="2759082"/>
            <a:ext cx="1715894" cy="1682732"/>
          </a:xfrm>
          <a:prstGeom prst="bentConnector3">
            <a:avLst>
              <a:gd name="adj1" fmla="val 74425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 descr="Connector Lines">
            <a:extLst>
              <a:ext uri="{FF2B5EF4-FFF2-40B4-BE49-F238E27FC236}">
                <a16:creationId xmlns:a16="http://schemas.microsoft.com/office/drawing/2014/main" id="{44E1FC6A-ED68-4367-A395-3C444EAA2329}"/>
              </a:ext>
            </a:extLst>
          </p:cNvPr>
          <p:cNvCxnSpPr>
            <a:cxnSpLocks/>
            <a:stCxn id="59" idx="6"/>
            <a:endCxn id="66" idx="2"/>
          </p:cNvCxnSpPr>
          <p:nvPr/>
        </p:nvCxnSpPr>
        <p:spPr>
          <a:xfrm>
            <a:off x="4722056" y="4441814"/>
            <a:ext cx="1715894" cy="1673209"/>
          </a:xfrm>
          <a:prstGeom prst="bentConnector3">
            <a:avLst>
              <a:gd name="adj1" fmla="val 74425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 descr="Connector Lines">
            <a:extLst>
              <a:ext uri="{FF2B5EF4-FFF2-40B4-BE49-F238E27FC236}">
                <a16:creationId xmlns:a16="http://schemas.microsoft.com/office/drawing/2014/main" id="{007726C8-8968-43E0-B4AD-157C8709EFCF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6000750" y="3430269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 descr="Connector Lines">
            <a:extLst>
              <a:ext uri="{FF2B5EF4-FFF2-40B4-BE49-F238E27FC236}">
                <a16:creationId xmlns:a16="http://schemas.microsoft.com/office/drawing/2014/main" id="{552BA232-A9B0-4771-891D-3EC0B8D11D25}"/>
              </a:ext>
            </a:extLst>
          </p:cNvPr>
          <p:cNvCxnSpPr>
            <a:cxnSpLocks/>
          </p:cNvCxnSpPr>
          <p:nvPr/>
        </p:nvCxnSpPr>
        <p:spPr>
          <a:xfrm>
            <a:off x="6000750" y="4101455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 descr="Connector Lines">
            <a:extLst>
              <a:ext uri="{FF2B5EF4-FFF2-40B4-BE49-F238E27FC236}">
                <a16:creationId xmlns:a16="http://schemas.microsoft.com/office/drawing/2014/main" id="{E904EFC6-508A-42A4-905A-60035D52D0E3}"/>
              </a:ext>
            </a:extLst>
          </p:cNvPr>
          <p:cNvCxnSpPr>
            <a:cxnSpLocks/>
          </p:cNvCxnSpPr>
          <p:nvPr/>
        </p:nvCxnSpPr>
        <p:spPr>
          <a:xfrm>
            <a:off x="6000750" y="4772640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 descr="Connector Lines">
            <a:extLst>
              <a:ext uri="{FF2B5EF4-FFF2-40B4-BE49-F238E27FC236}">
                <a16:creationId xmlns:a16="http://schemas.microsoft.com/office/drawing/2014/main" id="{F07E3F70-C431-4DA4-8094-82EFD6DB0B1A}"/>
              </a:ext>
            </a:extLst>
          </p:cNvPr>
          <p:cNvCxnSpPr>
            <a:cxnSpLocks/>
          </p:cNvCxnSpPr>
          <p:nvPr/>
        </p:nvCxnSpPr>
        <p:spPr>
          <a:xfrm>
            <a:off x="6000750" y="5443825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 descr="Hierarchy Graphic Sub Level">
            <a:extLst>
              <a:ext uri="{FF2B5EF4-FFF2-40B4-BE49-F238E27FC236}">
                <a16:creationId xmlns:a16="http://schemas.microsoft.com/office/drawing/2014/main" id="{8140E62B-5FAC-4B30-A5BC-D8EC48CA39DC}"/>
              </a:ext>
            </a:extLst>
          </p:cNvPr>
          <p:cNvGrpSpPr/>
          <p:nvPr/>
        </p:nvGrpSpPr>
        <p:grpSpPr>
          <a:xfrm>
            <a:off x="3960023" y="3142244"/>
            <a:ext cx="1560902" cy="606395"/>
            <a:chOff x="3960023" y="3142244"/>
            <a:chExt cx="1560902" cy="606395"/>
          </a:xfrm>
        </p:grpSpPr>
        <p:sp>
          <p:nvSpPr>
            <p:cNvPr id="31" name="Freeform: Shape 30" descr="Hierarchy Graphic Sub Level">
              <a:extLst>
                <a:ext uri="{FF2B5EF4-FFF2-40B4-BE49-F238E27FC236}">
                  <a16:creationId xmlns:a16="http://schemas.microsoft.com/office/drawing/2014/main" id="{C260F047-ECAF-4299-8A1D-A180D034551F}"/>
                </a:ext>
              </a:extLst>
            </p:cNvPr>
            <p:cNvSpPr/>
            <p:nvPr/>
          </p:nvSpPr>
          <p:spPr>
            <a:xfrm>
              <a:off x="3960023" y="3142244"/>
              <a:ext cx="156090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MIRA NILSSON</a:t>
              </a:r>
              <a:br>
                <a:rPr lang="en-US" sz="1100" dirty="0"/>
              </a:br>
              <a:r>
                <a:rPr lang="en-US" sz="1100" dirty="0"/>
                <a:t>Executive Assistant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F45C0FE-00AD-427E-8C91-6DFC3D9E8EF2}"/>
                </a:ext>
              </a:extLst>
            </p:cNvPr>
            <p:cNvSpPr/>
            <p:nvPr/>
          </p:nvSpPr>
          <p:spPr>
            <a:xfrm>
              <a:off x="4712913" y="3693516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 descr="Hierarchy Graphic Level 1">
            <a:extLst>
              <a:ext uri="{FF2B5EF4-FFF2-40B4-BE49-F238E27FC236}">
                <a16:creationId xmlns:a16="http://schemas.microsoft.com/office/drawing/2014/main" id="{75790493-F031-4CC4-9F4F-58CD9AACEE3C}"/>
              </a:ext>
            </a:extLst>
          </p:cNvPr>
          <p:cNvGrpSpPr/>
          <p:nvPr/>
        </p:nvGrpSpPr>
        <p:grpSpPr>
          <a:xfrm>
            <a:off x="3116193" y="4111595"/>
            <a:ext cx="1624281" cy="613482"/>
            <a:chOff x="3116193" y="4048095"/>
            <a:chExt cx="1624281" cy="613482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BCEA128-7988-4F63-A31C-6851B49941C1}"/>
                </a:ext>
              </a:extLst>
            </p:cNvPr>
            <p:cNvSpPr/>
            <p:nvPr/>
          </p:nvSpPr>
          <p:spPr>
            <a:xfrm>
              <a:off x="3116193" y="4085526"/>
              <a:ext cx="1624281" cy="576051"/>
            </a:xfrm>
            <a:prstGeom prst="parallelogram">
              <a:avLst>
                <a:gd name="adj" fmla="val 14996"/>
              </a:avLst>
            </a:prstGeom>
            <a:gradFill flip="none" rotWithShape="0">
              <a:gsLst>
                <a:gs pos="0">
                  <a:schemeClr val="accent1">
                    <a:lumMod val="75000"/>
                  </a:schemeClr>
                </a:gs>
                <a:gs pos="26000">
                  <a:schemeClr val="tx1"/>
                </a:gs>
                <a:gs pos="100000">
                  <a:schemeClr val="accent1">
                    <a:lumMod val="7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651" tIns="61783" rIns="186651" bIns="6178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900C946-F174-40FD-9311-F89006CFAA3B}"/>
                </a:ext>
              </a:extLst>
            </p:cNvPr>
            <p:cNvSpPr/>
            <p:nvPr/>
          </p:nvSpPr>
          <p:spPr>
            <a:xfrm>
              <a:off x="3147882" y="4085525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651" tIns="61783" rIns="186651" bIns="6178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MIRJAM NILSSON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President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A5AF17-9C53-4B69-B35F-16A7E0045F35}"/>
                </a:ext>
              </a:extLst>
            </p:cNvPr>
            <p:cNvSpPr/>
            <p:nvPr/>
          </p:nvSpPr>
          <p:spPr>
            <a:xfrm>
              <a:off x="4666933" y="4350752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F145924-A4D6-4851-B202-365B22B9079D}"/>
                </a:ext>
              </a:extLst>
            </p:cNvPr>
            <p:cNvSpPr/>
            <p:nvPr/>
          </p:nvSpPr>
          <p:spPr>
            <a:xfrm>
              <a:off x="3900772" y="4048095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8" name="Connector: Elbow 87" descr="Connector Lines">
            <a:extLst>
              <a:ext uri="{FF2B5EF4-FFF2-40B4-BE49-F238E27FC236}">
                <a16:creationId xmlns:a16="http://schemas.microsoft.com/office/drawing/2014/main" id="{448DE49D-609E-48FB-A24E-B8D2D0C44AF9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rot="5400000" flipH="1" flipV="1">
            <a:off x="4152926" y="3524047"/>
            <a:ext cx="362956" cy="812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3877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8312_Horizontal organization chart_SL_V1.potx" id="{E09D726B-026F-4020-8F82-FDD99169B7E3}" vid="{5D305C0E-54C7-492B-9BD6-FEA81A1B91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EAAC0F-DB6E-49AF-999B-482675E6B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39EF02-F768-42FF-987F-023C10B8D33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8E05A5-0A0B-47A6-BD2D-29C28C10D7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Horizontal organization chart</Template>
  <TotalTime>0</TotalTime>
  <Words>97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Schoolbook</vt:lpstr>
      <vt:lpstr>Corbel</vt:lpstr>
      <vt:lpstr>Feathered</vt:lpstr>
      <vt:lpstr>Organization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Chart</dc:title>
  <dc:creator>Mohamed</dc:creator>
  <cp:lastModifiedBy>Mohamed</cp:lastModifiedBy>
  <cp:revision>1</cp:revision>
  <dcterms:created xsi:type="dcterms:W3CDTF">2021-03-05T16:23:13Z</dcterms:created>
  <dcterms:modified xsi:type="dcterms:W3CDTF">2021-03-05T16:23:17Z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