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93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1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6F786D-919B-4EF5-BD44-C01ABFF51C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CE706-A491-407B-8A3C-1E1B38E3BE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A0F81-FBC8-4AE5-8CBE-265D82D4F40A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B2EC7-06AC-483D-9F0F-8513034635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65677-A8C6-4167-BD6B-72F4BE86DE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9346E-4525-4E9D-8817-A0F329044F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0882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2931C-6CBC-4F64-81B6-81620EA33E74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80B81-AA4E-4B75-A7A4-FD12E7A9A8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289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80B81-AA4E-4B75-A7A4-FD12E7A9A8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75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4929172-4BF7-429F-BA25-7E9D1A4215EE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09596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7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157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2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38330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805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4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86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824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370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94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4929172-4BF7-429F-BA25-7E9D1A4215EE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06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4" r:id="rId1"/>
    <p:sldLayoutId id="2147484495" r:id="rId2"/>
    <p:sldLayoutId id="2147484496" r:id="rId3"/>
    <p:sldLayoutId id="2147484497" r:id="rId4"/>
    <p:sldLayoutId id="2147484498" r:id="rId5"/>
    <p:sldLayoutId id="2147484499" r:id="rId6"/>
    <p:sldLayoutId id="2147484500" r:id="rId7"/>
    <p:sldLayoutId id="2147484501" r:id="rId8"/>
    <p:sldLayoutId id="2147484502" r:id="rId9"/>
    <p:sldLayoutId id="2147484503" r:id="rId10"/>
    <p:sldLayoutId id="214748450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7998" y="643467"/>
            <a:ext cx="2939030" cy="5571066"/>
          </a:xfrm>
        </p:spPr>
        <p:txBody>
          <a:bodyPr lIns="0" tIns="0" rIns="0" bIns="0">
            <a:noAutofit/>
          </a:bodyPr>
          <a:lstStyle/>
          <a:p>
            <a:r>
              <a:rPr lang="en-US" spc="-150" dirty="0"/>
              <a:t>Organization Chart</a:t>
            </a:r>
          </a:p>
        </p:txBody>
      </p:sp>
      <p:sp>
        <p:nvSpPr>
          <p:cNvPr id="19" name="Rectangle 18" descr="Hierarchy Level 1">
            <a:extLst>
              <a:ext uri="{FF2B5EF4-FFF2-40B4-BE49-F238E27FC236}">
                <a16:creationId xmlns:a16="http://schemas.microsoft.com/office/drawing/2014/main" id="{21C604EF-32A3-42D7-8586-5D643B7D12C1}"/>
              </a:ext>
            </a:extLst>
          </p:cNvPr>
          <p:cNvSpPr/>
          <p:nvPr/>
        </p:nvSpPr>
        <p:spPr>
          <a:xfrm>
            <a:off x="5111016" y="824452"/>
            <a:ext cx="5124986" cy="4254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flat" dir="t"/>
          </a:scene3d>
          <a:sp3d prstMaterial="dkEdge"/>
        </p:spPr>
        <p:style>
          <a:lnRef idx="0">
            <a:scrgbClr r="0" g="0" b="0"/>
          </a:lnRef>
          <a:fillRef idx="2">
            <a:scrgbClr r="0" g="0" b="0"/>
          </a:fillRef>
          <a:effectRef idx="1">
            <a:scrgbClr r="0" g="0" b="0"/>
          </a:effectRef>
          <a:fontRef idx="minor">
            <a:schemeClr val="dk1"/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kern="1200" dirty="0">
                <a:latin typeface="+mj-lt"/>
              </a:rPr>
              <a:t>MIRJAM NILSSON</a:t>
            </a:r>
            <a:br>
              <a:rPr lang="en-US" sz="1300" kern="1200" dirty="0">
                <a:latin typeface="+mj-lt"/>
              </a:rPr>
            </a:br>
            <a:r>
              <a:rPr lang="en-US" sz="1300" b="0" kern="1200" dirty="0">
                <a:latin typeface="+mn-lt"/>
              </a:rPr>
              <a:t>President</a:t>
            </a:r>
          </a:p>
        </p:txBody>
      </p:sp>
      <p:sp>
        <p:nvSpPr>
          <p:cNvPr id="32" name="Rectangle 31" descr="Hierarchy Sub Level">
            <a:extLst>
              <a:ext uri="{FF2B5EF4-FFF2-40B4-BE49-F238E27FC236}">
                <a16:creationId xmlns:a16="http://schemas.microsoft.com/office/drawing/2014/main" id="{05E740D1-0BDB-44A7-8B44-8DBC24EE1D85}"/>
              </a:ext>
            </a:extLst>
          </p:cNvPr>
          <p:cNvSpPr/>
          <p:nvPr/>
        </p:nvSpPr>
        <p:spPr>
          <a:xfrm>
            <a:off x="5111017" y="1559983"/>
            <a:ext cx="1875245" cy="425431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kern="1200" dirty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VICTORIA LINDQVIST</a:t>
            </a:r>
            <a:br>
              <a:rPr lang="en-US" sz="1300" kern="1200" dirty="0">
                <a:latin typeface="+mj-lt"/>
              </a:rPr>
            </a:br>
            <a:r>
              <a:rPr lang="en-US" sz="1300" b="0" kern="1200" dirty="0">
                <a:solidFill>
                  <a:prstClr val="black"/>
                </a:solidFill>
                <a:ea typeface="+mn-ea"/>
                <a:cs typeface="+mn-cs"/>
              </a:rPr>
              <a:t>Executive Assistant</a:t>
            </a:r>
          </a:p>
        </p:txBody>
      </p:sp>
      <p:sp>
        <p:nvSpPr>
          <p:cNvPr id="20" name="Rectangle 19" descr="Hierarchy Level 2 Item 1">
            <a:extLst>
              <a:ext uri="{FF2B5EF4-FFF2-40B4-BE49-F238E27FC236}">
                <a16:creationId xmlns:a16="http://schemas.microsoft.com/office/drawing/2014/main" id="{E27E376D-AE9F-46B0-AA66-A3D22FC5623A}"/>
              </a:ext>
            </a:extLst>
          </p:cNvPr>
          <p:cNvSpPr/>
          <p:nvPr/>
        </p:nvSpPr>
        <p:spPr>
          <a:xfrm>
            <a:off x="3829769" y="2797666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kern="1200" dirty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AUGUST BERGQVIST</a:t>
            </a:r>
            <a:br>
              <a:rPr lang="en-US" sz="1300" kern="1200" dirty="0"/>
            </a:br>
            <a:r>
              <a:rPr lang="en-US" sz="1300" b="0" kern="1200" dirty="0">
                <a:solidFill>
                  <a:prstClr val="black"/>
                </a:solidFill>
                <a:ea typeface="+mn-ea"/>
                <a:cs typeface="+mn-cs"/>
              </a:rPr>
              <a:t>VP Finance</a:t>
            </a:r>
          </a:p>
        </p:txBody>
      </p:sp>
      <p:sp>
        <p:nvSpPr>
          <p:cNvPr id="21" name="Rectangle 20" descr="Hierarchy Level 3 Item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829769" y="3817331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kern="1200" dirty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MIRA KARLSSON</a:t>
            </a:r>
            <a:br>
              <a:rPr lang="en-US" sz="1300" kern="1200" dirty="0">
                <a:latin typeface="+mj-lt"/>
              </a:rPr>
            </a:br>
            <a:r>
              <a:rPr lang="en-US" sz="1300" b="0" kern="1200" dirty="0">
                <a:solidFill>
                  <a:prstClr val="black"/>
                </a:solidFill>
                <a:ea typeface="+mn-ea"/>
                <a:cs typeface="+mn-cs"/>
              </a:rPr>
              <a:t>Accounting</a:t>
            </a:r>
          </a:p>
        </p:txBody>
      </p:sp>
      <p:sp>
        <p:nvSpPr>
          <p:cNvPr id="22" name="Rectangle 21" descr="Hierarchy Level 2 Item 2">
            <a:extLst>
              <a:ext uri="{FF2B5EF4-FFF2-40B4-BE49-F238E27FC236}">
                <a16:creationId xmlns:a16="http://schemas.microsoft.com/office/drawing/2014/main" id="{FAC2903E-5B1B-456C-94C2-FC7E867D4F53}"/>
              </a:ext>
            </a:extLst>
          </p:cNvPr>
          <p:cNvSpPr/>
          <p:nvPr/>
        </p:nvSpPr>
        <p:spPr>
          <a:xfrm>
            <a:off x="5111016" y="2797666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kern="1200" dirty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ANGELICA ASTROM</a:t>
            </a:r>
            <a:br>
              <a:rPr lang="en-US" sz="1300" kern="1200" dirty="0">
                <a:latin typeface="+mj-lt"/>
              </a:rPr>
            </a:br>
            <a:r>
              <a:rPr lang="en-US" sz="1300" b="0" kern="1200" dirty="0">
                <a:solidFill>
                  <a:prstClr val="black"/>
                </a:solidFill>
                <a:ea typeface="+mn-ea"/>
                <a:cs typeface="+mn-cs"/>
              </a:rPr>
              <a:t>VP Technology</a:t>
            </a:r>
          </a:p>
        </p:txBody>
      </p:sp>
      <p:sp>
        <p:nvSpPr>
          <p:cNvPr id="23" name="Rectangle 22" descr="Hierarchy Level 3 Item 2">
            <a:extLst>
              <a:ext uri="{FF2B5EF4-FFF2-40B4-BE49-F238E27FC236}">
                <a16:creationId xmlns:a16="http://schemas.microsoft.com/office/drawing/2014/main" id="{B1D13964-3BCA-4613-8A6D-5CEC7CC35B3B}"/>
              </a:ext>
            </a:extLst>
          </p:cNvPr>
          <p:cNvSpPr/>
          <p:nvPr/>
        </p:nvSpPr>
        <p:spPr>
          <a:xfrm>
            <a:off x="5111016" y="3817331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kern="1200" dirty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APRIL HANSSON</a:t>
            </a:r>
            <a:br>
              <a:rPr lang="en-US" sz="1300" b="1" kern="1200" dirty="0">
                <a:solidFill>
                  <a:prstClr val="black"/>
                </a:solidFill>
                <a:latin typeface="Tw Cen MT Condensed" panose="020B0606020104020203"/>
                <a:ea typeface="+mn-ea"/>
                <a:cs typeface="+mn-cs"/>
              </a:rPr>
            </a:br>
            <a:r>
              <a:rPr lang="en-US" sz="1300" b="0" kern="1200" dirty="0">
                <a:solidFill>
                  <a:prstClr val="black"/>
                </a:solidFill>
                <a:ea typeface="+mn-ea"/>
                <a:cs typeface="+mn-cs"/>
              </a:rPr>
              <a:t>Help Desk</a:t>
            </a:r>
          </a:p>
        </p:txBody>
      </p:sp>
      <p:sp>
        <p:nvSpPr>
          <p:cNvPr id="33" name="Rectangle 32" descr="Hierarchy Level 3 Item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5111016" y="4811410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anchor="t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>
                <a:solidFill>
                  <a:prstClr val="black"/>
                </a:solidFill>
                <a:latin typeface="+mj-lt"/>
              </a:rPr>
              <a:t>JENS MARTENSSON</a:t>
            </a:r>
            <a:br>
              <a:rPr lang="en-US" sz="1300" dirty="0"/>
            </a:br>
            <a:r>
              <a:rPr lang="en-US" sz="1300" dirty="0">
                <a:solidFill>
                  <a:prstClr val="black"/>
                </a:solidFill>
              </a:rPr>
              <a:t>Project Manager</a:t>
            </a:r>
          </a:p>
        </p:txBody>
      </p:sp>
      <p:sp>
        <p:nvSpPr>
          <p:cNvPr id="24" name="Rectangle 23" descr="Hierarchy Level 2 Item 3">
            <a:extLst>
              <a:ext uri="{FF2B5EF4-FFF2-40B4-BE49-F238E27FC236}">
                <a16:creationId xmlns:a16="http://schemas.microsoft.com/office/drawing/2014/main" id="{E229E048-A3A7-4692-842F-3C90638B8575}"/>
              </a:ext>
            </a:extLst>
          </p:cNvPr>
          <p:cNvSpPr/>
          <p:nvPr/>
        </p:nvSpPr>
        <p:spPr>
          <a:xfrm>
            <a:off x="6392263" y="2797666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kern="1200" dirty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ALLAN MATTSSON</a:t>
            </a:r>
            <a:br>
              <a:rPr lang="en-US" sz="1300" kern="1200" dirty="0">
                <a:latin typeface="+mj-lt"/>
              </a:rPr>
            </a:br>
            <a:r>
              <a:rPr lang="en-US" sz="1300" b="0" kern="1200" dirty="0">
                <a:solidFill>
                  <a:prstClr val="black"/>
                </a:solidFill>
                <a:ea typeface="+mn-ea"/>
                <a:cs typeface="+mn-cs"/>
              </a:rPr>
              <a:t>VP Operations</a:t>
            </a:r>
          </a:p>
        </p:txBody>
      </p:sp>
      <p:sp>
        <p:nvSpPr>
          <p:cNvPr id="25" name="Rectangle 24" descr="Hierarchy Level 3 Item 3">
            <a:extLst>
              <a:ext uri="{FF2B5EF4-FFF2-40B4-BE49-F238E27FC236}">
                <a16:creationId xmlns:a16="http://schemas.microsoft.com/office/drawing/2014/main" id="{A02A68C5-2481-443C-9339-71AFFFE8B3C6}"/>
              </a:ext>
            </a:extLst>
          </p:cNvPr>
          <p:cNvSpPr/>
          <p:nvPr/>
        </p:nvSpPr>
        <p:spPr>
          <a:xfrm>
            <a:off x="6392263" y="3817331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kern="1200" dirty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KALLE PERSSON</a:t>
            </a:r>
            <a:br>
              <a:rPr lang="en-US" sz="1300" kern="1200" dirty="0">
                <a:latin typeface="+mj-lt"/>
              </a:rPr>
            </a:br>
            <a:r>
              <a:rPr lang="en-US" sz="1300" b="0" kern="1200" dirty="0">
                <a:solidFill>
                  <a:prstClr val="black"/>
                </a:solidFill>
                <a:ea typeface="+mn-ea"/>
                <a:cs typeface="+mn-cs"/>
              </a:rPr>
              <a:t>Facilities</a:t>
            </a:r>
          </a:p>
        </p:txBody>
      </p:sp>
      <p:sp>
        <p:nvSpPr>
          <p:cNvPr id="26" name="Rectangle 25" descr="Hierarchy Level 2 Item 4">
            <a:extLst>
              <a:ext uri="{FF2B5EF4-FFF2-40B4-BE49-F238E27FC236}">
                <a16:creationId xmlns:a16="http://schemas.microsoft.com/office/drawing/2014/main" id="{6CC65D6C-DD16-4338-8CA6-BFA0B65035D7}"/>
              </a:ext>
            </a:extLst>
          </p:cNvPr>
          <p:cNvSpPr/>
          <p:nvPr/>
        </p:nvSpPr>
        <p:spPr>
          <a:xfrm>
            <a:off x="7673510" y="2797666"/>
            <a:ext cx="1188000" cy="900000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kern="1200" dirty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FLORA BERGGREN</a:t>
            </a:r>
            <a:br>
              <a:rPr lang="en-US" sz="1300" kern="1200" dirty="0">
                <a:latin typeface="+mj-lt"/>
              </a:rPr>
            </a:br>
            <a:r>
              <a:rPr lang="en-US" sz="1300" b="0" kern="1200" dirty="0">
                <a:solidFill>
                  <a:prstClr val="black"/>
                </a:solidFill>
                <a:ea typeface="+mn-ea"/>
                <a:cs typeface="+mn-cs"/>
              </a:rPr>
              <a:t>VP Marketing</a:t>
            </a:r>
          </a:p>
        </p:txBody>
      </p:sp>
      <p:sp>
        <p:nvSpPr>
          <p:cNvPr id="27" name="Rectangle 26" descr="Hierarchy Level 3 Item 4">
            <a:extLst>
              <a:ext uri="{FF2B5EF4-FFF2-40B4-BE49-F238E27FC236}">
                <a16:creationId xmlns:a16="http://schemas.microsoft.com/office/drawing/2014/main" id="{0FA8CCAE-6C83-4256-B2BA-18AE94FC1DE0}"/>
              </a:ext>
            </a:extLst>
          </p:cNvPr>
          <p:cNvSpPr/>
          <p:nvPr/>
        </p:nvSpPr>
        <p:spPr>
          <a:xfrm>
            <a:off x="7673510" y="3817331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kern="1200" dirty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JENS MARTENSSON</a:t>
            </a:r>
            <a:br>
              <a:rPr lang="en-US" sz="1300" kern="1200" dirty="0">
                <a:latin typeface="+mj-lt"/>
              </a:rPr>
            </a:br>
            <a:r>
              <a:rPr lang="en-US" sz="1300" b="0" kern="1200" dirty="0">
                <a:solidFill>
                  <a:prstClr val="black"/>
                </a:solidFill>
                <a:ea typeface="+mn-ea"/>
                <a:cs typeface="+mn-cs"/>
              </a:rPr>
              <a:t>Project Manager</a:t>
            </a:r>
          </a:p>
        </p:txBody>
      </p:sp>
      <p:sp>
        <p:nvSpPr>
          <p:cNvPr id="34" name="Rectangle 33" descr="Hierarchy Level 3 Item 4">
            <a:extLst>
              <a:ext uri="{FF2B5EF4-FFF2-40B4-BE49-F238E27FC236}">
                <a16:creationId xmlns:a16="http://schemas.microsoft.com/office/drawing/2014/main" id="{E13E0FEE-D99C-4128-A8A5-2BAB37F5792E}"/>
              </a:ext>
            </a:extLst>
          </p:cNvPr>
          <p:cNvSpPr/>
          <p:nvPr/>
        </p:nvSpPr>
        <p:spPr>
          <a:xfrm>
            <a:off x="7673510" y="4811410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anchor="t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>
                <a:solidFill>
                  <a:prstClr val="black"/>
                </a:solidFill>
                <a:latin typeface="+mj-lt"/>
              </a:rPr>
              <a:t>MIRA KARLSSON</a:t>
            </a:r>
            <a:br>
              <a:rPr lang="en-US" sz="1300" dirty="0"/>
            </a:br>
            <a:r>
              <a:rPr lang="en-US" sz="1300" dirty="0">
                <a:solidFill>
                  <a:prstClr val="black"/>
                </a:solidFill>
              </a:rPr>
              <a:t>Accounting</a:t>
            </a:r>
          </a:p>
        </p:txBody>
      </p:sp>
      <p:sp>
        <p:nvSpPr>
          <p:cNvPr id="28" name="Rectangle 27" descr="Hierarchy Level 2 Item 5">
            <a:extLst>
              <a:ext uri="{FF2B5EF4-FFF2-40B4-BE49-F238E27FC236}">
                <a16:creationId xmlns:a16="http://schemas.microsoft.com/office/drawing/2014/main" id="{D9B98AB0-A449-4332-82F4-94318C473B83}"/>
              </a:ext>
            </a:extLst>
          </p:cNvPr>
          <p:cNvSpPr/>
          <p:nvPr/>
        </p:nvSpPr>
        <p:spPr>
          <a:xfrm>
            <a:off x="8954757" y="2797666"/>
            <a:ext cx="1188000" cy="900000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kern="1200" dirty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FLORA BERGGREN</a:t>
            </a:r>
            <a:br>
              <a:rPr lang="en-US" sz="1300" kern="1200" dirty="0">
                <a:latin typeface="+mj-lt"/>
              </a:rPr>
            </a:br>
            <a:r>
              <a:rPr lang="en-US" sz="1300" b="0" kern="1200" dirty="0">
                <a:solidFill>
                  <a:prstClr val="black"/>
                </a:solidFill>
                <a:ea typeface="+mn-ea"/>
                <a:cs typeface="+mn-cs"/>
              </a:rPr>
              <a:t>VP Production</a:t>
            </a:r>
          </a:p>
        </p:txBody>
      </p:sp>
      <p:sp>
        <p:nvSpPr>
          <p:cNvPr id="29" name="Rectangle 28" descr="Hierarchy Level 3 Item 5">
            <a:extLst>
              <a:ext uri="{FF2B5EF4-FFF2-40B4-BE49-F238E27FC236}">
                <a16:creationId xmlns:a16="http://schemas.microsoft.com/office/drawing/2014/main" id="{743439A9-C933-477D-A966-F21E29691839}"/>
              </a:ext>
            </a:extLst>
          </p:cNvPr>
          <p:cNvSpPr/>
          <p:nvPr/>
        </p:nvSpPr>
        <p:spPr>
          <a:xfrm>
            <a:off x="8954757" y="3817331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kern="1200" dirty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VICTORIA PERSSON</a:t>
            </a:r>
            <a:br>
              <a:rPr lang="en-US" sz="1300" kern="1200" dirty="0">
                <a:latin typeface="+mj-lt"/>
              </a:rPr>
            </a:br>
            <a:r>
              <a:rPr lang="en-US" sz="1300" b="0" kern="1200" dirty="0">
                <a:solidFill>
                  <a:prstClr val="black"/>
                </a:solidFill>
                <a:ea typeface="+mn-ea"/>
                <a:cs typeface="+mn-cs"/>
              </a:rPr>
              <a:t>Production Manager</a:t>
            </a:r>
          </a:p>
        </p:txBody>
      </p:sp>
      <p:sp>
        <p:nvSpPr>
          <p:cNvPr id="30" name="Rectangle 29" descr="Hierarchy Level 2 Item 6">
            <a:extLst>
              <a:ext uri="{FF2B5EF4-FFF2-40B4-BE49-F238E27FC236}">
                <a16:creationId xmlns:a16="http://schemas.microsoft.com/office/drawing/2014/main" id="{F8066417-8A57-4907-85EC-A2494CB96202}"/>
              </a:ext>
            </a:extLst>
          </p:cNvPr>
          <p:cNvSpPr/>
          <p:nvPr/>
        </p:nvSpPr>
        <p:spPr>
          <a:xfrm>
            <a:off x="10236002" y="2797666"/>
            <a:ext cx="1188000" cy="900000"/>
          </a:xfrm>
          <a:prstGeom prst="rect">
            <a:avLst/>
          </a:prstGeom>
          <a:solidFill>
            <a:schemeClr val="accent5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kern="1200" dirty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IAN HANSSON</a:t>
            </a:r>
            <a:br>
              <a:rPr lang="en-US" sz="1300" kern="1200" dirty="0">
                <a:latin typeface="+mj-lt"/>
              </a:rPr>
            </a:br>
            <a:r>
              <a:rPr lang="en-US" sz="1300" b="0" kern="1200" dirty="0">
                <a:solidFill>
                  <a:prstClr val="black"/>
                </a:solidFill>
                <a:ea typeface="+mn-ea"/>
                <a:cs typeface="+mn-cs"/>
              </a:rPr>
              <a:t>VP Transportation</a:t>
            </a:r>
          </a:p>
        </p:txBody>
      </p:sp>
      <p:sp>
        <p:nvSpPr>
          <p:cNvPr id="31" name="Rectangle 30" descr="Hierarchy Level 3 Item 6">
            <a:extLst>
              <a:ext uri="{FF2B5EF4-FFF2-40B4-BE49-F238E27FC236}">
                <a16:creationId xmlns:a16="http://schemas.microsoft.com/office/drawing/2014/main" id="{E0BA9528-74CE-4286-A8E3-697EED90FF57}"/>
              </a:ext>
            </a:extLst>
          </p:cNvPr>
          <p:cNvSpPr/>
          <p:nvPr/>
        </p:nvSpPr>
        <p:spPr>
          <a:xfrm>
            <a:off x="10236002" y="3817331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kern="1200" dirty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ANGELICA HANSSON</a:t>
            </a:r>
            <a:br>
              <a:rPr lang="en-US" sz="1300" b="1" kern="1200" dirty="0">
                <a:solidFill>
                  <a:prstClr val="black"/>
                </a:solidFill>
                <a:latin typeface="Tw Cen MT Condensed" panose="020B0606020104020203"/>
                <a:ea typeface="+mn-ea"/>
                <a:cs typeface="+mn-cs"/>
              </a:rPr>
            </a:br>
            <a:r>
              <a:rPr lang="en-US" sz="1300" b="0" kern="1200" dirty="0">
                <a:solidFill>
                  <a:prstClr val="black"/>
                </a:solidFill>
                <a:ea typeface="+mn-ea"/>
                <a:cs typeface="+mn-cs"/>
              </a:rPr>
              <a:t>Dispatch</a:t>
            </a:r>
          </a:p>
        </p:txBody>
      </p:sp>
      <p:cxnSp>
        <p:nvCxnSpPr>
          <p:cNvPr id="36" name="Connector: Elbow 35" descr="Connector Line">
            <a:extLst>
              <a:ext uri="{FF2B5EF4-FFF2-40B4-BE49-F238E27FC236}">
                <a16:creationId xmlns:a16="http://schemas.microsoft.com/office/drawing/2014/main" id="{1DE0112F-791B-49A1-8CD8-15FA7DC6F17B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5400000">
            <a:off x="5274748" y="398904"/>
            <a:ext cx="1547783" cy="3249740"/>
          </a:xfrm>
          <a:prstGeom prst="bentConnector3">
            <a:avLst>
              <a:gd name="adj1" fmla="val 79539"/>
            </a:avLst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 descr="Connector Line">
            <a:extLst>
              <a:ext uri="{FF2B5EF4-FFF2-40B4-BE49-F238E27FC236}">
                <a16:creationId xmlns:a16="http://schemas.microsoft.com/office/drawing/2014/main" id="{88C5FB59-79BD-402C-B020-CAA59D615CC0}"/>
              </a:ext>
            </a:extLst>
          </p:cNvPr>
          <p:cNvCxnSpPr>
            <a:cxnSpLocks/>
            <a:stCxn id="19" idx="2"/>
            <a:endCxn id="30" idx="0"/>
          </p:cNvCxnSpPr>
          <p:nvPr/>
        </p:nvCxnSpPr>
        <p:spPr>
          <a:xfrm rot="16200000" flipH="1">
            <a:off x="8477864" y="445527"/>
            <a:ext cx="1547783" cy="3156493"/>
          </a:xfrm>
          <a:prstGeom prst="bentConnector3">
            <a:avLst>
              <a:gd name="adj1" fmla="val 79539"/>
            </a:avLst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 descr="Connector Line">
            <a:extLst>
              <a:ext uri="{FF2B5EF4-FFF2-40B4-BE49-F238E27FC236}">
                <a16:creationId xmlns:a16="http://schemas.microsoft.com/office/drawing/2014/main" id="{B35D5690-BFCA-41DE-B9BF-84E7D1879E88}"/>
              </a:ext>
            </a:extLst>
          </p:cNvPr>
          <p:cNvCxnSpPr>
            <a:cxnSpLocks/>
          </p:cNvCxnSpPr>
          <p:nvPr/>
        </p:nvCxnSpPr>
        <p:spPr>
          <a:xfrm>
            <a:off x="9548757" y="2476500"/>
            <a:ext cx="0" cy="32116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 descr="Connector Line">
            <a:extLst>
              <a:ext uri="{FF2B5EF4-FFF2-40B4-BE49-F238E27FC236}">
                <a16:creationId xmlns:a16="http://schemas.microsoft.com/office/drawing/2014/main" id="{C918219C-ED8A-41E2-A454-104913D38EB4}"/>
              </a:ext>
            </a:extLst>
          </p:cNvPr>
          <p:cNvCxnSpPr>
            <a:cxnSpLocks/>
          </p:cNvCxnSpPr>
          <p:nvPr/>
        </p:nvCxnSpPr>
        <p:spPr>
          <a:xfrm>
            <a:off x="8267510" y="2476500"/>
            <a:ext cx="0" cy="32116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 descr="Connector Line">
            <a:extLst>
              <a:ext uri="{FF2B5EF4-FFF2-40B4-BE49-F238E27FC236}">
                <a16:creationId xmlns:a16="http://schemas.microsoft.com/office/drawing/2014/main" id="{B8E21438-ACE0-4CD2-8E73-C228CB6D61DE}"/>
              </a:ext>
            </a:extLst>
          </p:cNvPr>
          <p:cNvCxnSpPr>
            <a:cxnSpLocks/>
          </p:cNvCxnSpPr>
          <p:nvPr/>
        </p:nvCxnSpPr>
        <p:spPr>
          <a:xfrm>
            <a:off x="6986263" y="2476500"/>
            <a:ext cx="0" cy="32116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 descr="Connector Line">
            <a:extLst>
              <a:ext uri="{FF2B5EF4-FFF2-40B4-BE49-F238E27FC236}">
                <a16:creationId xmlns:a16="http://schemas.microsoft.com/office/drawing/2014/main" id="{FCD738FB-F9A6-466C-BE09-07B3386B1F50}"/>
              </a:ext>
            </a:extLst>
          </p:cNvPr>
          <p:cNvCxnSpPr>
            <a:cxnSpLocks/>
          </p:cNvCxnSpPr>
          <p:nvPr/>
        </p:nvCxnSpPr>
        <p:spPr>
          <a:xfrm>
            <a:off x="5705016" y="2476500"/>
            <a:ext cx="0" cy="32116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 descr="Connector Line">
            <a:extLst>
              <a:ext uri="{FF2B5EF4-FFF2-40B4-BE49-F238E27FC236}">
                <a16:creationId xmlns:a16="http://schemas.microsoft.com/office/drawing/2014/main" id="{67799EAF-F8D9-4832-85BE-85588AE221FC}"/>
              </a:ext>
            </a:extLst>
          </p:cNvPr>
          <p:cNvCxnSpPr>
            <a:cxnSpLocks/>
          </p:cNvCxnSpPr>
          <p:nvPr/>
        </p:nvCxnSpPr>
        <p:spPr>
          <a:xfrm flipH="1">
            <a:off x="6986262" y="1778000"/>
            <a:ext cx="68724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 descr="Connector Line">
            <a:extLst>
              <a:ext uri="{FF2B5EF4-FFF2-40B4-BE49-F238E27FC236}">
                <a16:creationId xmlns:a16="http://schemas.microsoft.com/office/drawing/2014/main" id="{466A5381-C5C5-4929-819D-58E93DD737B3}"/>
              </a:ext>
            </a:extLst>
          </p:cNvPr>
          <p:cNvCxnSpPr>
            <a:cxnSpLocks/>
          </p:cNvCxnSpPr>
          <p:nvPr/>
        </p:nvCxnSpPr>
        <p:spPr>
          <a:xfrm>
            <a:off x="4423769" y="3697667"/>
            <a:ext cx="0" cy="11966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 descr="Connector Line">
            <a:extLst>
              <a:ext uri="{FF2B5EF4-FFF2-40B4-BE49-F238E27FC236}">
                <a16:creationId xmlns:a16="http://schemas.microsoft.com/office/drawing/2014/main" id="{E2D21EE2-D070-4DA0-A1AD-9C1E88D9194D}"/>
              </a:ext>
            </a:extLst>
          </p:cNvPr>
          <p:cNvCxnSpPr>
            <a:cxnSpLocks/>
          </p:cNvCxnSpPr>
          <p:nvPr/>
        </p:nvCxnSpPr>
        <p:spPr>
          <a:xfrm>
            <a:off x="5705016" y="3697667"/>
            <a:ext cx="0" cy="11966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 descr="Connector Line">
            <a:extLst>
              <a:ext uri="{FF2B5EF4-FFF2-40B4-BE49-F238E27FC236}">
                <a16:creationId xmlns:a16="http://schemas.microsoft.com/office/drawing/2014/main" id="{32F3A4D7-B84F-42D6-A659-74286E20AFCF}"/>
              </a:ext>
            </a:extLst>
          </p:cNvPr>
          <p:cNvCxnSpPr>
            <a:cxnSpLocks/>
          </p:cNvCxnSpPr>
          <p:nvPr/>
        </p:nvCxnSpPr>
        <p:spPr>
          <a:xfrm>
            <a:off x="6986263" y="3697667"/>
            <a:ext cx="0" cy="11966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 descr="Connector Line">
            <a:extLst>
              <a:ext uri="{FF2B5EF4-FFF2-40B4-BE49-F238E27FC236}">
                <a16:creationId xmlns:a16="http://schemas.microsoft.com/office/drawing/2014/main" id="{21A1A5B2-BDF8-4C24-8AF8-C28C03D465D2}"/>
              </a:ext>
            </a:extLst>
          </p:cNvPr>
          <p:cNvCxnSpPr>
            <a:cxnSpLocks/>
          </p:cNvCxnSpPr>
          <p:nvPr/>
        </p:nvCxnSpPr>
        <p:spPr>
          <a:xfrm>
            <a:off x="8267510" y="3697667"/>
            <a:ext cx="0" cy="11966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 descr="Connector Line">
            <a:extLst>
              <a:ext uri="{FF2B5EF4-FFF2-40B4-BE49-F238E27FC236}">
                <a16:creationId xmlns:a16="http://schemas.microsoft.com/office/drawing/2014/main" id="{AB784302-7954-4871-A66D-7F70FFD346C2}"/>
              </a:ext>
            </a:extLst>
          </p:cNvPr>
          <p:cNvCxnSpPr>
            <a:cxnSpLocks/>
          </p:cNvCxnSpPr>
          <p:nvPr/>
        </p:nvCxnSpPr>
        <p:spPr>
          <a:xfrm>
            <a:off x="9548757" y="3697667"/>
            <a:ext cx="0" cy="11966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 descr="Connector Line">
            <a:extLst>
              <a:ext uri="{FF2B5EF4-FFF2-40B4-BE49-F238E27FC236}">
                <a16:creationId xmlns:a16="http://schemas.microsoft.com/office/drawing/2014/main" id="{F3CC1BD9-74A7-4241-AB01-433AF19DE974}"/>
              </a:ext>
            </a:extLst>
          </p:cNvPr>
          <p:cNvCxnSpPr>
            <a:cxnSpLocks/>
          </p:cNvCxnSpPr>
          <p:nvPr/>
        </p:nvCxnSpPr>
        <p:spPr>
          <a:xfrm>
            <a:off x="10830002" y="3697667"/>
            <a:ext cx="0" cy="11966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 descr="Legend">
            <a:extLst>
              <a:ext uri="{FF2B5EF4-FFF2-40B4-BE49-F238E27FC236}">
                <a16:creationId xmlns:a16="http://schemas.microsoft.com/office/drawing/2014/main" id="{87078AC5-D985-47B2-ADD8-612E6D2FECA8}"/>
              </a:ext>
            </a:extLst>
          </p:cNvPr>
          <p:cNvSpPr/>
          <p:nvPr/>
        </p:nvSpPr>
        <p:spPr>
          <a:xfrm>
            <a:off x="8898772" y="6214535"/>
            <a:ext cx="145256" cy="145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5906265-95C1-4679-B825-B5B8CF837E12}"/>
              </a:ext>
            </a:extLst>
          </p:cNvPr>
          <p:cNvSpPr txBox="1"/>
          <p:nvPr/>
        </p:nvSpPr>
        <p:spPr>
          <a:xfrm>
            <a:off x="9164567" y="6214533"/>
            <a:ext cx="414767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900" dirty="0"/>
              <a:t>National</a:t>
            </a:r>
          </a:p>
        </p:txBody>
      </p:sp>
      <p:sp>
        <p:nvSpPr>
          <p:cNvPr id="133" name="Rectangle 132" descr="Legend">
            <a:extLst>
              <a:ext uri="{FF2B5EF4-FFF2-40B4-BE49-F238E27FC236}">
                <a16:creationId xmlns:a16="http://schemas.microsoft.com/office/drawing/2014/main" id="{329A930C-4BC7-4D0E-911A-9C2A08DE6517}"/>
              </a:ext>
            </a:extLst>
          </p:cNvPr>
          <p:cNvSpPr/>
          <p:nvPr/>
        </p:nvSpPr>
        <p:spPr>
          <a:xfrm>
            <a:off x="9726448" y="6214535"/>
            <a:ext cx="145256" cy="1452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30F1624-7332-47D4-96B7-3D9EF1CB0814}"/>
              </a:ext>
            </a:extLst>
          </p:cNvPr>
          <p:cNvSpPr txBox="1"/>
          <p:nvPr/>
        </p:nvSpPr>
        <p:spPr>
          <a:xfrm>
            <a:off x="9992243" y="6214533"/>
            <a:ext cx="414767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900" dirty="0"/>
              <a:t>Domestic</a:t>
            </a:r>
          </a:p>
        </p:txBody>
      </p:sp>
      <p:sp>
        <p:nvSpPr>
          <p:cNvPr id="136" name="Rectangle 135" descr="Legend">
            <a:extLst>
              <a:ext uri="{FF2B5EF4-FFF2-40B4-BE49-F238E27FC236}">
                <a16:creationId xmlns:a16="http://schemas.microsoft.com/office/drawing/2014/main" id="{FA6DE25B-B104-4672-ABD0-40DCA8D520A0}"/>
              </a:ext>
            </a:extLst>
          </p:cNvPr>
          <p:cNvSpPr/>
          <p:nvPr/>
        </p:nvSpPr>
        <p:spPr>
          <a:xfrm>
            <a:off x="10553231" y="6214535"/>
            <a:ext cx="145256" cy="145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565F47F-143D-4D26-B25E-D216B9C37062}"/>
              </a:ext>
            </a:extLst>
          </p:cNvPr>
          <p:cNvSpPr txBox="1"/>
          <p:nvPr/>
        </p:nvSpPr>
        <p:spPr>
          <a:xfrm>
            <a:off x="10819026" y="6214533"/>
            <a:ext cx="588109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900" dirty="0"/>
              <a:t>International</a:t>
            </a:r>
          </a:p>
        </p:txBody>
      </p:sp>
    </p:spTree>
    <p:extLst>
      <p:ext uri="{BB962C8B-B14F-4D97-AF65-F5344CB8AC3E}">
        <p14:creationId xmlns:p14="http://schemas.microsoft.com/office/powerpoint/2010/main" val="4212972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561227_Simple organization chart_SL_V1.potx" id="{BF0B56FD-4542-4940-AB3A-4258140D9123}" vid="{248BCB92-82B6-4090-A1F0-4D4196AC21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94299E3-214B-4E80-8D30-578D4C9725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51F1C8-A66A-4A0D-9227-9A2C605C62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8D97F7-B797-462C-A211-7417181FCC1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Simple organization chart</Template>
  <TotalTime>0</TotalTime>
  <Words>81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Tw Cen MT</vt:lpstr>
      <vt:lpstr>Tw Cen MT Condensed</vt:lpstr>
      <vt:lpstr>Wingdings 3</vt:lpstr>
      <vt:lpstr>Integral</vt:lpstr>
      <vt:lpstr>Organization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 Chart</dc:title>
  <dc:creator>Mohamed</dc:creator>
  <cp:lastModifiedBy>Mohamed</cp:lastModifiedBy>
  <cp:revision>1</cp:revision>
  <dcterms:created xsi:type="dcterms:W3CDTF">2021-03-05T16:23:43Z</dcterms:created>
  <dcterms:modified xsi:type="dcterms:W3CDTF">2021-03-05T16:23:53Z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